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87" r:id="rId2"/>
    <p:sldId id="256" r:id="rId3"/>
    <p:sldId id="257" r:id="rId4"/>
    <p:sldId id="258" r:id="rId5"/>
    <p:sldId id="260" r:id="rId6"/>
    <p:sldId id="259" r:id="rId7"/>
    <p:sldId id="261" r:id="rId8"/>
    <p:sldId id="262" r:id="rId9"/>
    <p:sldId id="263" r:id="rId10"/>
    <p:sldId id="264" r:id="rId11"/>
    <p:sldId id="266" r:id="rId12"/>
    <p:sldId id="267" r:id="rId13"/>
    <p:sldId id="268" r:id="rId14"/>
    <p:sldId id="269" r:id="rId15"/>
    <p:sldId id="272" r:id="rId16"/>
    <p:sldId id="273" r:id="rId17"/>
    <p:sldId id="270" r:id="rId18"/>
    <p:sldId id="271"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77" d="100"/>
          <a:sy n="77" d="100"/>
        </p:scale>
        <p:origin x="-1176" y="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9" name="Slide Number Placeholder 8"/>
          <p:cNvSpPr>
            <a:spLocks noGrp="1"/>
          </p:cNvSpPr>
          <p:nvPr>
            <p:ph type="sldNum" sz="quarter" idx="11"/>
          </p:nvPr>
        </p:nvSpPr>
        <p:spPr/>
        <p:txBody>
          <a:bodyPr/>
          <a:lstStyle/>
          <a:p>
            <a:fld id="{B6F15528-21DE-4FAA-801E-634DDDAF4B2B}"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6F15528-21DE-4FAA-801E-634DDDAF4B2B}" type="slidenum">
              <a:rPr lang="en-US" smtClean="0"/>
              <a:pPr/>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D8BD707-D9CF-40AE-B4C6-C98DA3205C09}" type="datetimeFigureOut">
              <a:rPr lang="en-US" smtClean="0"/>
              <a:pPr/>
              <a:t>5/12/2023</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descr="____20121006_1828650912.jpg"/>
          <p:cNvPicPr>
            <a:picLocks noChangeAspect="1"/>
          </p:cNvPicPr>
          <p:nvPr/>
        </p:nvPicPr>
        <p:blipFill>
          <a:blip r:embed="rId2"/>
          <a:stretch>
            <a:fillRect/>
          </a:stretch>
        </p:blipFill>
        <p:spPr>
          <a:xfrm>
            <a:off x="0" y="-35731"/>
            <a:ext cx="9144000" cy="6929462"/>
          </a:xfrm>
          <a:prstGeom prst="rect">
            <a:avLst/>
          </a:prstGeom>
        </p:spPr>
      </p:pic>
    </p:spTree>
    <p:extLst>
      <p:ext uri="{BB962C8B-B14F-4D97-AF65-F5344CB8AC3E}">
        <p14:creationId xmlns:p14="http://schemas.microsoft.com/office/powerpoint/2010/main" val="23015459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r"/>
            <a:r>
              <a:rPr lang="fa-IR" sz="5400" dirty="0" smtClean="0">
                <a:cs typeface="B Nazanin" pitchFamily="2" charset="-78"/>
              </a:rPr>
              <a:t>کاربرد سیستم های هوش مصنوعی در پزشکی</a:t>
            </a:r>
            <a:endParaRPr lang="en-US" sz="5400" dirty="0">
              <a:cs typeface="B Nazanin" pitchFamily="2" charset="-78"/>
            </a:endParaRPr>
          </a:p>
        </p:txBody>
      </p:sp>
    </p:spTree>
    <p:extLst>
      <p:ext uri="{BB962C8B-B14F-4D97-AF65-F5344CB8AC3E}">
        <p14:creationId xmlns:p14="http://schemas.microsoft.com/office/powerpoint/2010/main" val="20029457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fa-IR" sz="5400" b="1" dirty="0" smtClean="0">
                <a:cs typeface="B Nazanin" pitchFamily="2" charset="-78"/>
              </a:rPr>
              <a:t>مقدمه</a:t>
            </a:r>
            <a:endParaRPr lang="en-US" sz="5400" b="1" dirty="0">
              <a:cs typeface="B Nazanin" pitchFamily="2" charset="-78"/>
            </a:endParaRPr>
          </a:p>
        </p:txBody>
      </p:sp>
      <p:sp>
        <p:nvSpPr>
          <p:cNvPr id="3" name="Content Placeholder 2"/>
          <p:cNvSpPr>
            <a:spLocks noGrp="1"/>
          </p:cNvSpPr>
          <p:nvPr>
            <p:ph idx="1"/>
          </p:nvPr>
        </p:nvSpPr>
        <p:spPr>
          <a:xfrm>
            <a:off x="381000" y="1295400"/>
            <a:ext cx="8229600" cy="4525963"/>
          </a:xfrm>
        </p:spPr>
        <p:txBody>
          <a:bodyPr>
            <a:noAutofit/>
          </a:bodyPr>
          <a:lstStyle/>
          <a:p>
            <a:pPr marL="0" indent="0" algn="just" rtl="1">
              <a:buNone/>
            </a:pPr>
            <a:r>
              <a:rPr lang="fa-IR" sz="2800" dirty="0" smtClean="0">
                <a:cs typeface="B Nazanin" pitchFamily="2" charset="-78"/>
              </a:rPr>
              <a:t>هوش </a:t>
            </a:r>
            <a:r>
              <a:rPr lang="fa-IR" sz="2800" dirty="0">
                <a:cs typeface="B Nazanin" pitchFamily="2" charset="-78"/>
              </a:rPr>
              <a:t>مصنوعي ب</a:t>
            </a:r>
            <a:r>
              <a:rPr lang="fa-IR" sz="2800" dirty="0" smtClean="0">
                <a:cs typeface="B Nazanin" pitchFamily="2" charset="-78"/>
              </a:rPr>
              <a:t>ه </a:t>
            </a:r>
            <a:r>
              <a:rPr lang="fa-IR" sz="2800" dirty="0">
                <a:cs typeface="B Nazanin" pitchFamily="2" charset="-78"/>
              </a:rPr>
              <a:t>سيستمهايي اطلاق ميشود كه ميتوانند </a:t>
            </a:r>
            <a:r>
              <a:rPr lang="fa-IR" sz="2800" dirty="0" smtClean="0">
                <a:cs typeface="B Nazanin" pitchFamily="2" charset="-78"/>
              </a:rPr>
              <a:t>رفتارهايي مشابه </a:t>
            </a:r>
            <a:r>
              <a:rPr lang="fa-IR" sz="2800" dirty="0">
                <a:cs typeface="B Nazanin" pitchFamily="2" charset="-78"/>
              </a:rPr>
              <a:t>رفتارهاي هوشمند </a:t>
            </a:r>
            <a:r>
              <a:rPr lang="fa-IR" sz="2800" dirty="0" smtClean="0">
                <a:cs typeface="B Nazanin" pitchFamily="2" charset="-78"/>
              </a:rPr>
              <a:t>انساني از جمله: درک واکنش هایی درشرايط </a:t>
            </a:r>
            <a:r>
              <a:rPr lang="fa-IR" sz="2800" dirty="0">
                <a:cs typeface="B Nazanin" pitchFamily="2" charset="-78"/>
              </a:rPr>
              <a:t>پيچيده، شبيه سازي فرايندهاي تفكري و </a:t>
            </a:r>
            <a:r>
              <a:rPr lang="fa-IR" sz="2800" dirty="0" smtClean="0">
                <a:cs typeface="B Nazanin" pitchFamily="2" charset="-78"/>
              </a:rPr>
              <a:t>شيوه های استدلالي </a:t>
            </a:r>
            <a:r>
              <a:rPr lang="fa-IR" sz="2800" dirty="0">
                <a:cs typeface="B Nazanin" pitchFamily="2" charset="-78"/>
              </a:rPr>
              <a:t>انسان </a:t>
            </a:r>
            <a:r>
              <a:rPr lang="fa-IR" sz="2800" dirty="0" smtClean="0">
                <a:cs typeface="B Nazanin" pitchFamily="2" charset="-78"/>
              </a:rPr>
              <a:t>وپاسخ موفق </a:t>
            </a:r>
            <a:r>
              <a:rPr lang="fa-IR" sz="2800" dirty="0">
                <a:cs typeface="B Nazanin" pitchFamily="2" charset="-78"/>
              </a:rPr>
              <a:t>به آن، يادگيري و توانايي </a:t>
            </a:r>
            <a:r>
              <a:rPr lang="fa-IR" sz="2800" dirty="0" smtClean="0">
                <a:cs typeface="B Nazanin" pitchFamily="2" charset="-78"/>
              </a:rPr>
              <a:t>كسب دانش </a:t>
            </a:r>
            <a:r>
              <a:rPr lang="fa-IR" sz="2800" dirty="0">
                <a:cs typeface="B Nazanin" pitchFamily="2" charset="-78"/>
              </a:rPr>
              <a:t>و استدلال براي حل </a:t>
            </a:r>
            <a:r>
              <a:rPr lang="fa-IR" sz="2800" dirty="0" smtClean="0">
                <a:cs typeface="B Nazanin" pitchFamily="2" charset="-78"/>
              </a:rPr>
              <a:t>مسايل داشته باشند.(1.2)</a:t>
            </a:r>
          </a:p>
          <a:p>
            <a:pPr marL="0" indent="0" algn="just" rtl="1">
              <a:buNone/>
            </a:pPr>
            <a:r>
              <a:rPr lang="fa-IR" sz="2800" dirty="0" smtClean="0">
                <a:cs typeface="B Nazanin" pitchFamily="2" charset="-78"/>
              </a:rPr>
              <a:t>گسترش </a:t>
            </a:r>
            <a:r>
              <a:rPr lang="fa-IR" sz="2800" dirty="0">
                <a:cs typeface="B Nazanin" pitchFamily="2" charset="-78"/>
              </a:rPr>
              <a:t>دانش در </a:t>
            </a:r>
            <a:r>
              <a:rPr lang="fa-IR" sz="2800" dirty="0" smtClean="0">
                <a:cs typeface="B Nazanin" pitchFamily="2" charset="-78"/>
              </a:rPr>
              <a:t>حوزه پزشكي </a:t>
            </a:r>
            <a:r>
              <a:rPr lang="fa-IR" sz="2800" dirty="0">
                <a:cs typeface="B Nazanin" pitchFamily="2" charset="-78"/>
              </a:rPr>
              <a:t>و پيچيدگي </a:t>
            </a:r>
            <a:r>
              <a:rPr lang="fa-IR" sz="2800" dirty="0" smtClean="0">
                <a:cs typeface="B Nazanin" pitchFamily="2" charset="-78"/>
              </a:rPr>
              <a:t>تصميمات مرتبط </a:t>
            </a:r>
            <a:r>
              <a:rPr lang="fa-IR" sz="2800" dirty="0">
                <a:cs typeface="B Nazanin" pitchFamily="2" charset="-78"/>
              </a:rPr>
              <a:t>با تشخيص و </a:t>
            </a:r>
            <a:r>
              <a:rPr lang="fa-IR" sz="2800" dirty="0" smtClean="0">
                <a:cs typeface="B Nazanin" pitchFamily="2" charset="-78"/>
              </a:rPr>
              <a:t>درمان(به </a:t>
            </a:r>
            <a:r>
              <a:rPr lang="fa-IR" sz="2800" dirty="0">
                <a:cs typeface="B Nazanin" pitchFamily="2" charset="-78"/>
              </a:rPr>
              <a:t>عبارتي حيات </a:t>
            </a:r>
            <a:r>
              <a:rPr lang="fa-IR" sz="2800" dirty="0" smtClean="0">
                <a:cs typeface="B Nazanin" pitchFamily="2" charset="-78"/>
              </a:rPr>
              <a:t>انسان) توجه متخصصين رابه </a:t>
            </a:r>
            <a:r>
              <a:rPr lang="fa-IR" sz="2800" dirty="0">
                <a:cs typeface="B Nazanin" pitchFamily="2" charset="-78"/>
              </a:rPr>
              <a:t>استفاده از سيستمهاي پشتيبان </a:t>
            </a:r>
            <a:r>
              <a:rPr lang="fa-IR" sz="2800" dirty="0" smtClean="0">
                <a:cs typeface="B Nazanin" pitchFamily="2" charset="-78"/>
              </a:rPr>
              <a:t>تصميمگيري در </a:t>
            </a:r>
            <a:r>
              <a:rPr lang="fa-IR" sz="2800" dirty="0">
                <a:cs typeface="B Nazanin" pitchFamily="2" charset="-78"/>
              </a:rPr>
              <a:t>امور پزشكي جلب نموده </a:t>
            </a:r>
            <a:r>
              <a:rPr lang="fa-IR" sz="2800" dirty="0" smtClean="0">
                <a:cs typeface="B Nazanin" pitchFamily="2" charset="-78"/>
              </a:rPr>
              <a:t>است. </a:t>
            </a:r>
            <a:r>
              <a:rPr lang="fa-IR" sz="2800" dirty="0">
                <a:cs typeface="B Nazanin" pitchFamily="2" charset="-78"/>
              </a:rPr>
              <a:t>(</a:t>
            </a:r>
            <a:r>
              <a:rPr lang="fa-IR" sz="2800" dirty="0" smtClean="0">
                <a:cs typeface="B Nazanin" pitchFamily="2" charset="-78"/>
              </a:rPr>
              <a:t>3.4)</a:t>
            </a:r>
          </a:p>
          <a:p>
            <a:pPr marL="0" indent="0" algn="just" rtl="1">
              <a:buNone/>
            </a:pPr>
            <a:r>
              <a:rPr lang="fa-IR" sz="2800" dirty="0" smtClean="0">
                <a:cs typeface="B Nazanin" pitchFamily="2" charset="-78"/>
              </a:rPr>
              <a:t>به </a:t>
            </a:r>
            <a:r>
              <a:rPr lang="fa-IR" sz="2800" dirty="0">
                <a:cs typeface="B Nazanin" pitchFamily="2" charset="-78"/>
              </a:rPr>
              <a:t>طوري كه امروزه تأثير انواع سيستمهاي هوشمند </a:t>
            </a:r>
            <a:r>
              <a:rPr lang="fa-IR" sz="2800" dirty="0" smtClean="0">
                <a:cs typeface="B Nazanin" pitchFamily="2" charset="-78"/>
              </a:rPr>
              <a:t>درپزشكي </a:t>
            </a:r>
            <a:r>
              <a:rPr lang="fa-IR" sz="2800" dirty="0">
                <a:cs typeface="B Nazanin" pitchFamily="2" charset="-78"/>
              </a:rPr>
              <a:t>مورد مطالعه قرار گرفته </a:t>
            </a:r>
            <a:r>
              <a:rPr lang="fa-IR" sz="2800" dirty="0" smtClean="0">
                <a:cs typeface="B Nazanin" pitchFamily="2" charset="-78"/>
              </a:rPr>
              <a:t>است.(5)</a:t>
            </a:r>
            <a:endParaRPr lang="en-US" sz="2800" dirty="0">
              <a:cs typeface="B Nazanin" pitchFamily="2" charset="-78"/>
            </a:endParaRPr>
          </a:p>
        </p:txBody>
      </p:sp>
    </p:spTree>
    <p:extLst>
      <p:ext uri="{BB962C8B-B14F-4D97-AF65-F5344CB8AC3E}">
        <p14:creationId xmlns:p14="http://schemas.microsoft.com/office/powerpoint/2010/main" val="13972322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تعریف هوش مصنوعی</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algn="r" rtl="1"/>
            <a:r>
              <a:rPr lang="fa-IR" sz="2800" dirty="0" smtClean="0">
                <a:cs typeface="B Nazanin" pitchFamily="2" charset="-78"/>
              </a:rPr>
              <a:t>اکثر </a:t>
            </a:r>
            <a:r>
              <a:rPr lang="fa-IR" sz="2800" dirty="0">
                <a:cs typeface="B Nazanin" pitchFamily="2" charset="-78"/>
              </a:rPr>
              <a:t>تعریف‌ها بر پایه یکی از </a:t>
            </a:r>
            <a:r>
              <a:rPr lang="fa-IR" sz="2800" dirty="0">
                <a:solidFill>
                  <a:srgbClr val="FF0000"/>
                </a:solidFill>
                <a:cs typeface="B Nazanin" pitchFamily="2" charset="-78"/>
              </a:rPr>
              <a:t>۴</a:t>
            </a:r>
            <a:r>
              <a:rPr lang="fa-IR" sz="2800" dirty="0">
                <a:cs typeface="B Nazanin" pitchFamily="2" charset="-78"/>
              </a:rPr>
              <a:t> باور زیر قرار می‌گیرند:</a:t>
            </a:r>
          </a:p>
          <a:p>
            <a:pPr lvl="1" algn="r" rtl="1">
              <a:buFont typeface="Arial" pitchFamily="34" charset="0"/>
              <a:buChar char="•"/>
            </a:pPr>
            <a:r>
              <a:rPr lang="fa-IR" sz="2800" dirty="0">
                <a:cs typeface="B Nazanin" pitchFamily="2" charset="-78"/>
              </a:rPr>
              <a:t>سیستم‌هایی که به طور منطقی فکر می‌کنند </a:t>
            </a:r>
            <a:endParaRPr lang="en-US" sz="2800" dirty="0">
              <a:cs typeface="B Nazanin" pitchFamily="2" charset="-78"/>
            </a:endParaRPr>
          </a:p>
          <a:p>
            <a:pPr lvl="1" algn="r" rtl="1">
              <a:buFont typeface="Arial" pitchFamily="34" charset="0"/>
              <a:buChar char="•"/>
            </a:pPr>
            <a:r>
              <a:rPr lang="fa-IR" sz="2800" dirty="0">
                <a:cs typeface="B Nazanin" pitchFamily="2" charset="-78"/>
              </a:rPr>
              <a:t>سیستم‌هایی که به طور منطقی عمل می‌کنند </a:t>
            </a:r>
            <a:endParaRPr lang="en-US" sz="2800" dirty="0">
              <a:cs typeface="B Nazanin" pitchFamily="2" charset="-78"/>
            </a:endParaRPr>
          </a:p>
          <a:p>
            <a:pPr lvl="1" algn="r" rtl="1">
              <a:buFont typeface="Arial" pitchFamily="34" charset="0"/>
              <a:buChar char="•"/>
            </a:pPr>
            <a:r>
              <a:rPr lang="fa-IR" sz="2800" dirty="0">
                <a:cs typeface="B Nazanin" pitchFamily="2" charset="-78"/>
              </a:rPr>
              <a:t>سیستم‌هایی که مانند انسان فکر می‌کنند </a:t>
            </a:r>
            <a:endParaRPr lang="en-US" sz="2800" dirty="0">
              <a:cs typeface="B Nazanin" pitchFamily="2" charset="-78"/>
            </a:endParaRPr>
          </a:p>
          <a:p>
            <a:pPr lvl="1" algn="r" rtl="1">
              <a:buFont typeface="Arial" pitchFamily="34" charset="0"/>
              <a:buChar char="•"/>
            </a:pPr>
            <a:r>
              <a:rPr lang="fa-IR" sz="2800" dirty="0">
                <a:cs typeface="B Nazanin" pitchFamily="2" charset="-78"/>
              </a:rPr>
              <a:t>سیستم‌هایی که مانند انسان عمل </a:t>
            </a:r>
            <a:r>
              <a:rPr lang="fa-IR" sz="2800" dirty="0" smtClean="0">
                <a:cs typeface="B Nazanin" pitchFamily="2" charset="-78"/>
              </a:rPr>
              <a:t>می‌کنند (6)</a:t>
            </a:r>
          </a:p>
          <a:p>
            <a:pPr lvl="1" algn="r" rtl="1">
              <a:buFont typeface="Arial" pitchFamily="34" charset="0"/>
              <a:buChar char="•"/>
            </a:pPr>
            <a:endParaRPr lang="fa-IR" sz="2800" dirty="0">
              <a:cs typeface="B Nazanin" pitchFamily="2" charset="-78"/>
            </a:endParaRPr>
          </a:p>
          <a:p>
            <a:pPr marL="0" indent="0" algn="r" rtl="1">
              <a:buNone/>
            </a:pPr>
            <a:endParaRPr lang="en-US" sz="2800" dirty="0">
              <a:cs typeface="B Nazanin" pitchFamily="2" charset="-78"/>
            </a:endParaRPr>
          </a:p>
        </p:txBody>
      </p:sp>
    </p:spTree>
    <p:extLst>
      <p:ext uri="{BB962C8B-B14F-4D97-AF65-F5344CB8AC3E}">
        <p14:creationId xmlns:p14="http://schemas.microsoft.com/office/powerpoint/2010/main" val="3868714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524000"/>
            <a:ext cx="8229600" cy="4525963"/>
          </a:xfrm>
        </p:spPr>
        <p:txBody>
          <a:bodyPr>
            <a:noAutofit/>
          </a:bodyPr>
          <a:lstStyle/>
          <a:p>
            <a:pPr algn="just" rtl="1">
              <a:lnSpc>
                <a:spcPct val="150000"/>
              </a:lnSpc>
            </a:pPr>
            <a:r>
              <a:rPr lang="fa-IR" sz="2800" dirty="0">
                <a:solidFill>
                  <a:srgbClr val="FF0000"/>
                </a:solidFill>
                <a:cs typeface="B Nazanin" pitchFamily="2" charset="-78"/>
              </a:rPr>
              <a:t>هوش مصنوعی </a:t>
            </a:r>
            <a:r>
              <a:rPr lang="fa-IR" sz="2800" dirty="0">
                <a:cs typeface="B Nazanin" pitchFamily="2" charset="-78"/>
              </a:rPr>
              <a:t>را بعنوان کوشش هایی در پی ساختن رایانه </a:t>
            </a:r>
            <a:r>
              <a:rPr lang="fa-IR" sz="2800" dirty="0" smtClean="0">
                <a:cs typeface="B Nazanin" pitchFamily="2" charset="-78"/>
              </a:rPr>
              <a:t>های نظام مند(سخت </a:t>
            </a:r>
            <a:r>
              <a:rPr lang="fa-IR" sz="2800" dirty="0">
                <a:cs typeface="B Nazanin" pitchFamily="2" charset="-78"/>
              </a:rPr>
              <a:t>افزار و نرم </a:t>
            </a:r>
            <a:r>
              <a:rPr lang="fa-IR" sz="2800" dirty="0" smtClean="0">
                <a:cs typeface="B Nazanin" pitchFamily="2" charset="-78"/>
              </a:rPr>
              <a:t>افزار) </a:t>
            </a:r>
            <a:r>
              <a:rPr lang="fa-IR" sz="2800" dirty="0">
                <a:cs typeface="B Nazanin" pitchFamily="2" charset="-78"/>
              </a:rPr>
              <a:t>که رفتاری شبیه </a:t>
            </a:r>
            <a:r>
              <a:rPr lang="fa-IR" sz="2800" dirty="0">
                <a:solidFill>
                  <a:srgbClr val="FF0000"/>
                </a:solidFill>
                <a:cs typeface="B Nazanin" pitchFamily="2" charset="-78"/>
              </a:rPr>
              <a:t>انسان</a:t>
            </a:r>
            <a:r>
              <a:rPr lang="fa-IR" sz="2800" dirty="0">
                <a:cs typeface="B Nazanin" pitchFamily="2" charset="-78"/>
              </a:rPr>
              <a:t> داشته باشند ، بیان می کنند </a:t>
            </a:r>
            <a:r>
              <a:rPr lang="fa-IR" sz="2800" dirty="0" smtClean="0">
                <a:cs typeface="B Nazanin" pitchFamily="2" charset="-78"/>
              </a:rPr>
              <a:t>.</a:t>
            </a:r>
            <a:endParaRPr lang="fa-IR" sz="2800" dirty="0">
              <a:cs typeface="B Nazanin" pitchFamily="2" charset="-78"/>
            </a:endParaRPr>
          </a:p>
          <a:p>
            <a:pPr algn="just" rtl="1">
              <a:lnSpc>
                <a:spcPct val="150000"/>
              </a:lnSpc>
            </a:pPr>
            <a:r>
              <a:rPr lang="fa-IR" sz="2800" dirty="0">
                <a:cs typeface="B Nazanin" pitchFamily="2" charset="-78"/>
              </a:rPr>
              <a:t>یک </a:t>
            </a:r>
            <a:r>
              <a:rPr lang="fa-IR" sz="2800" u="sng" dirty="0">
                <a:solidFill>
                  <a:srgbClr val="FF0000"/>
                </a:solidFill>
                <a:cs typeface="B Nazanin" pitchFamily="2" charset="-78"/>
              </a:rPr>
              <a:t>سیستم هوش مصنوعی </a:t>
            </a:r>
            <a:r>
              <a:rPr lang="fa-IR" sz="2800" dirty="0">
                <a:cs typeface="B Nazanin" pitchFamily="2" charset="-78"/>
              </a:rPr>
              <a:t>به راستی نه مصنوعی است و نه هوشمند بلکه دستگاهی است هدف </a:t>
            </a:r>
            <a:r>
              <a:rPr lang="fa-IR" sz="2800" dirty="0" smtClean="0">
                <a:cs typeface="B Nazanin" pitchFamily="2" charset="-78"/>
              </a:rPr>
              <a:t>گراکه </a:t>
            </a:r>
            <a:r>
              <a:rPr lang="fa-IR" sz="2800" dirty="0">
                <a:cs typeface="B Nazanin" pitchFamily="2" charset="-78"/>
              </a:rPr>
              <a:t>مسائل را به روش مصنوعی حل می کند . این سیستم ها بر پایه دانش ، تجربه و الگوهای استدلالی </a:t>
            </a:r>
            <a:r>
              <a:rPr lang="fa-IR" sz="2800" dirty="0" smtClean="0">
                <a:cs typeface="B Nazanin" pitchFamily="2" charset="-78"/>
              </a:rPr>
              <a:t>بوجود آمده </a:t>
            </a:r>
            <a:r>
              <a:rPr lang="fa-IR" sz="2800" dirty="0">
                <a:cs typeface="B Nazanin" pitchFamily="2" charset="-78"/>
              </a:rPr>
              <a:t>اند </a:t>
            </a:r>
            <a:r>
              <a:rPr lang="fa-IR" sz="2800" dirty="0" smtClean="0">
                <a:cs typeface="B Nazanin" pitchFamily="2" charset="-78"/>
              </a:rPr>
              <a:t>.(7)</a:t>
            </a:r>
            <a:endParaRPr lang="fa-IR" sz="2800" dirty="0">
              <a:cs typeface="B Nazanin" pitchFamily="2" charset="-78"/>
            </a:endParaRPr>
          </a:p>
          <a:p>
            <a:pPr algn="just" rtl="1"/>
            <a:endParaRPr lang="en-US" sz="2800" dirty="0"/>
          </a:p>
        </p:txBody>
      </p:sp>
    </p:spTree>
    <p:extLst>
      <p:ext uri="{BB962C8B-B14F-4D97-AF65-F5344CB8AC3E}">
        <p14:creationId xmlns:p14="http://schemas.microsoft.com/office/powerpoint/2010/main" val="27339383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114300" indent="0" algn="just" rtl="1">
              <a:buNone/>
            </a:pPr>
            <a:r>
              <a:rPr lang="fa-IR" sz="2800" dirty="0">
                <a:cs typeface="B Nazanin" pitchFamily="2" charset="-78"/>
              </a:rPr>
              <a:t>می توان </a:t>
            </a:r>
            <a:r>
              <a:rPr lang="fa-IR" sz="2800" dirty="0">
                <a:solidFill>
                  <a:srgbClr val="FF0000"/>
                </a:solidFill>
                <a:cs typeface="B Nazanin" pitchFamily="2" charset="-78"/>
              </a:rPr>
              <a:t>هوش مصنوعی </a:t>
            </a:r>
            <a:r>
              <a:rPr lang="fa-IR" sz="2800" dirty="0">
                <a:cs typeface="B Nazanin" pitchFamily="2" charset="-78"/>
              </a:rPr>
              <a:t>را به این صورت تعریف کرد :</a:t>
            </a:r>
          </a:p>
          <a:p>
            <a:pPr marL="114300" indent="0" algn="just" rtl="1">
              <a:buNone/>
            </a:pPr>
            <a:r>
              <a:rPr lang="fa-IR" sz="2800" dirty="0">
                <a:cs typeface="B Nazanin" pitchFamily="2" charset="-78"/>
              </a:rPr>
              <a:t>هوش مصنوعی عبارت است از مطالعه این که چگونه کامپیوترها را می توان وادار به کارهایی کرد که در حال حاضر انسان ها آنها را بهتر انجام می دهند </a:t>
            </a:r>
            <a:r>
              <a:rPr lang="fa-IR" sz="2800" dirty="0" smtClean="0">
                <a:cs typeface="B Nazanin" pitchFamily="2" charset="-78"/>
              </a:rPr>
              <a:t>.(7)</a:t>
            </a:r>
            <a:endParaRPr lang="fa-IR" sz="2800" dirty="0">
              <a:cs typeface="B Nazanin" pitchFamily="2" charset="-78"/>
            </a:endParaRPr>
          </a:p>
          <a:p>
            <a:pPr marL="114300" indent="0" algn="just" rtl="1">
              <a:buNone/>
            </a:pPr>
            <a:endParaRPr lang="en-US" sz="2800" dirty="0"/>
          </a:p>
        </p:txBody>
      </p:sp>
    </p:spTree>
    <p:extLst>
      <p:ext uri="{BB962C8B-B14F-4D97-AF65-F5344CB8AC3E}">
        <p14:creationId xmlns:p14="http://schemas.microsoft.com/office/powerpoint/2010/main" val="11002215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تاریخچه هوش مصنوعی</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algn="just" rtl="1"/>
            <a:r>
              <a:rPr lang="fa-IR" sz="2800" dirty="0">
                <a:cs typeface="B Nazanin" pitchFamily="2" charset="-78"/>
              </a:rPr>
              <a:t>نام </a:t>
            </a:r>
            <a:r>
              <a:rPr lang="fa-IR" sz="2800" dirty="0">
                <a:solidFill>
                  <a:srgbClr val="FF0000"/>
                </a:solidFill>
                <a:cs typeface="B Nazanin" pitchFamily="2" charset="-78"/>
              </a:rPr>
              <a:t>هوش مصنوعی </a:t>
            </a:r>
            <a:r>
              <a:rPr lang="fa-IR" sz="2800" dirty="0">
                <a:cs typeface="B Nazanin" pitchFamily="2" charset="-78"/>
              </a:rPr>
              <a:t>در سال </a:t>
            </a:r>
            <a:r>
              <a:rPr lang="fa-IR" sz="2800" dirty="0">
                <a:solidFill>
                  <a:srgbClr val="FF0000"/>
                </a:solidFill>
                <a:cs typeface="B Nazanin" pitchFamily="2" charset="-78"/>
              </a:rPr>
              <a:t>۱۹۶۵</a:t>
            </a:r>
            <a:r>
              <a:rPr lang="fa-IR" sz="2800" dirty="0">
                <a:cs typeface="B Nazanin" pitchFamily="2" charset="-78"/>
              </a:rPr>
              <a:t> میلادی به عنوان یک دانش جدید ابداع </a:t>
            </a:r>
            <a:r>
              <a:rPr lang="fa-IR" sz="2800" dirty="0" smtClean="0">
                <a:cs typeface="B Nazanin" pitchFamily="2" charset="-78"/>
              </a:rPr>
              <a:t>گردید.</a:t>
            </a:r>
            <a:endParaRPr lang="fa-IR" sz="2800" dirty="0">
              <a:cs typeface="B Nazanin" pitchFamily="2" charset="-78"/>
            </a:endParaRPr>
          </a:p>
          <a:p>
            <a:pPr algn="just" rtl="1"/>
            <a:r>
              <a:rPr lang="fa-IR" sz="2800" dirty="0">
                <a:cs typeface="B Nazanin" pitchFamily="2" charset="-78"/>
              </a:rPr>
              <a:t>بیشتر کارهای پژوهشی اولیه در هوش مصنوعی بر روی انجام ماشینی بازی‌ها و نیز اثبات قضیه‌های ریاضی با کمک رایانه‌ها </a:t>
            </a:r>
            <a:r>
              <a:rPr lang="fa-IR" sz="2800" dirty="0" smtClean="0">
                <a:cs typeface="B Nazanin" pitchFamily="2" charset="-78"/>
              </a:rPr>
              <a:t>بود.</a:t>
            </a:r>
          </a:p>
          <a:p>
            <a:pPr algn="just" rtl="1"/>
            <a:r>
              <a:rPr lang="fa-IR" sz="2800" dirty="0" smtClean="0">
                <a:cs typeface="B Nazanin" pitchFamily="2" charset="-78"/>
              </a:rPr>
              <a:t>هوش </a:t>
            </a:r>
            <a:r>
              <a:rPr lang="fa-IR" sz="2800" dirty="0">
                <a:cs typeface="B Nazanin" pitchFamily="2" charset="-78"/>
              </a:rPr>
              <a:t>مصنوعی به خودی خود علمی است كاملاً </a:t>
            </a:r>
            <a:r>
              <a:rPr lang="fa-IR" sz="2800" dirty="0" smtClean="0">
                <a:cs typeface="B Nazanin" pitchFamily="2" charset="-78"/>
              </a:rPr>
              <a:t>جوان</a:t>
            </a:r>
            <a:r>
              <a:rPr lang="fa-IR" sz="2800" dirty="0">
                <a:cs typeface="B Nazanin" pitchFamily="2" charset="-78"/>
              </a:rPr>
              <a:t> </a:t>
            </a:r>
            <a:r>
              <a:rPr lang="fa-IR" sz="2800" dirty="0" smtClean="0">
                <a:cs typeface="B Nazanin" pitchFamily="2" charset="-78"/>
              </a:rPr>
              <a:t>در </a:t>
            </a:r>
            <a:r>
              <a:rPr lang="fa-IR" sz="2800" dirty="0">
                <a:cs typeface="B Nazanin" pitchFamily="2" charset="-78"/>
              </a:rPr>
              <a:t>واقع بسیاری شروع هوش مصنوعی را </a:t>
            </a:r>
            <a:r>
              <a:rPr lang="fa-IR" sz="2800" dirty="0">
                <a:solidFill>
                  <a:srgbClr val="FF0000"/>
                </a:solidFill>
                <a:cs typeface="B Nazanin" pitchFamily="2" charset="-78"/>
              </a:rPr>
              <a:t>۱۹۵۰</a:t>
            </a:r>
            <a:r>
              <a:rPr lang="fa-IR" sz="2800" dirty="0">
                <a:cs typeface="B Nazanin" pitchFamily="2" charset="-78"/>
              </a:rPr>
              <a:t> می</a:t>
            </a:r>
            <a:r>
              <a:rPr lang="en-US" sz="2800" dirty="0">
                <a:cs typeface="B Nazanin" pitchFamily="2" charset="-78"/>
              </a:rPr>
              <a:t>‌ </a:t>
            </a:r>
            <a:r>
              <a:rPr lang="fa-IR" sz="2800" dirty="0" smtClean="0">
                <a:cs typeface="B Nazanin" pitchFamily="2" charset="-78"/>
              </a:rPr>
              <a:t>دانند.(6)</a:t>
            </a:r>
          </a:p>
          <a:p>
            <a:pPr marL="0" indent="0" algn="just" rtl="1">
              <a:buNone/>
            </a:pPr>
            <a:endParaRPr lang="fa-IR" sz="2800" dirty="0">
              <a:cs typeface="B Nazanin" pitchFamily="2" charset="-78"/>
            </a:endParaRPr>
          </a:p>
          <a:p>
            <a:pPr algn="just" rtl="1"/>
            <a:endParaRPr lang="en-US" sz="2800" dirty="0">
              <a:cs typeface="B Nazanin" pitchFamily="2" charset="-78"/>
            </a:endParaRPr>
          </a:p>
        </p:txBody>
      </p:sp>
    </p:spTree>
    <p:extLst>
      <p:ext uri="{BB962C8B-B14F-4D97-AF65-F5344CB8AC3E}">
        <p14:creationId xmlns:p14="http://schemas.microsoft.com/office/powerpoint/2010/main" val="5429250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هدف هوش مصنوعی</a:t>
            </a:r>
            <a:endParaRPr lang="en-US" sz="5400" b="1" dirty="0">
              <a:cs typeface="B Nazanin" pitchFamily="2" charset="-78"/>
            </a:endParaRPr>
          </a:p>
        </p:txBody>
      </p:sp>
      <p:sp>
        <p:nvSpPr>
          <p:cNvPr id="3" name="Content Placeholder 2"/>
          <p:cNvSpPr>
            <a:spLocks noGrp="1"/>
          </p:cNvSpPr>
          <p:nvPr>
            <p:ph idx="1"/>
          </p:nvPr>
        </p:nvSpPr>
        <p:spPr>
          <a:xfrm>
            <a:off x="457200" y="2133600"/>
            <a:ext cx="8229600" cy="4525963"/>
          </a:xfrm>
        </p:spPr>
        <p:txBody>
          <a:bodyPr>
            <a:normAutofit/>
          </a:bodyPr>
          <a:lstStyle/>
          <a:p>
            <a:pPr marL="0" indent="0" algn="r" rtl="1">
              <a:buNone/>
            </a:pPr>
            <a:r>
              <a:rPr lang="fa-IR" sz="2800" b="1" dirty="0">
                <a:cs typeface="B Nazanin" pitchFamily="2" charset="-78"/>
              </a:rPr>
              <a:t>هدف</a:t>
            </a:r>
            <a:r>
              <a:rPr lang="fa-IR" sz="2800" dirty="0">
                <a:cs typeface="B Nazanin" pitchFamily="2" charset="-78"/>
              </a:rPr>
              <a:t> </a:t>
            </a:r>
            <a:r>
              <a:rPr lang="fa-IR" sz="2800" dirty="0">
                <a:solidFill>
                  <a:srgbClr val="FF0000"/>
                </a:solidFill>
                <a:cs typeface="B Nazanin" pitchFamily="2" charset="-78"/>
              </a:rPr>
              <a:t>هوش مصنوعی </a:t>
            </a:r>
            <a:r>
              <a:rPr lang="fa-IR" sz="2800" dirty="0">
                <a:cs typeface="B Nazanin" pitchFamily="2" charset="-78"/>
              </a:rPr>
              <a:t>بطور کلی ساخت ماشینی است که بتواند «</a:t>
            </a:r>
            <a:r>
              <a:rPr lang="fa-IR" sz="2800" dirty="0">
                <a:solidFill>
                  <a:srgbClr val="FF0000"/>
                </a:solidFill>
                <a:cs typeface="B Nazanin" pitchFamily="2" charset="-78"/>
              </a:rPr>
              <a:t>فکر</a:t>
            </a:r>
            <a:r>
              <a:rPr lang="fa-IR" sz="2800" dirty="0">
                <a:cs typeface="B Nazanin" pitchFamily="2" charset="-78"/>
              </a:rPr>
              <a:t>» </a:t>
            </a:r>
            <a:r>
              <a:rPr lang="fa-IR" sz="2800" dirty="0" smtClean="0">
                <a:cs typeface="B Nazanin" pitchFamily="2" charset="-78"/>
              </a:rPr>
              <a:t>کند</a:t>
            </a:r>
            <a:r>
              <a:rPr lang="en-US" sz="2800" dirty="0" smtClean="0">
                <a:cs typeface="B Nazanin" pitchFamily="2" charset="-78"/>
              </a:rPr>
              <a:t>.</a:t>
            </a:r>
            <a:r>
              <a:rPr lang="fa-IR" sz="2800" dirty="0" smtClean="0">
                <a:cs typeface="B Nazanin" pitchFamily="2" charset="-78"/>
              </a:rPr>
              <a:t>(6)</a:t>
            </a:r>
            <a:endParaRPr lang="fa-IR" sz="2800" dirty="0">
              <a:cs typeface="B Nazanin" pitchFamily="2" charset="-78"/>
            </a:endParaRPr>
          </a:p>
          <a:p>
            <a:pPr marL="0" indent="0" algn="r" rtl="1">
              <a:buNone/>
            </a:pPr>
            <a:endParaRPr lang="en-US" sz="2800" dirty="0">
              <a:cs typeface="B Nazanin" pitchFamily="2" charset="-78"/>
            </a:endParaRPr>
          </a:p>
        </p:txBody>
      </p:sp>
    </p:spTree>
    <p:extLst>
      <p:ext uri="{BB962C8B-B14F-4D97-AF65-F5344CB8AC3E}">
        <p14:creationId xmlns:p14="http://schemas.microsoft.com/office/powerpoint/2010/main" val="2190802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کاربردهای هوش مصنوعی</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algn="just" rtl="1"/>
            <a:r>
              <a:rPr lang="fa-IR" sz="2800" dirty="0">
                <a:cs typeface="B Nazanin" pitchFamily="2" charset="-78"/>
              </a:rPr>
              <a:t>سیستم های خبره </a:t>
            </a:r>
          </a:p>
          <a:p>
            <a:pPr algn="just" rtl="1"/>
            <a:r>
              <a:rPr lang="fa-IR" sz="2800" dirty="0">
                <a:cs typeface="B Nazanin" pitchFamily="2" charset="-78"/>
              </a:rPr>
              <a:t>شبکه های </a:t>
            </a:r>
            <a:r>
              <a:rPr lang="fa-IR" sz="2800" dirty="0" smtClean="0">
                <a:cs typeface="B Nazanin" pitchFamily="2" charset="-78"/>
              </a:rPr>
              <a:t>عصبی (7)</a:t>
            </a:r>
            <a:endParaRPr lang="en-US" sz="2800" dirty="0">
              <a:cs typeface="B Nazanin" pitchFamily="2" charset="-78"/>
            </a:endParaRPr>
          </a:p>
          <a:p>
            <a:pPr marL="0" indent="0" algn="r" rtl="1">
              <a:buNone/>
            </a:pPr>
            <a:endParaRPr lang="en-US" sz="2800" dirty="0">
              <a:cs typeface="B Nazanin" pitchFamily="2" charset="-78"/>
            </a:endParaRPr>
          </a:p>
        </p:txBody>
      </p:sp>
    </p:spTree>
    <p:extLst>
      <p:ext uri="{BB962C8B-B14F-4D97-AF65-F5344CB8AC3E}">
        <p14:creationId xmlns:p14="http://schemas.microsoft.com/office/powerpoint/2010/main" val="4204459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تعریف سیستم های خبره</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marL="0" indent="0" algn="just" rtl="1">
              <a:buNone/>
            </a:pPr>
            <a:r>
              <a:rPr lang="fa-IR" sz="2800" dirty="0">
                <a:solidFill>
                  <a:srgbClr val="FF0000"/>
                </a:solidFill>
                <a:cs typeface="B Nazanin" pitchFamily="2" charset="-78"/>
              </a:rPr>
              <a:t>سيستم‌هاي خبره</a:t>
            </a:r>
            <a:r>
              <a:rPr lang="fa-IR" sz="2800" dirty="0">
                <a:cs typeface="B Nazanin" pitchFamily="2" charset="-78"/>
              </a:rPr>
              <a:t>، برنامه‌هاي كامپيوتري‌ </a:t>
            </a:r>
            <a:r>
              <a:rPr lang="fa-IR" sz="2800" dirty="0" smtClean="0">
                <a:cs typeface="B Nazanin" pitchFamily="2" charset="-78"/>
              </a:rPr>
              <a:t>هستند كه </a:t>
            </a:r>
            <a:r>
              <a:rPr lang="fa-IR" sz="2800" dirty="0">
                <a:cs typeface="B Nazanin" pitchFamily="2" charset="-78"/>
              </a:rPr>
              <a:t>نحوه </a:t>
            </a:r>
            <a:r>
              <a:rPr lang="fa-IR" sz="2800" dirty="0" smtClean="0">
                <a:cs typeface="B Nazanin" pitchFamily="2" charset="-78"/>
              </a:rPr>
              <a:t>تفكر يك متخصص </a:t>
            </a:r>
            <a:r>
              <a:rPr lang="fa-IR" sz="2800" dirty="0">
                <a:cs typeface="B Nazanin" pitchFamily="2" charset="-78"/>
              </a:rPr>
              <a:t>در يك زمينه خاص را </a:t>
            </a:r>
            <a:r>
              <a:rPr lang="fa-IR" sz="2800" dirty="0">
                <a:solidFill>
                  <a:srgbClr val="FF0000"/>
                </a:solidFill>
                <a:cs typeface="B Nazanin" pitchFamily="2" charset="-78"/>
              </a:rPr>
              <a:t>شبيه‌سازي</a:t>
            </a:r>
            <a:r>
              <a:rPr lang="fa-IR" sz="2800" dirty="0">
                <a:cs typeface="B Nazanin" pitchFamily="2" charset="-78"/>
              </a:rPr>
              <a:t> مي‌كنند</a:t>
            </a:r>
            <a:r>
              <a:rPr lang="fa-IR" sz="2800" dirty="0" smtClean="0">
                <a:cs typeface="B Nazanin" pitchFamily="2" charset="-78"/>
              </a:rPr>
              <a:t>.</a:t>
            </a:r>
          </a:p>
          <a:p>
            <a:pPr marL="0" indent="0" algn="just" rtl="1">
              <a:buNone/>
            </a:pPr>
            <a:r>
              <a:rPr lang="fa-IR" sz="2800" dirty="0" smtClean="0">
                <a:cs typeface="B Nazanin" pitchFamily="2" charset="-78"/>
              </a:rPr>
              <a:t>به </a:t>
            </a:r>
            <a:r>
              <a:rPr lang="fa-IR" sz="2800" dirty="0">
                <a:cs typeface="B Nazanin" pitchFamily="2" charset="-78"/>
              </a:rPr>
              <a:t>آن نوع از برنامه های هوش مصنوعی که به سطحی از خبرگی می رسند که می توانند به جای یک متخصص در یک زمینه خاص تصمیم گیری کنند ، </a:t>
            </a:r>
            <a:r>
              <a:rPr lang="en-US" sz="2800" dirty="0" smtClean="0">
                <a:solidFill>
                  <a:srgbClr val="FF0000"/>
                </a:solidFill>
                <a:cs typeface="B Nazanin" pitchFamily="2" charset="-78"/>
              </a:rPr>
              <a:t>Expert Systems</a:t>
            </a:r>
            <a:r>
              <a:rPr lang="fa-IR" sz="2800" dirty="0" smtClean="0">
                <a:cs typeface="B Nazanin" pitchFamily="2" charset="-78"/>
              </a:rPr>
              <a:t> می </a:t>
            </a:r>
            <a:r>
              <a:rPr lang="fa-IR" sz="2800" dirty="0">
                <a:cs typeface="B Nazanin" pitchFamily="2" charset="-78"/>
              </a:rPr>
              <a:t>گویند</a:t>
            </a:r>
            <a:r>
              <a:rPr lang="fa-IR" sz="2800" dirty="0" smtClean="0">
                <a:cs typeface="B Nazanin" pitchFamily="2" charset="-78"/>
              </a:rPr>
              <a:t>.(7)</a:t>
            </a:r>
            <a:endParaRPr lang="fa-IR" sz="2800" dirty="0">
              <a:cs typeface="B Nazanin" pitchFamily="2" charset="-78"/>
            </a:endParaRPr>
          </a:p>
          <a:p>
            <a:pPr marL="0" indent="0" algn="just" rtl="1">
              <a:buNone/>
            </a:pPr>
            <a:endParaRPr lang="en-US" sz="2800" dirty="0">
              <a:cs typeface="B Nazanin" pitchFamily="2" charset="-78"/>
            </a:endParaRPr>
          </a:p>
        </p:txBody>
      </p:sp>
    </p:spTree>
    <p:extLst>
      <p:ext uri="{BB962C8B-B14F-4D97-AF65-F5344CB8AC3E}">
        <p14:creationId xmlns:p14="http://schemas.microsoft.com/office/powerpoint/2010/main" val="692152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5400" b="1" dirty="0" smtClean="0">
                <a:cs typeface="B Nazanin" pitchFamily="2" charset="-78"/>
              </a:rPr>
              <a:t>محدودیت های سیستم های خبره</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algn="just" rtl="1"/>
            <a:r>
              <a:rPr lang="fa-IR" sz="2800" dirty="0">
                <a:cs typeface="B Nazanin" pitchFamily="2" charset="-78"/>
              </a:rPr>
              <a:t>این سیستم ها نسبت به آنچه انجام می دهند </a:t>
            </a:r>
            <a:r>
              <a:rPr lang="fa-IR" sz="2800" dirty="0" smtClean="0">
                <a:cs typeface="B Nazanin" pitchFamily="2" charset="-78"/>
              </a:rPr>
              <a:t>هیچ“</a:t>
            </a:r>
            <a:r>
              <a:rPr lang="fa-IR" sz="2800" dirty="0" smtClean="0">
                <a:solidFill>
                  <a:srgbClr val="FF0000"/>
                </a:solidFill>
                <a:cs typeface="B Nazanin" pitchFamily="2" charset="-78"/>
              </a:rPr>
              <a:t>حسی</a:t>
            </a:r>
            <a:r>
              <a:rPr lang="fa-IR" sz="2800" dirty="0" smtClean="0">
                <a:cs typeface="B Nazanin" pitchFamily="2" charset="-78"/>
              </a:rPr>
              <a:t>“ ندارند. </a:t>
            </a:r>
            <a:r>
              <a:rPr lang="fa-IR" sz="2800" dirty="0">
                <a:cs typeface="B Nazanin" pitchFamily="2" charset="-78"/>
              </a:rPr>
              <a:t>چنین سیستم هایی نمی توانند خبرگی خود را </a:t>
            </a:r>
            <a:r>
              <a:rPr lang="fa-IR" sz="2800" dirty="0" smtClean="0">
                <a:cs typeface="B Nazanin" pitchFamily="2" charset="-78"/>
              </a:rPr>
              <a:t>به گستره </a:t>
            </a:r>
            <a:r>
              <a:rPr lang="fa-IR" sz="2800" dirty="0">
                <a:cs typeface="B Nazanin" pitchFamily="2" charset="-78"/>
              </a:rPr>
              <a:t>های وسیع تری تعمیم دهند ، چرا که </a:t>
            </a:r>
            <a:r>
              <a:rPr lang="fa-IR" sz="2800" dirty="0">
                <a:solidFill>
                  <a:srgbClr val="FF0000"/>
                </a:solidFill>
                <a:cs typeface="B Nazanin" pitchFamily="2" charset="-78"/>
              </a:rPr>
              <a:t>تنها برای یک منظور خاص</a:t>
            </a:r>
            <a:r>
              <a:rPr lang="fa-IR" sz="2800" dirty="0">
                <a:cs typeface="B Nazanin" pitchFamily="2" charset="-78"/>
              </a:rPr>
              <a:t> طراحی شده اند و پایگاه دانش آنها از دانش متخصصان آن حوزه نشات گرفته و از این رو </a:t>
            </a:r>
            <a:r>
              <a:rPr lang="fa-IR" sz="2800" dirty="0">
                <a:solidFill>
                  <a:srgbClr val="FF0000"/>
                </a:solidFill>
                <a:cs typeface="B Nazanin" pitchFamily="2" charset="-78"/>
              </a:rPr>
              <a:t>محدود</a:t>
            </a:r>
            <a:r>
              <a:rPr lang="fa-IR" sz="2800" dirty="0">
                <a:cs typeface="B Nazanin" pitchFamily="2" charset="-78"/>
              </a:rPr>
              <a:t> است .</a:t>
            </a:r>
          </a:p>
          <a:p>
            <a:pPr algn="just" rtl="1"/>
            <a:endParaRPr lang="fa-IR" sz="2800" dirty="0">
              <a:cs typeface="B Nazanin" pitchFamily="2" charset="-78"/>
            </a:endParaRPr>
          </a:p>
          <a:p>
            <a:pPr algn="just" rtl="1"/>
            <a:r>
              <a:rPr lang="fa-IR" sz="2800" dirty="0">
                <a:cs typeface="B Nazanin" pitchFamily="2" charset="-78"/>
              </a:rPr>
              <a:t>چنین سیستم هایی از آنجا که توسط دانش متخصصان تغذیه اطلاعاتی شده اند </a:t>
            </a:r>
            <a:r>
              <a:rPr lang="fa-IR" sz="2800" dirty="0" smtClean="0">
                <a:cs typeface="B Nazanin" pitchFamily="2" charset="-78"/>
              </a:rPr>
              <a:t>،در </a:t>
            </a:r>
            <a:r>
              <a:rPr lang="fa-IR" sz="2800" dirty="0">
                <a:cs typeface="B Nazanin" pitchFamily="2" charset="-78"/>
              </a:rPr>
              <a:t>صورت بروز برخی </a:t>
            </a:r>
            <a:r>
              <a:rPr lang="fa-IR" sz="2800" dirty="0">
                <a:solidFill>
                  <a:srgbClr val="FF0000"/>
                </a:solidFill>
                <a:cs typeface="B Nazanin" pitchFamily="2" charset="-78"/>
              </a:rPr>
              <a:t>موارد پیش بینی نشده </a:t>
            </a:r>
            <a:r>
              <a:rPr lang="fa-IR" sz="2800" dirty="0" smtClean="0">
                <a:cs typeface="B Nazanin" pitchFamily="2" charset="-78"/>
              </a:rPr>
              <a:t>،</a:t>
            </a:r>
            <a:r>
              <a:rPr lang="fa-IR" sz="2800" u="sng" dirty="0" smtClean="0">
                <a:cs typeface="B Nazanin" pitchFamily="2" charset="-78"/>
              </a:rPr>
              <a:t>نمی </a:t>
            </a:r>
            <a:r>
              <a:rPr lang="fa-IR" sz="2800" u="sng" dirty="0">
                <a:cs typeface="B Nazanin" pitchFamily="2" charset="-78"/>
              </a:rPr>
              <a:t>توانند شرایط جدید را به درستی تجزیه و تحلیل نمایند </a:t>
            </a:r>
            <a:r>
              <a:rPr lang="fa-IR" sz="2800" dirty="0" smtClean="0">
                <a:cs typeface="B Nazanin" pitchFamily="2" charset="-78"/>
              </a:rPr>
              <a:t>.(7)</a:t>
            </a:r>
            <a:endParaRPr lang="fa-IR" sz="2800" dirty="0">
              <a:cs typeface="B Nazanin" pitchFamily="2" charset="-78"/>
            </a:endParaRPr>
          </a:p>
          <a:p>
            <a:pPr algn="just" rtl="1"/>
            <a:endParaRPr lang="en-US" sz="2800" dirty="0">
              <a:cs typeface="B Nazanin" pitchFamily="2" charset="-78"/>
            </a:endParaRPr>
          </a:p>
        </p:txBody>
      </p:sp>
    </p:spTree>
    <p:extLst>
      <p:ext uri="{BB962C8B-B14F-4D97-AF65-F5344CB8AC3E}">
        <p14:creationId xmlns:p14="http://schemas.microsoft.com/office/powerpoint/2010/main" val="4102965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سیستم های خبره بالینی</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marL="0" indent="0" algn="just" rtl="1">
              <a:buNone/>
            </a:pPr>
            <a:r>
              <a:rPr lang="fa-IR" sz="2800" dirty="0">
                <a:cs typeface="B Nazanin" pitchFamily="2" charset="-78"/>
              </a:rPr>
              <a:t>یک </a:t>
            </a:r>
            <a:r>
              <a:rPr lang="fa-IR" sz="2800" dirty="0">
                <a:solidFill>
                  <a:srgbClr val="FF0000"/>
                </a:solidFill>
                <a:cs typeface="B Nazanin" pitchFamily="2" charset="-78"/>
              </a:rPr>
              <a:t>سیستم خبره پزشکی </a:t>
            </a:r>
            <a:r>
              <a:rPr lang="fa-IR" sz="2800" dirty="0">
                <a:cs typeface="B Nazanin" pitchFamily="2" charset="-78"/>
              </a:rPr>
              <a:t>یک برنامه کامپیوتری </a:t>
            </a:r>
            <a:r>
              <a:rPr lang="fa-IR" sz="2800" dirty="0" smtClean="0">
                <a:cs typeface="B Nazanin" pitchFamily="2" charset="-78"/>
              </a:rPr>
              <a:t>است و زمانی که درست </a:t>
            </a:r>
            <a:r>
              <a:rPr lang="fa-IR" sz="2800" dirty="0">
                <a:cs typeface="B Nazanin" pitchFamily="2" charset="-78"/>
              </a:rPr>
              <a:t>پیاده شده باشد </a:t>
            </a:r>
            <a:r>
              <a:rPr lang="fa-IR" sz="2800" dirty="0" smtClean="0">
                <a:cs typeface="B Nazanin" pitchFamily="2" charset="-78"/>
              </a:rPr>
              <a:t>،کمک </a:t>
            </a:r>
            <a:r>
              <a:rPr lang="fa-IR" sz="2800" dirty="0">
                <a:cs typeface="B Nazanin" pitchFamily="2" charset="-78"/>
              </a:rPr>
              <a:t>های موثری در </a:t>
            </a:r>
            <a:r>
              <a:rPr lang="fa-IR" sz="2800" dirty="0">
                <a:solidFill>
                  <a:srgbClr val="FF0000"/>
                </a:solidFill>
                <a:cs typeface="B Nazanin" pitchFamily="2" charset="-78"/>
              </a:rPr>
              <a:t>تصمیم گیری در مورد تشخیص بیماری ها </a:t>
            </a:r>
            <a:r>
              <a:rPr lang="fa-IR" sz="2800" dirty="0" smtClean="0">
                <a:cs typeface="B Nazanin" pitchFamily="2" charset="-78"/>
              </a:rPr>
              <a:t>و </a:t>
            </a:r>
            <a:r>
              <a:rPr lang="fa-IR" sz="2800" dirty="0" smtClean="0">
                <a:solidFill>
                  <a:srgbClr val="FF0000"/>
                </a:solidFill>
                <a:cs typeface="B Nazanin" pitchFamily="2" charset="-78"/>
              </a:rPr>
              <a:t>پیشنهاد </a:t>
            </a:r>
            <a:r>
              <a:rPr lang="fa-IR" sz="2800" dirty="0">
                <a:solidFill>
                  <a:srgbClr val="FF0000"/>
                </a:solidFill>
                <a:cs typeface="B Nazanin" pitchFamily="2" charset="-78"/>
              </a:rPr>
              <a:t>در مورد شیوه درمان </a:t>
            </a:r>
            <a:r>
              <a:rPr lang="fa-IR" sz="2800" dirty="0">
                <a:cs typeface="B Nazanin" pitchFamily="2" charset="-78"/>
              </a:rPr>
              <a:t>، را ارائه می دهد .</a:t>
            </a:r>
          </a:p>
          <a:p>
            <a:pPr marL="0" indent="0" algn="just" rtl="1">
              <a:buNone/>
            </a:pPr>
            <a:endParaRPr lang="fa-IR" sz="2800" dirty="0">
              <a:cs typeface="B Nazanin" pitchFamily="2" charset="-78"/>
            </a:endParaRPr>
          </a:p>
          <a:p>
            <a:pPr marL="0" indent="0" algn="just" rtl="1">
              <a:buNone/>
            </a:pPr>
            <a:r>
              <a:rPr lang="fa-IR" sz="2800" dirty="0" smtClean="0">
                <a:cs typeface="B Nazanin" pitchFamily="2" charset="-78"/>
              </a:rPr>
              <a:t>همچنین</a:t>
            </a:r>
            <a:r>
              <a:rPr lang="fa-IR" sz="2800" dirty="0" smtClean="0">
                <a:solidFill>
                  <a:srgbClr val="FF0000"/>
                </a:solidFill>
                <a:cs typeface="B Nazanin" pitchFamily="2" charset="-78"/>
              </a:rPr>
              <a:t> تشخیص </a:t>
            </a:r>
            <a:r>
              <a:rPr lang="fa-IR" sz="2800" dirty="0">
                <a:solidFill>
                  <a:srgbClr val="FF0000"/>
                </a:solidFill>
                <a:cs typeface="B Nazanin" pitchFamily="2" charset="-78"/>
              </a:rPr>
              <a:t>بیماری ها </a:t>
            </a:r>
            <a:r>
              <a:rPr lang="fa-IR" sz="2800" dirty="0">
                <a:cs typeface="B Nazanin" pitchFamily="2" charset="-78"/>
              </a:rPr>
              <a:t>و </a:t>
            </a:r>
            <a:r>
              <a:rPr lang="fa-IR" sz="2800" dirty="0">
                <a:solidFill>
                  <a:srgbClr val="FF0000"/>
                </a:solidFill>
                <a:cs typeface="B Nazanin" pitchFamily="2" charset="-78"/>
              </a:rPr>
              <a:t>پیش بینی </a:t>
            </a:r>
            <a:r>
              <a:rPr lang="fa-IR" sz="2800" dirty="0" smtClean="0">
                <a:solidFill>
                  <a:srgbClr val="FF0000"/>
                </a:solidFill>
                <a:cs typeface="B Nazanin" pitchFamily="2" charset="-78"/>
              </a:rPr>
              <a:t>عوارض</a:t>
            </a:r>
            <a:r>
              <a:rPr lang="fa-IR" sz="2800" dirty="0" smtClean="0">
                <a:cs typeface="B Nazanin" pitchFamily="2" charset="-78"/>
              </a:rPr>
              <a:t>، </a:t>
            </a:r>
            <a:r>
              <a:rPr lang="fa-IR" sz="2800" dirty="0">
                <a:cs typeface="B Nazanin" pitchFamily="2" charset="-78"/>
              </a:rPr>
              <a:t>بعد این که برنامه اطلاعات بیمار را دریافت می کند </a:t>
            </a:r>
            <a:r>
              <a:rPr lang="fa-IR" sz="2800" dirty="0" smtClean="0">
                <a:cs typeface="B Nazanin" pitchFamily="2" charset="-78"/>
              </a:rPr>
              <a:t>.(7)</a:t>
            </a:r>
            <a:endParaRPr lang="fa-IR" sz="2800" dirty="0">
              <a:cs typeface="B Nazanin" pitchFamily="2" charset="-78"/>
            </a:endParaRPr>
          </a:p>
          <a:p>
            <a:pPr marL="0" indent="0" algn="just" rtl="1">
              <a:buNone/>
            </a:pPr>
            <a:endParaRPr lang="en-US" sz="2800" dirty="0">
              <a:cs typeface="B Nazanin" pitchFamily="2" charset="-78"/>
            </a:endParaRPr>
          </a:p>
        </p:txBody>
      </p:sp>
    </p:spTree>
    <p:extLst>
      <p:ext uri="{BB962C8B-B14F-4D97-AF65-F5344CB8AC3E}">
        <p14:creationId xmlns:p14="http://schemas.microsoft.com/office/powerpoint/2010/main" val="2981297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Autofit/>
          </a:bodyPr>
          <a:lstStyle/>
          <a:p>
            <a:r>
              <a:rPr lang="fa-IR" sz="5400" b="1" dirty="0" smtClean="0">
                <a:cs typeface="B Nazanin" pitchFamily="2" charset="-78"/>
              </a:rPr>
              <a:t>مزایای استفاده از سیستم های خبره بالینی</a:t>
            </a:r>
            <a:endParaRPr lang="en-US" sz="5400" b="1" dirty="0">
              <a:cs typeface="B Nazanin" pitchFamily="2" charset="-78"/>
            </a:endParaRPr>
          </a:p>
        </p:txBody>
      </p:sp>
      <p:sp>
        <p:nvSpPr>
          <p:cNvPr id="3" name="Content Placeholder 2"/>
          <p:cNvSpPr>
            <a:spLocks noGrp="1"/>
          </p:cNvSpPr>
          <p:nvPr>
            <p:ph idx="1"/>
          </p:nvPr>
        </p:nvSpPr>
        <p:spPr>
          <a:xfrm>
            <a:off x="457200" y="2057400"/>
            <a:ext cx="8229600" cy="4525963"/>
          </a:xfrm>
        </p:spPr>
        <p:txBody>
          <a:bodyPr>
            <a:noAutofit/>
          </a:bodyPr>
          <a:lstStyle/>
          <a:p>
            <a:pPr marL="0" indent="0" algn="r" rtl="1">
              <a:buNone/>
            </a:pPr>
            <a:r>
              <a:rPr lang="fa-IR" sz="2800" dirty="0">
                <a:cs typeface="B Nazanin" pitchFamily="2" charset="-78"/>
              </a:rPr>
              <a:t>استفاده از سیستم های نرم افزاری خبره دارای مزایایی است که در حوزه بهداشت و درمان نیز مد نظر قرار می گیرد از جمله اینکه : </a:t>
            </a:r>
          </a:p>
          <a:p>
            <a:pPr algn="r" rtl="1"/>
            <a:r>
              <a:rPr lang="fa-IR" sz="2800" dirty="0">
                <a:solidFill>
                  <a:srgbClr val="002060"/>
                </a:solidFill>
                <a:cs typeface="B Nazanin" pitchFamily="2" charset="-78"/>
              </a:rPr>
              <a:t>تخصص افراد زودگذر و فانی </a:t>
            </a:r>
            <a:r>
              <a:rPr lang="fa-IR" sz="2800" dirty="0" smtClean="0">
                <a:solidFill>
                  <a:srgbClr val="002060"/>
                </a:solidFill>
                <a:cs typeface="B Nazanin" pitchFamily="2" charset="-78"/>
              </a:rPr>
              <a:t>است و پایدار نیست </a:t>
            </a:r>
            <a:r>
              <a:rPr lang="fa-IR" sz="2800" dirty="0">
                <a:solidFill>
                  <a:srgbClr val="002060"/>
                </a:solidFill>
                <a:cs typeface="B Nazanin" pitchFamily="2" charset="-78"/>
              </a:rPr>
              <a:t>، ولی تخصص رایانه دایمی </a:t>
            </a:r>
            <a:r>
              <a:rPr lang="fa-IR" sz="2800" dirty="0" smtClean="0">
                <a:solidFill>
                  <a:srgbClr val="002060"/>
                </a:solidFill>
                <a:cs typeface="B Nazanin" pitchFamily="2" charset="-78"/>
              </a:rPr>
              <a:t>است و ثبات دارند .</a:t>
            </a:r>
          </a:p>
          <a:p>
            <a:pPr algn="r" rtl="1"/>
            <a:r>
              <a:rPr lang="fa-IR" sz="2800" dirty="0" smtClean="0">
                <a:cs typeface="B Nazanin" pitchFamily="2" charset="-78"/>
              </a:rPr>
              <a:t>یک </a:t>
            </a:r>
            <a:r>
              <a:rPr lang="fa-IR" sz="2800" dirty="0">
                <a:cs typeface="B Nazanin" pitchFamily="2" charset="-78"/>
              </a:rPr>
              <a:t>فرد نمی تواند در یک زمان در دو مکان حضور داشته باشند ولی تخصص رایانه قابل انتقال است . </a:t>
            </a:r>
            <a:r>
              <a:rPr lang="fa-IR" sz="2800" dirty="0" smtClean="0">
                <a:cs typeface="B Nazanin" pitchFamily="2" charset="-78"/>
              </a:rPr>
              <a:t>(7)</a:t>
            </a:r>
            <a:endParaRPr lang="fa-IR" sz="2800" dirty="0">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3916497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800" dirty="0">
                <a:cs typeface="B Nazanin" pitchFamily="2" charset="-78"/>
              </a:rPr>
              <a:t>تخصص فرد گران و هزینه بر است</a:t>
            </a:r>
          </a:p>
          <a:p>
            <a:pPr algn="r" rtl="1"/>
            <a:r>
              <a:rPr lang="fa-IR" sz="2800" dirty="0">
                <a:solidFill>
                  <a:srgbClr val="002060"/>
                </a:solidFill>
                <a:cs typeface="B Nazanin" pitchFamily="2" charset="-78"/>
              </a:rPr>
              <a:t>همچنین سیستم های خبره توانایی ارتقا را دارند .</a:t>
            </a:r>
          </a:p>
          <a:p>
            <a:pPr algn="r" rtl="1"/>
            <a:r>
              <a:rPr lang="fa-IR" sz="2800" dirty="0">
                <a:cs typeface="B Nazanin" pitchFamily="2" charset="-78"/>
              </a:rPr>
              <a:t>عملکرد بالا ، زمان پاسخگویی کامل و سریع ، قابلیت اطمینان خوب ، قابل فهم بودن ، انعطاف پذیری ، کاهش خطر ، دوام بقا و وجود </a:t>
            </a:r>
            <a:r>
              <a:rPr lang="fa-IR" sz="2800" dirty="0" smtClean="0">
                <a:cs typeface="B Nazanin" pitchFamily="2" charset="-78"/>
              </a:rPr>
              <a:t>تخصص های چندگانه.(7)</a:t>
            </a:r>
            <a:endParaRPr lang="fa-IR" sz="2800" dirty="0">
              <a:cs typeface="B Nazanin" pitchFamily="2" charset="-78"/>
            </a:endParaRPr>
          </a:p>
        </p:txBody>
      </p:sp>
    </p:spTree>
    <p:extLst>
      <p:ext uri="{BB962C8B-B14F-4D97-AF65-F5344CB8AC3E}">
        <p14:creationId xmlns:p14="http://schemas.microsoft.com/office/powerpoint/2010/main" val="2276868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تعریف شبکه های عصبی</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marL="0" indent="0" algn="r" rtl="1">
              <a:buNone/>
            </a:pPr>
            <a:r>
              <a:rPr lang="fa-IR" sz="2800" dirty="0">
                <a:cs typeface="B Nazanin" pitchFamily="2" charset="-78"/>
              </a:rPr>
              <a:t>یک برنامه نرم افزاری یا تراشه نیمه هادی است که بتواند </a:t>
            </a:r>
            <a:r>
              <a:rPr lang="fa-IR" sz="2800" dirty="0">
                <a:solidFill>
                  <a:srgbClr val="FF0000"/>
                </a:solidFill>
                <a:cs typeface="B Nazanin" pitchFamily="2" charset="-78"/>
              </a:rPr>
              <a:t>همانند مغز انسان </a:t>
            </a:r>
            <a:r>
              <a:rPr lang="fa-IR" sz="2800" dirty="0">
                <a:cs typeface="B Nazanin" pitchFamily="2" charset="-78"/>
              </a:rPr>
              <a:t>عمل نماید .</a:t>
            </a:r>
          </a:p>
          <a:p>
            <a:pPr marL="0" indent="0" algn="r" rtl="1">
              <a:buNone/>
            </a:pPr>
            <a:r>
              <a:rPr lang="fa-IR" sz="2800" dirty="0">
                <a:cs typeface="B Nazanin" pitchFamily="2" charset="-78"/>
              </a:rPr>
              <a:t>در واقع یک شبکه عصبی مصنوعی ایده ای است برای پردازش اطلاعات که از سیستم عصبی زیستی الهام گرفته و مانند مغز به پردازش اطلاعات می پردازد . </a:t>
            </a:r>
          </a:p>
          <a:p>
            <a:pPr marL="0" indent="0" algn="r" rtl="1">
              <a:buNone/>
            </a:pPr>
            <a:r>
              <a:rPr lang="fa-IR" sz="2800" dirty="0">
                <a:cs typeface="B Nazanin" pitchFamily="2" charset="-78"/>
              </a:rPr>
              <a:t>به هيچ وجه از روش‌هاي برنامه‌نويسي سنتي استفاده نمي‌كند و به‌جاي آن از شبكه‌هاي بزرگي كه به‌صورت موازي آرايش شده‌اند و تعليم يافته‌اند، بهره </a:t>
            </a:r>
            <a:r>
              <a:rPr lang="fa-IR" sz="2800" dirty="0" smtClean="0">
                <a:cs typeface="B Nazanin" pitchFamily="2" charset="-78"/>
              </a:rPr>
              <a:t>مي‌جويد(7)</a:t>
            </a:r>
            <a:endParaRPr lang="fa-IR" sz="2800" dirty="0">
              <a:cs typeface="B Nazanin" pitchFamily="2" charset="-78"/>
            </a:endParaRPr>
          </a:p>
        </p:txBody>
      </p:sp>
    </p:spTree>
    <p:extLst>
      <p:ext uri="{BB962C8B-B14F-4D97-AF65-F5344CB8AC3E}">
        <p14:creationId xmlns:p14="http://schemas.microsoft.com/office/powerpoint/2010/main" val="1673351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مزایای شبکه های مصنوعی</a:t>
            </a:r>
            <a:endParaRPr lang="en-US" sz="5400" b="1" dirty="0">
              <a:cs typeface="B Nazanin" pitchFamily="2" charset="-78"/>
            </a:endParaRPr>
          </a:p>
        </p:txBody>
      </p:sp>
      <p:sp>
        <p:nvSpPr>
          <p:cNvPr id="3" name="Content Placeholder 2"/>
          <p:cNvSpPr>
            <a:spLocks noGrp="1"/>
          </p:cNvSpPr>
          <p:nvPr>
            <p:ph idx="1"/>
          </p:nvPr>
        </p:nvSpPr>
        <p:spPr/>
        <p:txBody>
          <a:bodyPr>
            <a:normAutofit/>
          </a:bodyPr>
          <a:lstStyle/>
          <a:p>
            <a:pPr algn="r" rtl="1"/>
            <a:r>
              <a:rPr lang="fa-IR" sz="2800" dirty="0">
                <a:cs typeface="B Nazanin" pitchFamily="2" charset="-78"/>
              </a:rPr>
              <a:t>یادگیری تطبیقی </a:t>
            </a:r>
          </a:p>
          <a:p>
            <a:pPr algn="r" rtl="1"/>
            <a:r>
              <a:rPr lang="fa-IR" sz="2800" dirty="0" smtClean="0">
                <a:solidFill>
                  <a:srgbClr val="002060"/>
                </a:solidFill>
                <a:cs typeface="B Nazanin" pitchFamily="2" charset="-78"/>
              </a:rPr>
              <a:t>خودسازماندهی</a:t>
            </a:r>
            <a:endParaRPr lang="fa-IR" sz="2800" dirty="0">
              <a:solidFill>
                <a:srgbClr val="002060"/>
              </a:solidFill>
              <a:cs typeface="B Nazanin" pitchFamily="2" charset="-78"/>
            </a:endParaRPr>
          </a:p>
          <a:p>
            <a:pPr algn="r" rtl="1"/>
            <a:r>
              <a:rPr lang="fa-IR" sz="2800" dirty="0" smtClean="0">
                <a:cs typeface="B Nazanin" pitchFamily="2" charset="-78"/>
              </a:rPr>
              <a:t>عملگرهای </a:t>
            </a:r>
            <a:r>
              <a:rPr lang="fa-IR" sz="2800" dirty="0">
                <a:cs typeface="B Nazanin" pitchFamily="2" charset="-78"/>
              </a:rPr>
              <a:t>بی </a:t>
            </a:r>
            <a:r>
              <a:rPr lang="fa-IR" sz="2800" dirty="0" smtClean="0">
                <a:cs typeface="B Nazanin" pitchFamily="2" charset="-78"/>
              </a:rPr>
              <a:t>درنگ</a:t>
            </a:r>
          </a:p>
          <a:p>
            <a:pPr algn="r" rtl="1"/>
            <a:r>
              <a:rPr lang="fa-IR" sz="2800" dirty="0" smtClean="0">
                <a:solidFill>
                  <a:srgbClr val="002060"/>
                </a:solidFill>
                <a:cs typeface="B Nazanin" pitchFamily="2" charset="-78"/>
              </a:rPr>
              <a:t>تحمل خطا</a:t>
            </a:r>
          </a:p>
          <a:p>
            <a:pPr algn="r" rtl="1"/>
            <a:r>
              <a:rPr lang="fa-IR" sz="2800" dirty="0" smtClean="0">
                <a:cs typeface="B Nazanin" pitchFamily="2" charset="-78"/>
              </a:rPr>
              <a:t>دسته </a:t>
            </a:r>
            <a:r>
              <a:rPr lang="fa-IR" sz="2800" dirty="0">
                <a:cs typeface="B Nazanin" pitchFamily="2" charset="-78"/>
              </a:rPr>
              <a:t>بندی</a:t>
            </a:r>
          </a:p>
          <a:p>
            <a:pPr algn="r" rtl="1"/>
            <a:r>
              <a:rPr lang="fa-IR" sz="2800" dirty="0" smtClean="0">
                <a:solidFill>
                  <a:srgbClr val="002060"/>
                </a:solidFill>
                <a:cs typeface="B Nazanin" pitchFamily="2" charset="-78"/>
              </a:rPr>
              <a:t>پایداری </a:t>
            </a:r>
            <a:r>
              <a:rPr lang="fa-IR" sz="2800" dirty="0">
                <a:solidFill>
                  <a:srgbClr val="002060"/>
                </a:solidFill>
                <a:cs typeface="B Nazanin" pitchFamily="2" charset="-78"/>
              </a:rPr>
              <a:t>و انعطاف </a:t>
            </a:r>
            <a:r>
              <a:rPr lang="fa-IR" sz="2800" dirty="0" smtClean="0">
                <a:solidFill>
                  <a:srgbClr val="002060"/>
                </a:solidFill>
                <a:cs typeface="B Nazanin" pitchFamily="2" charset="-78"/>
              </a:rPr>
              <a:t>پذیری(7)</a:t>
            </a:r>
            <a:endParaRPr lang="en-US" sz="2800" dirty="0">
              <a:solidFill>
                <a:srgbClr val="002060"/>
              </a:solidFill>
              <a:cs typeface="B Nazanin" pitchFamily="2" charset="-78"/>
            </a:endParaRPr>
          </a:p>
        </p:txBody>
      </p:sp>
    </p:spTree>
    <p:extLst>
      <p:ext uri="{BB962C8B-B14F-4D97-AF65-F5344CB8AC3E}">
        <p14:creationId xmlns:p14="http://schemas.microsoft.com/office/powerpoint/2010/main" val="2296679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fa-IR" sz="5400" b="1" dirty="0" smtClean="0">
                <a:cs typeface="B Nazanin" pitchFamily="2" charset="-78"/>
              </a:rPr>
              <a:t>توانمندی های هوش مصنوعی در پزشکی</a:t>
            </a:r>
            <a:endParaRPr lang="en-US" sz="5400" b="1" dirty="0">
              <a:cs typeface="B Nazanin" pitchFamily="2" charset="-78"/>
            </a:endParaRPr>
          </a:p>
        </p:txBody>
      </p:sp>
      <p:sp>
        <p:nvSpPr>
          <p:cNvPr id="3" name="Content Placeholder 2"/>
          <p:cNvSpPr>
            <a:spLocks noGrp="1"/>
          </p:cNvSpPr>
          <p:nvPr>
            <p:ph idx="1"/>
          </p:nvPr>
        </p:nvSpPr>
        <p:spPr>
          <a:xfrm>
            <a:off x="457200" y="2133600"/>
            <a:ext cx="8229600" cy="4525963"/>
          </a:xfrm>
        </p:spPr>
        <p:txBody>
          <a:bodyPr>
            <a:normAutofit/>
          </a:bodyPr>
          <a:lstStyle/>
          <a:p>
            <a:pPr algn="r" rtl="1"/>
            <a:r>
              <a:rPr lang="fa-IR" sz="2800" dirty="0">
                <a:cs typeface="B Nazanin" pitchFamily="2" charset="-78"/>
              </a:rPr>
              <a:t>شناسایی و تشخیص بیماری</a:t>
            </a:r>
          </a:p>
          <a:p>
            <a:pPr algn="r" rtl="1"/>
            <a:r>
              <a:rPr lang="fa-IR" sz="2800" dirty="0">
                <a:solidFill>
                  <a:srgbClr val="002060"/>
                </a:solidFill>
                <a:cs typeface="B Nazanin" pitchFamily="2" charset="-78"/>
              </a:rPr>
              <a:t>تشخیص و تفسیر تصاویر پزشکی</a:t>
            </a:r>
          </a:p>
          <a:p>
            <a:pPr algn="r" rtl="1"/>
            <a:r>
              <a:rPr lang="fa-IR" sz="2800" dirty="0">
                <a:cs typeface="B Nazanin" pitchFamily="2" charset="-78"/>
              </a:rPr>
              <a:t>طرح درمان و کنترل بیماری</a:t>
            </a:r>
          </a:p>
          <a:p>
            <a:pPr algn="r" rtl="1"/>
            <a:r>
              <a:rPr lang="fa-IR" sz="2800" dirty="0">
                <a:solidFill>
                  <a:srgbClr val="002060"/>
                </a:solidFill>
                <a:cs typeface="B Nazanin" pitchFamily="2" charset="-78"/>
              </a:rPr>
              <a:t>ذخیره و بازیابی اطلاعات در بانک </a:t>
            </a:r>
            <a:r>
              <a:rPr lang="fa-IR" sz="2800" dirty="0" smtClean="0">
                <a:solidFill>
                  <a:srgbClr val="002060"/>
                </a:solidFill>
                <a:cs typeface="B Nazanin" pitchFamily="2" charset="-78"/>
              </a:rPr>
              <a:t>اطلاعاتی (7) </a:t>
            </a:r>
            <a:endParaRPr lang="fa-IR" sz="2800" dirty="0">
              <a:solidFill>
                <a:srgbClr val="002060"/>
              </a:solidFill>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5426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cs typeface="B Nazanin" pitchFamily="2" charset="-78"/>
              </a:rPr>
              <a:t>تازه های هوش مصنوعی در پزشکی</a:t>
            </a:r>
            <a:endParaRPr lang="en-US" sz="5400" b="1" dirty="0">
              <a:cs typeface="B Nazanin" pitchFamily="2" charset="-78"/>
            </a:endParaRPr>
          </a:p>
        </p:txBody>
      </p:sp>
      <p:sp>
        <p:nvSpPr>
          <p:cNvPr id="3" name="Content Placeholder 2"/>
          <p:cNvSpPr>
            <a:spLocks noGrp="1"/>
          </p:cNvSpPr>
          <p:nvPr>
            <p:ph idx="1"/>
          </p:nvPr>
        </p:nvSpPr>
        <p:spPr>
          <a:xfrm>
            <a:off x="457200" y="2133600"/>
            <a:ext cx="8229600" cy="4525963"/>
          </a:xfrm>
        </p:spPr>
        <p:txBody>
          <a:bodyPr>
            <a:normAutofit/>
          </a:bodyPr>
          <a:lstStyle/>
          <a:p>
            <a:pPr algn="r" rtl="1"/>
            <a:r>
              <a:rPr lang="fa-IR" sz="2800" dirty="0">
                <a:cs typeface="B Nazanin" pitchFamily="2" charset="-78"/>
              </a:rPr>
              <a:t>هوش مصنوعی به جای پزشک در بخش مراقبت های ویژه</a:t>
            </a:r>
          </a:p>
          <a:p>
            <a:pPr algn="r" rtl="1"/>
            <a:r>
              <a:rPr lang="fa-IR" sz="2800" dirty="0">
                <a:solidFill>
                  <a:srgbClr val="002060"/>
                </a:solidFill>
                <a:cs typeface="B Nazanin" pitchFamily="2" charset="-78"/>
              </a:rPr>
              <a:t>طراحی نرم افزارهای کاهش دردهای نخاعی</a:t>
            </a:r>
          </a:p>
          <a:p>
            <a:pPr algn="r" rtl="1"/>
            <a:r>
              <a:rPr lang="fa-IR" sz="2800" dirty="0">
                <a:cs typeface="B Nazanin" pitchFamily="2" charset="-78"/>
              </a:rPr>
              <a:t>نرم افزارهای تشخیص هوشمند ناهنجاری ها در تصاویر پزشکی</a:t>
            </a:r>
          </a:p>
          <a:p>
            <a:pPr algn="r" rtl="1"/>
            <a:r>
              <a:rPr lang="fa-IR" sz="2800" dirty="0">
                <a:solidFill>
                  <a:srgbClr val="002060"/>
                </a:solidFill>
                <a:cs typeface="B Nazanin" pitchFamily="2" charset="-78"/>
              </a:rPr>
              <a:t>تشخیص دیابت به کمک هوش </a:t>
            </a:r>
            <a:r>
              <a:rPr lang="fa-IR" sz="2800" dirty="0" smtClean="0">
                <a:solidFill>
                  <a:srgbClr val="002060"/>
                </a:solidFill>
                <a:cs typeface="B Nazanin" pitchFamily="2" charset="-78"/>
              </a:rPr>
              <a:t>مصنوعی (7)</a:t>
            </a:r>
            <a:endParaRPr lang="fa-IR" sz="2800" dirty="0">
              <a:solidFill>
                <a:srgbClr val="002060"/>
              </a:solidFill>
              <a:cs typeface="B Nazanin" pitchFamily="2" charset="-78"/>
            </a:endParaRPr>
          </a:p>
          <a:p>
            <a:pPr algn="r" rtl="1"/>
            <a:endParaRPr lang="fa-IR" sz="2800" dirty="0">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3576495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fa-IR" sz="5400" b="1" dirty="0" smtClean="0">
                <a:cs typeface="B Nazanin" pitchFamily="2" charset="-78"/>
              </a:rPr>
              <a:t>خدمات هوش مصنوعی</a:t>
            </a:r>
            <a:endParaRPr lang="en-US" sz="5400" b="1" dirty="0">
              <a:cs typeface="B Nazanin" pitchFamily="2" charset="-78"/>
            </a:endParaRPr>
          </a:p>
        </p:txBody>
      </p:sp>
      <p:sp>
        <p:nvSpPr>
          <p:cNvPr id="3" name="Content Placeholder 2"/>
          <p:cNvSpPr>
            <a:spLocks noGrp="1"/>
          </p:cNvSpPr>
          <p:nvPr>
            <p:ph idx="1"/>
          </p:nvPr>
        </p:nvSpPr>
        <p:spPr>
          <a:xfrm>
            <a:off x="457200" y="1752600"/>
            <a:ext cx="8229600" cy="4525963"/>
          </a:xfrm>
        </p:spPr>
        <p:txBody>
          <a:bodyPr>
            <a:normAutofit/>
          </a:bodyPr>
          <a:lstStyle/>
          <a:p>
            <a:pPr algn="r" rtl="1"/>
            <a:r>
              <a:rPr lang="fa-IR" sz="2800" dirty="0">
                <a:cs typeface="B Nazanin" pitchFamily="2" charset="-78"/>
              </a:rPr>
              <a:t>بهبود کیفیت تصمیم گیری پزشکی </a:t>
            </a:r>
          </a:p>
          <a:p>
            <a:pPr algn="r" rtl="1"/>
            <a:r>
              <a:rPr lang="fa-IR" sz="2800" dirty="0">
                <a:solidFill>
                  <a:srgbClr val="002060"/>
                </a:solidFill>
                <a:cs typeface="B Nazanin" pitchFamily="2" charset="-78"/>
              </a:rPr>
              <a:t>بالا بردن رضایت بیمار </a:t>
            </a:r>
          </a:p>
          <a:p>
            <a:pPr algn="r" rtl="1"/>
            <a:r>
              <a:rPr lang="fa-IR" sz="2800" dirty="0">
                <a:cs typeface="B Nazanin" pitchFamily="2" charset="-78"/>
              </a:rPr>
              <a:t>کمینه کردن بیماریهای پزشک زاد </a:t>
            </a:r>
          </a:p>
          <a:p>
            <a:pPr algn="r" rtl="1"/>
            <a:r>
              <a:rPr lang="fa-IR" sz="2800" dirty="0">
                <a:solidFill>
                  <a:srgbClr val="002060"/>
                </a:solidFill>
                <a:cs typeface="B Nazanin" pitchFamily="2" charset="-78"/>
              </a:rPr>
              <a:t>کمینه کردن خطاهای پزشکی</a:t>
            </a:r>
          </a:p>
          <a:p>
            <a:pPr algn="r" rtl="1"/>
            <a:r>
              <a:rPr lang="fa-IR" sz="2800" dirty="0">
                <a:cs typeface="B Nazanin" pitchFamily="2" charset="-78"/>
              </a:rPr>
              <a:t>کاهش هزینه و </a:t>
            </a:r>
            <a:r>
              <a:rPr lang="fa-IR" sz="2800" dirty="0" smtClean="0">
                <a:cs typeface="B Nazanin" pitchFamily="2" charset="-78"/>
              </a:rPr>
              <a:t>زمان (6)</a:t>
            </a:r>
            <a:endParaRPr lang="fa-IR" sz="2800" dirty="0">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2866728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a:cs typeface="B Nazanin" pitchFamily="2" charset="-78"/>
              </a:rPr>
              <a:t>توانایی های مهارتی هوش مصنوعی در پزشکی</a:t>
            </a:r>
            <a:endParaRPr lang="en-US" sz="5400" b="1" dirty="0">
              <a:cs typeface="B Nazanin" pitchFamily="2" charset="-78"/>
            </a:endParaRPr>
          </a:p>
        </p:txBody>
      </p:sp>
      <p:sp>
        <p:nvSpPr>
          <p:cNvPr id="3" name="Content Placeholder 2"/>
          <p:cNvSpPr>
            <a:spLocks noGrp="1"/>
          </p:cNvSpPr>
          <p:nvPr>
            <p:ph idx="1"/>
          </p:nvPr>
        </p:nvSpPr>
        <p:spPr>
          <a:xfrm>
            <a:off x="457200" y="1752600"/>
            <a:ext cx="8229600" cy="4525963"/>
          </a:xfrm>
        </p:spPr>
        <p:txBody>
          <a:bodyPr>
            <a:normAutofit/>
          </a:bodyPr>
          <a:lstStyle/>
          <a:p>
            <a:pPr algn="r" rtl="1"/>
            <a:r>
              <a:rPr lang="fa-IR" sz="2800" dirty="0">
                <a:cs typeface="B Nazanin" pitchFamily="2" charset="-78"/>
              </a:rPr>
              <a:t>تامین کننده آزمایشگاهی برای امتحان، سازماندهی، ارائه و فهرست کردن دانش پزشکی</a:t>
            </a:r>
          </a:p>
          <a:p>
            <a:pPr algn="r" rtl="1"/>
            <a:r>
              <a:rPr lang="fa-IR" sz="2800" dirty="0">
                <a:solidFill>
                  <a:srgbClr val="002060"/>
                </a:solidFill>
                <a:cs typeface="B Nazanin" pitchFamily="2" charset="-78"/>
              </a:rPr>
              <a:t>تولید کننده ابزار جدید برای پشتیبانی از تصمیم گیری آموزش و پژوهش پزشکی</a:t>
            </a:r>
          </a:p>
          <a:p>
            <a:pPr algn="r" rtl="1"/>
            <a:r>
              <a:rPr lang="fa-IR" sz="2800" dirty="0">
                <a:cs typeface="B Nazanin" pitchFamily="2" charset="-78"/>
              </a:rPr>
              <a:t>تلفیق فعالیتهای پزشکی، رایانه ای، شناختی و دیگر علوم</a:t>
            </a:r>
          </a:p>
          <a:p>
            <a:pPr algn="r" rtl="1"/>
            <a:r>
              <a:rPr lang="fa-IR" sz="2800" dirty="0">
                <a:solidFill>
                  <a:srgbClr val="002060"/>
                </a:solidFill>
                <a:cs typeface="B Nazanin" pitchFamily="2" charset="-78"/>
              </a:rPr>
              <a:t>ارائه دهنده رشته ای گران معنی برای تخصصهای پزشکی علمی </a:t>
            </a:r>
            <a:r>
              <a:rPr lang="fa-IR" sz="2800" dirty="0" smtClean="0">
                <a:solidFill>
                  <a:srgbClr val="002060"/>
                </a:solidFill>
                <a:cs typeface="B Nazanin" pitchFamily="2" charset="-78"/>
              </a:rPr>
              <a:t>آینده(6)</a:t>
            </a:r>
            <a:endParaRPr lang="fa-IR" sz="2800" dirty="0">
              <a:solidFill>
                <a:srgbClr val="002060"/>
              </a:solidFill>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347199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cs typeface="B Nazanin" pitchFamily="2" charset="-78"/>
              </a:rPr>
              <a:t>مزایای بکارگیری هوش مصنوعی در پزشکی</a:t>
            </a:r>
            <a:endParaRPr lang="en-US" sz="5400" b="1" dirty="0">
              <a:cs typeface="B Nazanin" pitchFamily="2" charset="-78"/>
            </a:endParaRPr>
          </a:p>
        </p:txBody>
      </p:sp>
      <p:sp>
        <p:nvSpPr>
          <p:cNvPr id="3" name="Content Placeholder 2"/>
          <p:cNvSpPr>
            <a:spLocks noGrp="1"/>
          </p:cNvSpPr>
          <p:nvPr>
            <p:ph idx="1"/>
          </p:nvPr>
        </p:nvSpPr>
        <p:spPr>
          <a:xfrm>
            <a:off x="457200" y="1676400"/>
            <a:ext cx="8229600" cy="4525963"/>
          </a:xfrm>
        </p:spPr>
        <p:txBody>
          <a:bodyPr>
            <a:noAutofit/>
          </a:bodyPr>
          <a:lstStyle/>
          <a:p>
            <a:pPr marL="0" indent="0" algn="just" rtl="1">
              <a:buNone/>
            </a:pPr>
            <a:r>
              <a:rPr lang="fa-IR" sz="2800" dirty="0" smtClean="0">
                <a:cs typeface="B Nazanin" pitchFamily="2" charset="-78"/>
              </a:rPr>
              <a:t>یکی از مزایای اين </a:t>
            </a:r>
            <a:r>
              <a:rPr lang="fa-IR" sz="2800" dirty="0">
                <a:cs typeface="B Nazanin" pitchFamily="2" charset="-78"/>
              </a:rPr>
              <a:t>سيستمها، در نظر گرفتن راه </a:t>
            </a:r>
            <a:r>
              <a:rPr lang="fa-IR" sz="2800" dirty="0" smtClean="0">
                <a:cs typeface="B Nazanin" pitchFamily="2" charset="-78"/>
              </a:rPr>
              <a:t>حل هاي </a:t>
            </a:r>
            <a:r>
              <a:rPr lang="fa-IR" sz="2800" dirty="0" smtClean="0">
                <a:solidFill>
                  <a:srgbClr val="FF0000"/>
                </a:solidFill>
                <a:cs typeface="B Nazanin" pitchFamily="2" charset="-78"/>
              </a:rPr>
              <a:t>متنوع تر </a:t>
            </a:r>
            <a:r>
              <a:rPr lang="fa-IR" sz="2800" dirty="0">
                <a:cs typeface="B Nazanin" pitchFamily="2" charset="-78"/>
              </a:rPr>
              <a:t>است </a:t>
            </a:r>
            <a:r>
              <a:rPr lang="fa-IR" sz="2800" dirty="0" smtClean="0">
                <a:cs typeface="B Nazanin" pitchFamily="2" charset="-78"/>
              </a:rPr>
              <a:t>هوش </a:t>
            </a:r>
            <a:r>
              <a:rPr lang="fa-IR" sz="2800" dirty="0">
                <a:cs typeface="B Nazanin" pitchFamily="2" charset="-78"/>
              </a:rPr>
              <a:t>مصنوعي به پزشك كمك ميكند تا متغيرهاي بيشتر </a:t>
            </a:r>
            <a:r>
              <a:rPr lang="fa-IR" sz="2800" dirty="0" smtClean="0">
                <a:cs typeface="B Nazanin" pitchFamily="2" charset="-78"/>
              </a:rPr>
              <a:t>ومتنوع تري </a:t>
            </a:r>
            <a:r>
              <a:rPr lang="fa-IR" sz="2800" dirty="0">
                <a:cs typeface="B Nazanin" pitchFamily="2" charset="-78"/>
              </a:rPr>
              <a:t>را در زمان </a:t>
            </a:r>
            <a:r>
              <a:rPr lang="fa-IR" sz="2800" dirty="0">
                <a:solidFill>
                  <a:srgbClr val="FF0000"/>
                </a:solidFill>
                <a:cs typeface="B Nazanin" pitchFamily="2" charset="-78"/>
              </a:rPr>
              <a:t>تشخيص بيماري </a:t>
            </a:r>
            <a:r>
              <a:rPr lang="fa-IR" sz="2800" dirty="0">
                <a:cs typeface="B Nazanin" pitchFamily="2" charset="-78"/>
              </a:rPr>
              <a:t>يا </a:t>
            </a:r>
            <a:r>
              <a:rPr lang="fa-IR" sz="2800" dirty="0">
                <a:solidFill>
                  <a:srgbClr val="FF0000"/>
                </a:solidFill>
                <a:cs typeface="B Nazanin" pitchFamily="2" charset="-78"/>
              </a:rPr>
              <a:t>انتخاب درمان </a:t>
            </a:r>
            <a:r>
              <a:rPr lang="fa-IR" sz="2800" dirty="0" smtClean="0">
                <a:cs typeface="B Nazanin" pitchFamily="2" charset="-78"/>
              </a:rPr>
              <a:t>درنظر </a:t>
            </a:r>
            <a:r>
              <a:rPr lang="fa-IR" sz="2800" dirty="0">
                <a:cs typeface="B Nazanin" pitchFamily="2" charset="-78"/>
              </a:rPr>
              <a:t>بگيرد. به عبارتي، با توجه به محدوديت يادآوري </a:t>
            </a:r>
            <a:r>
              <a:rPr lang="fa-IR" sz="2800" dirty="0" smtClean="0">
                <a:cs typeface="B Nazanin" pitchFamily="2" charset="-78"/>
              </a:rPr>
              <a:t>ذهن،پزشك </a:t>
            </a:r>
            <a:r>
              <a:rPr lang="fa-IR" sz="2800" dirty="0">
                <a:cs typeface="B Nazanin" pitchFamily="2" charset="-78"/>
              </a:rPr>
              <a:t>ممكن است تمام متغيرهاي لازم براي </a:t>
            </a:r>
            <a:r>
              <a:rPr lang="fa-IR" sz="2800" dirty="0" smtClean="0">
                <a:cs typeface="B Nazanin" pitchFamily="2" charset="-78"/>
              </a:rPr>
              <a:t>تصميم</a:t>
            </a:r>
            <a:r>
              <a:rPr lang="en-US" sz="2800" dirty="0" smtClean="0">
                <a:cs typeface="B Nazanin" pitchFamily="2" charset="-78"/>
              </a:rPr>
              <a:t> </a:t>
            </a:r>
            <a:r>
              <a:rPr lang="fa-IR" sz="2800" dirty="0" smtClean="0">
                <a:cs typeface="B Nazanin" pitchFamily="2" charset="-78"/>
              </a:rPr>
              <a:t>گيري(براي </a:t>
            </a:r>
            <a:r>
              <a:rPr lang="fa-IR" sz="2800" dirty="0">
                <a:cs typeface="B Nazanin" pitchFamily="2" charset="-78"/>
              </a:rPr>
              <a:t>نمونه علايم يا نتايج آزمايشها) را در آن واحد در </a:t>
            </a:r>
            <a:r>
              <a:rPr lang="fa-IR" sz="2800" dirty="0" smtClean="0">
                <a:cs typeface="B Nazanin" pitchFamily="2" charset="-78"/>
              </a:rPr>
              <a:t>نظرنگيرد </a:t>
            </a:r>
            <a:r>
              <a:rPr lang="fa-IR" sz="2800" dirty="0">
                <a:cs typeface="B Nazanin" pitchFamily="2" charset="-78"/>
              </a:rPr>
              <a:t>يا آنها را فراموش كند يا در پي كسب اطلاعات </a:t>
            </a:r>
            <a:r>
              <a:rPr lang="fa-IR" sz="2800" dirty="0" smtClean="0">
                <a:cs typeface="B Nazanin" pitchFamily="2" charset="-78"/>
              </a:rPr>
              <a:t>درخصوص </a:t>
            </a:r>
            <a:r>
              <a:rPr lang="fa-IR" sz="2800" dirty="0">
                <a:cs typeface="B Nazanin" pitchFamily="2" charset="-78"/>
              </a:rPr>
              <a:t>آن نباشد. اما از آنجا كه روابط بين اين متغيرها </a:t>
            </a:r>
            <a:r>
              <a:rPr lang="fa-IR" sz="2800" dirty="0" smtClean="0">
                <a:cs typeface="B Nazanin" pitchFamily="2" charset="-78"/>
              </a:rPr>
              <a:t>درزمان </a:t>
            </a:r>
            <a:r>
              <a:rPr lang="fa-IR" sz="2800" dirty="0">
                <a:cs typeface="B Nazanin" pitchFamily="2" charset="-78"/>
              </a:rPr>
              <a:t>طراحي سيستم در آن لحاظ ميگردد، بنابراين </a:t>
            </a:r>
            <a:r>
              <a:rPr lang="fa-IR" sz="2800" dirty="0" smtClean="0">
                <a:cs typeface="B Nazanin" pitchFamily="2" charset="-78"/>
              </a:rPr>
              <a:t>احتمال ناديده </a:t>
            </a:r>
            <a:r>
              <a:rPr lang="fa-IR" sz="2800" dirty="0">
                <a:cs typeface="B Nazanin" pitchFamily="2" charset="-78"/>
              </a:rPr>
              <a:t>گرفتن برخي از اين عوامل يا در نظر گرفتن تأثير </a:t>
            </a:r>
            <a:r>
              <a:rPr lang="fa-IR" sz="2800" dirty="0" smtClean="0">
                <a:cs typeface="B Nazanin" pitchFamily="2" charset="-78"/>
              </a:rPr>
              <a:t>آنهاكمتر</a:t>
            </a:r>
            <a:r>
              <a:rPr lang="fa-IR" sz="2800" dirty="0">
                <a:cs typeface="B Nazanin" pitchFamily="2" charset="-78"/>
              </a:rPr>
              <a:t>/ بيشتر از حد معقول، كاهش مييابد. بنابراين با توجه </a:t>
            </a:r>
            <a:r>
              <a:rPr lang="fa-IR" sz="2800" dirty="0" smtClean="0">
                <a:cs typeface="B Nazanin" pitchFamily="2" charset="-78"/>
              </a:rPr>
              <a:t>به كيفيت </a:t>
            </a:r>
            <a:r>
              <a:rPr lang="fa-IR" sz="2800" dirty="0">
                <a:cs typeface="B Nazanin" pitchFamily="2" charset="-78"/>
              </a:rPr>
              <a:t>تعريف اين روابط، مي توان انتظار داشت تا </a:t>
            </a:r>
            <a:r>
              <a:rPr lang="fa-IR" sz="2800" dirty="0" smtClean="0">
                <a:cs typeface="B Nazanin" pitchFamily="2" charset="-78"/>
              </a:rPr>
              <a:t>تصميمات پزشكان </a:t>
            </a:r>
            <a:r>
              <a:rPr lang="fa-IR" sz="2800" dirty="0">
                <a:solidFill>
                  <a:srgbClr val="FF0000"/>
                </a:solidFill>
                <a:cs typeface="B Nazanin" pitchFamily="2" charset="-78"/>
              </a:rPr>
              <a:t>دقيقتر</a:t>
            </a:r>
            <a:r>
              <a:rPr lang="fa-IR" sz="2800" dirty="0">
                <a:cs typeface="B Nazanin" pitchFamily="2" charset="-78"/>
              </a:rPr>
              <a:t> شود. </a:t>
            </a:r>
            <a:r>
              <a:rPr lang="fa-IR" sz="2800" dirty="0" smtClean="0">
                <a:cs typeface="B Nazanin" pitchFamily="2" charset="-78"/>
              </a:rPr>
              <a:t>(8)</a:t>
            </a:r>
            <a:endParaRPr lang="en-US" sz="2800" dirty="0">
              <a:cs typeface="B Nazanin" pitchFamily="2" charset="-78"/>
            </a:endParaRPr>
          </a:p>
        </p:txBody>
      </p:sp>
    </p:spTree>
    <p:extLst>
      <p:ext uri="{BB962C8B-B14F-4D97-AF65-F5344CB8AC3E}">
        <p14:creationId xmlns:p14="http://schemas.microsoft.com/office/powerpoint/2010/main" val="5252622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rtl="1">
              <a:buNone/>
            </a:pPr>
            <a:r>
              <a:rPr lang="fa-IR" sz="2800" dirty="0">
                <a:cs typeface="B Nazanin" pitchFamily="2" charset="-78"/>
              </a:rPr>
              <a:t>وجود متغيرهاي زياد و ناشناخته به معني پيچيدگي </a:t>
            </a:r>
            <a:r>
              <a:rPr lang="fa-IR" sz="2800" dirty="0" smtClean="0">
                <a:cs typeface="B Nazanin" pitchFamily="2" charset="-78"/>
              </a:rPr>
              <a:t>بيشترتصميم گيري </a:t>
            </a:r>
            <a:r>
              <a:rPr lang="fa-IR" sz="2800" dirty="0">
                <a:cs typeface="B Nazanin" pitchFamily="2" charset="-78"/>
              </a:rPr>
              <a:t>است. به كمك اين سيستمها، </a:t>
            </a:r>
            <a:r>
              <a:rPr lang="fa-IR" sz="2800" u="sng" dirty="0">
                <a:cs typeface="B Nazanin" pitchFamily="2" charset="-78"/>
              </a:rPr>
              <a:t>ميتوان </a:t>
            </a:r>
            <a:r>
              <a:rPr lang="fa-IR" sz="2800" u="sng" dirty="0" smtClean="0">
                <a:cs typeface="B Nazanin" pitchFamily="2" charset="-78"/>
              </a:rPr>
              <a:t>متغيرهاي بيشتري </a:t>
            </a:r>
            <a:r>
              <a:rPr lang="fa-IR" sz="2800" u="sng" dirty="0">
                <a:cs typeface="B Nazanin" pitchFamily="2" charset="-78"/>
              </a:rPr>
              <a:t>را در </a:t>
            </a:r>
            <a:r>
              <a:rPr lang="fa-IR" sz="2800" u="sng" dirty="0" smtClean="0">
                <a:cs typeface="B Nazanin" pitchFamily="2" charset="-78"/>
              </a:rPr>
              <a:t>تصميم گيري</a:t>
            </a:r>
            <a:r>
              <a:rPr lang="fa-IR" sz="2800" dirty="0" smtClean="0">
                <a:cs typeface="B Nazanin" pitchFamily="2" charset="-78"/>
              </a:rPr>
              <a:t> </a:t>
            </a:r>
            <a:r>
              <a:rPr lang="fa-IR" sz="2800" dirty="0">
                <a:cs typeface="B Nazanin" pitchFamily="2" charset="-78"/>
              </a:rPr>
              <a:t>دخالت داد. همچنين ميتوان </a:t>
            </a:r>
            <a:r>
              <a:rPr lang="fa-IR" sz="2800" dirty="0" smtClean="0">
                <a:cs typeface="B Nazanin" pitchFamily="2" charset="-78"/>
              </a:rPr>
              <a:t>باشبكه ي </a:t>
            </a:r>
            <a:r>
              <a:rPr lang="fa-IR" sz="2800" dirty="0">
                <a:cs typeface="B Nazanin" pitchFamily="2" charset="-78"/>
              </a:rPr>
              <a:t>عصبي </a:t>
            </a:r>
            <a:r>
              <a:rPr lang="fa-IR" sz="2800" u="sng" dirty="0">
                <a:cs typeface="B Nazanin" pitchFamily="2" charset="-78"/>
              </a:rPr>
              <a:t>متغيرهاي ناشناخته، روابط ناشناخته </a:t>
            </a:r>
            <a:r>
              <a:rPr lang="fa-IR" sz="2800" u="sng" dirty="0" smtClean="0">
                <a:cs typeface="B Nazanin" pitchFamily="2" charset="-78"/>
              </a:rPr>
              <a:t>بين متغيرها </a:t>
            </a:r>
            <a:r>
              <a:rPr lang="fa-IR" sz="2800" u="sng" dirty="0">
                <a:cs typeface="B Nazanin" pitchFamily="2" charset="-78"/>
              </a:rPr>
              <a:t>و همچنين متغيرهايي با تأثير ناشناخته بر متغير </a:t>
            </a:r>
            <a:r>
              <a:rPr lang="fa-IR" sz="2800" u="sng" dirty="0" smtClean="0">
                <a:cs typeface="B Nazanin" pitchFamily="2" charset="-78"/>
              </a:rPr>
              <a:t>نتيجه</a:t>
            </a:r>
            <a:r>
              <a:rPr lang="fa-IR" sz="2800" dirty="0" smtClean="0">
                <a:cs typeface="B Nazanin" pitchFamily="2" charset="-78"/>
              </a:rPr>
              <a:t> را </a:t>
            </a:r>
            <a:r>
              <a:rPr lang="fa-IR" sz="2800" dirty="0">
                <a:cs typeface="B Nazanin" pitchFamily="2" charset="-78"/>
              </a:rPr>
              <a:t>در نظر گرفت. بدين ترتيب با استفاده از اين </a:t>
            </a:r>
            <a:r>
              <a:rPr lang="fa-IR" sz="2800" dirty="0" smtClean="0">
                <a:cs typeface="B Nazanin" pitchFamily="2" charset="-78"/>
              </a:rPr>
              <a:t>سيستم ها،ميتوان </a:t>
            </a:r>
            <a:r>
              <a:rPr lang="fa-IR" sz="2800" u="sng" dirty="0">
                <a:cs typeface="B Nazanin" pitchFamily="2" charset="-78"/>
              </a:rPr>
              <a:t>دقت بيشتر در </a:t>
            </a:r>
            <a:r>
              <a:rPr lang="fa-IR" sz="2800" u="sng" dirty="0" smtClean="0">
                <a:cs typeface="B Nazanin" pitchFamily="2" charset="-78"/>
              </a:rPr>
              <a:t>تصميم گيري هاي پيچيده تر </a:t>
            </a:r>
            <a:r>
              <a:rPr lang="fa-IR" sz="2800" dirty="0">
                <a:cs typeface="B Nazanin" pitchFamily="2" charset="-78"/>
              </a:rPr>
              <a:t>را </a:t>
            </a:r>
            <a:r>
              <a:rPr lang="fa-IR" sz="2800" dirty="0" smtClean="0">
                <a:cs typeface="B Nazanin" pitchFamily="2" charset="-78"/>
              </a:rPr>
              <a:t>انتظارداشت. (8)</a:t>
            </a:r>
            <a:endParaRPr lang="en-US" sz="2800" dirty="0">
              <a:cs typeface="B Nazanin" pitchFamily="2" charset="-78"/>
            </a:endParaRPr>
          </a:p>
        </p:txBody>
      </p:sp>
    </p:spTree>
    <p:extLst>
      <p:ext uri="{BB962C8B-B14F-4D97-AF65-F5344CB8AC3E}">
        <p14:creationId xmlns:p14="http://schemas.microsoft.com/office/powerpoint/2010/main" val="18417008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marL="0" indent="0" algn="just" rtl="1">
              <a:buNone/>
            </a:pPr>
            <a:r>
              <a:rPr lang="fa-IR" sz="2800" u="sng" dirty="0">
                <a:cs typeface="B Nazanin" pitchFamily="2" charset="-78"/>
              </a:rPr>
              <a:t>استفاده از منطق خبرگان و كنترل دانش</a:t>
            </a:r>
            <a:r>
              <a:rPr lang="fa-IR" sz="2800" dirty="0">
                <a:cs typeface="B Nazanin" pitchFamily="2" charset="-78"/>
              </a:rPr>
              <a:t>، از ديگر </a:t>
            </a:r>
            <a:r>
              <a:rPr lang="fa-IR" sz="2800" dirty="0" smtClean="0">
                <a:cs typeface="B Nazanin" pitchFamily="2" charset="-78"/>
              </a:rPr>
              <a:t>مزاياي اين سيستم ها </a:t>
            </a:r>
            <a:r>
              <a:rPr lang="fa-IR" sz="2800" dirty="0">
                <a:cs typeface="B Nazanin" pitchFamily="2" charset="-78"/>
              </a:rPr>
              <a:t>است. در زمان طراحي سيستمهاي </a:t>
            </a:r>
            <a:r>
              <a:rPr lang="fa-IR" sz="2800" dirty="0" smtClean="0">
                <a:cs typeface="B Nazanin" pitchFamily="2" charset="-78"/>
              </a:rPr>
              <a:t>خبره ي پزشكي</a:t>
            </a:r>
            <a:r>
              <a:rPr lang="fa-IR" sz="2800" dirty="0">
                <a:cs typeface="B Nazanin" pitchFamily="2" charset="-78"/>
              </a:rPr>
              <a:t>، دانش تخصصي در </a:t>
            </a:r>
            <a:r>
              <a:rPr lang="fa-IR" sz="2800" dirty="0" smtClean="0">
                <a:cs typeface="B Nazanin" pitchFamily="2" charset="-78"/>
              </a:rPr>
              <a:t>زمينه ي </a:t>
            </a:r>
            <a:r>
              <a:rPr lang="fa-IR" sz="2800" dirty="0">
                <a:cs typeface="B Nazanin" pitchFamily="2" charset="-78"/>
              </a:rPr>
              <a:t>مورد نظر از خبرگان </a:t>
            </a:r>
            <a:r>
              <a:rPr lang="fa-IR" sz="2800" dirty="0" smtClean="0">
                <a:cs typeface="B Nazanin" pitchFamily="2" charset="-78"/>
              </a:rPr>
              <a:t>آن موضوع </a:t>
            </a:r>
            <a:r>
              <a:rPr lang="fa-IR" sz="2800" dirty="0">
                <a:cs typeface="B Nazanin" pitchFamily="2" charset="-78"/>
              </a:rPr>
              <a:t>(يا راهنماهاي باليني) استخراج و وارد پايگاه </a:t>
            </a:r>
            <a:r>
              <a:rPr lang="fa-IR" sz="2800" dirty="0" smtClean="0">
                <a:cs typeface="B Nazanin" pitchFamily="2" charset="-78"/>
              </a:rPr>
              <a:t>دانش ميشود</a:t>
            </a:r>
            <a:r>
              <a:rPr lang="fa-IR" sz="2800" dirty="0">
                <a:cs typeface="B Nazanin" pitchFamily="2" charset="-78"/>
              </a:rPr>
              <a:t>. اين موضوع به اين معني است كه دانش و </a:t>
            </a:r>
            <a:r>
              <a:rPr lang="fa-IR" sz="2800" dirty="0" smtClean="0">
                <a:cs typeface="B Nazanin" pitchFamily="2" charset="-78"/>
              </a:rPr>
              <a:t>تجربه ي متخصصين </a:t>
            </a:r>
            <a:r>
              <a:rPr lang="fa-IR" sz="2800" dirty="0">
                <a:cs typeface="B Nazanin" pitchFamily="2" charset="-78"/>
              </a:rPr>
              <a:t>در </a:t>
            </a:r>
            <a:r>
              <a:rPr lang="fa-IR" sz="2800" dirty="0" smtClean="0">
                <a:cs typeface="B Nazanin" pitchFamily="2" charset="-78"/>
              </a:rPr>
              <a:t>زمينه هاي </a:t>
            </a:r>
            <a:r>
              <a:rPr lang="fa-IR" sz="2800" dirty="0">
                <a:cs typeface="B Nazanin" pitchFamily="2" charset="-78"/>
              </a:rPr>
              <a:t>مختلف مانند بيماريهاي نادر </a:t>
            </a:r>
            <a:r>
              <a:rPr lang="fa-IR" sz="2800" dirty="0" smtClean="0">
                <a:cs typeface="B Nazanin" pitchFamily="2" charset="-78"/>
              </a:rPr>
              <a:t>را ميتوان </a:t>
            </a:r>
            <a:r>
              <a:rPr lang="fa-IR" sz="2800" dirty="0">
                <a:cs typeface="B Nazanin" pitchFamily="2" charset="-78"/>
              </a:rPr>
              <a:t>در </a:t>
            </a:r>
            <a:r>
              <a:rPr lang="fa-IR" sz="2800" dirty="0" smtClean="0">
                <a:cs typeface="B Nazanin" pitchFamily="2" charset="-78"/>
              </a:rPr>
              <a:t>تصميم گيري </a:t>
            </a:r>
            <a:r>
              <a:rPr lang="fa-IR" sz="2800" dirty="0">
                <a:cs typeface="B Nazanin" pitchFamily="2" charset="-78"/>
              </a:rPr>
              <a:t>افراد مختلف وارد نمود كه </a:t>
            </a:r>
            <a:r>
              <a:rPr lang="fa-IR" sz="2800" dirty="0" smtClean="0">
                <a:cs typeface="B Nazanin" pitchFamily="2" charset="-78"/>
              </a:rPr>
              <a:t>اين موضوع </a:t>
            </a:r>
            <a:r>
              <a:rPr lang="fa-IR" sz="2800" dirty="0">
                <a:cs typeface="B Nazanin" pitchFamily="2" charset="-78"/>
              </a:rPr>
              <a:t>ميتواند منجر به كاهش ترس (ناشي از فقدان دانش </a:t>
            </a:r>
            <a:r>
              <a:rPr lang="fa-IR" sz="2800" dirty="0" smtClean="0">
                <a:cs typeface="B Nazanin" pitchFamily="2" charset="-78"/>
              </a:rPr>
              <a:t>ومهارت </a:t>
            </a:r>
            <a:r>
              <a:rPr lang="fa-IR" sz="2800" dirty="0">
                <a:cs typeface="B Nazanin" pitchFamily="2" charset="-78"/>
              </a:rPr>
              <a:t>يا تنها بودن) و افزايش اعتماد به نفس شود </a:t>
            </a:r>
            <a:r>
              <a:rPr lang="fa-IR" sz="2800" dirty="0" smtClean="0">
                <a:cs typeface="B Nazanin" pitchFamily="2" charset="-78"/>
              </a:rPr>
              <a:t>. (8)</a:t>
            </a:r>
            <a:endParaRPr lang="fa-IR" sz="2800" dirty="0">
              <a:cs typeface="B Nazanin" pitchFamily="2" charset="-78"/>
            </a:endParaRPr>
          </a:p>
        </p:txBody>
      </p:sp>
    </p:spTree>
    <p:extLst>
      <p:ext uri="{BB962C8B-B14F-4D97-AF65-F5344CB8AC3E}">
        <p14:creationId xmlns:p14="http://schemas.microsoft.com/office/powerpoint/2010/main" val="3946859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rtl="1">
              <a:buNone/>
            </a:pPr>
            <a:r>
              <a:rPr lang="fa-IR" sz="2800" dirty="0">
                <a:cs typeface="B Nazanin" pitchFamily="2" charset="-78"/>
              </a:rPr>
              <a:t>با توجه به وفور و تداخل متغيرها در تصميمات پزشكي،پزشكان ميتوانند با به كارگيري سيستمهاي هوش </a:t>
            </a:r>
            <a:r>
              <a:rPr lang="fa-IR" sz="2800" dirty="0" smtClean="0">
                <a:cs typeface="B Nazanin" pitchFamily="2" charset="-78"/>
              </a:rPr>
              <a:t>مصنوعي </a:t>
            </a:r>
            <a:r>
              <a:rPr lang="fa-IR" sz="2800" u="sng" dirty="0" smtClean="0">
                <a:cs typeface="B Nazanin" pitchFamily="2" charset="-78"/>
              </a:rPr>
              <a:t>سريعتر </a:t>
            </a:r>
            <a:r>
              <a:rPr lang="fa-IR" sz="2800" u="sng" dirty="0">
                <a:cs typeface="B Nazanin" pitchFamily="2" charset="-78"/>
              </a:rPr>
              <a:t>و </a:t>
            </a:r>
            <a:r>
              <a:rPr lang="fa-IR" sz="2800" u="sng" dirty="0" smtClean="0">
                <a:cs typeface="B Nazanin" pitchFamily="2" charset="-78"/>
              </a:rPr>
              <a:t>يكدست تر تصميم گيري </a:t>
            </a:r>
            <a:r>
              <a:rPr lang="fa-IR" sz="2800" dirty="0">
                <a:cs typeface="B Nazanin" pitchFamily="2" charset="-78"/>
              </a:rPr>
              <a:t>نمايند و وقت خود را </a:t>
            </a:r>
            <a:r>
              <a:rPr lang="fa-IR" sz="2800" dirty="0" smtClean="0">
                <a:cs typeface="B Nazanin" pitchFamily="2" charset="-78"/>
              </a:rPr>
              <a:t>بيشترصرف </a:t>
            </a:r>
            <a:r>
              <a:rPr lang="fa-IR" sz="2800" dirty="0">
                <a:cs typeface="B Nazanin" pitchFamily="2" charset="-78"/>
              </a:rPr>
              <a:t>ارزيابي تصميم نمايند. </a:t>
            </a:r>
            <a:endParaRPr lang="fa-IR" sz="2800" dirty="0" smtClean="0">
              <a:cs typeface="B Nazanin" pitchFamily="2" charset="-78"/>
            </a:endParaRPr>
          </a:p>
          <a:p>
            <a:pPr marL="0" indent="0" algn="just" rtl="1">
              <a:buNone/>
            </a:pPr>
            <a:r>
              <a:rPr lang="fa-IR" sz="2800" dirty="0" smtClean="0">
                <a:cs typeface="B Nazanin" pitchFamily="2" charset="-78"/>
              </a:rPr>
              <a:t>در </a:t>
            </a:r>
            <a:r>
              <a:rPr lang="fa-IR" sz="2800" dirty="0">
                <a:cs typeface="B Nazanin" pitchFamily="2" charset="-78"/>
              </a:rPr>
              <a:t>نهايت، با اين سيستمها، سرعت تحليل و دسترسي </a:t>
            </a:r>
            <a:r>
              <a:rPr lang="fa-IR" sz="2800" dirty="0" smtClean="0">
                <a:cs typeface="B Nazanin" pitchFamily="2" charset="-78"/>
              </a:rPr>
              <a:t>به توصيه ها </a:t>
            </a:r>
            <a:r>
              <a:rPr lang="fa-IR" sz="2800" dirty="0">
                <a:cs typeface="B Nazanin" pitchFamily="2" charset="-78"/>
              </a:rPr>
              <a:t>در هر زمان و مكان افزايش مييابد كه درخصوص تصميمات پزشكي از اهميت زيادي برخوردار </a:t>
            </a:r>
            <a:r>
              <a:rPr lang="fa-IR" sz="2800" dirty="0" smtClean="0">
                <a:cs typeface="B Nazanin" pitchFamily="2" charset="-78"/>
              </a:rPr>
              <a:t>است. (8)</a:t>
            </a:r>
            <a:endParaRPr lang="fa-IR" sz="2800" dirty="0">
              <a:cs typeface="B Nazanin" pitchFamily="2" charset="-78"/>
            </a:endParaRPr>
          </a:p>
          <a:p>
            <a:pPr marL="0" indent="0" algn="just" rtl="1">
              <a:buNone/>
            </a:pPr>
            <a:endParaRPr lang="en-US" sz="2800" dirty="0">
              <a:cs typeface="B Nazanin" pitchFamily="2" charset="-78"/>
            </a:endParaRPr>
          </a:p>
        </p:txBody>
      </p:sp>
    </p:spTree>
    <p:extLst>
      <p:ext uri="{BB962C8B-B14F-4D97-AF65-F5344CB8AC3E}">
        <p14:creationId xmlns:p14="http://schemas.microsoft.com/office/powerpoint/2010/main" val="455827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b="1" dirty="0" smtClean="0">
                <a:cs typeface="B Nazanin" pitchFamily="2" charset="-78"/>
              </a:rPr>
              <a:t>موانع و چالش های بکارگیری هوش مصنوعی در پزشکی</a:t>
            </a:r>
            <a:endParaRPr lang="en-US" sz="5400" b="1" dirty="0">
              <a:cs typeface="B Nazanin" pitchFamily="2" charset="-78"/>
            </a:endParaRPr>
          </a:p>
        </p:txBody>
      </p:sp>
      <p:sp>
        <p:nvSpPr>
          <p:cNvPr id="3" name="Content Placeholder 2"/>
          <p:cNvSpPr>
            <a:spLocks noGrp="1"/>
          </p:cNvSpPr>
          <p:nvPr>
            <p:ph idx="1"/>
          </p:nvPr>
        </p:nvSpPr>
        <p:spPr>
          <a:xfrm>
            <a:off x="457200" y="1828800"/>
            <a:ext cx="8229600" cy="4525963"/>
          </a:xfrm>
        </p:spPr>
        <p:txBody>
          <a:bodyPr>
            <a:noAutofit/>
          </a:bodyPr>
          <a:lstStyle/>
          <a:p>
            <a:pPr marL="0" indent="0" algn="just" rtl="1">
              <a:buNone/>
            </a:pPr>
            <a:r>
              <a:rPr lang="fa-IR" sz="2800" dirty="0" smtClean="0">
                <a:cs typeface="B Nazanin" pitchFamily="2" charset="-78"/>
              </a:rPr>
              <a:t>از </a:t>
            </a:r>
            <a:r>
              <a:rPr lang="fa-IR" sz="2800" dirty="0">
                <a:cs typeface="B Nazanin" pitchFamily="2" charset="-78"/>
              </a:rPr>
              <a:t>جمله اين محدوديتها ميتوان به </a:t>
            </a:r>
            <a:r>
              <a:rPr lang="fa-IR" sz="2800" u="sng" dirty="0" smtClean="0">
                <a:cs typeface="B Nazanin" pitchFamily="2" charset="-78"/>
              </a:rPr>
              <a:t>محدوديت تكنولوژي </a:t>
            </a:r>
            <a:r>
              <a:rPr lang="fa-IR" sz="2800" u="sng" dirty="0">
                <a:cs typeface="B Nazanin" pitchFamily="2" charset="-78"/>
              </a:rPr>
              <a:t>و </a:t>
            </a:r>
            <a:r>
              <a:rPr lang="fa-IR" sz="2800" u="sng" dirty="0" smtClean="0">
                <a:cs typeface="B Nazanin" pitchFamily="2" charset="-78"/>
              </a:rPr>
              <a:t>هزينه ي </a:t>
            </a:r>
            <a:r>
              <a:rPr lang="fa-IR" sz="2800" u="sng" dirty="0">
                <a:cs typeface="B Nazanin" pitchFamily="2" charset="-78"/>
              </a:rPr>
              <a:t>سيستم </a:t>
            </a:r>
            <a:r>
              <a:rPr lang="fa-IR" sz="2800" dirty="0">
                <a:cs typeface="B Nazanin" pitchFamily="2" charset="-78"/>
              </a:rPr>
              <a:t>اشاره كرد</a:t>
            </a:r>
            <a:r>
              <a:rPr lang="fa-IR" sz="2800" dirty="0" smtClean="0">
                <a:cs typeface="B Nazanin" pitchFamily="2" charset="-78"/>
              </a:rPr>
              <a:t>.</a:t>
            </a:r>
          </a:p>
          <a:p>
            <a:pPr marL="0" indent="0" algn="just" rtl="1">
              <a:buNone/>
            </a:pPr>
            <a:r>
              <a:rPr lang="fa-IR" sz="2800" dirty="0" smtClean="0">
                <a:cs typeface="B Nazanin" pitchFamily="2" charset="-78"/>
              </a:rPr>
              <a:t> </a:t>
            </a:r>
            <a:r>
              <a:rPr lang="fa-IR" sz="2800" dirty="0">
                <a:cs typeface="B Nazanin" pitchFamily="2" charset="-78"/>
              </a:rPr>
              <a:t>از طرفي، </a:t>
            </a:r>
            <a:r>
              <a:rPr lang="fa-IR" sz="2800" dirty="0" smtClean="0">
                <a:cs typeface="B Nazanin" pitchFamily="2" charset="-78"/>
              </a:rPr>
              <a:t>عملكردآنها </a:t>
            </a:r>
            <a:r>
              <a:rPr lang="fa-IR" sz="2800" dirty="0">
                <a:cs typeface="B Nazanin" pitchFamily="2" charset="-78"/>
              </a:rPr>
              <a:t>مستلزم </a:t>
            </a:r>
            <a:r>
              <a:rPr lang="fa-IR" sz="2800" u="sng" dirty="0">
                <a:cs typeface="B Nazanin" pitchFamily="2" charset="-78"/>
              </a:rPr>
              <a:t>به روز رساني مداوم </a:t>
            </a:r>
            <a:r>
              <a:rPr lang="fa-IR" sz="2800" dirty="0" smtClean="0">
                <a:cs typeface="B Nazanin" pitchFamily="2" charset="-78"/>
              </a:rPr>
              <a:t>است. </a:t>
            </a:r>
          </a:p>
          <a:p>
            <a:pPr marL="0" indent="0" algn="just" rtl="1">
              <a:buNone/>
            </a:pPr>
            <a:r>
              <a:rPr lang="fa-IR" sz="2800" dirty="0" smtClean="0">
                <a:cs typeface="B Nazanin" pitchFamily="2" charset="-78"/>
              </a:rPr>
              <a:t>برخي </a:t>
            </a:r>
            <a:r>
              <a:rPr lang="fa-IR" sz="2800" dirty="0">
                <a:cs typeface="B Nazanin" pitchFamily="2" charset="-78"/>
              </a:rPr>
              <a:t>بر اين </a:t>
            </a:r>
            <a:r>
              <a:rPr lang="fa-IR" sz="2800" dirty="0" smtClean="0">
                <a:cs typeface="B Nazanin" pitchFamily="2" charset="-78"/>
              </a:rPr>
              <a:t>باورندكه </a:t>
            </a:r>
            <a:r>
              <a:rPr lang="fa-IR" sz="2800" dirty="0">
                <a:cs typeface="B Nazanin" pitchFamily="2" charset="-78"/>
              </a:rPr>
              <a:t>وابستگي به سيستم هوشمند ممكن است در بلند </a:t>
            </a:r>
            <a:r>
              <a:rPr lang="fa-IR" sz="2800" dirty="0" smtClean="0">
                <a:cs typeface="B Nazanin" pitchFamily="2" charset="-78"/>
              </a:rPr>
              <a:t>مدت </a:t>
            </a:r>
            <a:r>
              <a:rPr lang="fa-IR" sz="2800" u="sng" dirty="0" smtClean="0">
                <a:cs typeface="B Nazanin" pitchFamily="2" charset="-78"/>
              </a:rPr>
              <a:t>ميزان </a:t>
            </a:r>
            <a:r>
              <a:rPr lang="fa-IR" sz="2800" u="sng" dirty="0">
                <a:cs typeface="B Nazanin" pitchFamily="2" charset="-78"/>
              </a:rPr>
              <a:t>ابتكار را كاهش </a:t>
            </a:r>
            <a:r>
              <a:rPr lang="fa-IR" sz="2800" dirty="0" smtClean="0">
                <a:cs typeface="B Nazanin" pitchFamily="2" charset="-78"/>
              </a:rPr>
              <a:t>دهد.(8)</a:t>
            </a:r>
          </a:p>
          <a:p>
            <a:pPr marL="0" indent="0" algn="just" rtl="1">
              <a:buNone/>
            </a:pPr>
            <a:r>
              <a:rPr lang="fa-IR" sz="2800" dirty="0" smtClean="0">
                <a:cs typeface="B Nazanin" pitchFamily="2" charset="-78"/>
              </a:rPr>
              <a:t> </a:t>
            </a:r>
            <a:endParaRPr lang="en-US" sz="2800" dirty="0">
              <a:cs typeface="B Nazanin" pitchFamily="2" charset="-78"/>
            </a:endParaRPr>
          </a:p>
        </p:txBody>
      </p:sp>
    </p:spTree>
    <p:extLst>
      <p:ext uri="{BB962C8B-B14F-4D97-AF65-F5344CB8AC3E}">
        <p14:creationId xmlns:p14="http://schemas.microsoft.com/office/powerpoint/2010/main" val="29703846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rtl="1">
              <a:buNone/>
            </a:pPr>
            <a:r>
              <a:rPr lang="fa-IR" sz="2800" dirty="0">
                <a:cs typeface="B Nazanin" pitchFamily="2" charset="-78"/>
              </a:rPr>
              <a:t> همچنين استفاده از اين سيستمها، مستلزم وارد كردن داده هاي بيمار در سيستم به منظور دريافت توصيه هاي تشخيصي يا درماني است. اين موضوع بدين معني است كه پزشك بايد اطلاعات بيمار را يكبار در اين سيستم و بار ديگر در پرونده ي بيمار(دستي ياالكترونيك) وارد نمايد. </a:t>
            </a:r>
            <a:r>
              <a:rPr lang="fa-IR" sz="2800" u="sng" dirty="0">
                <a:cs typeface="B Nazanin" pitchFamily="2" charset="-78"/>
              </a:rPr>
              <a:t>تكرار ورود اطلاعات در سيستم هاي مختلف</a:t>
            </a:r>
            <a:r>
              <a:rPr lang="fa-IR" sz="2800" dirty="0">
                <a:cs typeface="B Nazanin" pitchFamily="2" charset="-78"/>
              </a:rPr>
              <a:t> ميتواند مانعي براي استفاده از اين </a:t>
            </a:r>
            <a:r>
              <a:rPr lang="fa-IR" sz="2800" dirty="0" smtClean="0">
                <a:cs typeface="B Nazanin" pitchFamily="2" charset="-78"/>
              </a:rPr>
              <a:t>سيستم ها </a:t>
            </a:r>
            <a:r>
              <a:rPr lang="fa-IR" sz="2800" dirty="0">
                <a:cs typeface="B Nazanin" pitchFamily="2" charset="-78"/>
              </a:rPr>
              <a:t>باشد؛ مگراينكه </a:t>
            </a:r>
            <a:r>
              <a:rPr lang="fa-IR" sz="2800" dirty="0" smtClean="0">
                <a:cs typeface="B Nazanin" pitchFamily="2" charset="-78"/>
              </a:rPr>
              <a:t>داده هاي </a:t>
            </a:r>
            <a:r>
              <a:rPr lang="fa-IR" sz="2800" dirty="0">
                <a:cs typeface="B Nazanin" pitchFamily="2" charset="-78"/>
              </a:rPr>
              <a:t>بيمار به صورت الكترونيك در </a:t>
            </a:r>
            <a:r>
              <a:rPr lang="fa-IR" sz="2800" dirty="0" smtClean="0">
                <a:cs typeface="B Nazanin" pitchFamily="2" charset="-78"/>
              </a:rPr>
              <a:t>پرونده ي </a:t>
            </a:r>
            <a:r>
              <a:rPr lang="fa-IR" sz="2800" dirty="0">
                <a:cs typeface="B Nazanin" pitchFamily="2" charset="-78"/>
              </a:rPr>
              <a:t>بيماروجود داشته باشد و بتوان از اين </a:t>
            </a:r>
            <a:r>
              <a:rPr lang="fa-IR" sz="2800" dirty="0" smtClean="0">
                <a:cs typeface="B Nazanin" pitchFamily="2" charset="-78"/>
              </a:rPr>
              <a:t>سيستم ها </a:t>
            </a:r>
            <a:r>
              <a:rPr lang="fa-IR" sz="2800" dirty="0">
                <a:cs typeface="B Nazanin" pitchFamily="2" charset="-78"/>
              </a:rPr>
              <a:t>همراه با </a:t>
            </a:r>
            <a:r>
              <a:rPr lang="fa-IR" sz="2800" dirty="0" smtClean="0">
                <a:cs typeface="B Nazanin" pitchFamily="2" charset="-78"/>
              </a:rPr>
              <a:t>پرونده ي الكترونيك </a:t>
            </a:r>
            <a:r>
              <a:rPr lang="fa-IR" sz="2800" dirty="0">
                <a:cs typeface="B Nazanin" pitchFamily="2" charset="-78"/>
              </a:rPr>
              <a:t>به طور يكپارچه استفاده </a:t>
            </a:r>
            <a:r>
              <a:rPr lang="fa-IR" sz="2800" dirty="0" smtClean="0">
                <a:cs typeface="B Nazanin" pitchFamily="2" charset="-78"/>
              </a:rPr>
              <a:t>كرد.(8)</a:t>
            </a:r>
            <a:endParaRPr lang="fa-IR" sz="2800" dirty="0">
              <a:cs typeface="B Nazanin" pitchFamily="2" charset="-78"/>
            </a:endParaRPr>
          </a:p>
          <a:p>
            <a:pPr marL="0" indent="0" algn="just" rtl="1">
              <a:buNone/>
            </a:pPr>
            <a:endParaRPr lang="en-US" sz="2800" dirty="0">
              <a:cs typeface="B Nazanin" pitchFamily="2" charset="-78"/>
            </a:endParaRPr>
          </a:p>
        </p:txBody>
      </p:sp>
    </p:spTree>
    <p:extLst>
      <p:ext uri="{BB962C8B-B14F-4D97-AF65-F5344CB8AC3E}">
        <p14:creationId xmlns:p14="http://schemas.microsoft.com/office/powerpoint/2010/main" val="27177711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rtl="1">
              <a:buNone/>
            </a:pPr>
            <a:r>
              <a:rPr lang="fa-IR" sz="2800" dirty="0">
                <a:cs typeface="B Nazanin" pitchFamily="2" charset="-78"/>
              </a:rPr>
              <a:t>از ديگر مشكلاتي كه منجر به پيچيدگي كسب </a:t>
            </a:r>
            <a:r>
              <a:rPr lang="fa-IR" sz="2800" dirty="0" smtClean="0">
                <a:cs typeface="B Nazanin" pitchFamily="2" charset="-78"/>
              </a:rPr>
              <a:t>دانش ميشود</a:t>
            </a:r>
            <a:r>
              <a:rPr lang="fa-IR" sz="2800" dirty="0">
                <a:cs typeface="B Nazanin" pitchFamily="2" charset="-78"/>
              </a:rPr>
              <a:t>، </a:t>
            </a:r>
            <a:r>
              <a:rPr lang="fa-IR" sz="2800" u="sng" dirty="0">
                <a:cs typeface="B Nazanin" pitchFamily="2" charset="-78"/>
              </a:rPr>
              <a:t>كمبود </a:t>
            </a:r>
            <a:r>
              <a:rPr lang="fa-IR" sz="2800" u="sng" dirty="0" smtClean="0">
                <a:cs typeface="B Nazanin" pitchFamily="2" charset="-78"/>
              </a:rPr>
              <a:t>روش هاي </a:t>
            </a:r>
            <a:r>
              <a:rPr lang="fa-IR" sz="2800" u="sng" dirty="0">
                <a:cs typeface="B Nazanin" pitchFamily="2" charset="-78"/>
              </a:rPr>
              <a:t>استاندارد براي بيان شرايط باليني </a:t>
            </a:r>
            <a:r>
              <a:rPr lang="fa-IR" sz="2800" u="sng" dirty="0" smtClean="0">
                <a:cs typeface="B Nazanin" pitchFamily="2" charset="-78"/>
              </a:rPr>
              <a:t>به صورت </a:t>
            </a:r>
            <a:r>
              <a:rPr lang="fa-IR" sz="2800" u="sng" dirty="0">
                <a:cs typeface="B Nazanin" pitchFamily="2" charset="-78"/>
              </a:rPr>
              <a:t>قابل فهم براي كامپيوتر </a:t>
            </a:r>
            <a:r>
              <a:rPr lang="fa-IR" sz="2800" dirty="0">
                <a:cs typeface="B Nazanin" pitchFamily="2" charset="-78"/>
              </a:rPr>
              <a:t>(مدل سازي دانش </a:t>
            </a:r>
            <a:r>
              <a:rPr lang="fa-IR" sz="2800" dirty="0" smtClean="0">
                <a:cs typeface="B Nazanin" pitchFamily="2" charset="-78"/>
              </a:rPr>
              <a:t>پزشكي) است. براي </a:t>
            </a:r>
            <a:r>
              <a:rPr lang="fa-IR" sz="2800" dirty="0">
                <a:cs typeface="B Nazanin" pitchFamily="2" charset="-78"/>
              </a:rPr>
              <a:t>ايجاد پايگاه دانش، بايد شرايط باليني مد </a:t>
            </a:r>
            <a:r>
              <a:rPr lang="fa-IR" sz="2800" dirty="0" smtClean="0">
                <a:cs typeface="B Nazanin" pitchFamily="2" charset="-78"/>
              </a:rPr>
              <a:t>نظر به </a:t>
            </a:r>
            <a:r>
              <a:rPr lang="fa-IR" sz="2800" dirty="0">
                <a:cs typeface="B Nazanin" pitchFamily="2" charset="-78"/>
              </a:rPr>
              <a:t>صورت قابل فهم براي كامپيوتر تبديل شود، اما </a:t>
            </a:r>
            <a:r>
              <a:rPr lang="fa-IR" sz="2800" dirty="0" smtClean="0">
                <a:cs typeface="B Nazanin" pitchFamily="2" charset="-78"/>
              </a:rPr>
              <a:t>تصويركردن </a:t>
            </a:r>
            <a:r>
              <a:rPr lang="fa-IR" sz="2800" dirty="0">
                <a:cs typeface="B Nazanin" pitchFamily="2" charset="-78"/>
              </a:rPr>
              <a:t>پزشكي در اين قالب ساده نيست و به مدل </a:t>
            </a:r>
            <a:r>
              <a:rPr lang="fa-IR" sz="2800" dirty="0" smtClean="0">
                <a:cs typeface="B Nazanin" pitchFamily="2" charset="-78"/>
              </a:rPr>
              <a:t>سازيهاي پيچيده </a:t>
            </a:r>
            <a:r>
              <a:rPr lang="fa-IR" sz="2800" dirty="0">
                <a:cs typeface="B Nazanin" pitchFamily="2" charset="-78"/>
              </a:rPr>
              <a:t>نياز </a:t>
            </a:r>
            <a:r>
              <a:rPr lang="fa-IR" sz="2800" dirty="0" smtClean="0">
                <a:cs typeface="B Nazanin" pitchFamily="2" charset="-78"/>
              </a:rPr>
              <a:t>دارد.(8)</a:t>
            </a:r>
            <a:endParaRPr lang="fa-IR" sz="2800" dirty="0">
              <a:cs typeface="B Nazanin" pitchFamily="2" charset="-78"/>
            </a:endParaRPr>
          </a:p>
          <a:p>
            <a:pPr marL="0" indent="0" algn="just" rtl="1">
              <a:buNone/>
            </a:pPr>
            <a:endParaRPr lang="en-US" sz="2800" dirty="0">
              <a:cs typeface="B Nazanin" pitchFamily="2" charset="-78"/>
            </a:endParaRPr>
          </a:p>
        </p:txBody>
      </p:sp>
    </p:spTree>
    <p:extLst>
      <p:ext uri="{BB962C8B-B14F-4D97-AF65-F5344CB8AC3E}">
        <p14:creationId xmlns:p14="http://schemas.microsoft.com/office/powerpoint/2010/main" val="32813056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marL="0" indent="0" algn="just" rtl="1">
              <a:buNone/>
            </a:pPr>
            <a:r>
              <a:rPr lang="fa-IR" sz="2800" u="sng" dirty="0" smtClean="0">
                <a:cs typeface="B Nazanin" pitchFamily="2" charset="-78"/>
              </a:rPr>
              <a:t>تأييد </a:t>
            </a:r>
            <a:r>
              <a:rPr lang="fa-IR" sz="2800" u="sng" dirty="0">
                <a:cs typeface="B Nazanin" pitchFamily="2" charset="-78"/>
              </a:rPr>
              <a:t>عملكرد سيستم </a:t>
            </a:r>
            <a:r>
              <a:rPr lang="fa-IR" sz="2800" dirty="0">
                <a:cs typeface="B Nazanin" pitchFamily="2" charset="-78"/>
              </a:rPr>
              <a:t>يكي از مهمترين </a:t>
            </a:r>
            <a:r>
              <a:rPr lang="fa-IR" sz="2800" dirty="0" smtClean="0">
                <a:cs typeface="B Nazanin" pitchFamily="2" charset="-78"/>
              </a:rPr>
              <a:t>چالش هاي اين سيستم ها </a:t>
            </a:r>
            <a:r>
              <a:rPr lang="fa-IR" sz="2800" dirty="0">
                <a:cs typeface="B Nazanin" pitchFamily="2" charset="-78"/>
              </a:rPr>
              <a:t>است. به طور معمول عملكرد اين </a:t>
            </a:r>
            <a:r>
              <a:rPr lang="fa-IR" sz="2800" dirty="0" smtClean="0">
                <a:cs typeface="B Nazanin" pitchFamily="2" charset="-78"/>
              </a:rPr>
              <a:t>سيستم ها با استاندارد </a:t>
            </a:r>
            <a:r>
              <a:rPr lang="fa-IR" sz="2800" dirty="0">
                <a:cs typeface="B Nazanin" pitchFamily="2" charset="-78"/>
              </a:rPr>
              <a:t>طلايي مقايسه ميشود و اغلب اين استاندارد </a:t>
            </a:r>
            <a:r>
              <a:rPr lang="fa-IR" sz="2800" dirty="0" smtClean="0">
                <a:cs typeface="B Nazanin" pitchFamily="2" charset="-78"/>
              </a:rPr>
              <a:t>طلايي خود </a:t>
            </a:r>
            <a:r>
              <a:rPr lang="fa-IR" sz="2800" dirty="0">
                <a:cs typeface="B Nazanin" pitchFamily="2" charset="-78"/>
              </a:rPr>
              <a:t>متخصصين هستند. در مواردي توافق در خصوص </a:t>
            </a:r>
            <a:r>
              <a:rPr lang="fa-IR" sz="2800" dirty="0" smtClean="0">
                <a:cs typeface="B Nazanin" pitchFamily="2" charset="-78"/>
              </a:rPr>
              <a:t>اين استاندارد بسيار </a:t>
            </a:r>
            <a:r>
              <a:rPr lang="fa-IR" sz="2800" dirty="0">
                <a:cs typeface="B Nazanin" pitchFamily="2" charset="-78"/>
              </a:rPr>
              <a:t>سخت </a:t>
            </a:r>
            <a:r>
              <a:rPr lang="fa-IR" sz="2800" dirty="0" smtClean="0">
                <a:cs typeface="B Nazanin" pitchFamily="2" charset="-78"/>
              </a:rPr>
              <a:t>است،زيرا </a:t>
            </a:r>
            <a:r>
              <a:rPr lang="fa-IR" sz="2800" dirty="0">
                <a:cs typeface="B Nazanin" pitchFamily="2" charset="-78"/>
              </a:rPr>
              <a:t>بسياري از متخصصين </a:t>
            </a:r>
            <a:r>
              <a:rPr lang="fa-IR" sz="2800" dirty="0" smtClean="0">
                <a:cs typeface="B Nazanin" pitchFamily="2" charset="-78"/>
              </a:rPr>
              <a:t>درمورد </a:t>
            </a:r>
            <a:r>
              <a:rPr lang="fa-IR" sz="2800" dirty="0">
                <a:cs typeface="B Nazanin" pitchFamily="2" charset="-78"/>
              </a:rPr>
              <a:t>تشخيص يا درمان توافق </a:t>
            </a:r>
            <a:r>
              <a:rPr lang="fa-IR" sz="2800" dirty="0" smtClean="0">
                <a:cs typeface="B Nazanin" pitchFamily="2" charset="-78"/>
              </a:rPr>
              <a:t>ندارند سيستم هاي </a:t>
            </a:r>
            <a:r>
              <a:rPr lang="fa-IR" sz="2800" dirty="0">
                <a:cs typeface="B Nazanin" pitchFamily="2" charset="-78"/>
              </a:rPr>
              <a:t>هوش مصنوعي در حوزهي مشخصي </a:t>
            </a:r>
            <a:r>
              <a:rPr lang="fa-IR" sz="2800" dirty="0" smtClean="0">
                <a:cs typeface="B Nazanin" pitchFamily="2" charset="-78"/>
              </a:rPr>
              <a:t>كاربرد دارندوبراي </a:t>
            </a:r>
            <a:r>
              <a:rPr lang="fa-IR" sz="2800" dirty="0">
                <a:cs typeface="B Nazanin" pitchFamily="2" charset="-78"/>
              </a:rPr>
              <a:t>نمونه جهت تشخيص يك بيماري خاص </a:t>
            </a:r>
            <a:r>
              <a:rPr lang="fa-IR" sz="2800" dirty="0" smtClean="0">
                <a:cs typeface="B Nazanin" pitchFamily="2" charset="-78"/>
              </a:rPr>
              <a:t>مورد استفاده </a:t>
            </a:r>
            <a:r>
              <a:rPr lang="fa-IR" sz="2800" dirty="0">
                <a:cs typeface="B Nazanin" pitchFamily="2" charset="-78"/>
              </a:rPr>
              <a:t>قرار ميگيرند. </a:t>
            </a:r>
            <a:r>
              <a:rPr lang="fa-IR" sz="2800" dirty="0" smtClean="0">
                <a:cs typeface="B Nazanin" pitchFamily="2" charset="-78"/>
              </a:rPr>
              <a:t>(8)</a:t>
            </a:r>
            <a:endParaRPr lang="en-US" sz="2800" dirty="0">
              <a:cs typeface="B Nazanin" pitchFamily="2" charset="-78"/>
            </a:endParaRPr>
          </a:p>
        </p:txBody>
      </p:sp>
    </p:spTree>
    <p:extLst>
      <p:ext uri="{BB962C8B-B14F-4D97-AF65-F5344CB8AC3E}">
        <p14:creationId xmlns:p14="http://schemas.microsoft.com/office/powerpoint/2010/main" val="1099657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b="1" dirty="0" smtClean="0">
                <a:cs typeface="B Nazanin" pitchFamily="2" charset="-78"/>
              </a:rPr>
              <a:t>منابع</a:t>
            </a:r>
            <a:endParaRPr lang="en-US" sz="5400" b="1" dirty="0">
              <a:cs typeface="B Nazanin" pitchFamily="2" charset="-78"/>
            </a:endParaRPr>
          </a:p>
        </p:txBody>
      </p:sp>
      <p:sp>
        <p:nvSpPr>
          <p:cNvPr id="3" name="Content Placeholder 2"/>
          <p:cNvSpPr>
            <a:spLocks noGrp="1"/>
          </p:cNvSpPr>
          <p:nvPr>
            <p:ph idx="1"/>
          </p:nvPr>
        </p:nvSpPr>
        <p:spPr/>
        <p:txBody>
          <a:bodyPr>
            <a:normAutofit fontScale="92500" lnSpcReduction="20000"/>
          </a:bodyPr>
          <a:lstStyle/>
          <a:p>
            <a:pPr marL="514350" indent="-514350" algn="l">
              <a:buFont typeface="+mj-lt"/>
              <a:buAutoNum type="arabicPeriod"/>
            </a:pPr>
            <a:r>
              <a:rPr lang="en-US" sz="2000" dirty="0" smtClean="0">
                <a:cs typeface="B Nazanin" pitchFamily="2" charset="-78"/>
              </a:rPr>
              <a:t>McLeod R . Management information systems. 7ed.New York: prentice Hall;1998.</a:t>
            </a:r>
          </a:p>
          <a:p>
            <a:pPr marL="514350" indent="-514350" algn="l">
              <a:buFont typeface="+mj-lt"/>
              <a:buAutoNum type="arabicPeriod"/>
            </a:pPr>
            <a:r>
              <a:rPr lang="en-US" sz="2000" dirty="0" smtClean="0">
                <a:cs typeface="B Nazanin" pitchFamily="2" charset="-78"/>
              </a:rPr>
              <a:t>Turban E, Rainer RK, Potter RE. Introduction to information technology. New Jersey: John </a:t>
            </a:r>
            <a:r>
              <a:rPr lang="en-US" sz="2000" dirty="0">
                <a:cs typeface="B Nazanin" pitchFamily="2" charset="-78"/>
              </a:rPr>
              <a:t>W</a:t>
            </a:r>
            <a:r>
              <a:rPr lang="en-US" sz="2000" dirty="0" smtClean="0">
                <a:cs typeface="B Nazanin" pitchFamily="2" charset="-78"/>
              </a:rPr>
              <a:t>iley &amp; sons ; 2005.</a:t>
            </a:r>
          </a:p>
          <a:p>
            <a:pPr marL="514350" indent="-514350" algn="l">
              <a:buFont typeface="+mj-lt"/>
              <a:buAutoNum type="arabicPeriod"/>
            </a:pPr>
            <a:r>
              <a:rPr lang="en-US" sz="2000" dirty="0" err="1" smtClean="0">
                <a:cs typeface="B Nazanin" pitchFamily="2" charset="-78"/>
              </a:rPr>
              <a:t>Shekhtaheri</a:t>
            </a:r>
            <a:r>
              <a:rPr lang="en-US" sz="2000" dirty="0" smtClean="0">
                <a:cs typeface="B Nazanin" pitchFamily="2" charset="-78"/>
              </a:rPr>
              <a:t> A .Application of expert systems in clinical decisions. Proceedings of the 2</a:t>
            </a:r>
            <a:r>
              <a:rPr lang="en-US" sz="2000" baseline="30000" dirty="0" smtClean="0">
                <a:cs typeface="B Nazanin" pitchFamily="2" charset="-78"/>
              </a:rPr>
              <a:t>nd</a:t>
            </a:r>
            <a:r>
              <a:rPr lang="en-US" sz="2000" dirty="0" smtClean="0">
                <a:cs typeface="B Nazanin" pitchFamily="2" charset="-78"/>
              </a:rPr>
              <a:t> Health management congress: </a:t>
            </a:r>
            <a:r>
              <a:rPr lang="en-US" sz="2000" dirty="0" err="1" smtClean="0">
                <a:cs typeface="B Nazanin" pitchFamily="2" charset="-78"/>
              </a:rPr>
              <a:t>fara</a:t>
            </a:r>
            <a:r>
              <a:rPr lang="en-US" sz="2000" dirty="0" smtClean="0">
                <a:cs typeface="B Nazanin" pitchFamily="2" charset="-78"/>
              </a:rPr>
              <a:t> organization; 2008 </a:t>
            </a:r>
            <a:r>
              <a:rPr lang="en-US" sz="2000" dirty="0" err="1" smtClean="0">
                <a:cs typeface="B Nazanin" pitchFamily="2" charset="-78"/>
              </a:rPr>
              <a:t>oct</a:t>
            </a:r>
            <a:r>
              <a:rPr lang="en-US" sz="2000" dirty="0" smtClean="0">
                <a:cs typeface="B Nazanin" pitchFamily="2" charset="-78"/>
              </a:rPr>
              <a:t> 29-30; Tehran, Iran; 2008</a:t>
            </a:r>
            <a:endParaRPr lang="fa-IR" sz="2000" dirty="0" smtClean="0">
              <a:cs typeface="B Nazanin" pitchFamily="2" charset="-78"/>
            </a:endParaRPr>
          </a:p>
          <a:p>
            <a:pPr marL="514350" indent="-514350">
              <a:buFont typeface="+mj-lt"/>
              <a:buAutoNum type="arabicPeriod" startAt="4"/>
            </a:pPr>
            <a:r>
              <a:rPr lang="en-US" sz="2000" dirty="0" err="1"/>
              <a:t>Sadoughi</a:t>
            </a:r>
            <a:r>
              <a:rPr lang="en-US" sz="2000" dirty="0"/>
              <a:t> F. Decision support systems in health. Proceedings of the 3</a:t>
            </a:r>
            <a:r>
              <a:rPr lang="en-US" sz="2000" baseline="30000" dirty="0"/>
              <a:t>rd</a:t>
            </a:r>
            <a:r>
              <a:rPr lang="en-US" sz="2000" dirty="0"/>
              <a:t> health management congress: </a:t>
            </a:r>
            <a:r>
              <a:rPr lang="en-US" sz="2000" dirty="0" err="1"/>
              <a:t>fara</a:t>
            </a:r>
            <a:r>
              <a:rPr lang="en-US" sz="2000" dirty="0"/>
              <a:t> organization; 2009 Jan 18-19; Tehran, Iran; 2009.</a:t>
            </a:r>
          </a:p>
          <a:p>
            <a:pPr marL="514350" indent="-514350">
              <a:buFont typeface="+mj-lt"/>
              <a:buAutoNum type="arabicPeriod" startAt="4"/>
            </a:pPr>
            <a:r>
              <a:rPr lang="en-US" sz="2000" dirty="0" err="1"/>
              <a:t>Schimit</a:t>
            </a:r>
            <a:r>
              <a:rPr lang="en-US" sz="2000" dirty="0"/>
              <a:t> R, Gier1 L. Case-based reasoning for antibiotics therapy advice: an investigation of retrieval algorithms and prototypes. </a:t>
            </a:r>
            <a:r>
              <a:rPr lang="en-US" sz="2000" dirty="0" err="1"/>
              <a:t>Artif</a:t>
            </a:r>
            <a:r>
              <a:rPr lang="en-US" sz="2000" dirty="0"/>
              <a:t> </a:t>
            </a:r>
            <a:r>
              <a:rPr lang="en-US" sz="2000" dirty="0" err="1"/>
              <a:t>Intell</a:t>
            </a:r>
            <a:r>
              <a:rPr lang="en-US" sz="2000" dirty="0"/>
              <a:t> Med 2001; 23(2) : </a:t>
            </a:r>
            <a:r>
              <a:rPr lang="en-US" sz="2000" dirty="0" smtClean="0"/>
              <a:t>171-86</a:t>
            </a:r>
            <a:endParaRPr lang="fa-IR" sz="2000" dirty="0" smtClean="0"/>
          </a:p>
          <a:p>
            <a:pPr marL="514350" indent="-514350">
              <a:buFont typeface="+mj-lt"/>
              <a:buAutoNum type="arabicPeriod" startAt="4"/>
            </a:pPr>
            <a:r>
              <a:rPr lang="en-US" sz="2000" dirty="0" err="1"/>
              <a:t>Kharaman</a:t>
            </a:r>
            <a:r>
              <a:rPr lang="en-US" sz="2000" dirty="0"/>
              <a:t> F. application of </a:t>
            </a:r>
            <a:r>
              <a:rPr lang="en-US" sz="2000" dirty="0" err="1"/>
              <a:t>artifical</a:t>
            </a:r>
            <a:r>
              <a:rPr lang="en-US" sz="2000" dirty="0"/>
              <a:t> neural network in medicine.</a:t>
            </a:r>
          </a:p>
          <a:p>
            <a:pPr marL="514350" indent="-514350">
              <a:buFont typeface="+mj-lt"/>
              <a:buAutoNum type="arabicPeriod" startAt="4"/>
            </a:pPr>
            <a:r>
              <a:rPr lang="en-US" sz="2000" dirty="0"/>
              <a:t>http://razavipanah.ir/?p=150</a:t>
            </a:r>
          </a:p>
          <a:p>
            <a:pPr marL="514350" indent="-514350">
              <a:buFont typeface="+mj-lt"/>
              <a:buAutoNum type="arabicPeriod" startAt="4"/>
            </a:pPr>
            <a:r>
              <a:rPr lang="en-US" sz="2000" dirty="0" err="1"/>
              <a:t>Sadoughi</a:t>
            </a:r>
            <a:r>
              <a:rPr lang="en-US" sz="2000" dirty="0"/>
              <a:t> F, </a:t>
            </a:r>
            <a:r>
              <a:rPr lang="en-US" sz="2000" dirty="0" err="1"/>
              <a:t>Sheikhtaheri</a:t>
            </a:r>
            <a:r>
              <a:rPr lang="en-US" sz="2000" dirty="0"/>
              <a:t> A. application of artificial intelligence systems in medicine decisions.</a:t>
            </a:r>
          </a:p>
          <a:p>
            <a:pPr marL="514350" indent="-514350">
              <a:buFont typeface="+mj-lt"/>
              <a:buAutoNum type="arabicPeriod" startAt="4"/>
            </a:pPr>
            <a:endParaRPr lang="fa-IR" sz="2000" dirty="0" smtClean="0"/>
          </a:p>
          <a:p>
            <a:pPr marL="514350" indent="-514350">
              <a:buFont typeface="+mj-lt"/>
              <a:buAutoNum type="arabicPeriod" startAt="4"/>
            </a:pPr>
            <a:endParaRPr lang="en-US" sz="2000" dirty="0"/>
          </a:p>
          <a:p>
            <a:pPr marL="514350" indent="-514350" algn="l">
              <a:buFont typeface="+mj-lt"/>
              <a:buAutoNum type="arabicPeriod"/>
            </a:pPr>
            <a:endParaRPr lang="fa-IR" sz="2000" dirty="0" smtClean="0">
              <a:cs typeface="B Nazanin" pitchFamily="2" charset="-78"/>
            </a:endParaRPr>
          </a:p>
          <a:p>
            <a:pPr marL="514350" indent="-514350" algn="l">
              <a:buFont typeface="+mj-lt"/>
              <a:buAutoNum type="arabicPeriod"/>
            </a:pPr>
            <a:endParaRPr lang="en-US" sz="2000" dirty="0">
              <a:cs typeface="B Nazanin" pitchFamily="2" charset="-78"/>
            </a:endParaRPr>
          </a:p>
        </p:txBody>
      </p:sp>
    </p:spTree>
    <p:extLst>
      <p:ext uri="{BB962C8B-B14F-4D97-AF65-F5344CB8AC3E}">
        <p14:creationId xmlns:p14="http://schemas.microsoft.com/office/powerpoint/2010/main" val="3008566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356</TotalTime>
  <Words>1821</Words>
  <Application>Microsoft Office PowerPoint</Application>
  <PresentationFormat>On-screen Show (4:3)</PresentationFormat>
  <Paragraphs>99</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Adjacency</vt:lpstr>
      <vt:lpstr>PowerPoint Presentation</vt:lpstr>
      <vt:lpstr>کاربرد سیستم های هوش مصنوعی در پزشکی</vt:lpstr>
      <vt:lpstr>مقدمه</vt:lpstr>
      <vt:lpstr>تعریف هوش مصنوعی</vt:lpstr>
      <vt:lpstr>PowerPoint Presentation</vt:lpstr>
      <vt:lpstr>PowerPoint Presentation</vt:lpstr>
      <vt:lpstr>تاریخچه هوش مصنوعی</vt:lpstr>
      <vt:lpstr>هدف هوش مصنوعی</vt:lpstr>
      <vt:lpstr>کاربردهای هوش مصنوعی</vt:lpstr>
      <vt:lpstr>تعریف سیستم های خبره</vt:lpstr>
      <vt:lpstr>محدودیت های سیستم های خبره</vt:lpstr>
      <vt:lpstr>سیستم های خبره بالینی</vt:lpstr>
      <vt:lpstr>مزایای استفاده از سیستم های خبره بالینی</vt:lpstr>
      <vt:lpstr>PowerPoint Presentation</vt:lpstr>
      <vt:lpstr>تعریف شبکه های عصبی</vt:lpstr>
      <vt:lpstr>مزایای شبکه های مصنوعی</vt:lpstr>
      <vt:lpstr>توانمندی های هوش مصنوعی در پزشکی</vt:lpstr>
      <vt:lpstr>تازه های هوش مصنوعی در پزشکی</vt:lpstr>
      <vt:lpstr>خدمات هوش مصنوعی</vt:lpstr>
      <vt:lpstr>توانایی های مهارتی هوش مصنوعی در پزشکی</vt:lpstr>
      <vt:lpstr>مزایای بکارگیری هوش مصنوعی در پزشکی</vt:lpstr>
      <vt:lpstr>PowerPoint Presentation</vt:lpstr>
      <vt:lpstr>PowerPoint Presentation</vt:lpstr>
      <vt:lpstr>PowerPoint Presentation</vt:lpstr>
      <vt:lpstr>موانع و چالش های بکارگیری هوش مصنوعی در پزشکی</vt:lpstr>
      <vt:lpstr>PowerPoint Presentation</vt:lpstr>
      <vt:lpstr>PowerPoint Presentation</vt:lpstr>
      <vt:lpstr>PowerPoint Presentation</vt:lpstr>
      <vt:lpstr>منابع</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Win7</dc:creator>
  <cp:lastModifiedBy>LENOVO</cp:lastModifiedBy>
  <cp:revision>28</cp:revision>
  <dcterms:created xsi:type="dcterms:W3CDTF">2006-08-16T00:00:00Z</dcterms:created>
  <dcterms:modified xsi:type="dcterms:W3CDTF">2023-05-12T16:03:09Z</dcterms:modified>
</cp:coreProperties>
</file>