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21"/>
  </p:notesMasterIdLst>
  <p:sldIdLst>
    <p:sldId id="256" r:id="rId2"/>
    <p:sldId id="273" r:id="rId3"/>
    <p:sldId id="274" r:id="rId4"/>
    <p:sldId id="275" r:id="rId5"/>
    <p:sldId id="276" r:id="rId6"/>
    <p:sldId id="277" r:id="rId7"/>
    <p:sldId id="278" r:id="rId8"/>
    <p:sldId id="260" r:id="rId9"/>
    <p:sldId id="261" r:id="rId10"/>
    <p:sldId id="262" r:id="rId11"/>
    <p:sldId id="263" r:id="rId12"/>
    <p:sldId id="264" r:id="rId13"/>
    <p:sldId id="265" r:id="rId14"/>
    <p:sldId id="266" r:id="rId15"/>
    <p:sldId id="267" r:id="rId16"/>
    <p:sldId id="268" r:id="rId17"/>
    <p:sldId id="269" r:id="rId18"/>
    <p:sldId id="270" r:id="rId19"/>
    <p:sldId id="271"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8" d="100"/>
          <a:sy n="68" d="100"/>
        </p:scale>
        <p:origin x="996" y="78"/>
      </p:cViewPr>
      <p:guideLst>
        <p:guide orient="horz" pos="2160"/>
        <p:guide pos="2880"/>
      </p:guideLst>
    </p:cSldViewPr>
  </p:slideViewPr>
  <p:notesTextViewPr>
    <p:cViewPr>
      <p:scale>
        <a:sx n="100" d="100"/>
        <a:sy n="100" d="100"/>
      </p:scale>
      <p:origin x="0" y="0"/>
    </p:cViewPr>
  </p:notesTextViewPr>
  <p:sorterViewPr>
    <p:cViewPr>
      <p:scale>
        <a:sx n="63" d="100"/>
        <a:sy n="63"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371BBAEC-834F-4538-93DF-D65FEFF9DD86}" type="datetimeFigureOut">
              <a:rPr lang="fa-IR" smtClean="0"/>
              <a:t>30/01/1445</a:t>
            </a:fld>
            <a:endParaRPr lang="fa-IR"/>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D11FAFFD-579D-4AED-9E0D-1B086B38D1CC}" type="slidenum">
              <a:rPr lang="fa-IR" smtClean="0"/>
              <a:t>‹#›</a:t>
            </a:fld>
            <a:endParaRPr lang="fa-IR"/>
          </a:p>
        </p:txBody>
      </p:sp>
    </p:spTree>
    <p:extLst>
      <p:ext uri="{BB962C8B-B14F-4D97-AF65-F5344CB8AC3E}">
        <p14:creationId xmlns:p14="http://schemas.microsoft.com/office/powerpoint/2010/main" val="3457138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7F123FB9-399D-4B66-833B-5E9CAC30152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7F123FB9-399D-4B66-833B-5E9CAC301521}"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BF77D5D-8925-4167-8D84-18996E99B1FB}" type="datetimeFigureOut">
              <a:rPr lang="fa-IR" smtClean="0"/>
              <a:pPr/>
              <a:t>30/01/1445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F123FB9-399D-4B66-833B-5E9CAC301521}"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ABF77D5D-8925-4167-8D84-18996E99B1FB}" type="datetimeFigureOut">
              <a:rPr lang="fa-IR" smtClean="0"/>
              <a:pPr/>
              <a:t>30/01/1445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123FB9-399D-4B66-833B-5E9CAC301521}"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niazemarkazi.com/article/pdf/10004050-%D9%85%D9%82%D8%A7%D9%84%D9%87-%D8%B2%D8%A6%D9%88%D9%84%D9%8A%D8%AA.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niazemarkazi.com/article/pdf/10004050-%D9%85%D9%82%D8%A7%D9%84%D9%87-%D8%B2%D8%A6%D9%88%D9%84%D9%8A%D8%AA.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786" y="428604"/>
            <a:ext cx="7772400" cy="1470025"/>
          </a:xfrm>
        </p:spPr>
        <p:txBody>
          <a:bodyPr>
            <a:normAutofit/>
          </a:bodyPr>
          <a:lstStyle/>
          <a:p>
            <a:pPr algn="ctr"/>
            <a:r>
              <a:rPr lang="fa-IR" sz="7000" dirty="0">
                <a:latin typeface="Arabic Typesetting" pitchFamily="66" charset="-78"/>
                <a:cs typeface="Arabic Typesetting" pitchFamily="66" charset="-78"/>
              </a:rPr>
              <a:t>بسم الله الرحمن الرحیم</a:t>
            </a:r>
          </a:p>
        </p:txBody>
      </p:sp>
      <p:sp>
        <p:nvSpPr>
          <p:cNvPr id="3" name="Subtitle 2"/>
          <p:cNvSpPr>
            <a:spLocks noGrp="1"/>
          </p:cNvSpPr>
          <p:nvPr>
            <p:ph type="subTitle" idx="1"/>
          </p:nvPr>
        </p:nvSpPr>
        <p:spPr>
          <a:xfrm>
            <a:off x="857224" y="1643050"/>
            <a:ext cx="6915176" cy="4429156"/>
          </a:xfrm>
        </p:spPr>
        <p:txBody>
          <a:bodyPr>
            <a:normAutofit fontScale="47500" lnSpcReduction="20000"/>
          </a:bodyPr>
          <a:lstStyle/>
          <a:p>
            <a:pPr algn="ctr">
              <a:lnSpc>
                <a:spcPct val="170000"/>
              </a:lnSpc>
            </a:pPr>
            <a:r>
              <a:rPr lang="fa-IR" sz="16800" dirty="0">
                <a:latin typeface="Arabic Typesetting" pitchFamily="66" charset="-78"/>
                <a:cs typeface="Arabic Typesetting" pitchFamily="66" charset="-78"/>
              </a:rPr>
              <a:t>کانی شناسی توصیفی</a:t>
            </a:r>
          </a:p>
          <a:p>
            <a:pPr algn="ctr">
              <a:lnSpc>
                <a:spcPct val="170000"/>
              </a:lnSpc>
            </a:pPr>
            <a:r>
              <a:rPr lang="fa-IR" sz="16800" dirty="0" smtClean="0">
                <a:latin typeface="Arabic Typesetting" pitchFamily="66" charset="-78"/>
                <a:cs typeface="Arabic Typesetting" pitchFamily="66" charset="-78"/>
              </a:rPr>
              <a:t>مزئولیت </a:t>
            </a:r>
            <a:endParaRPr lang="fa-IR" sz="16800" dirty="0">
              <a:latin typeface="Arabic Typesetting" pitchFamily="66" charset="-78"/>
              <a:cs typeface="Arabic Typesetting" pitchFamily="66" charset="-78"/>
            </a:endParaRPr>
          </a:p>
        </p:txBody>
      </p:sp>
    </p:spTree>
  </p:cSld>
  <p:clrMapOvr>
    <a:masterClrMapping/>
  </p:clrMapOvr>
  <p:transition>
    <p:wipe dir="d"/>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adsg.com/wp-content/uploads/2014/04/111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8960"/>
            <a:ext cx="4060575" cy="304543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88167" y="32048"/>
            <a:ext cx="8229600" cy="1143000"/>
          </a:xfrm>
        </p:spPr>
        <p:txBody>
          <a:bodyPr>
            <a:normAutofit/>
          </a:bodyPr>
          <a:lstStyle/>
          <a:p>
            <a:pPr algn="r"/>
            <a:r>
              <a:rPr lang="fa-IR" dirty="0"/>
              <a:t> </a:t>
            </a:r>
            <a:r>
              <a:rPr lang="fa-IR" sz="5400" b="1" i="1" dirty="0"/>
              <a:t>زئولیت:</a:t>
            </a:r>
            <a:endParaRPr lang="fa-IR" dirty="0"/>
          </a:p>
        </p:txBody>
      </p:sp>
      <p:sp>
        <p:nvSpPr>
          <p:cNvPr id="3" name="Content Placeholder 2"/>
          <p:cNvSpPr>
            <a:spLocks noGrp="1"/>
          </p:cNvSpPr>
          <p:nvPr>
            <p:ph idx="1"/>
          </p:nvPr>
        </p:nvSpPr>
        <p:spPr>
          <a:xfrm>
            <a:off x="3886199" y="1175048"/>
            <a:ext cx="4834813" cy="5454352"/>
          </a:xfrm>
        </p:spPr>
        <p:txBody>
          <a:bodyPr>
            <a:normAutofit fontScale="92500" lnSpcReduction="10000"/>
          </a:bodyPr>
          <a:lstStyle/>
          <a:p>
            <a:pPr marL="0" indent="0">
              <a:buNone/>
            </a:pPr>
            <a:r>
              <a:rPr lang="fa-IR" sz="3600" b="1" dirty="0">
                <a:latin typeface="Arabic Typesetting" pitchFamily="66" charset="-78"/>
                <a:cs typeface="B Mitra" panose="00000400000000000000" pitchFamily="2" charset="-78"/>
              </a:rPr>
              <a:t>زئولیت ها گروه بسیار بزرگی از سیلسکاتهای آبدار را با شباهتهای زیادی از نظر ترکیب همراهان و نحوه رخداد تشکیل میدهند این کانی های سیلیکاتهای آلومینیوم داربستی دارای </a:t>
            </a:r>
            <a:r>
              <a:rPr lang="en-US" sz="3600" b="1" dirty="0">
                <a:latin typeface="Arabic Typesetting" pitchFamily="66" charset="-78"/>
                <a:cs typeface="B Mitra" panose="00000400000000000000" pitchFamily="2" charset="-78"/>
              </a:rPr>
              <a:t>Na; CA; k</a:t>
            </a:r>
            <a:r>
              <a:rPr lang="fa-IR" sz="3600" b="1" dirty="0">
                <a:latin typeface="Arabic Typesetting" pitchFamily="66" charset="-78"/>
                <a:cs typeface="B Mitra" panose="00000400000000000000" pitchFamily="2" charset="-78"/>
              </a:rPr>
              <a:t>و مقادیر بسیار متغیری </a:t>
            </a:r>
            <a:r>
              <a:rPr lang="en-US" sz="3600" b="1" dirty="0">
                <a:latin typeface="Arabic Typesetting" pitchFamily="66" charset="-78"/>
                <a:cs typeface="B Mitra" panose="00000400000000000000" pitchFamily="2" charset="-78"/>
              </a:rPr>
              <a:t>H2O</a:t>
            </a:r>
            <a:r>
              <a:rPr lang="fa-IR" sz="3600" b="1" dirty="0">
                <a:latin typeface="Arabic Typesetting" pitchFamily="66" charset="-78"/>
                <a:cs typeface="B Mitra" panose="00000400000000000000" pitchFamily="2" charset="-78"/>
              </a:rPr>
              <a:t>همراه هستند. بسیاری از آنها ممکن است به آسانی و با یک تورم آشکار گداخته شوند .</a:t>
            </a:r>
            <a:endParaRPr lang="fa-IR" sz="3600" b="1" dirty="0">
              <a:cs typeface="B Mitra" panose="00000400000000000000" pitchFamily="2" charset="-78"/>
            </a:endParaRPr>
          </a:p>
        </p:txBody>
      </p:sp>
    </p:spTree>
    <p:extLst>
      <p:ext uri="{BB962C8B-B14F-4D97-AF65-F5344CB8AC3E}">
        <p14:creationId xmlns:p14="http://schemas.microsoft.com/office/powerpoint/2010/main" val="39224081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dirty="0"/>
              <a:t> </a:t>
            </a:r>
            <a:r>
              <a:rPr lang="fa-IR" sz="5400" b="1" i="1" dirty="0"/>
              <a:t>زئولیت:</a:t>
            </a:r>
            <a:endParaRPr lang="fa-IR" dirty="0"/>
          </a:p>
        </p:txBody>
      </p:sp>
      <p:sp>
        <p:nvSpPr>
          <p:cNvPr id="3" name="Content Placeholder 2"/>
          <p:cNvSpPr>
            <a:spLocks noGrp="1"/>
          </p:cNvSpPr>
          <p:nvPr>
            <p:ph idx="1"/>
          </p:nvPr>
        </p:nvSpPr>
        <p:spPr>
          <a:xfrm>
            <a:off x="4343400" y="1404594"/>
            <a:ext cx="4351582" cy="4389120"/>
          </a:xfrm>
        </p:spPr>
        <p:txBody>
          <a:bodyPr>
            <a:normAutofit fontScale="92500" lnSpcReduction="10000"/>
          </a:bodyPr>
          <a:lstStyle/>
          <a:p>
            <a:pPr marL="0" indent="0">
              <a:buNone/>
            </a:pPr>
            <a:r>
              <a:rPr lang="fa-IR" sz="3600" b="1" dirty="0">
                <a:latin typeface="Arabic Typesetting" pitchFamily="66" charset="-78"/>
                <a:cs typeface="B Mitra" panose="00000400000000000000" pitchFamily="2" charset="-78"/>
              </a:rPr>
              <a:t>زئولیت ها بطور معمول کانی های خوب تبلور یافته در نظر گرفته میشوند که در حفره ها و رگه های سنگهای آذرین بازی تشکیل میشوند.</a:t>
            </a:r>
          </a:p>
          <a:p>
            <a:pPr marL="0" indent="0">
              <a:buNone/>
            </a:pPr>
            <a:r>
              <a:rPr lang="fa-IR" sz="3600" b="1" dirty="0">
                <a:latin typeface="Arabic Typesetting" pitchFamily="66" charset="-78"/>
                <a:cs typeface="B Mitra" panose="00000400000000000000" pitchFamily="2" charset="-78"/>
              </a:rPr>
              <a:t>پيوند آبدار در زئولیتها بسيار سست است، بطوري که در دماي پايين ، آب خود را از دست مي دهند.</a:t>
            </a:r>
          </a:p>
          <a:p>
            <a:pPr marL="0" indent="0">
              <a:buNone/>
            </a:pPr>
            <a:endParaRPr lang="fa-IR" sz="3600" b="1" dirty="0">
              <a:latin typeface="Arabic Typesetting" pitchFamily="66" charset="-78"/>
              <a:cs typeface="B Mitra" panose="00000400000000000000" pitchFamily="2" charset="-78"/>
            </a:endParaRP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9177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sz="5400" b="1" dirty="0">
                <a:latin typeface="Arabic Typesetting" pitchFamily="66" charset="-78"/>
                <a:cs typeface="Arabic Typesetting" pitchFamily="66" charset="-78"/>
              </a:rPr>
              <a:t>زئولیت چیست:</a:t>
            </a:r>
          </a:p>
        </p:txBody>
      </p:sp>
      <p:sp>
        <p:nvSpPr>
          <p:cNvPr id="3" name="Content Placeholder 2"/>
          <p:cNvSpPr>
            <a:spLocks noGrp="1"/>
          </p:cNvSpPr>
          <p:nvPr>
            <p:ph idx="1"/>
          </p:nvPr>
        </p:nvSpPr>
        <p:spPr>
          <a:xfrm>
            <a:off x="3798590" y="1404594"/>
            <a:ext cx="4896392" cy="5264766"/>
          </a:xfrm>
        </p:spPr>
        <p:txBody>
          <a:bodyPr>
            <a:normAutofit fontScale="85000" lnSpcReduction="10000"/>
          </a:bodyPr>
          <a:lstStyle/>
          <a:p>
            <a:pPr marL="0" indent="0">
              <a:buNone/>
            </a:pPr>
            <a:r>
              <a:rPr lang="fa-IR" sz="3600" b="1" dirty="0">
                <a:latin typeface="Arabic Typesetting" pitchFamily="66" charset="-78"/>
                <a:cs typeface="B Mitra" panose="00000400000000000000" pitchFamily="2" charset="-78"/>
              </a:rPr>
              <a:t>کلمه زئولیت مشتق از دو کلمه یونانی است که با هم به معنای سنگ جوشان می باشد و این نامگذاری به دلیل کف کردن زئولیت در اثر حرارت بوده است. زئولیت ها جامدات بلورین با منافذ ریزند، پیوند مولکولهای آب در شبکه این کانی ها ضعیف است و در اثر دما بدون آنکه ساختمان شبکه فرو ریزد، آب خود را از دست می دهند و این عمل به صورت برگشت پذیر انجام می شود.</a:t>
            </a: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5282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1143000"/>
          </a:xfrm>
        </p:spPr>
        <p:txBody>
          <a:bodyPr>
            <a:normAutofit/>
          </a:bodyPr>
          <a:lstStyle/>
          <a:p>
            <a:pPr algn="r"/>
            <a:r>
              <a:rPr lang="fa-IR" sz="5400" b="1" dirty="0">
                <a:latin typeface="Arabic Typesetting" pitchFamily="66" charset="-78"/>
                <a:cs typeface="Arabic Typesetting" pitchFamily="66" charset="-78"/>
              </a:rPr>
              <a:t>زئولیت چیست:</a:t>
            </a:r>
          </a:p>
        </p:txBody>
      </p:sp>
      <p:sp>
        <p:nvSpPr>
          <p:cNvPr id="3" name="Content Placeholder 2"/>
          <p:cNvSpPr>
            <a:spLocks noGrp="1"/>
          </p:cNvSpPr>
          <p:nvPr>
            <p:ph idx="1"/>
          </p:nvPr>
        </p:nvSpPr>
        <p:spPr>
          <a:xfrm>
            <a:off x="3798590" y="1404594"/>
            <a:ext cx="4896392" cy="5264766"/>
          </a:xfrm>
        </p:spPr>
        <p:txBody>
          <a:bodyPr>
            <a:normAutofit fontScale="85000" lnSpcReduction="20000"/>
          </a:bodyPr>
          <a:lstStyle/>
          <a:p>
            <a:pPr>
              <a:buNone/>
            </a:pPr>
            <a:r>
              <a:rPr lang="fa-IR" sz="3600" b="1" dirty="0">
                <a:latin typeface="Arabic Typesetting" pitchFamily="66" charset="-78"/>
                <a:cs typeface="B Mitra" panose="00000400000000000000" pitchFamily="2" charset="-78"/>
              </a:rPr>
              <a:t>زئولیت ها به صورت شبکه کریستالی شامل اکسیژن و آلومینیوم یا سیلیس هستند که به صورت ساختمانی سه بعدی درآمده اند. </a:t>
            </a:r>
          </a:p>
          <a:p>
            <a:pPr>
              <a:buNone/>
            </a:pPr>
            <a:r>
              <a:rPr lang="fa-IR" sz="3600" b="1" dirty="0">
                <a:latin typeface="Arabic Typesetting" pitchFamily="66" charset="-78"/>
                <a:cs typeface="B Mitra" panose="00000400000000000000" pitchFamily="2" charset="-78"/>
              </a:rPr>
              <a:t>زئولیت ها داراي منشا طبيعي بوده و به روش مصنوعي نيز توليد مي شوند.که زئولیت ها به روش طبيعي در درياچه هاي قليايي (نمکي) ، آلتراسيون توفها ، سيستم باز آبهاي زيرزميني ، خاکهاي محيط قليايي و رسوبات عميق دريا تشکيل مي شوند.</a:t>
            </a:r>
          </a:p>
        </p:txBody>
      </p:sp>
      <p:pic>
        <p:nvPicPr>
          <p:cNvPr id="1026" name="Picture 2" descr="http://123project.ir/wp-content/uploads/2015/07/shaba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40" y="2924944"/>
            <a:ext cx="333375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0410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936104"/>
          </a:xfrm>
        </p:spPr>
        <p:txBody>
          <a:bodyPr>
            <a:normAutofit/>
          </a:bodyPr>
          <a:lstStyle/>
          <a:p>
            <a:pPr algn="r"/>
            <a:r>
              <a:rPr lang="fa-IR" sz="4000" dirty="0">
                <a:latin typeface="Arabic Typesetting" pitchFamily="66" charset="-78"/>
                <a:cs typeface="B Titr" panose="00000700000000000000" pitchFamily="2" charset="-78"/>
              </a:rPr>
              <a:t>درياچه هاي قليايي و نمکي</a:t>
            </a:r>
            <a:endParaRPr lang="fa-IR" sz="4000" b="1" dirty="0">
              <a:latin typeface="Arabic Typesetting" pitchFamily="66" charset="-78"/>
              <a:cs typeface="B Titr" panose="00000700000000000000" pitchFamily="2" charset="-78"/>
            </a:endParaRPr>
          </a:p>
        </p:txBody>
      </p:sp>
      <p:sp>
        <p:nvSpPr>
          <p:cNvPr id="3" name="Content Placeholder 2"/>
          <p:cNvSpPr>
            <a:spLocks noGrp="1"/>
          </p:cNvSpPr>
          <p:nvPr>
            <p:ph idx="1"/>
          </p:nvPr>
        </p:nvSpPr>
        <p:spPr>
          <a:xfrm>
            <a:off x="4211960" y="1404594"/>
            <a:ext cx="4608512" cy="5264766"/>
          </a:xfrm>
        </p:spPr>
        <p:txBody>
          <a:bodyPr>
            <a:normAutofit fontScale="77500" lnSpcReduction="20000"/>
          </a:bodyPr>
          <a:lstStyle/>
          <a:p>
            <a:pPr>
              <a:buNone/>
            </a:pPr>
            <a:r>
              <a:rPr lang="fa-IR" sz="3600" b="1" dirty="0">
                <a:latin typeface="Arabic Typesetting" pitchFamily="66" charset="-78"/>
                <a:cs typeface="B Mitra" panose="00000400000000000000" pitchFamily="2" charset="-78"/>
              </a:rPr>
              <a:t>زئولیت ها به صورت شبکه کریستالی شامل اکسیژن و آلومینیوم یا سیلیس هستند که به صورت ساختمانی سه بعدی درآمده اند. </a:t>
            </a:r>
          </a:p>
          <a:p>
            <a:pPr>
              <a:buNone/>
            </a:pPr>
            <a:r>
              <a:rPr lang="fa-IR" sz="3600" b="1" dirty="0">
                <a:latin typeface="Arabic Typesetting" pitchFamily="66" charset="-78"/>
                <a:cs typeface="B Mitra" panose="00000400000000000000" pitchFamily="2" charset="-78"/>
              </a:rPr>
              <a:t>زئولیت ها داراي منشا طبيعي بوده و به روش مصنوعي نيز توليد مي شوند.که زئولیت ها به روش طبيعي در درياچه هاي قليايي (نمکي) ، آلتراسيون توفها ، سيستم باز آبهاي زيرزميني ، خاکهاي محيط قليايي و رسوبات عميق دريا تشکيل مي شوند.</a:t>
            </a:r>
          </a:p>
        </p:txBody>
      </p:sp>
      <p:pic>
        <p:nvPicPr>
          <p:cNvPr id="4098" name="Picture 2" descr="http://www.beytoote.com/images/stories/iran/mesr-desert-gh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501008"/>
            <a:ext cx="3810000"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646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705" y="260648"/>
            <a:ext cx="8229600" cy="936104"/>
          </a:xfrm>
        </p:spPr>
        <p:txBody>
          <a:bodyPr>
            <a:normAutofit/>
          </a:bodyPr>
          <a:lstStyle/>
          <a:p>
            <a:pPr algn="r"/>
            <a:r>
              <a:rPr lang="fa-IR" sz="4000" dirty="0">
                <a:latin typeface="Arabic Typesetting" pitchFamily="66" charset="-78"/>
                <a:cs typeface="B Titr" panose="00000700000000000000" pitchFamily="2" charset="-78"/>
              </a:rPr>
              <a:t>آلتراسيون</a:t>
            </a:r>
            <a:endParaRPr lang="fa-IR" sz="4000" b="1" dirty="0">
              <a:latin typeface="Arabic Typesetting" pitchFamily="66" charset="-78"/>
              <a:cs typeface="B Titr" panose="00000700000000000000" pitchFamily="2" charset="-78"/>
            </a:endParaRPr>
          </a:p>
        </p:txBody>
      </p:sp>
      <p:sp>
        <p:nvSpPr>
          <p:cNvPr id="3" name="Content Placeholder 2"/>
          <p:cNvSpPr>
            <a:spLocks noGrp="1"/>
          </p:cNvSpPr>
          <p:nvPr>
            <p:ph idx="1"/>
          </p:nvPr>
        </p:nvSpPr>
        <p:spPr>
          <a:xfrm>
            <a:off x="251520" y="1404594"/>
            <a:ext cx="8443462" cy="5264766"/>
          </a:xfrm>
        </p:spPr>
        <p:txBody>
          <a:bodyPr>
            <a:normAutofit/>
          </a:bodyPr>
          <a:lstStyle/>
          <a:p>
            <a:pPr>
              <a:buNone/>
            </a:pPr>
            <a:r>
              <a:rPr lang="fa-IR" sz="3600" b="1" dirty="0">
                <a:latin typeface="Arabic Typesetting" pitchFamily="66" charset="-78"/>
                <a:cs typeface="B Mitra" panose="00000400000000000000" pitchFamily="2" charset="-78"/>
              </a:rPr>
              <a:t>از تاثير محلولهاي گرمايي در شرايط مناسب زئولیتها تشيل مي شوند. معمولا کلينوتپاليت و موردنيت در اعماق کمتر (دماي کمتر) و آناليست ، هيولانديت ، لامونتيت و واراکتيت در اعماق بيشتر (دماي بالاتر) تشکيل مي شوند.</a:t>
            </a:r>
            <a:br>
              <a:rPr lang="fa-IR" sz="3600" b="1" dirty="0">
                <a:latin typeface="Arabic Typesetting" pitchFamily="66" charset="-78"/>
                <a:cs typeface="B Mitra" panose="00000400000000000000" pitchFamily="2" charset="-78"/>
              </a:rPr>
            </a:br>
            <a:endParaRPr lang="fa-IR" sz="3600" b="1" dirty="0">
              <a:latin typeface="Arabic Typesetting" pitchFamily="66" charset="-78"/>
              <a:cs typeface="B Mitra" panose="00000400000000000000" pitchFamily="2" charset="-78"/>
            </a:endParaRPr>
          </a:p>
        </p:txBody>
      </p:sp>
    </p:spTree>
    <p:extLst>
      <p:ext uri="{BB962C8B-B14F-4D97-AF65-F5344CB8AC3E}">
        <p14:creationId xmlns:p14="http://schemas.microsoft.com/office/powerpoint/2010/main" val="3503254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357166"/>
            <a:ext cx="8501122" cy="6286544"/>
          </a:xfrm>
        </p:spPr>
        <p:txBody>
          <a:bodyPr>
            <a:normAutofit fontScale="55000" lnSpcReduction="20000"/>
          </a:bodyPr>
          <a:lstStyle/>
          <a:p>
            <a:pPr>
              <a:buNone/>
            </a:pPr>
            <a:r>
              <a:rPr lang="fa-IR" dirty="0">
                <a:latin typeface="Arabic Typesetting" pitchFamily="66" charset="-78"/>
                <a:cs typeface="Arabic Typesetting" pitchFamily="66" charset="-78"/>
              </a:rPr>
              <a:t>● </a:t>
            </a:r>
          </a:p>
          <a:p>
            <a:pPr>
              <a:buNone/>
            </a:pPr>
            <a:r>
              <a:rPr lang="fa-IR" sz="5100" dirty="0">
                <a:latin typeface="Arabic Typesetting" pitchFamily="66" charset="-78"/>
                <a:cs typeface="Arabic Typesetting" pitchFamily="66" charset="-78"/>
              </a:rPr>
              <a:t>مناطق با سيستم آبهاي باز</a:t>
            </a:r>
            <a:br>
              <a:rPr lang="fa-IR" sz="5100" dirty="0">
                <a:latin typeface="Arabic Typesetting" pitchFamily="66" charset="-78"/>
                <a:cs typeface="Arabic Typesetting" pitchFamily="66" charset="-78"/>
              </a:rPr>
            </a:br>
            <a:r>
              <a:rPr lang="fa-IR" sz="5100" dirty="0">
                <a:latin typeface="Arabic Typesetting" pitchFamily="66" charset="-78"/>
                <a:cs typeface="Arabic Typesetting" pitchFamily="66" charset="-78"/>
              </a:rPr>
              <a:t>خاکستر و ديگر مواد پيروپلاستيکي اسيد حد واسط سخت نشده (تفرا) تحت تاثير آبهاي سطحي و زيرزميني قرار گرفته و تغييراتي از سطح به عمق در آنها ايجاد مي شود. از هيدروليز شيشه و ساير مواد در نزديکي سطح زمين کانيهاي رسي بويژه اسمکتيت تشکيل مي شود. با محل مواد به اعماق بيشتر ضمن افزايش </a:t>
            </a:r>
            <a:r>
              <a:rPr lang="en-US" sz="5100" dirty="0">
                <a:latin typeface="Arabic Typesetting" pitchFamily="66" charset="-78"/>
                <a:cs typeface="Arabic Typesetting" pitchFamily="66" charset="-78"/>
              </a:rPr>
              <a:t>PH </a:t>
            </a:r>
            <a:r>
              <a:rPr lang="fa-IR" sz="5100" dirty="0">
                <a:latin typeface="Arabic Typesetting" pitchFamily="66" charset="-78"/>
                <a:cs typeface="Arabic Typesetting" pitchFamily="66" charset="-78"/>
              </a:rPr>
              <a:t>شرايط براي تبديل شيشه به </a:t>
            </a:r>
            <a:r>
              <a:rPr lang="fa-IR" sz="5100" b="1" i="1" dirty="0">
                <a:latin typeface="Arabic Typesetting" pitchFamily="66" charset="-78"/>
                <a:cs typeface="Arabic Typesetting" pitchFamily="66" charset="-78"/>
              </a:rPr>
              <a:t>زئولیت</a:t>
            </a:r>
            <a:r>
              <a:rPr lang="fa-IR" sz="5100" dirty="0">
                <a:latin typeface="Arabic Typesetting" pitchFamily="66" charset="-78"/>
                <a:cs typeface="Arabic Typesetting" pitchFamily="66" charset="-78"/>
              </a:rPr>
              <a:t>ها فراهم مي شود. خاکستر و مواد پيروپلاستيکي که در محيط خشکي تشکيل شده اند تا اعماق ۲۰ تا ۵۰۰ متر حاوي کانيهاي رسي بوده و بعد از آن در صورت مناسب بودن </a:t>
            </a:r>
            <a:r>
              <a:rPr lang="en-US" sz="5100" dirty="0">
                <a:latin typeface="Arabic Typesetting" pitchFamily="66" charset="-78"/>
                <a:cs typeface="Arabic Typesetting" pitchFamily="66" charset="-78"/>
              </a:rPr>
              <a:t>PH </a:t>
            </a:r>
            <a:r>
              <a:rPr lang="fa-IR" sz="5100" dirty="0">
                <a:latin typeface="Arabic Typesetting" pitchFamily="66" charset="-78"/>
                <a:cs typeface="Arabic Typesetting" pitchFamily="66" charset="-78"/>
              </a:rPr>
              <a:t>آبهاي زيرزميني </a:t>
            </a:r>
            <a:r>
              <a:rPr lang="fa-IR" sz="5100" b="1" i="1" dirty="0">
                <a:latin typeface="Arabic Typesetting" pitchFamily="66" charset="-78"/>
                <a:cs typeface="Arabic Typesetting" pitchFamily="66" charset="-78"/>
              </a:rPr>
              <a:t>زئولیت</a:t>
            </a:r>
            <a:r>
              <a:rPr lang="fa-IR" sz="5100" dirty="0">
                <a:latin typeface="Arabic Typesetting" pitchFamily="66" charset="-78"/>
                <a:cs typeface="Arabic Typesetting" pitchFamily="66" charset="-78"/>
              </a:rPr>
              <a:t>ها تشکيل مي شوند.</a:t>
            </a:r>
            <a:br>
              <a:rPr lang="fa-IR" sz="5100" dirty="0">
                <a:latin typeface="Arabic Typesetting" pitchFamily="66" charset="-78"/>
                <a:cs typeface="Arabic Typesetting" pitchFamily="66" charset="-78"/>
              </a:rPr>
            </a:br>
            <a:r>
              <a:rPr lang="fa-IR" sz="5100" dirty="0">
                <a:latin typeface="Arabic Typesetting" pitchFamily="66" charset="-78"/>
                <a:cs typeface="Arabic Typesetting" pitchFamily="66" charset="-78"/>
              </a:rPr>
              <a:t/>
            </a:r>
            <a:br>
              <a:rPr lang="fa-IR" sz="5100" dirty="0">
                <a:latin typeface="Arabic Typesetting" pitchFamily="66" charset="-78"/>
                <a:cs typeface="Arabic Typesetting" pitchFamily="66" charset="-78"/>
              </a:rPr>
            </a:br>
            <a:r>
              <a:rPr lang="fa-IR" sz="5100" dirty="0">
                <a:latin typeface="Arabic Typesetting" pitchFamily="66" charset="-78"/>
                <a:cs typeface="Arabic Typesetting" pitchFamily="66" charset="-78"/>
              </a:rPr>
              <a:t>● خاکهاي محيطهاي قليايي</a:t>
            </a:r>
            <a:br>
              <a:rPr lang="fa-IR" sz="5100" dirty="0">
                <a:latin typeface="Arabic Typesetting" pitchFamily="66" charset="-78"/>
                <a:cs typeface="Arabic Typesetting" pitchFamily="66" charset="-78"/>
              </a:rPr>
            </a:br>
            <a:r>
              <a:rPr lang="fa-IR" sz="5100" dirty="0">
                <a:latin typeface="Arabic Typesetting" pitchFamily="66" charset="-78"/>
                <a:cs typeface="Arabic Typesetting" pitchFamily="66" charset="-78"/>
              </a:rPr>
              <a:t>در محيطهاي خشک و نيمه خشک به دليل تبخير زياد کربنات و بي کربنات سديم در افق سطحي خاک افزايش يافته و با افزايش </a:t>
            </a:r>
            <a:r>
              <a:rPr lang="en-US" sz="5100" dirty="0">
                <a:latin typeface="Arabic Typesetting" pitchFamily="66" charset="-78"/>
                <a:cs typeface="Arabic Typesetting" pitchFamily="66" charset="-78"/>
              </a:rPr>
              <a:t>PH </a:t>
            </a:r>
            <a:r>
              <a:rPr lang="fa-IR" sz="5100" dirty="0">
                <a:latin typeface="Arabic Typesetting" pitchFamily="66" charset="-78"/>
                <a:cs typeface="Arabic Typesetting" pitchFamily="66" charset="-78"/>
              </a:rPr>
              <a:t>محيط براي تشکيل </a:t>
            </a:r>
            <a:r>
              <a:rPr lang="fa-IR" sz="5100" b="1" i="1" dirty="0">
                <a:latin typeface="Arabic Typesetting" pitchFamily="66" charset="-78"/>
                <a:cs typeface="Arabic Typesetting" pitchFamily="66" charset="-78"/>
              </a:rPr>
              <a:t>زئولیت</a:t>
            </a:r>
            <a:r>
              <a:rPr lang="fa-IR" sz="5100" dirty="0">
                <a:latin typeface="Arabic Typesetting" pitchFamily="66" charset="-78"/>
                <a:cs typeface="Arabic Typesetting" pitchFamily="66" charset="-78"/>
              </a:rPr>
              <a:t>ها مناسب مي شود. محدوده تشکيل </a:t>
            </a:r>
            <a:r>
              <a:rPr lang="fa-IR" sz="5100" b="1" i="1" dirty="0">
                <a:latin typeface="Arabic Typesetting" pitchFamily="66" charset="-78"/>
                <a:cs typeface="Arabic Typesetting" pitchFamily="66" charset="-78"/>
              </a:rPr>
              <a:t>زئولیت</a:t>
            </a:r>
            <a:r>
              <a:rPr lang="fa-IR" sz="5100" dirty="0">
                <a:latin typeface="Arabic Typesetting" pitchFamily="66" charset="-78"/>
                <a:cs typeface="Arabic Typesetting" pitchFamily="66" charset="-78"/>
              </a:rPr>
              <a:t>ها از سطح آبهاي زيرزميني به طرف سطح زمين است.</a:t>
            </a:r>
            <a:br>
              <a:rPr lang="fa-IR" sz="5100" dirty="0">
                <a:latin typeface="Arabic Typesetting" pitchFamily="66" charset="-78"/>
                <a:cs typeface="Arabic Typesetting" pitchFamily="66" charset="-78"/>
              </a:rPr>
            </a:br>
            <a:endParaRPr lang="fa-IR" sz="5100" dirty="0">
              <a:latin typeface="Arabic Typesetting" pitchFamily="66" charset="-78"/>
              <a:cs typeface="Arabic Typesetting" pitchFamily="66" charset="-78"/>
            </a:endParaRPr>
          </a:p>
          <a:p>
            <a:pPr>
              <a:buNone/>
            </a:pPr>
            <a:r>
              <a:rPr lang="fa-IR" sz="5100" dirty="0">
                <a:latin typeface="Arabic Typesetting" pitchFamily="66" charset="-78"/>
                <a:cs typeface="Arabic Typesetting" pitchFamily="66" charset="-78"/>
              </a:rPr>
              <a:t>● رسوبات عميق دريا</a:t>
            </a:r>
            <a:br>
              <a:rPr lang="fa-IR" sz="5100" dirty="0">
                <a:latin typeface="Arabic Typesetting" pitchFamily="66" charset="-78"/>
                <a:cs typeface="Arabic Typesetting" pitchFamily="66" charset="-78"/>
              </a:rPr>
            </a:br>
            <a:r>
              <a:rPr lang="fa-IR" sz="5100" dirty="0">
                <a:latin typeface="Arabic Typesetting" pitchFamily="66" charset="-78"/>
                <a:cs typeface="Arabic Typesetting" pitchFamily="66" charset="-78"/>
              </a:rPr>
              <a:t>توفها و رسوبات عميق دريايي تحت تاثير چرخه هاي آبهاي گرم قرار گرفته در شرايط مناسب مي توانند به </a:t>
            </a:r>
            <a:r>
              <a:rPr lang="fa-IR" sz="5100" b="1" i="1" dirty="0">
                <a:latin typeface="Arabic Typesetting" pitchFamily="66" charset="-78"/>
                <a:cs typeface="Arabic Typesetting" pitchFamily="66" charset="-78"/>
              </a:rPr>
              <a:t>زئولیت</a:t>
            </a:r>
            <a:r>
              <a:rPr lang="fa-IR" sz="5100" dirty="0">
                <a:latin typeface="Arabic Typesetting" pitchFamily="66" charset="-78"/>
                <a:cs typeface="Arabic Typesetting" pitchFamily="66" charset="-78"/>
              </a:rPr>
              <a:t> آلتره شوند</a:t>
            </a:r>
            <a:r>
              <a:rPr lang="fa-IR" dirty="0">
                <a:latin typeface="Arabic Typesetting" pitchFamily="66" charset="-78"/>
                <a:cs typeface="Arabic Typesetting" pitchFamily="66" charset="-78"/>
              </a:rPr>
              <a:t>.</a:t>
            </a:r>
            <a:endParaRPr lang="fa-IR" dirty="0"/>
          </a:p>
        </p:txBody>
      </p:sp>
    </p:spTree>
  </p:cSld>
  <p:clrMapOvr>
    <a:masterClrMapping/>
  </p:clrMapOvr>
  <p:transition>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329642" cy="5840435"/>
          </a:xfrm>
        </p:spPr>
        <p:txBody>
          <a:bodyPr>
            <a:normAutofit/>
          </a:bodyPr>
          <a:lstStyle/>
          <a:p>
            <a:pPr>
              <a:buNone/>
            </a:pPr>
            <a:endParaRPr lang="fa-IR" dirty="0">
              <a:latin typeface="Arabic Typesetting" pitchFamily="66" charset="-78"/>
              <a:cs typeface="Arabic Typesetting" pitchFamily="66" charset="-78"/>
            </a:endParaRPr>
          </a:p>
          <a:p>
            <a:pPr>
              <a:buNone/>
            </a:pPr>
            <a:r>
              <a:rPr lang="fa-IR" dirty="0">
                <a:latin typeface="Arabic Typesetting" pitchFamily="66" charset="-78"/>
                <a:cs typeface="Arabic Typesetting" pitchFamily="66" charset="-78"/>
              </a:rPr>
              <a:t>توليد زئولیت به روش مصنوعي</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ابتدا ۲</a:t>
            </a:r>
            <a:r>
              <a:rPr lang="en-US" dirty="0">
                <a:latin typeface="Arabic Typesetting" pitchFamily="66" charset="-78"/>
                <a:cs typeface="Arabic Typesetting" pitchFamily="66" charset="-78"/>
              </a:rPr>
              <a:t>H</a:t>
            </a:r>
            <a:r>
              <a:rPr lang="fa-IR" dirty="0">
                <a:latin typeface="Arabic Typesetting" pitchFamily="66" charset="-78"/>
                <a:cs typeface="Arabic Typesetting" pitchFamily="66" charset="-78"/>
              </a:rPr>
              <a:t>۲</a:t>
            </a:r>
            <a:r>
              <a:rPr lang="en-US" dirty="0">
                <a:latin typeface="Arabic Typesetting" pitchFamily="66" charset="-78"/>
                <a:cs typeface="Arabic Typesetting" pitchFamily="66" charset="-78"/>
              </a:rPr>
              <a:t>O ، AL</a:t>
            </a:r>
            <a:r>
              <a:rPr lang="fa-IR" dirty="0">
                <a:latin typeface="Arabic Typesetting" pitchFamily="66" charset="-78"/>
                <a:cs typeface="Arabic Typesetting" pitchFamily="66" charset="-78"/>
              </a:rPr>
              <a:t>۲</a:t>
            </a:r>
            <a:r>
              <a:rPr lang="en-US" dirty="0">
                <a:latin typeface="Arabic Typesetting" pitchFamily="66" charset="-78"/>
                <a:cs typeface="Arabic Typesetting" pitchFamily="66" charset="-78"/>
              </a:rPr>
              <a:t>O</a:t>
            </a:r>
            <a:r>
              <a:rPr lang="fa-IR" dirty="0">
                <a:latin typeface="Arabic Typesetting" pitchFamily="66" charset="-78"/>
                <a:cs typeface="Arabic Typesetting" pitchFamily="66" charset="-78"/>
              </a:rPr>
              <a:t>۳ را در محلول داغ </a:t>
            </a:r>
            <a:r>
              <a:rPr lang="en-US" dirty="0">
                <a:latin typeface="Arabic Typesetting" pitchFamily="66" charset="-78"/>
                <a:cs typeface="Arabic Typesetting" pitchFamily="66" charset="-78"/>
              </a:rPr>
              <a:t>Na OH </a:t>
            </a:r>
            <a:r>
              <a:rPr lang="fa-IR" dirty="0">
                <a:latin typeface="Arabic Typesetting" pitchFamily="66" charset="-78"/>
                <a:cs typeface="Arabic Typesetting" pitchFamily="66" charset="-78"/>
              </a:rPr>
              <a:t>حل و سپس با سيليکات سديم (</a:t>
            </a:r>
            <a:r>
              <a:rPr lang="en-US" dirty="0">
                <a:latin typeface="Arabic Typesetting" pitchFamily="66" charset="-78"/>
                <a:cs typeface="Arabic Typesetting" pitchFamily="66" charset="-78"/>
              </a:rPr>
              <a:t>Na</a:t>
            </a:r>
            <a:r>
              <a:rPr lang="fa-IR" dirty="0">
                <a:latin typeface="Arabic Typesetting" pitchFamily="66" charset="-78"/>
                <a:cs typeface="Arabic Typesetting" pitchFamily="66" charset="-78"/>
              </a:rPr>
              <a:t>۲</a:t>
            </a:r>
            <a:r>
              <a:rPr lang="en-US" dirty="0" err="1">
                <a:latin typeface="Arabic Typesetting" pitchFamily="66" charset="-78"/>
                <a:cs typeface="Arabic Typesetting" pitchFamily="66" charset="-78"/>
              </a:rPr>
              <a:t>SiO</a:t>
            </a:r>
            <a:r>
              <a:rPr lang="fa-IR" dirty="0">
                <a:latin typeface="Arabic Typesetting" pitchFamily="66" charset="-78"/>
                <a:cs typeface="Arabic Typesetting" pitchFamily="66" charset="-78"/>
              </a:rPr>
              <a:t>۳) مخلط مي نمايند، مخلوط حاصل به مخازن ويژه تشکيل ژل منتقل مي شود. بلورهاي زئولیت در دماي حدود ۹۴ درجه سانتيگراد از محلول ژل شروع به تبلور مي نمايند.</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آلتراسيون کائولين : ابتدا کائولين حرارت داده مي شود تا به متاکائولين تبديل شود بعد از آن را کلسينه نموده و سپس با استفاده از محلول اسيدي مقداري از سيليس آن را آزاد نموده محصول را با </a:t>
            </a:r>
            <a:r>
              <a:rPr lang="en-US" dirty="0" err="1">
                <a:latin typeface="Arabic Typesetting" pitchFamily="66" charset="-78"/>
                <a:cs typeface="Arabic Typesetting" pitchFamily="66" charset="-78"/>
              </a:rPr>
              <a:t>NaOH</a:t>
            </a:r>
            <a:r>
              <a:rPr lang="en-US" dirty="0">
                <a:latin typeface="Arabic Typesetting" pitchFamily="66" charset="-78"/>
                <a:cs typeface="Arabic Typesetting" pitchFamily="66" charset="-78"/>
              </a:rPr>
              <a:t> </a:t>
            </a:r>
            <a:r>
              <a:rPr lang="fa-IR" dirty="0">
                <a:latin typeface="Arabic Typesetting" pitchFamily="66" charset="-78"/>
                <a:cs typeface="Arabic Typesetting" pitchFamily="66" charset="-78"/>
              </a:rPr>
              <a:t>شستشو مي دهند.</a:t>
            </a:r>
          </a:p>
        </p:txBody>
      </p:sp>
    </p:spTree>
  </p:cSld>
  <p:clrMapOvr>
    <a:masterClrMapping/>
  </p:clrMapOvr>
  <p:transition>
    <p:whee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14290"/>
            <a:ext cx="8501122" cy="6286544"/>
          </a:xfrm>
        </p:spPr>
        <p:txBody>
          <a:bodyPr>
            <a:normAutofit fontScale="47500" lnSpcReduction="20000"/>
          </a:bodyPr>
          <a:lstStyle/>
          <a:p>
            <a:r>
              <a:rPr lang="fa-IR" sz="5900" b="1" dirty="0">
                <a:latin typeface="Arabic Typesetting" pitchFamily="66" charset="-78"/>
                <a:cs typeface="Arabic Typesetting" pitchFamily="66" charset="-78"/>
              </a:rPr>
              <a:t>طبقه بندی زئولیت: </a:t>
            </a: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زئولیت ها معمولاً به دو دسته طبیعی و مصنوعی تقسیم می شوند که کاربرد زئولیت های مصنوعی در صنعت بیشتر است. با توجه به درخواست های فزاینده تجاری برای مصرف این نوع زئولیت ها مطالعات بیشماری بر روی آنها در حال انجام است.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طبقه بندی زئولیت ها بر مبنای ساختمان توپولوژی پیکر زئولیت به ٧ گروه به شرح زیر تقسیم می شوند: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چهار حلقه منفرد مانند: آنالیسم، فیلیپیست، لامونیت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شش حلقه منفرد مانند: اریونیت، لوینیت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چهار حلقه مضاعف مانند: زئولیت های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شش حلقه مضاعف مانند شابازیت، زئولیت های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پنج چهار وجهی مانند: ناترولیت، اسکولیست، مزولیت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هشت وجهی مانند: موردنیت، فریریت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
            </a:r>
            <a:br>
              <a:rPr lang="fa-IR" sz="4900" dirty="0">
                <a:latin typeface="Arabic Typesetting" pitchFamily="66" charset="-78"/>
                <a:cs typeface="Arabic Typesetting" pitchFamily="66" charset="-78"/>
              </a:rPr>
            </a:br>
            <a:r>
              <a:rPr lang="fa-IR" sz="4900" dirty="0">
                <a:latin typeface="Arabic Typesetting" pitchFamily="66" charset="-78"/>
                <a:cs typeface="Arabic Typesetting" pitchFamily="66" charset="-78"/>
              </a:rPr>
              <a:t>دارای ده چهار وجهی مانند: کلینوپتیلولایت، هولاندیت </a:t>
            </a:r>
            <a:r>
              <a:rPr lang="fa-IR" dirty="0"/>
              <a:t/>
            </a:r>
            <a:br>
              <a:rPr lang="fa-IR" dirty="0"/>
            </a:br>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357166"/>
            <a:ext cx="8572560" cy="6143668"/>
          </a:xfrm>
        </p:spPr>
        <p:txBody>
          <a:bodyPr>
            <a:normAutofit/>
          </a:bodyPr>
          <a:lstStyle/>
          <a:p>
            <a:r>
              <a:rPr lang="fa-IR" dirty="0">
                <a:latin typeface="Arabic Typesetting" pitchFamily="66" charset="-78"/>
                <a:cs typeface="Arabic Typesetting" pitchFamily="66" charset="-78"/>
              </a:rPr>
              <a:t>در بعضی گزارشات زئولیت ها از روی وضعیت ساختمانی آنها به زئولیت های دانه ای و رشته ای و ورقه ای تقسیم بندی شده اند. همچنین زئولیت های طبیعی به طرق مختلف تقسیم شده اند از آن جمله: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الف: تقسیم بندی بر اساس محیط پیدایش ( هیدروترمال، رسوبی، هوازدگی )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ب: تقسیم بندی بر اساس کانی شناسی ( بر مبنای دانسیته شبکه ساختمانی، نوع فضاهای خالی و کانال ها )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ج: تقسیم بندی بر اساس خصوصیات فیزیکی و شیمیایی ( مانند جذب و دفع مایعات و گازها، توانایی تبادل یونی و ..... )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در بین زئولیت های طبیعی تنها ۸ نوع به وفور در رسوبات و به میزان اقتصادی یافت می شود که این ۸ نوع عبارتند از آنالیسم، شابازیت، کلینوپتیلولایت، اریونیت، هولاندیت، لامونیت، موردنیت و فیلیپیست در این میان کلینوپتیلولایت فراوانترین زئولیت طبیعی است.</a:t>
            </a:r>
          </a:p>
        </p:txBody>
      </p:sp>
    </p:spTree>
  </p:cSld>
  <p:clrMapOvr>
    <a:masterClrMapping/>
  </p:clrMapOvr>
  <p:transition>
    <p:zoom/>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85728"/>
            <a:ext cx="8572560" cy="6143668"/>
          </a:xfrm>
        </p:spPr>
        <p:txBody>
          <a:bodyPr>
            <a:normAutofit/>
          </a:bodyPr>
          <a:lstStyle/>
          <a:p>
            <a:pPr>
              <a:buNone/>
            </a:pPr>
            <a:endParaRPr lang="fa-IR" sz="2800" dirty="0">
              <a:latin typeface="Arabic Typesetting" pitchFamily="66" charset="-78"/>
              <a:cs typeface="Arabic Typesetting" pitchFamily="66" charset="-78"/>
            </a:endParaRPr>
          </a:p>
          <a:p>
            <a:pPr>
              <a:buNone/>
            </a:pPr>
            <a:r>
              <a:rPr lang="fa-IR" sz="2800" dirty="0">
                <a:latin typeface="Arabic Typesetting" pitchFamily="66" charset="-78"/>
                <a:cs typeface="Arabic Typesetting" pitchFamily="66" charset="-78"/>
              </a:rPr>
              <a:t>خصوصیات زئولیت: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خصوصیات اصلی فیزیکی و شیمیایی زئولیت ها مربوط به ترکیب شیمیایی و ساختمان بلورین آنهاست به عبارت دیگر خواص آنها به طبیعت شیمی و فیزیکی آب موجود در ساختمان زئولیت ها و همچنین به نحوه قرار گرفتن آب درون شبکه های مولکولی بستگی دارد.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وجود فلزات قلیایی و قلیایی خاکی و وجود فضاهای خالی و مواد معدنی متعدد به هم مرتبط در آنها از دیگر دلایل تنوع خواص زئولیت هاست.</a:t>
            </a:r>
          </a:p>
          <a:p>
            <a:pPr>
              <a:buNone/>
            </a:pPr>
            <a:r>
              <a:rPr lang="fa-IR" dirty="0">
                <a:latin typeface="Arabic Typesetting" pitchFamily="66" charset="-78"/>
                <a:cs typeface="Arabic Typesetting" pitchFamily="66" charset="-78"/>
              </a:rPr>
              <a:t> کاربرد زئولیت ها در صنایع محتلف بستگی به خواص فیزیکی و شیمیایی دارد. برخی از این خصوصیات عبارتند از: چگالی، اندازه، شکل، تخلخل و سختی، جذب سطحی و تبادل کاتیونی.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 زئولیت ها در اثر حرارت کف می کنند و نسبتاً آسان ذوب می شوند. به وسیله اسیدها به ویژه اسید کلریدریک با جداشدن سیلیس، ژله مانند و تجزیه می شوند. مقاومت آنها در مقابل حرارت متغیر می باشد </a:t>
            </a:r>
            <a:r>
              <a:rPr lang="fa-IR" sz="2800" dirty="0">
                <a:latin typeface="Arabic Typesetting" pitchFamily="66" charset="-78"/>
                <a:cs typeface="Arabic Typesetting" pitchFamily="66" charset="-78"/>
              </a:rPr>
              <a:t/>
            </a:r>
            <a:br>
              <a:rPr lang="fa-IR" sz="2800" dirty="0">
                <a:latin typeface="Arabic Typesetting" pitchFamily="66" charset="-78"/>
                <a:cs typeface="Arabic Typesetting" pitchFamily="66" charset="-78"/>
              </a:rPr>
            </a:br>
            <a:endParaRPr lang="fa-IR" sz="2800" dirty="0">
              <a:latin typeface="Arabic Typesetting" pitchFamily="66" charset="-78"/>
              <a:cs typeface="Arabic Typesetting" pitchFamily="66" charset="-78"/>
            </a:endParaRPr>
          </a:p>
        </p:txBody>
      </p:sp>
    </p:spTree>
  </p:cSld>
  <p:clrMapOvr>
    <a:masterClrMapping/>
  </p:clrMapOvr>
  <p:transition>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14290"/>
            <a:ext cx="8501122" cy="6215106"/>
          </a:xfrm>
        </p:spPr>
        <p:txBody>
          <a:bodyPr>
            <a:noAutofit/>
          </a:bodyPr>
          <a:lstStyle/>
          <a:p>
            <a:endParaRPr lang="fa-IR" sz="2800" dirty="0">
              <a:latin typeface="Arabic Typesetting" pitchFamily="66" charset="-78"/>
              <a:cs typeface="Arabic Typesetting" pitchFamily="66" charset="-78"/>
            </a:endParaRPr>
          </a:p>
          <a:p>
            <a:r>
              <a:rPr lang="fa-IR" sz="2800" b="1" dirty="0">
                <a:latin typeface="Arabic Typesetting" pitchFamily="66" charset="-78"/>
                <a:cs typeface="Arabic Typesetting" pitchFamily="66" charset="-78"/>
              </a:rPr>
              <a:t>به طور کلی زئولیت ها دارای خصوصیات زیر می باشند</a:t>
            </a:r>
            <a:r>
              <a:rPr lang="fa-IR" sz="2800" dirty="0">
                <a:latin typeface="Arabic Typesetting" pitchFamily="66" charset="-78"/>
                <a:cs typeface="Arabic Typesetting" pitchFamily="66" charset="-78"/>
              </a:rPr>
              <a:t>: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۱- میزان آبگیری زیاد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۲-</a:t>
            </a:r>
            <a:r>
              <a:rPr lang="he-IL" sz="2800" dirty="0">
                <a:latin typeface="Arabic Typesetting" pitchFamily="66" charset="-78"/>
              </a:rPr>
              <a:t> </a:t>
            </a:r>
            <a:r>
              <a:rPr lang="fa-IR" sz="2800" dirty="0">
                <a:latin typeface="Arabic Typesetting" pitchFamily="66" charset="-78"/>
                <a:cs typeface="Arabic Typesetting" pitchFamily="66" charset="-78"/>
              </a:rPr>
              <a:t>چگالی کم و حجم خالی زیاد هنگامی که آبگیری می شوند .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۳-</a:t>
            </a:r>
            <a:r>
              <a:rPr lang="he-IL" sz="2800" dirty="0">
                <a:latin typeface="Arabic Typesetting" pitchFamily="66" charset="-78"/>
              </a:rPr>
              <a:t> </a:t>
            </a:r>
            <a:r>
              <a:rPr lang="fa-IR" sz="2800" dirty="0">
                <a:latin typeface="Arabic Typesetting" pitchFamily="66" charset="-78"/>
                <a:cs typeface="Arabic Typesetting" pitchFamily="66" charset="-78"/>
              </a:rPr>
              <a:t>ثبات ساختمان بلوری در هنگام آبگیری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۴-</a:t>
            </a:r>
            <a:r>
              <a:rPr lang="he-IL" sz="2800" dirty="0">
                <a:latin typeface="Arabic Typesetting" pitchFamily="66" charset="-78"/>
              </a:rPr>
              <a:t> </a:t>
            </a:r>
            <a:r>
              <a:rPr lang="fa-IR" sz="2800" dirty="0">
                <a:latin typeface="Arabic Typesetting" pitchFamily="66" charset="-78"/>
                <a:cs typeface="Arabic Typesetting" pitchFamily="66" charset="-78"/>
              </a:rPr>
              <a:t>توانایی تبادل یونی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5-</a:t>
            </a:r>
            <a:r>
              <a:rPr lang="he-IL" sz="2800" dirty="0">
                <a:latin typeface="Arabic Typesetting" pitchFamily="66" charset="-78"/>
              </a:rPr>
              <a:t> </a:t>
            </a:r>
            <a:r>
              <a:rPr lang="fa-IR" sz="2800" dirty="0">
                <a:latin typeface="Arabic Typesetting" pitchFamily="66" charset="-78"/>
                <a:cs typeface="Arabic Typesetting" pitchFamily="66" charset="-78"/>
              </a:rPr>
              <a:t>وجود کانالهای مولکولی یکنواخت در بلورهای آبگیری شده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۶</a:t>
            </a:r>
            <a:r>
              <a:rPr lang="fa-IR" sz="2800" dirty="0">
                <a:latin typeface="Arabic Typesetting" pitchFamily="66" charset="-78"/>
              </a:rPr>
              <a:t>-</a:t>
            </a:r>
            <a:r>
              <a:rPr lang="he-IL" sz="2800" dirty="0">
                <a:latin typeface="Arabic Typesetting" pitchFamily="66" charset="-78"/>
              </a:rPr>
              <a:t> </a:t>
            </a:r>
            <a:r>
              <a:rPr lang="fa-IR" sz="2800" dirty="0">
                <a:latin typeface="Arabic Typesetting" pitchFamily="66" charset="-78"/>
                <a:cs typeface="Arabic Typesetting" pitchFamily="66" charset="-78"/>
              </a:rPr>
              <a:t>توانایی جذب گازها و بخارها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٧</a:t>
            </a:r>
            <a:r>
              <a:rPr lang="fa-IR" sz="2800" dirty="0">
                <a:latin typeface="Arabic Typesetting" pitchFamily="66" charset="-78"/>
              </a:rPr>
              <a:t>-</a:t>
            </a:r>
            <a:r>
              <a:rPr lang="he-IL" sz="2800" dirty="0">
                <a:latin typeface="Arabic Typesetting" pitchFamily="66" charset="-78"/>
              </a:rPr>
              <a:t> </a:t>
            </a:r>
            <a:r>
              <a:rPr lang="fa-IR" sz="2800" dirty="0">
                <a:latin typeface="Arabic Typesetting" pitchFamily="66" charset="-78"/>
                <a:cs typeface="Arabic Typesetting" pitchFamily="66" charset="-78"/>
              </a:rPr>
              <a:t>خواص کاتالیزوری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۸</a:t>
            </a:r>
            <a:r>
              <a:rPr lang="fa-IR" sz="2800" dirty="0">
                <a:latin typeface="Arabic Typesetting" pitchFamily="66" charset="-78"/>
              </a:rPr>
              <a:t>-</a:t>
            </a:r>
            <a:r>
              <a:rPr lang="he-IL" sz="2800" dirty="0">
                <a:latin typeface="Arabic Typesetting" pitchFamily="66" charset="-78"/>
              </a:rPr>
              <a:t> </a:t>
            </a:r>
            <a:r>
              <a:rPr lang="fa-IR" sz="2800" dirty="0">
                <a:latin typeface="Arabic Typesetting" pitchFamily="66" charset="-78"/>
                <a:cs typeface="Arabic Typesetting" pitchFamily="66" charset="-78"/>
              </a:rPr>
              <a:t>هدایت الکتریکی </a:t>
            </a:r>
            <a:br>
              <a:rPr lang="fa-IR" sz="2800" dirty="0">
                <a:latin typeface="Arabic Typesetting" pitchFamily="66" charset="-78"/>
                <a:cs typeface="Arabic Typesetting" pitchFamily="66" charset="-78"/>
              </a:rPr>
            </a:br>
            <a:r>
              <a:rPr lang="fa-IR" sz="2800" dirty="0">
                <a:latin typeface="Arabic Typesetting" pitchFamily="66" charset="-78"/>
                <a:cs typeface="Arabic Typesetting" pitchFamily="66" charset="-78"/>
              </a:rPr>
              <a:t>وزن مخصوص زئولیت ها کم و حداکثر تا ۵⁄۲ و سختی آنها بین ۳ تا ۵⁄۵ است. زئولیت ها در حالت خالص، بی رنگ و یا مات و خاکستری و در صورت داشتن هیدروکسیدهای آهن به رنگ زرد، قهوه ای تا قرمز هستند.</a:t>
            </a:r>
          </a:p>
        </p:txBody>
      </p:sp>
    </p:spTree>
  </p:cSld>
  <p:clrMapOvr>
    <a:masterClrMapping/>
  </p:clrMapOvr>
  <p:transition>
    <p:wedg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500042"/>
            <a:ext cx="8158162" cy="1785950"/>
          </a:xfrm>
        </p:spPr>
        <p:txBody>
          <a:bodyPr>
            <a:normAutofit/>
          </a:bodyPr>
          <a:lstStyle/>
          <a:p>
            <a:pPr algn="ctr"/>
            <a:r>
              <a:rPr lang="fa-IR" dirty="0">
                <a:latin typeface="Arabic Typesetting" pitchFamily="66" charset="-78"/>
                <a:cs typeface="Arabic Typesetting" pitchFamily="66" charset="-78"/>
              </a:rPr>
              <a:t>مقایسه خواص فیزیکی گروه </a:t>
            </a:r>
            <a:r>
              <a:rPr lang="fa-IR" b="1" dirty="0">
                <a:latin typeface="Arabic Typesetting" pitchFamily="66" charset="-78"/>
                <a:cs typeface="Arabic Typesetting" pitchFamily="66" charset="-78"/>
              </a:rPr>
              <a:t>زئولیت</a:t>
            </a:r>
            <a:r>
              <a:rPr lang="fa-IR" dirty="0">
                <a:latin typeface="Arabic Typesetting" pitchFamily="66" charset="-78"/>
                <a:cs typeface="Arabic Typesetting" pitchFamily="66" charset="-78"/>
              </a:rPr>
              <a:t> مانند سختی و گرانی ویژه با کانیهای سیلیس فلدسپارها و فلدیپاتویید</a:t>
            </a:r>
          </a:p>
        </p:txBody>
      </p:sp>
      <p:graphicFrame>
        <p:nvGraphicFramePr>
          <p:cNvPr id="4" name="Content Placeholder 3"/>
          <p:cNvGraphicFramePr>
            <a:graphicFrameLocks noGrp="1"/>
          </p:cNvGraphicFramePr>
          <p:nvPr>
            <p:ph idx="1"/>
          </p:nvPr>
        </p:nvGraphicFramePr>
        <p:xfrm>
          <a:off x="500034" y="3143248"/>
          <a:ext cx="8229600" cy="2687320"/>
        </p:xfrm>
        <a:graphic>
          <a:graphicData uri="http://schemas.openxmlformats.org/drawingml/2006/table">
            <a:tbl>
              <a:tblPr rtl="1" firstRow="1" bandRow="1">
                <a:tableStyleId>{5C22544A-7EE6-4342-B048-85BDC9FD1C3A}</a:tableStyleId>
              </a:tblPr>
              <a:tblGrid>
                <a:gridCol w="2743200">
                  <a:extLst>
                    <a:ext uri="{9D8B030D-6E8A-4147-A177-3AD203B41FA5}">
                      <a16:colId xmlns:a16="http://schemas.microsoft.com/office/drawing/2014/main" xmlns="" val="20000"/>
                    </a:ext>
                  </a:extLst>
                </a:gridCol>
                <a:gridCol w="2743200">
                  <a:extLst>
                    <a:ext uri="{9D8B030D-6E8A-4147-A177-3AD203B41FA5}">
                      <a16:colId xmlns:a16="http://schemas.microsoft.com/office/drawing/2014/main" xmlns="" val="20001"/>
                    </a:ext>
                  </a:extLst>
                </a:gridCol>
                <a:gridCol w="2743200">
                  <a:extLst>
                    <a:ext uri="{9D8B030D-6E8A-4147-A177-3AD203B41FA5}">
                      <a16:colId xmlns:a16="http://schemas.microsoft.com/office/drawing/2014/main" xmlns="" val="20002"/>
                    </a:ext>
                  </a:extLst>
                </a:gridCol>
              </a:tblGrid>
              <a:tr h="370840">
                <a:tc>
                  <a:txBody>
                    <a:bodyPr/>
                    <a:lstStyle/>
                    <a:p>
                      <a:pPr rtl="1"/>
                      <a:endParaRPr lang="fa-IR" dirty="0"/>
                    </a:p>
                  </a:txBody>
                  <a:tcPr/>
                </a:tc>
                <a:tc>
                  <a:txBody>
                    <a:bodyPr/>
                    <a:lstStyle/>
                    <a:p>
                      <a:pPr algn="ctr" rtl="1"/>
                      <a:r>
                        <a:rPr lang="fa-IR" dirty="0"/>
                        <a:t>سختی </a:t>
                      </a:r>
                      <a:r>
                        <a:rPr lang="en-US" dirty="0"/>
                        <a:t>H</a:t>
                      </a:r>
                      <a:endParaRPr lang="fa-IR" dirty="0"/>
                    </a:p>
                  </a:txBody>
                  <a:tcPr/>
                </a:tc>
                <a:tc>
                  <a:txBody>
                    <a:bodyPr/>
                    <a:lstStyle/>
                    <a:p>
                      <a:pPr algn="ctr" rtl="1"/>
                      <a:r>
                        <a:rPr lang="fa-IR" dirty="0"/>
                        <a:t>گرانی ویژه</a:t>
                      </a:r>
                      <a:r>
                        <a:rPr lang="en-US" dirty="0"/>
                        <a:t>G </a:t>
                      </a:r>
                      <a:endParaRPr lang="fa-IR" dirty="0"/>
                    </a:p>
                  </a:txBody>
                  <a:tcPr/>
                </a:tc>
                <a:extLst>
                  <a:ext uri="{0D108BD9-81ED-4DB2-BD59-A6C34878D82A}">
                    <a16:rowId xmlns:a16="http://schemas.microsoft.com/office/drawing/2014/main" xmlns="" val="10000"/>
                  </a:ext>
                </a:extLst>
              </a:tr>
              <a:tr h="370840">
                <a:tc>
                  <a:txBody>
                    <a:bodyPr/>
                    <a:lstStyle/>
                    <a:p>
                      <a:pPr rtl="1"/>
                      <a:r>
                        <a:rPr lang="fa-IR" sz="3200" dirty="0">
                          <a:latin typeface="Arabic Typesetting" pitchFamily="66" charset="-78"/>
                          <a:cs typeface="Arabic Typesetting" pitchFamily="66" charset="-78"/>
                        </a:rPr>
                        <a:t>کوارتز</a:t>
                      </a:r>
                    </a:p>
                  </a:txBody>
                  <a:tcPr/>
                </a:tc>
                <a:tc>
                  <a:txBody>
                    <a:bodyPr/>
                    <a:lstStyle/>
                    <a:p>
                      <a:pPr algn="ctr" rtl="1"/>
                      <a:r>
                        <a:rPr lang="fa-IR" sz="3200" dirty="0">
                          <a:latin typeface="Arabic Typesetting" pitchFamily="66" charset="-78"/>
                          <a:cs typeface="Arabic Typesetting" pitchFamily="66" charset="-78"/>
                        </a:rPr>
                        <a:t>7</a:t>
                      </a:r>
                    </a:p>
                  </a:txBody>
                  <a:tcPr/>
                </a:tc>
                <a:tc>
                  <a:txBody>
                    <a:bodyPr/>
                    <a:lstStyle/>
                    <a:p>
                      <a:pPr algn="ctr" rtl="1"/>
                      <a:r>
                        <a:rPr lang="fa-IR" sz="3200" dirty="0">
                          <a:latin typeface="Arabic Typesetting" pitchFamily="66" charset="-78"/>
                          <a:cs typeface="Arabic Typesetting" pitchFamily="66" charset="-78"/>
                        </a:rPr>
                        <a:t>2.65</a:t>
                      </a:r>
                    </a:p>
                  </a:txBody>
                  <a:tcPr/>
                </a:tc>
                <a:extLst>
                  <a:ext uri="{0D108BD9-81ED-4DB2-BD59-A6C34878D82A}">
                    <a16:rowId xmlns:a16="http://schemas.microsoft.com/office/drawing/2014/main" xmlns="" val="10001"/>
                  </a:ext>
                </a:extLst>
              </a:tr>
              <a:tr h="370840">
                <a:tc>
                  <a:txBody>
                    <a:bodyPr/>
                    <a:lstStyle/>
                    <a:p>
                      <a:pPr rtl="1"/>
                      <a:r>
                        <a:rPr lang="fa-IR" sz="3200" dirty="0">
                          <a:latin typeface="Arabic Typesetting" pitchFamily="66" charset="-78"/>
                          <a:cs typeface="Arabic Typesetting" pitchFamily="66" charset="-78"/>
                        </a:rPr>
                        <a:t>فلدسپار ها</a:t>
                      </a:r>
                    </a:p>
                  </a:txBody>
                  <a:tcPr/>
                </a:tc>
                <a:tc>
                  <a:txBody>
                    <a:bodyPr/>
                    <a:lstStyle/>
                    <a:p>
                      <a:pPr algn="ctr" rtl="1"/>
                      <a:r>
                        <a:rPr lang="fa-IR" sz="3200" dirty="0">
                          <a:latin typeface="Arabic Typesetting" pitchFamily="66" charset="-78"/>
                          <a:cs typeface="Arabic Typesetting" pitchFamily="66" charset="-78"/>
                        </a:rPr>
                        <a:t>6</a:t>
                      </a:r>
                    </a:p>
                  </a:txBody>
                  <a:tcPr/>
                </a:tc>
                <a:tc>
                  <a:txBody>
                    <a:bodyPr/>
                    <a:lstStyle/>
                    <a:p>
                      <a:pPr algn="ctr" rtl="1"/>
                      <a:r>
                        <a:rPr lang="fa-IR" sz="3200" dirty="0">
                          <a:latin typeface="Arabic Typesetting" pitchFamily="66" charset="-78"/>
                          <a:cs typeface="Arabic Typesetting" pitchFamily="66" charset="-78"/>
                        </a:rPr>
                        <a:t>2.75-2.54</a:t>
                      </a:r>
                    </a:p>
                  </a:txBody>
                  <a:tcPr/>
                </a:tc>
                <a:extLst>
                  <a:ext uri="{0D108BD9-81ED-4DB2-BD59-A6C34878D82A}">
                    <a16:rowId xmlns:a16="http://schemas.microsoft.com/office/drawing/2014/main" xmlns="" val="10002"/>
                  </a:ext>
                </a:extLst>
              </a:tr>
              <a:tr h="370840">
                <a:tc>
                  <a:txBody>
                    <a:bodyPr/>
                    <a:lstStyle/>
                    <a:p>
                      <a:pPr rtl="1"/>
                      <a:r>
                        <a:rPr lang="fa-IR" sz="3200" dirty="0">
                          <a:latin typeface="Arabic Typesetting" pitchFamily="66" charset="-78"/>
                          <a:cs typeface="Arabic Typesetting" pitchFamily="66" charset="-78"/>
                        </a:rPr>
                        <a:t>فلدیپاتویید ها</a:t>
                      </a:r>
                    </a:p>
                  </a:txBody>
                  <a:tcPr/>
                </a:tc>
                <a:tc>
                  <a:txBody>
                    <a:bodyPr/>
                    <a:lstStyle/>
                    <a:p>
                      <a:pPr algn="ctr" rtl="1"/>
                      <a:r>
                        <a:rPr lang="fa-IR" sz="3200" dirty="0">
                          <a:latin typeface="Arabic Typesetting" pitchFamily="66" charset="-78"/>
                          <a:cs typeface="Arabic Typesetting" pitchFamily="66" charset="-78"/>
                        </a:rPr>
                        <a:t>6-5</a:t>
                      </a:r>
                    </a:p>
                  </a:txBody>
                  <a:tcPr/>
                </a:tc>
                <a:tc>
                  <a:txBody>
                    <a:bodyPr/>
                    <a:lstStyle/>
                    <a:p>
                      <a:pPr algn="ctr" rtl="1"/>
                      <a:r>
                        <a:rPr lang="fa-IR" sz="3200" dirty="0">
                          <a:latin typeface="Arabic Typesetting" pitchFamily="66" charset="-78"/>
                          <a:cs typeface="Arabic Typesetting" pitchFamily="66" charset="-78"/>
                        </a:rPr>
                        <a:t>2.5-2.15</a:t>
                      </a:r>
                    </a:p>
                  </a:txBody>
                  <a:tcPr/>
                </a:tc>
                <a:extLst>
                  <a:ext uri="{0D108BD9-81ED-4DB2-BD59-A6C34878D82A}">
                    <a16:rowId xmlns:a16="http://schemas.microsoft.com/office/drawing/2014/main" xmlns="" val="10003"/>
                  </a:ext>
                </a:extLst>
              </a:tr>
              <a:tr h="370840">
                <a:tc>
                  <a:txBody>
                    <a:bodyPr/>
                    <a:lstStyle/>
                    <a:p>
                      <a:pPr rtl="1"/>
                      <a:r>
                        <a:rPr lang="fa-IR" sz="3200" dirty="0">
                          <a:latin typeface="Arabic Typesetting" pitchFamily="66" charset="-78"/>
                          <a:cs typeface="Arabic Typesetting" pitchFamily="66" charset="-78"/>
                        </a:rPr>
                        <a:t>زئولیتها</a:t>
                      </a:r>
                    </a:p>
                  </a:txBody>
                  <a:tcPr/>
                </a:tc>
                <a:tc>
                  <a:txBody>
                    <a:bodyPr/>
                    <a:lstStyle/>
                    <a:p>
                      <a:pPr algn="ctr" rtl="1"/>
                      <a:r>
                        <a:rPr lang="fa-IR" sz="3200" dirty="0">
                          <a:latin typeface="Arabic Typesetting" pitchFamily="66" charset="-78"/>
                          <a:cs typeface="Arabic Typesetting" pitchFamily="66" charset="-78"/>
                        </a:rPr>
                        <a:t>5.5-3.5</a:t>
                      </a:r>
                    </a:p>
                  </a:txBody>
                  <a:tcPr/>
                </a:tc>
                <a:tc>
                  <a:txBody>
                    <a:bodyPr/>
                    <a:lstStyle/>
                    <a:p>
                      <a:pPr algn="ctr" rtl="1"/>
                      <a:r>
                        <a:rPr lang="fa-IR" sz="3200" dirty="0">
                          <a:latin typeface="Arabic Typesetting" pitchFamily="66" charset="-78"/>
                          <a:cs typeface="Arabic Typesetting" pitchFamily="66" charset="-78"/>
                        </a:rPr>
                        <a:t>2.4-2</a:t>
                      </a:r>
                    </a:p>
                  </a:txBody>
                  <a:tcPr/>
                </a:tc>
                <a:extLst>
                  <a:ext uri="{0D108BD9-81ED-4DB2-BD59-A6C34878D82A}">
                    <a16:rowId xmlns:a16="http://schemas.microsoft.com/office/drawing/2014/main" xmlns="" val="10004"/>
                  </a:ext>
                </a:extLst>
              </a:tr>
            </a:tbl>
          </a:graphicData>
        </a:graphic>
      </p:graphicFrame>
    </p:spTree>
  </p:cSld>
  <p:clrMapOvr>
    <a:masterClrMapping/>
  </p:clrMapOvr>
  <p:transition>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214290"/>
            <a:ext cx="8643998" cy="6357982"/>
          </a:xfrm>
        </p:spPr>
        <p:txBody>
          <a:bodyPr>
            <a:normAutofit/>
          </a:bodyPr>
          <a:lstStyle/>
          <a:p>
            <a:endParaRPr lang="fa-IR" dirty="0">
              <a:latin typeface="Arabic Typesetting" pitchFamily="66" charset="-78"/>
              <a:cs typeface="Arabic Typesetting" pitchFamily="66" charset="-78"/>
            </a:endParaRPr>
          </a:p>
          <a:p>
            <a:r>
              <a:rPr lang="fa-IR" dirty="0">
                <a:latin typeface="Arabic Typesetting" pitchFamily="66" charset="-78"/>
                <a:cs typeface="Arabic Typesetting" pitchFamily="66" charset="-78"/>
              </a:rPr>
              <a:t>ازلحاظ شیمیایی زئولیتها به کمک نسبت </a:t>
            </a:r>
            <a:r>
              <a:rPr lang="en-US" dirty="0">
                <a:latin typeface="Arabic Typesetting" pitchFamily="66" charset="-78"/>
                <a:cs typeface="Arabic Typesetting" pitchFamily="66" charset="-78"/>
              </a:rPr>
              <a:t>Si/Al </a:t>
            </a:r>
            <a:r>
              <a:rPr lang="fa-IR" dirty="0">
                <a:latin typeface="Arabic Typesetting" pitchFamily="66" charset="-78"/>
                <a:cs typeface="Arabic Typesetting" pitchFamily="66" charset="-78"/>
              </a:rPr>
              <a:t>موجود در چارچوب آنیونی آنها از یکدیگر متمایز می شوند. این نسبت بین یک  و بی نهایت در زئولیت سیلیکالیت (یک نوع اصلاح شده ی سیلیکای بلوری عاری از الومینیم ) متغیر است.مقاومت اسیدی و پایداری گرمایی زئولیتها با افزایش نسبت </a:t>
            </a:r>
            <a:r>
              <a:rPr lang="en-US" dirty="0">
                <a:latin typeface="Arabic Typesetting" pitchFamily="66" charset="-78"/>
                <a:cs typeface="Arabic Typesetting" pitchFamily="66" charset="-78"/>
              </a:rPr>
              <a:t>Si/Al </a:t>
            </a:r>
            <a:r>
              <a:rPr lang="fa-IR" dirty="0">
                <a:latin typeface="Arabic Typesetting" pitchFamily="66" charset="-78"/>
                <a:cs typeface="Arabic Typesetting" pitchFamily="66" charset="-78"/>
              </a:rPr>
              <a:t>افزایش می یابد.زئولیتها در ساختارهای متعددی وجود دارند. واحدهای پایه معمولا چهاروجهی های </a:t>
            </a:r>
            <a:r>
              <a:rPr lang="en-US" dirty="0">
                <a:latin typeface="Arabic Typesetting" pitchFamily="66" charset="-78"/>
                <a:cs typeface="Arabic Typesetting" pitchFamily="66" charset="-78"/>
              </a:rPr>
              <a:t>SiO</a:t>
            </a:r>
            <a:r>
              <a:rPr lang="en-US" baseline="-25000" dirty="0">
                <a:latin typeface="Arabic Typesetting" pitchFamily="66" charset="-78"/>
                <a:cs typeface="Arabic Typesetting" pitchFamily="66" charset="-78"/>
              </a:rPr>
              <a:t>4 </a:t>
            </a:r>
            <a:r>
              <a:rPr lang="fa-IR" dirty="0">
                <a:latin typeface="Arabic Typesetting" pitchFamily="66" charset="-78"/>
                <a:cs typeface="Arabic Typesetting" pitchFamily="66" charset="-78"/>
              </a:rPr>
              <a:t>و </a:t>
            </a:r>
            <a:r>
              <a:rPr lang="en-US" dirty="0">
                <a:latin typeface="Arabic Typesetting" pitchFamily="66" charset="-78"/>
                <a:cs typeface="Arabic Typesetting" pitchFamily="66" charset="-78"/>
              </a:rPr>
              <a:t>AlO</a:t>
            </a:r>
            <a:r>
              <a:rPr lang="en-US" baseline="-25000" dirty="0">
                <a:latin typeface="Arabic Typesetting" pitchFamily="66" charset="-78"/>
                <a:cs typeface="Arabic Typesetting" pitchFamily="66" charset="-78"/>
              </a:rPr>
              <a:t>4 </a:t>
            </a:r>
            <a:r>
              <a:rPr lang="fa-IR" dirty="0">
                <a:latin typeface="Arabic Typesetting" pitchFamily="66" charset="-78"/>
                <a:cs typeface="Arabic Typesetting" pitchFamily="66" charset="-78"/>
              </a:rPr>
              <a:t>هستند که توسط اتمهای اکسیژن اشتراکی به هم متصل شده اندماهیت زئولیتها از روی سیستم حفرات موجود در چارچوب آنها مشخص می شود به طوری که حجم این حفرات مشخصه ی نوع زئولیت خواهد بود. این حفرات توسط منافذی به هم مرتبط شده اند و قطر این منافذ نیز نوع زئولیت را تعیین خواهد کرد.</a:t>
            </a:r>
          </a:p>
          <a:p>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زئولیتهای طبیعی : حدود 40 نوع زئولیت در طبیعت شناخته شده است که تعدادی از آنها از اهمیت صنعتی برخوردارند.زئولیتهای طبیعی نتیجه ی غیر مستقیم فعالیتهای آتشفشانی هستند و از طریق دگرگونی هیدروترمال بازالت ٬ خاکستر آتشفشانی و سنگ پا تشکیل می شوند</a:t>
            </a:r>
          </a:p>
          <a:p>
            <a:endParaRPr lang="fa-IR" dirty="0"/>
          </a:p>
        </p:txBody>
      </p:sp>
    </p:spTree>
  </p:cSld>
  <p:clrMapOvr>
    <a:masterClrMapping/>
  </p:clrMapOvr>
  <p:transition>
    <p:strips dir="l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214290"/>
            <a:ext cx="8572560" cy="6286544"/>
          </a:xfrm>
        </p:spPr>
        <p:txBody>
          <a:bodyPr>
            <a:normAutofit/>
          </a:bodyPr>
          <a:lstStyle/>
          <a:p>
            <a:r>
              <a:rPr lang="fa-IR" dirty="0"/>
              <a:t>کاربرد های زئولیت:</a:t>
            </a:r>
            <a:br>
              <a:rPr lang="fa-IR" dirty="0"/>
            </a:br>
            <a:r>
              <a:rPr lang="fa-IR" sz="2000" dirty="0">
                <a:latin typeface="Arabic Typesetting" pitchFamily="66" charset="-78"/>
                <a:cs typeface="Arabic Typesetting" pitchFamily="66" charset="-78"/>
              </a:rPr>
              <a:t>زئولیت به عنوان جذب کننده : مولکولهایی که برای نفوذ به درون منافذ زئولیتها به قدر کافی کوچک هستند می توانند شدیدا به زئولیتها متصل شوند. این مسئله به ویژه در مورد آب و سایر مولکولهای قطبی و قطبش پذیر کوچک صدق می کند و اساس کاربرد این مواد به عنوان خشک کننده یا تمیز کننده برای گازهایی نظیر گاز طبیعی یا هوا قبل از مایع شدن را تشکیل می دهد. به علاوه از زئولیتها برای خارج نمودن اب از مدارهای بسته ی مایع ( مثلا در واحدهای منجمدسازی جهت جذب آب و جذب حلال باقی مانده در فضای بین شیشه ی پنجره های دو جداره به منظور جلوگیری از چگالش ) نیز استفاده می شود. زئولیتها به صورت صنعتی جهت خارج کردن دی اکسید کربن ٬سولفید هیدروژن ٬مرکاپتانها و غیره از مخلوط گازی به کار میرود. زئولیتها در ذخیره سازی گرما هم استفاده می شودبه این صورت که در اثر جذب آب توسط زئولیتها هوای مرطوب گرم می شود و به دنبال آن به کمک انرژی خورشیدی زئولیتها آب زدایی می شوند.</a:t>
            </a:r>
          </a:p>
          <a:p>
            <a:endParaRPr lang="fa-IR" sz="2000" dirty="0">
              <a:latin typeface="Arabic Typesetting" pitchFamily="66" charset="-78"/>
              <a:cs typeface="Arabic Typesetting" pitchFamily="66" charset="-78"/>
            </a:endParaRPr>
          </a:p>
          <a:p>
            <a:r>
              <a:rPr lang="fa-IR" sz="2000" dirty="0">
                <a:latin typeface="Arabic Typesetting" pitchFamily="66" charset="-78"/>
                <a:cs typeface="Arabic Typesetting" pitchFamily="66" charset="-78"/>
              </a:rPr>
              <a:t>زئولیت پاک کننده ی محیط زیست : زئولیتها می توانند در محیط زندگی ابزیان آمونیم را که وجود آن حتی در حد چند گرم در تن مسمومیت زا می باشد جذب کنند که علاوه بر جذب آلودگی ها به تامین اکسیژن ماهی ها هم کمک کنند.</a:t>
            </a:r>
          </a:p>
          <a:p>
            <a:r>
              <a:rPr lang="fa-IR" sz="2000" dirty="0">
                <a:latin typeface="Arabic Typesetting" pitchFamily="66" charset="-78"/>
                <a:cs typeface="Arabic Typesetting" pitchFamily="66" charset="-78"/>
              </a:rPr>
              <a:t/>
            </a:r>
            <a:br>
              <a:rPr lang="fa-IR" sz="2000" dirty="0">
                <a:latin typeface="Arabic Typesetting" pitchFamily="66" charset="-78"/>
                <a:cs typeface="Arabic Typesetting" pitchFamily="66" charset="-78"/>
              </a:rPr>
            </a:br>
            <a:r>
              <a:rPr lang="fa-IR" sz="2000" dirty="0">
                <a:latin typeface="Arabic Typesetting" pitchFamily="66" charset="-78"/>
                <a:cs typeface="Arabic Typesetting" pitchFamily="66" charset="-78"/>
              </a:rPr>
              <a:t>زئولیتها برای فرایندهای جداسازی : در حفرات زئولیتها میدانهای الکتروستاتیکی شدید وجود دارد. به همین دلیل نیتروژن که قطبش پذیر است در زئولیتها به مراتب مقیدتر از اکسیژن می باشد. به کمک چرخه های چند مرحله ای جذب _واجذب تحت فشار امکان تولید هوای غنی از اکسیژن وجود دارد که می تواند در تاسیسات فاضلاب یا فولاد کاری استفاده شود. زئولیتها می توانند نقش غربال مولکولی داشته باشند مثلا مخلوطهای </a:t>
            </a:r>
            <a:r>
              <a:rPr lang="en-US" sz="2000" dirty="0">
                <a:latin typeface="Arabic Typesetting" pitchFamily="66" charset="-78"/>
                <a:cs typeface="Arabic Typesetting" pitchFamily="66" charset="-78"/>
              </a:rPr>
              <a:t>n- </a:t>
            </a:r>
            <a:r>
              <a:rPr lang="fa-IR" sz="2000" dirty="0">
                <a:latin typeface="Arabic Typesetting" pitchFamily="66" charset="-78"/>
                <a:cs typeface="Arabic Typesetting" pitchFamily="66" charset="-78"/>
              </a:rPr>
              <a:t>و ایزوآلکانها می توانند جداسازی شوند زیرا فقط </a:t>
            </a:r>
            <a:r>
              <a:rPr lang="en-US" sz="2000" dirty="0">
                <a:latin typeface="Arabic Typesetting" pitchFamily="66" charset="-78"/>
                <a:cs typeface="Arabic Typesetting" pitchFamily="66" charset="-78"/>
              </a:rPr>
              <a:t>n- </a:t>
            </a:r>
            <a:r>
              <a:rPr lang="fa-IR" sz="2000" dirty="0">
                <a:latin typeface="Arabic Typesetting" pitchFamily="66" charset="-78"/>
                <a:cs typeface="Arabic Typesetting" pitchFamily="66" charset="-78"/>
              </a:rPr>
              <a:t>آلکانها امکان نفوذ به داخل حفرات زئولیت را دارند.</a:t>
            </a:r>
          </a:p>
          <a:p>
            <a:endParaRPr lang="fa-IR" sz="2000" dirty="0">
              <a:latin typeface="Arabic Typesetting" pitchFamily="66" charset="-78"/>
              <a:cs typeface="Arabic Typesetting" pitchFamily="66" charset="-78"/>
            </a:endParaRPr>
          </a:p>
        </p:txBody>
      </p:sp>
    </p:spTree>
  </p:cSld>
  <p:clrMapOvr>
    <a:masterClrMapping/>
  </p:clrMapOvr>
  <p:transition>
    <p:push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42852"/>
            <a:ext cx="8715436" cy="6357982"/>
          </a:xfrm>
        </p:spPr>
        <p:txBody>
          <a:bodyPr>
            <a:normAutofit lnSpcReduction="10000"/>
          </a:bodyPr>
          <a:lstStyle/>
          <a:p>
            <a:r>
              <a:rPr lang="fa-IR" sz="2400" dirty="0">
                <a:latin typeface="Arabic Typesetting" pitchFamily="66" charset="-78"/>
                <a:cs typeface="Arabic Typesetting" pitchFamily="66" charset="-78"/>
              </a:rPr>
              <a:t>توليد اکسيژن</a:t>
            </a:r>
            <a:br>
              <a:rPr lang="fa-IR" sz="2400" dirty="0">
                <a:latin typeface="Arabic Typesetting" pitchFamily="66" charset="-78"/>
                <a:cs typeface="Arabic Typesetting" pitchFamily="66" charset="-78"/>
              </a:rPr>
            </a:br>
            <a:r>
              <a:rPr lang="fa-IR" sz="2400" dirty="0">
                <a:latin typeface="Arabic Typesetting" pitchFamily="66" charset="-78"/>
                <a:cs typeface="Arabic Typesetting" pitchFamily="66" charset="-78"/>
              </a:rPr>
              <a:t>بعضي از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 نيتروژن را بطور انتخابي جذب مي نمايند. ژاپنيها با ساختن دستگاهي که در آن از موردنيت استفاده شده ، توانسته اند اکسيژن را از هوا تهيه نمايند. اکسيژن توليد شده تا ۹۰ درصد خالص است.</a:t>
            </a:r>
          </a:p>
          <a:p>
            <a:r>
              <a:rPr lang="fa-IR" sz="2400" dirty="0">
                <a:latin typeface="Arabic Typesetting" pitchFamily="66" charset="-78"/>
                <a:cs typeface="Arabic Typesetting" pitchFamily="66" charset="-78"/>
              </a:rPr>
              <a:t>انرژي خورشيدي</a:t>
            </a:r>
            <a:br>
              <a:rPr lang="fa-IR" sz="2400" dirty="0">
                <a:latin typeface="Arabic Typesetting" pitchFamily="66" charset="-78"/>
                <a:cs typeface="Arabic Typesetting" pitchFamily="66" charset="-78"/>
              </a:rPr>
            </a:br>
            <a:r>
              <a:rPr lang="fa-IR" sz="2400" dirty="0">
                <a:latin typeface="Arabic Typesetting" pitchFamily="66" charset="-78"/>
                <a:cs typeface="Arabic Typesetting" pitchFamily="66" charset="-78"/>
              </a:rPr>
              <a:t>از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 بويژه شابازيت و کلينوپتاليت در ذخيره سازي انرژي خورشيدي استفاده مي شود.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هاي نامبرده در طول روز ، آب خود را از دست مي دهند و در فاصله شب و به هنگام جذب رطوبت مي توانند انرژي ذخيره شده در طول روز را آزاد نمايند.</a:t>
            </a:r>
          </a:p>
          <a:p>
            <a:r>
              <a:rPr lang="fa-IR" sz="2400" dirty="0">
                <a:latin typeface="Arabic Typesetting" pitchFamily="66" charset="-78"/>
                <a:cs typeface="Arabic Typesetting" pitchFamily="66" charset="-78"/>
              </a:rPr>
              <a:t>کشاورزي</a:t>
            </a:r>
            <a:br>
              <a:rPr lang="fa-IR" sz="2400" dirty="0">
                <a:latin typeface="Arabic Typesetting" pitchFamily="66" charset="-78"/>
                <a:cs typeface="Arabic Typesetting" pitchFamily="66" charset="-78"/>
              </a:rPr>
            </a:b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 را در کشاورزي براي بهبود کيفيت خاک ، تهيه خوراک حيوانات و همچنين در تهيه حشره کشها بکار مي برند</a:t>
            </a:r>
          </a:p>
          <a:p>
            <a:r>
              <a:rPr lang="fa-IR" sz="2400" dirty="0">
                <a:latin typeface="Arabic Typesetting" pitchFamily="66" charset="-78"/>
                <a:cs typeface="Arabic Typesetting" pitchFamily="66" charset="-78"/>
              </a:rPr>
              <a:t>کنترل آلودگي</a:t>
            </a:r>
            <a:br>
              <a:rPr lang="fa-IR" sz="2400" dirty="0">
                <a:latin typeface="Arabic Typesetting" pitchFamily="66" charset="-78"/>
                <a:cs typeface="Arabic Typesetting" pitchFamily="66" charset="-78"/>
              </a:rPr>
            </a:br>
            <a:r>
              <a:rPr lang="fa-IR" sz="2400" dirty="0">
                <a:latin typeface="Arabic Typesetting" pitchFamily="66" charset="-78"/>
                <a:cs typeface="Arabic Typesetting" pitchFamily="66" charset="-78"/>
              </a:rPr>
              <a:t>کلينوپتاليت به علت داشتن خاصيت جانشيني يوني ، مي تواند ايزوتوپهاي سزيم و استرانسيم را که داراي خاصيت راديواکتيويته هستند، به خود جذب نمايد. محلولهاي حاوي کاتيونهاي راديواکتيو را از ستون حاوي کلينوپتاليت عبور مي دهند، آنگاه مواد راديواکتيو جذب کلينوپتاليت مي شوند.</a:t>
            </a:r>
          </a:p>
          <a:p>
            <a:r>
              <a:rPr lang="fa-IR" sz="2400" dirty="0">
                <a:latin typeface="Arabic Typesetting" pitchFamily="66" charset="-78"/>
                <a:cs typeface="Arabic Typesetting" pitchFamily="66" charset="-78"/>
              </a:rPr>
              <a:t>مصارف ديگر</a:t>
            </a:r>
            <a:br>
              <a:rPr lang="fa-IR" sz="2400" dirty="0">
                <a:latin typeface="Arabic Typesetting" pitchFamily="66" charset="-78"/>
                <a:cs typeface="Arabic Typesetting" pitchFamily="66" charset="-78"/>
              </a:rPr>
            </a:br>
            <a:r>
              <a:rPr lang="fa-IR" sz="2400" dirty="0">
                <a:latin typeface="Arabic Typesetting" pitchFamily="66" charset="-78"/>
                <a:cs typeface="Arabic Typesetting" pitchFamily="66" charset="-78"/>
              </a:rPr>
              <a:t>پيش از اين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 به دليل وزن مخصوص پايين آنها به عنوان مصالح سبک وزن استفاده مي شده است. اينک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ها را به عنوان ماده پر کننده در کاغذ استفاده مي کنند. مزاياي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 نسبت به کائولين درصد اوپاکي بيشتر ، سهولت برش و کاهش وزن آن است. در خمير دندان از </a:t>
            </a:r>
            <a:r>
              <a:rPr lang="fa-IR" sz="2400" b="1" i="1" dirty="0">
                <a:latin typeface="Arabic Typesetting" pitchFamily="66" charset="-78"/>
                <a:cs typeface="Arabic Typesetting" pitchFamily="66" charset="-78"/>
                <a:hlinkClick r:id="rId2"/>
              </a:rPr>
              <a:t>زئوليت</a:t>
            </a:r>
            <a:r>
              <a:rPr lang="fa-IR" sz="2400" dirty="0">
                <a:latin typeface="Arabic Typesetting" pitchFamily="66" charset="-78"/>
                <a:cs typeface="Arabic Typesetting" pitchFamily="66" charset="-78"/>
              </a:rPr>
              <a:t> به دليل قابليت پويش بهتر نسبت به </a:t>
            </a:r>
            <a:r>
              <a:rPr lang="en-US" sz="2400" dirty="0" err="1">
                <a:latin typeface="Arabic Typesetting" pitchFamily="66" charset="-78"/>
                <a:cs typeface="Arabic Typesetting" pitchFamily="66" charset="-78"/>
              </a:rPr>
              <a:t>CaHPO</a:t>
            </a:r>
            <a:r>
              <a:rPr lang="fa-IR" sz="2400" dirty="0">
                <a:latin typeface="Arabic Typesetting" pitchFamily="66" charset="-78"/>
                <a:cs typeface="Arabic Typesetting" pitchFamily="66" charset="-78"/>
              </a:rPr>
              <a:t>۴ و باقي ماندن فلوريد به صورت يوني استفاده مي شود.</a:t>
            </a:r>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lnSpcReduction="10000"/>
          </a:bodyPr>
          <a:lstStyle/>
          <a:p>
            <a:pPr>
              <a:buNone/>
            </a:pPr>
            <a:r>
              <a:rPr lang="fa-IR" dirty="0">
                <a:latin typeface="Arabic Typesetting" pitchFamily="66" charset="-78"/>
                <a:cs typeface="Arabic Typesetting" pitchFamily="66" charset="-78"/>
              </a:rPr>
              <a:t>كاربردهاي جديدتر زئوليت در واقع رفتن به سمت كشاورزي بر پايه زئوليت است و به جاي خاك از زئوليت به نام زئوپونيك كه متشكل از ‪ ۹۰درصد زئوليت و ‪ ۱۰درصد بقيه مواد مورد نياز است ، استفاده شود. </a:t>
            </a:r>
          </a:p>
          <a:p>
            <a:pPr>
              <a:buNone/>
            </a:pPr>
            <a:r>
              <a:rPr lang="fa-IR" dirty="0">
                <a:latin typeface="Arabic Typesetting" pitchFamily="66" charset="-78"/>
                <a:cs typeface="Arabic Typesetting" pitchFamily="66" charset="-78"/>
              </a:rPr>
              <a:t>زئوليت به طور طبيعي داراي سه فاكتور نيتروژن، فسفر و پتاسيم است و زئوپونيك خاكي است كه از تمام اين عناصر كه مورد نياز خاك و گياه است تشكيل شده است. تحقيقات نشان مي‌دهد وقتي از زئوپونيك براي كشت و زرع استفاده شود دو تا سه سال مواد مغذي خاك و گياه تامين مي‌شود و نيازي به كوددهي نيست. </a:t>
            </a:r>
          </a:p>
          <a:p>
            <a:pPr>
              <a:buNone/>
            </a:pPr>
            <a:r>
              <a:rPr lang="fa-IR" dirty="0">
                <a:latin typeface="Arabic Typesetting" pitchFamily="66" charset="-78"/>
                <a:cs typeface="Arabic Typesetting" pitchFamily="66" charset="-78"/>
              </a:rPr>
              <a:t>به عبارت ديگر استفاده از زئوليت باعث حاصلخيزي خاك مي‌شود. </a:t>
            </a:r>
          </a:p>
          <a:p>
            <a:pPr>
              <a:buNone/>
            </a:pPr>
            <a:r>
              <a:rPr lang="fa-IR" dirty="0">
                <a:latin typeface="Arabic Typesetting" pitchFamily="66" charset="-78"/>
                <a:cs typeface="Arabic Typesetting" pitchFamily="66" charset="-78"/>
              </a:rPr>
              <a:t> ميزان ماندگاري زئوليت در خاك </a:t>
            </a:r>
            <a:br>
              <a:rPr lang="fa-IR" dirty="0">
                <a:latin typeface="Arabic Typesetting" pitchFamily="66" charset="-78"/>
                <a:cs typeface="Arabic Typesetting" pitchFamily="66" charset="-78"/>
              </a:rPr>
            </a:br>
            <a:r>
              <a:rPr lang="fa-IR" dirty="0">
                <a:latin typeface="Arabic Typesetting" pitchFamily="66" charset="-78"/>
                <a:cs typeface="Arabic Typesetting" pitchFamily="66" charset="-78"/>
              </a:rPr>
              <a:t>تحقيقات نشان داده كه برخي كودهاي شيميايي بعد از سه بار متوالي آبياري حدود ‪ ۹۰درصد خاصيتشان شسته و از بين مي‌رود اما با استفاده از زئوليت مي‌توان كودهايي ساخت كه ‪ ۹۰درصد را به ‪ ۱۵درصد كاهش دهد. </a:t>
            </a:r>
          </a:p>
          <a:p>
            <a:pPr>
              <a:buNone/>
            </a:pPr>
            <a:r>
              <a:rPr lang="fa-IR" dirty="0">
                <a:latin typeface="Arabic Typesetting" pitchFamily="66" charset="-78"/>
                <a:cs typeface="Arabic Typesetting" pitchFamily="66" charset="-78"/>
              </a:rPr>
              <a:t> براي استفاده از زئوليت به عنوان كود راه‌هاي مختلفي وجود دارد كه ساده‌ترين آن استفاده فيزيكي از آن است اما در روش پيشرفته، توليد كودها بر پايه زئوليت است. </a:t>
            </a:r>
          </a:p>
          <a:p>
            <a:pPr>
              <a:buNone/>
            </a:pPr>
            <a:r>
              <a:rPr lang="fa-IR" dirty="0">
                <a:latin typeface="Arabic Typesetting" pitchFamily="66" charset="-78"/>
                <a:cs typeface="Arabic Typesetting" pitchFamily="66" charset="-78"/>
              </a:rPr>
              <a:t>به كودهايي كه با زئوليت ساخته مي‌شوند به اصطلاح كودهاي آهسته رهش گفته مي‌شود. اين كودها مواد مغذي را به آهستگي و با توجه به نياز گياه آزاد مي كنند حتي اين قدرت را دارند كه تشخيص دهند يك گياه در زمان مشخص به چه نوع مواد مغذي نياز دارد و با توجه به نياز گياه ماده مغذي مورد نظر را آزاد مي‌كند از اين رو به آن كود هوشمند گفته مي‌شود.  </a:t>
            </a:r>
          </a:p>
          <a:p>
            <a:pPr>
              <a:buNone/>
            </a:pPr>
            <a:r>
              <a:rPr lang="fa-IR" dirty="0">
                <a:latin typeface="Arabic Typesetting" pitchFamily="66" charset="-78"/>
                <a:cs typeface="Arabic Typesetting" pitchFamily="66" charset="-78"/>
              </a:rPr>
              <a:t> منابع بسيار عظيمي از زئوليت در كشور ما وجود دارد كه با توجه به اصول و تحقيقات علمي و صنعتي شدن دنيا جا دارد از سوي مسوولان توجه بيشتري به استفاده از آن صورت گيرد و با ايجاد بستر علمي استانداردسازي زئوليت در كشور فراهم شود</a:t>
            </a:r>
          </a:p>
          <a:p>
            <a:endParaRPr lang="fa-IR" dirty="0"/>
          </a:p>
        </p:txBody>
      </p:sp>
    </p:spTree>
  </p:cSld>
  <p:clrMapOvr>
    <a:masterClrMapping/>
  </p:clrMapOvr>
  <p:transition>
    <p:pull dir="l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186766" cy="2368544"/>
          </a:xfrm>
        </p:spPr>
        <p:txBody>
          <a:bodyPr>
            <a:normAutofit fontScale="90000"/>
          </a:bodyPr>
          <a:lstStyle/>
          <a:p>
            <a:pPr algn="ctr"/>
            <a:r>
              <a:rPr lang="fa-IR" b="1" i="1" dirty="0">
                <a:latin typeface="Arabic Typesetting" pitchFamily="66" charset="-78"/>
                <a:cs typeface="Arabic Typesetting" pitchFamily="66" charset="-78"/>
                <a:hlinkClick r:id="rId2"/>
              </a:rPr>
              <a:t/>
            </a:r>
            <a:br>
              <a:rPr lang="fa-IR" b="1" i="1" dirty="0">
                <a:latin typeface="Arabic Typesetting" pitchFamily="66" charset="-78"/>
                <a:cs typeface="Arabic Typesetting" pitchFamily="66" charset="-78"/>
                <a:hlinkClick r:id="rId2"/>
              </a:rPr>
            </a:br>
            <a:r>
              <a:rPr lang="fa-IR" sz="3600" b="1" i="1" dirty="0">
                <a:latin typeface="Arabic Typesetting" pitchFamily="66" charset="-78"/>
                <a:cs typeface="Arabic Typesetting" pitchFamily="66" charset="-78"/>
                <a:hlinkClick r:id="rId2"/>
              </a:rPr>
              <a:t>زئوليت</a:t>
            </a:r>
            <a:r>
              <a:rPr lang="fa-IR" sz="3600" dirty="0">
                <a:latin typeface="Arabic Typesetting" pitchFamily="66" charset="-78"/>
                <a:cs typeface="Arabic Typesetting" pitchFamily="66" charset="-78"/>
              </a:rPr>
              <a:t> در ايران</a:t>
            </a:r>
            <a:br>
              <a:rPr lang="fa-IR" sz="3600" dirty="0">
                <a:latin typeface="Arabic Typesetting" pitchFamily="66" charset="-78"/>
                <a:cs typeface="Arabic Typesetting" pitchFamily="66" charset="-78"/>
              </a:rPr>
            </a:br>
            <a:r>
              <a:rPr lang="fa-IR" sz="3600" dirty="0">
                <a:latin typeface="Arabic Typesetting" pitchFamily="66" charset="-78"/>
                <a:cs typeface="Arabic Typesetting" pitchFamily="66" charset="-78"/>
              </a:rPr>
              <a:t>در مناطق اشلق چاي و ني باغ (ميانه) ، سمنان ، طلعه (ورامين) ، رودهن ، طالقان و قلعه عسکر (کرمان) </a:t>
            </a:r>
            <a:r>
              <a:rPr lang="fa-IR" sz="3600" b="1" i="1" dirty="0">
                <a:latin typeface="Arabic Typesetting" pitchFamily="66" charset="-78"/>
                <a:cs typeface="Arabic Typesetting" pitchFamily="66" charset="-78"/>
                <a:hlinkClick r:id="rId2"/>
              </a:rPr>
              <a:t>زئوليت</a:t>
            </a:r>
            <a:r>
              <a:rPr lang="fa-IR" sz="3600" dirty="0">
                <a:latin typeface="Arabic Typesetting" pitchFamily="66" charset="-78"/>
                <a:cs typeface="Arabic Typesetting" pitchFamily="66" charset="-78"/>
              </a:rPr>
              <a:t> عمدتا در سنگهاي آتشفشاني گزارش شده است</a:t>
            </a:r>
            <a:r>
              <a:rPr lang="fa-IR" dirty="0">
                <a:latin typeface="Arabic Typesetting" pitchFamily="66" charset="-78"/>
                <a:cs typeface="Arabic Typesetting" pitchFamily="66" charset="-78"/>
              </a:rPr>
              <a:t/>
            </a:r>
            <a:br>
              <a:rPr lang="fa-IR" dirty="0">
                <a:latin typeface="Arabic Typesetting" pitchFamily="66" charset="-78"/>
                <a:cs typeface="Arabic Typesetting" pitchFamily="66" charset="-78"/>
              </a:rPr>
            </a:br>
            <a:endParaRPr lang="fa-IR" dirty="0"/>
          </a:p>
        </p:txBody>
      </p:sp>
      <p:pic>
        <p:nvPicPr>
          <p:cNvPr id="4" name="Content Placeholder 3" descr="thumb.jpg"/>
          <p:cNvPicPr>
            <a:picLocks noGrp="1" noChangeAspect="1"/>
          </p:cNvPicPr>
          <p:nvPr>
            <p:ph idx="1"/>
          </p:nvPr>
        </p:nvPicPr>
        <p:blipFill>
          <a:blip r:embed="rId3"/>
          <a:stretch>
            <a:fillRect/>
          </a:stretch>
        </p:blipFill>
        <p:spPr>
          <a:xfrm>
            <a:off x="785786" y="3429000"/>
            <a:ext cx="3500462" cy="2619380"/>
          </a:xfrm>
          <a:prstGeom prst="round2DiagRect">
            <a:avLst>
              <a:gd name="adj1" fmla="val 47143"/>
              <a:gd name="adj2" fmla="val 0"/>
            </a:avLst>
          </a:prstGeom>
          <a:ln w="88900" cap="sq">
            <a:solidFill>
              <a:srgbClr val="FFFFFF"/>
            </a:solidFill>
            <a:miter lim="800000"/>
          </a:ln>
          <a:effectLst>
            <a:outerShdw blurRad="254000" algn="tl" rotWithShape="0">
              <a:srgbClr val="000000">
                <a:alpha val="43000"/>
              </a:srgbClr>
            </a:outerShdw>
          </a:effectLst>
        </p:spPr>
      </p:pic>
    </p:spTree>
  </p:cSld>
  <p:clrMapOvr>
    <a:masterClrMapping/>
  </p:clrMapOvr>
  <p:transition>
    <p:wedg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1614</TotalTime>
  <Words>621</Words>
  <Application>Microsoft Office PowerPoint</Application>
  <PresentationFormat>On-screen Show (4:3)</PresentationFormat>
  <Paragraphs>65</Paragraphs>
  <Slides>19</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Arabic Typesetting</vt:lpstr>
      <vt:lpstr>Arial</vt:lpstr>
      <vt:lpstr>B Mitra</vt:lpstr>
      <vt:lpstr>B Titr</vt:lpstr>
      <vt:lpstr>Calibri</vt:lpstr>
      <vt:lpstr>Constantia</vt:lpstr>
      <vt:lpstr>David</vt:lpstr>
      <vt:lpstr>Majalla UI</vt:lpstr>
      <vt:lpstr>Traditional Arabic</vt:lpstr>
      <vt:lpstr>Wingdings 2</vt:lpstr>
      <vt:lpstr>Flow</vt:lpstr>
      <vt:lpstr>بسم الله الرحمن الرحیم</vt:lpstr>
      <vt:lpstr> زئولیت:</vt:lpstr>
      <vt:lpstr> زئولیت:</vt:lpstr>
      <vt:lpstr>زئولیت چیست:</vt:lpstr>
      <vt:lpstr>زئولیت چیست:</vt:lpstr>
      <vt:lpstr>درياچه هاي قليايي و نمکي</vt:lpstr>
      <vt:lpstr>آلتراسيون</vt:lpstr>
      <vt:lpstr>PowerPoint Presentation</vt:lpstr>
      <vt:lpstr>PowerPoint Presentation</vt:lpstr>
      <vt:lpstr>PowerPoint Presentation</vt:lpstr>
      <vt:lpstr>PowerPoint Presentation</vt:lpstr>
      <vt:lpstr>PowerPoint Presentation</vt:lpstr>
      <vt:lpstr>PowerPoint Presentation</vt:lpstr>
      <vt:lpstr>مقایسه خواص فیزیکی گروه زئولیت مانند سختی و گرانی ویژه با کانیهای سیلیس فلدسپارها و فلدیپاتویید</vt:lpstr>
      <vt:lpstr>PowerPoint Presentation</vt:lpstr>
      <vt:lpstr>PowerPoint Presentation</vt:lpstr>
      <vt:lpstr>PowerPoint Presentation</vt:lpstr>
      <vt:lpstr>PowerPoint Presentation</vt:lpstr>
      <vt:lpstr> زئوليت در ايران در مناطق اشلق چاي و ني باغ (ميانه) ، سمنان ، طلعه (ورامين) ، رودهن ، طالقان و قلعه عسکر (کرمان) زئوليت عمدتا در سنگهاي آتشفشاني گزارش شده است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Allpowerpoint</dc:creator>
  <cp:lastModifiedBy>DadeFam-43262657</cp:lastModifiedBy>
  <cp:revision>21</cp:revision>
  <dcterms:created xsi:type="dcterms:W3CDTF">2011-05-25T11:22:23Z</dcterms:created>
  <dcterms:modified xsi:type="dcterms:W3CDTF">2023-08-16T14:33:03Z</dcterms:modified>
</cp:coreProperties>
</file>