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Lst>
  <p:notesMasterIdLst>
    <p:notesMasterId r:id="rId31"/>
  </p:notesMasterIdLst>
  <p:sldIdLst>
    <p:sldId id="339" r:id="rId3"/>
    <p:sldId id="258" r:id="rId4"/>
    <p:sldId id="295" r:id="rId5"/>
    <p:sldId id="328" r:id="rId6"/>
    <p:sldId id="329" r:id="rId7"/>
    <p:sldId id="282" r:id="rId8"/>
    <p:sldId id="314" r:id="rId9"/>
    <p:sldId id="313" r:id="rId10"/>
    <p:sldId id="333" r:id="rId11"/>
    <p:sldId id="315" r:id="rId12"/>
    <p:sldId id="316" r:id="rId13"/>
    <p:sldId id="332" r:id="rId14"/>
    <p:sldId id="317" r:id="rId15"/>
    <p:sldId id="337" r:id="rId16"/>
    <p:sldId id="318" r:id="rId17"/>
    <p:sldId id="334" r:id="rId18"/>
    <p:sldId id="335" r:id="rId19"/>
    <p:sldId id="319" r:id="rId20"/>
    <p:sldId id="320" r:id="rId21"/>
    <p:sldId id="321" r:id="rId22"/>
    <p:sldId id="322" r:id="rId23"/>
    <p:sldId id="323" r:id="rId24"/>
    <p:sldId id="336" r:id="rId25"/>
    <p:sldId id="309" r:id="rId26"/>
    <p:sldId id="326" r:id="rId27"/>
    <p:sldId id="327" r:id="rId28"/>
    <p:sldId id="338" r:id="rId29"/>
    <p:sldId id="325" r:id="rId3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99"/>
    <a:srgbClr val="800000"/>
    <a:srgbClr val="CCFF99"/>
    <a:srgbClr val="CCFF66"/>
    <a:srgbClr val="F8F8F8"/>
    <a:srgbClr val="0066FF"/>
    <a:srgbClr val="422C16"/>
    <a:srgbClr val="0C788E"/>
    <a:srgbClr val="333333"/>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323" autoAdjust="0"/>
    <p:restoredTop sz="94652" autoAdjust="0"/>
  </p:normalViewPr>
  <p:slideViewPr>
    <p:cSldViewPr>
      <p:cViewPr varScale="1">
        <p:scale>
          <a:sx n="70" d="100"/>
          <a:sy n="70" d="100"/>
        </p:scale>
        <p:origin x="-131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ableStyles" Target="tableStyle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0501B240-97E2-4272-8138-D48947008360}" type="datetimeFigureOut">
              <a:rPr lang="fa-IR" smtClean="0"/>
              <a:pPr/>
              <a:t>07/10/1441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7EAAF9CC-7FEF-4B52-A17D-03BADC556215}" type="slidenum">
              <a:rPr lang="fa-IR" smtClean="0"/>
              <a:pPr/>
              <a:t>‹#›</a:t>
            </a:fld>
            <a:endParaRPr lang="fa-IR"/>
          </a:p>
        </p:txBody>
      </p:sp>
    </p:spTree>
    <p:extLst>
      <p:ext uri="{BB962C8B-B14F-4D97-AF65-F5344CB8AC3E}">
        <p14:creationId xmlns:p14="http://schemas.microsoft.com/office/powerpoint/2010/main" val="3911971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fa-IR"/>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5C4B12E9-3251-4A50-8025-F029255CE9C4}" type="slidenum">
              <a:rPr lang="es-ES"/>
              <a:pPr/>
              <a:t>‹#›</a:t>
            </a:fld>
            <a:endParaRPr lang="es-ES"/>
          </a:p>
        </p:txBody>
      </p:sp>
    </p:spTree>
    <p:extLst>
      <p:ext uri="{BB962C8B-B14F-4D97-AF65-F5344CB8AC3E}">
        <p14:creationId xmlns:p14="http://schemas.microsoft.com/office/powerpoint/2010/main" val="25101583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rtl="1">
              <a:defRPr sz="3600" baseline="0">
                <a:solidFill>
                  <a:srgbClr val="C00000"/>
                </a:solidFill>
                <a:cs typeface="B Titr" pitchFamily="2" charset="-78"/>
              </a:defRPr>
            </a:lvl1pPr>
          </a:lstStyle>
          <a:p>
            <a:r>
              <a:rPr lang="fa-IR" dirty="0"/>
              <a:t>عنوان بحث</a:t>
            </a:r>
          </a:p>
        </p:txBody>
      </p:sp>
      <p:sp>
        <p:nvSpPr>
          <p:cNvPr id="3" name="Content Placeholder 2"/>
          <p:cNvSpPr>
            <a:spLocks noGrp="1"/>
          </p:cNvSpPr>
          <p:nvPr>
            <p:ph idx="1" hasCustomPrompt="1"/>
          </p:nvPr>
        </p:nvSpPr>
        <p:spPr/>
        <p:txBody>
          <a:bodyPr/>
          <a:lstStyle>
            <a:lvl1pPr algn="r" rtl="1">
              <a:defRPr sz="2800" baseline="0">
                <a:solidFill>
                  <a:schemeClr val="accent4">
                    <a:lumMod val="95000"/>
                    <a:lumOff val="5000"/>
                  </a:schemeClr>
                </a:solidFill>
                <a:cs typeface="B Mitra" pitchFamily="2" charset="-78"/>
              </a:defRPr>
            </a:lvl1pPr>
            <a:lvl2pPr algn="r" rtl="1">
              <a:defRPr/>
            </a:lvl2pPr>
            <a:lvl3pPr algn="r" rtl="1">
              <a:defRPr/>
            </a:lvl3pPr>
            <a:lvl4pPr algn="r" rtl="1">
              <a:defRPr/>
            </a:lvl4pPr>
            <a:lvl5pPr algn="r" rtl="1">
              <a:defRPr/>
            </a:lvl5pPr>
          </a:lstStyle>
          <a:p>
            <a:pPr lvl="0"/>
            <a:r>
              <a:rPr lang="fa-IR" dirty="0"/>
              <a:t>مطالب با فونت </a:t>
            </a:r>
            <a:r>
              <a:rPr lang="en-US" dirty="0"/>
              <a:t>b </a:t>
            </a:r>
            <a:r>
              <a:rPr lang="en-US" dirty="0" err="1"/>
              <a:t>mitra</a:t>
            </a:r>
            <a:r>
              <a:rPr lang="fa-IR" dirty="0"/>
              <a:t> و اندازه 28</a:t>
            </a:r>
            <a:endParaRPr lang="en-US" dirty="0"/>
          </a:p>
          <a:p>
            <a:pPr lvl="1"/>
            <a:r>
              <a:rPr lang="en-US" dirty="0"/>
              <a:t>Second level</a:t>
            </a:r>
          </a:p>
          <a:p>
            <a:pPr lvl="2"/>
            <a:r>
              <a:rPr lang="en-US" dirty="0"/>
              <a:t>Third level</a:t>
            </a:r>
          </a:p>
          <a:p>
            <a:pPr lvl="3"/>
            <a:r>
              <a:rPr lang="en-US" dirty="0"/>
              <a:t>Fourth level</a:t>
            </a:r>
          </a:p>
          <a:p>
            <a:pPr lvl="4"/>
            <a:r>
              <a:rPr lang="en-US" dirty="0"/>
              <a:t>Fifth level</a:t>
            </a:r>
            <a:endParaRPr lang="fa-IR" dirty="0"/>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a:xfrm>
            <a:off x="4355976" y="6381750"/>
            <a:ext cx="3968080" cy="476250"/>
          </a:xfrm>
          <a:noFill/>
        </p:spPr>
        <p:txBody>
          <a:bodyPr/>
          <a:lstStyle>
            <a:lvl1pPr>
              <a:defRPr sz="1400" b="0">
                <a:cs typeface="B Homa" pitchFamily="2" charset="-78"/>
              </a:defRPr>
            </a:lvl1pPr>
          </a:lstStyle>
          <a:p>
            <a:endParaRPr lang="es-ES" dirty="0"/>
          </a:p>
        </p:txBody>
      </p:sp>
      <p:sp>
        <p:nvSpPr>
          <p:cNvPr id="6" name="Slide Number Placeholder 5"/>
          <p:cNvSpPr>
            <a:spLocks noGrp="1"/>
          </p:cNvSpPr>
          <p:nvPr>
            <p:ph type="sldNum" sz="quarter" idx="12"/>
          </p:nvPr>
        </p:nvSpPr>
        <p:spPr>
          <a:xfrm>
            <a:off x="8388424" y="6381750"/>
            <a:ext cx="755576" cy="476250"/>
          </a:xfrm>
          <a:solidFill>
            <a:srgbClr val="F8F8F8"/>
          </a:solidFill>
        </p:spPr>
        <p:txBody>
          <a:bodyPr/>
          <a:lstStyle>
            <a:lvl1pPr algn="ctr" rtl="1">
              <a:defRPr>
                <a:cs typeface="B Mitra" pitchFamily="2" charset="-78"/>
              </a:defRPr>
            </a:lvl1pPr>
          </a:lstStyle>
          <a:p>
            <a:fld id="{8CB27861-1EB8-4C3F-B808-C65595E8B978}" type="slidenum">
              <a:rPr lang="es-ES" smtClean="0"/>
              <a:pPr/>
              <a:t>‹#›</a:t>
            </a:fld>
            <a:endParaRPr lang="es-ES" dirty="0"/>
          </a:p>
        </p:txBody>
      </p:sp>
      <p:cxnSp>
        <p:nvCxnSpPr>
          <p:cNvPr id="8" name="Straight Connector 7"/>
          <p:cNvCxnSpPr/>
          <p:nvPr userDrawn="1"/>
        </p:nvCxnSpPr>
        <p:spPr bwMode="auto">
          <a:xfrm flipH="1">
            <a:off x="2699792" y="6381328"/>
            <a:ext cx="644420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 name="Straight Connector 8"/>
          <p:cNvCxnSpPr/>
          <p:nvPr userDrawn="1"/>
        </p:nvCxnSpPr>
        <p:spPr bwMode="auto">
          <a:xfrm flipH="1" flipV="1">
            <a:off x="-40341" y="1411941"/>
            <a:ext cx="7996717" cy="835"/>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3" name="Oval 12"/>
          <p:cNvSpPr/>
          <p:nvPr userDrawn="1"/>
        </p:nvSpPr>
        <p:spPr>
          <a:xfrm>
            <a:off x="7660341" y="41176"/>
            <a:ext cx="1447800" cy="13716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pic>
        <p:nvPicPr>
          <p:cNvPr id="14" name="Picture 13" descr="G:\Untitled-1.jpg"/>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902388" y="205281"/>
            <a:ext cx="914400" cy="775447"/>
          </a:xfrm>
          <a:prstGeom prst="rect">
            <a:avLst/>
          </a:prstGeom>
          <a:noFill/>
          <a:ln>
            <a:noFill/>
          </a:ln>
        </p:spPr>
      </p:pic>
      <p:sp>
        <p:nvSpPr>
          <p:cNvPr id="15" name="TextBox 14"/>
          <p:cNvSpPr txBox="1"/>
          <p:nvPr userDrawn="1"/>
        </p:nvSpPr>
        <p:spPr>
          <a:xfrm>
            <a:off x="8257728" y="807095"/>
            <a:ext cx="1066800" cy="461665"/>
          </a:xfrm>
          <a:prstGeom prst="rect">
            <a:avLst/>
          </a:prstGeom>
          <a:noFill/>
        </p:spPr>
        <p:txBody>
          <a:bodyPr wrap="square" rtlCol="1">
            <a:spAutoFit/>
          </a:bodyPr>
          <a:lstStyle/>
          <a:p>
            <a:r>
              <a:rPr lang="fa-IR" sz="2400" dirty="0">
                <a:solidFill>
                  <a:srgbClr val="006600"/>
                </a:solidFill>
                <a:latin typeface="IranNastaliq" pitchFamily="18" charset="0"/>
                <a:cs typeface="IranNastaliq" pitchFamily="18" charset="0"/>
              </a:rPr>
              <a:t>دانشگاه الزهرا</a:t>
            </a:r>
          </a:p>
        </p:txBody>
      </p:sp>
    </p:spTree>
    <p:extLst>
      <p:ext uri="{BB962C8B-B14F-4D97-AF65-F5344CB8AC3E}">
        <p14:creationId xmlns:p14="http://schemas.microsoft.com/office/powerpoint/2010/main" val="2124343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C757F679-2853-49A1-9138-15607F88AABE}" type="slidenum">
              <a:rPr lang="es-ES"/>
              <a:pPr/>
              <a:t>‹#›</a:t>
            </a:fld>
            <a:endParaRPr lang="es-ES"/>
          </a:p>
        </p:txBody>
      </p:sp>
    </p:spTree>
    <p:extLst>
      <p:ext uri="{BB962C8B-B14F-4D97-AF65-F5344CB8AC3E}">
        <p14:creationId xmlns:p14="http://schemas.microsoft.com/office/powerpoint/2010/main" val="28501490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Date Placeholder 4"/>
          <p:cNvSpPr>
            <a:spLocks noGrp="1"/>
          </p:cNvSpPr>
          <p:nvPr>
            <p:ph type="dt" sz="half" idx="10"/>
          </p:nvPr>
        </p:nvSpPr>
        <p:spPr/>
        <p:txBody>
          <a:bodyPr/>
          <a:lstStyle>
            <a:lvl1pPr>
              <a:defRPr/>
            </a:lvl1pPr>
          </a:lstStyle>
          <a:p>
            <a:endParaRPr lang="es-ES"/>
          </a:p>
        </p:txBody>
      </p:sp>
      <p:sp>
        <p:nvSpPr>
          <p:cNvPr id="6" name="Footer Placeholder 5"/>
          <p:cNvSpPr>
            <a:spLocks noGrp="1"/>
          </p:cNvSpPr>
          <p:nvPr>
            <p:ph type="ftr" sz="quarter" idx="11"/>
          </p:nvPr>
        </p:nvSpPr>
        <p:spPr/>
        <p:txBody>
          <a:bodyPr/>
          <a:lstStyle>
            <a:lvl1pPr>
              <a:defRPr/>
            </a:lvl1pPr>
          </a:lstStyle>
          <a:p>
            <a:endParaRPr lang="es-ES"/>
          </a:p>
        </p:txBody>
      </p:sp>
      <p:sp>
        <p:nvSpPr>
          <p:cNvPr id="7" name="Slide Number Placeholder 6"/>
          <p:cNvSpPr>
            <a:spLocks noGrp="1"/>
          </p:cNvSpPr>
          <p:nvPr>
            <p:ph type="sldNum" sz="quarter" idx="12"/>
          </p:nvPr>
        </p:nvSpPr>
        <p:spPr/>
        <p:txBody>
          <a:bodyPr/>
          <a:lstStyle>
            <a:lvl1pPr>
              <a:defRPr/>
            </a:lvl1pPr>
          </a:lstStyle>
          <a:p>
            <a:fld id="{56C4EB2B-790E-4860-A6E4-BA97953FD048}" type="slidenum">
              <a:rPr lang="es-ES"/>
              <a:pPr/>
              <a:t>‹#›</a:t>
            </a:fld>
            <a:endParaRPr lang="es-ES"/>
          </a:p>
        </p:txBody>
      </p:sp>
    </p:spTree>
    <p:extLst>
      <p:ext uri="{BB962C8B-B14F-4D97-AF65-F5344CB8AC3E}">
        <p14:creationId xmlns:p14="http://schemas.microsoft.com/office/powerpoint/2010/main" val="21389882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7" name="Date Placeholder 6"/>
          <p:cNvSpPr>
            <a:spLocks noGrp="1"/>
          </p:cNvSpPr>
          <p:nvPr>
            <p:ph type="dt" sz="half" idx="10"/>
          </p:nvPr>
        </p:nvSpPr>
        <p:spPr/>
        <p:txBody>
          <a:bodyPr/>
          <a:lstStyle>
            <a:lvl1pPr>
              <a:defRPr/>
            </a:lvl1pPr>
          </a:lstStyle>
          <a:p>
            <a:endParaRPr lang="es-ES"/>
          </a:p>
        </p:txBody>
      </p:sp>
      <p:sp>
        <p:nvSpPr>
          <p:cNvPr id="8" name="Footer Placeholder 7"/>
          <p:cNvSpPr>
            <a:spLocks noGrp="1"/>
          </p:cNvSpPr>
          <p:nvPr>
            <p:ph type="ftr" sz="quarter" idx="11"/>
          </p:nvPr>
        </p:nvSpPr>
        <p:spPr/>
        <p:txBody>
          <a:bodyPr/>
          <a:lstStyle>
            <a:lvl1pPr>
              <a:defRPr/>
            </a:lvl1pPr>
          </a:lstStyle>
          <a:p>
            <a:endParaRPr lang="es-ES"/>
          </a:p>
        </p:txBody>
      </p:sp>
      <p:sp>
        <p:nvSpPr>
          <p:cNvPr id="9" name="Slide Number Placeholder 8"/>
          <p:cNvSpPr>
            <a:spLocks noGrp="1"/>
          </p:cNvSpPr>
          <p:nvPr>
            <p:ph type="sldNum" sz="quarter" idx="12"/>
          </p:nvPr>
        </p:nvSpPr>
        <p:spPr/>
        <p:txBody>
          <a:bodyPr/>
          <a:lstStyle>
            <a:lvl1pPr>
              <a:defRPr/>
            </a:lvl1pPr>
          </a:lstStyle>
          <a:p>
            <a:fld id="{7E020DDB-103B-4680-A470-0902B14B4B79}" type="slidenum">
              <a:rPr lang="es-ES"/>
              <a:pPr/>
              <a:t>‹#›</a:t>
            </a:fld>
            <a:endParaRPr lang="es-ES"/>
          </a:p>
        </p:txBody>
      </p:sp>
    </p:spTree>
    <p:extLst>
      <p:ext uri="{BB962C8B-B14F-4D97-AF65-F5344CB8AC3E}">
        <p14:creationId xmlns:p14="http://schemas.microsoft.com/office/powerpoint/2010/main" val="5872999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Date Placeholder 2"/>
          <p:cNvSpPr>
            <a:spLocks noGrp="1"/>
          </p:cNvSpPr>
          <p:nvPr>
            <p:ph type="dt" sz="half" idx="10"/>
          </p:nvPr>
        </p:nvSpPr>
        <p:spPr/>
        <p:txBody>
          <a:bodyPr/>
          <a:lstStyle>
            <a:lvl1pPr>
              <a:defRPr/>
            </a:lvl1pPr>
          </a:lstStyle>
          <a:p>
            <a:endParaRPr lang="es-ES"/>
          </a:p>
        </p:txBody>
      </p:sp>
      <p:sp>
        <p:nvSpPr>
          <p:cNvPr id="4" name="Footer Placeholder 3"/>
          <p:cNvSpPr>
            <a:spLocks noGrp="1"/>
          </p:cNvSpPr>
          <p:nvPr>
            <p:ph type="ftr" sz="quarter" idx="11"/>
          </p:nvPr>
        </p:nvSpPr>
        <p:spPr/>
        <p:txBody>
          <a:bodyPr/>
          <a:lstStyle>
            <a:lvl1pPr>
              <a:defRPr/>
            </a:lvl1pPr>
          </a:lstStyle>
          <a:p>
            <a:endParaRPr lang="es-ES"/>
          </a:p>
        </p:txBody>
      </p:sp>
      <p:sp>
        <p:nvSpPr>
          <p:cNvPr id="5" name="Slide Number Placeholder 4"/>
          <p:cNvSpPr>
            <a:spLocks noGrp="1"/>
          </p:cNvSpPr>
          <p:nvPr>
            <p:ph type="sldNum" sz="quarter" idx="12"/>
          </p:nvPr>
        </p:nvSpPr>
        <p:spPr/>
        <p:txBody>
          <a:bodyPr/>
          <a:lstStyle>
            <a:lvl1pPr>
              <a:defRPr/>
            </a:lvl1pPr>
          </a:lstStyle>
          <a:p>
            <a:fld id="{55D3A65D-612D-4DFE-98E0-76DCC99754C7}" type="slidenum">
              <a:rPr lang="es-ES"/>
              <a:pPr/>
              <a:t>‹#›</a:t>
            </a:fld>
            <a:endParaRPr lang="es-ES"/>
          </a:p>
        </p:txBody>
      </p:sp>
    </p:spTree>
    <p:extLst>
      <p:ext uri="{BB962C8B-B14F-4D97-AF65-F5344CB8AC3E}">
        <p14:creationId xmlns:p14="http://schemas.microsoft.com/office/powerpoint/2010/main" val="2391778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s-ES"/>
          </a:p>
        </p:txBody>
      </p:sp>
      <p:sp>
        <p:nvSpPr>
          <p:cNvPr id="3" name="Footer Placeholder 2"/>
          <p:cNvSpPr>
            <a:spLocks noGrp="1"/>
          </p:cNvSpPr>
          <p:nvPr>
            <p:ph type="ftr" sz="quarter" idx="11"/>
          </p:nvPr>
        </p:nvSpPr>
        <p:spPr/>
        <p:txBody>
          <a:bodyPr/>
          <a:lstStyle>
            <a:lvl1pPr>
              <a:defRPr/>
            </a:lvl1pPr>
          </a:lstStyle>
          <a:p>
            <a:endParaRPr lang="es-ES"/>
          </a:p>
        </p:txBody>
      </p:sp>
      <p:sp>
        <p:nvSpPr>
          <p:cNvPr id="4" name="Slide Number Placeholder 3"/>
          <p:cNvSpPr>
            <a:spLocks noGrp="1"/>
          </p:cNvSpPr>
          <p:nvPr>
            <p:ph type="sldNum" sz="quarter" idx="12"/>
          </p:nvPr>
        </p:nvSpPr>
        <p:spPr/>
        <p:txBody>
          <a:bodyPr/>
          <a:lstStyle>
            <a:lvl1pPr>
              <a:defRPr/>
            </a:lvl1pPr>
          </a:lstStyle>
          <a:p>
            <a:fld id="{E80A9509-BCE1-4383-8A93-A89718044152}" type="slidenum">
              <a:rPr lang="es-ES"/>
              <a:pPr/>
              <a:t>‹#›</a:t>
            </a:fld>
            <a:endParaRPr lang="es-ES"/>
          </a:p>
        </p:txBody>
      </p:sp>
    </p:spTree>
    <p:extLst>
      <p:ext uri="{BB962C8B-B14F-4D97-AF65-F5344CB8AC3E}">
        <p14:creationId xmlns:p14="http://schemas.microsoft.com/office/powerpoint/2010/main" val="2639951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s-ES"/>
          </a:p>
        </p:txBody>
      </p:sp>
      <p:sp>
        <p:nvSpPr>
          <p:cNvPr id="6" name="Footer Placeholder 5"/>
          <p:cNvSpPr>
            <a:spLocks noGrp="1"/>
          </p:cNvSpPr>
          <p:nvPr>
            <p:ph type="ftr" sz="quarter" idx="11"/>
          </p:nvPr>
        </p:nvSpPr>
        <p:spPr/>
        <p:txBody>
          <a:bodyPr/>
          <a:lstStyle>
            <a:lvl1pPr>
              <a:defRPr/>
            </a:lvl1pPr>
          </a:lstStyle>
          <a:p>
            <a:endParaRPr lang="es-ES"/>
          </a:p>
        </p:txBody>
      </p:sp>
      <p:sp>
        <p:nvSpPr>
          <p:cNvPr id="7" name="Slide Number Placeholder 6"/>
          <p:cNvSpPr>
            <a:spLocks noGrp="1"/>
          </p:cNvSpPr>
          <p:nvPr>
            <p:ph type="sldNum" sz="quarter" idx="12"/>
          </p:nvPr>
        </p:nvSpPr>
        <p:spPr/>
        <p:txBody>
          <a:bodyPr/>
          <a:lstStyle>
            <a:lvl1pPr>
              <a:defRPr/>
            </a:lvl1pPr>
          </a:lstStyle>
          <a:p>
            <a:fld id="{FA2196F0-BB14-4FA3-B46E-09368952D31D}" type="slidenum">
              <a:rPr lang="es-ES"/>
              <a:pPr/>
              <a:t>‹#›</a:t>
            </a:fld>
            <a:endParaRPr lang="es-ES"/>
          </a:p>
        </p:txBody>
      </p:sp>
    </p:spTree>
    <p:extLst>
      <p:ext uri="{BB962C8B-B14F-4D97-AF65-F5344CB8AC3E}">
        <p14:creationId xmlns:p14="http://schemas.microsoft.com/office/powerpoint/2010/main" val="4024449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s-ES"/>
          </a:p>
        </p:txBody>
      </p:sp>
      <p:sp>
        <p:nvSpPr>
          <p:cNvPr id="6" name="Footer Placeholder 5"/>
          <p:cNvSpPr>
            <a:spLocks noGrp="1"/>
          </p:cNvSpPr>
          <p:nvPr>
            <p:ph type="ftr" sz="quarter" idx="11"/>
          </p:nvPr>
        </p:nvSpPr>
        <p:spPr/>
        <p:txBody>
          <a:bodyPr/>
          <a:lstStyle>
            <a:lvl1pPr>
              <a:defRPr/>
            </a:lvl1pPr>
          </a:lstStyle>
          <a:p>
            <a:endParaRPr lang="es-ES"/>
          </a:p>
        </p:txBody>
      </p:sp>
      <p:sp>
        <p:nvSpPr>
          <p:cNvPr id="7" name="Slide Number Placeholder 6"/>
          <p:cNvSpPr>
            <a:spLocks noGrp="1"/>
          </p:cNvSpPr>
          <p:nvPr>
            <p:ph type="sldNum" sz="quarter" idx="12"/>
          </p:nvPr>
        </p:nvSpPr>
        <p:spPr/>
        <p:txBody>
          <a:bodyPr/>
          <a:lstStyle>
            <a:lvl1pPr>
              <a:defRPr/>
            </a:lvl1pPr>
          </a:lstStyle>
          <a:p>
            <a:fld id="{B9C822A5-E932-4FDD-81C9-CF6F71AC0337}" type="slidenum">
              <a:rPr lang="es-ES"/>
              <a:pPr/>
              <a:t>‹#›</a:t>
            </a:fld>
            <a:endParaRPr lang="es-ES"/>
          </a:p>
        </p:txBody>
      </p:sp>
    </p:spTree>
    <p:extLst>
      <p:ext uri="{BB962C8B-B14F-4D97-AF65-F5344CB8AC3E}">
        <p14:creationId xmlns:p14="http://schemas.microsoft.com/office/powerpoint/2010/main" val="2708967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39D5E0F0-6744-436A-9E42-92CEAF3502CA}" type="slidenum">
              <a:rPr lang="es-ES"/>
              <a:pPr/>
              <a:t>‹#›</a:t>
            </a:fld>
            <a:endParaRPr lang="es-ES"/>
          </a:p>
        </p:txBody>
      </p:sp>
    </p:spTree>
    <p:extLst>
      <p:ext uri="{BB962C8B-B14F-4D97-AF65-F5344CB8AC3E}">
        <p14:creationId xmlns:p14="http://schemas.microsoft.com/office/powerpoint/2010/main" val="39431086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lvl1pPr>
              <a:defRPr/>
            </a:lvl1pPr>
          </a:lstStyle>
          <a:p>
            <a:endParaRPr lang="es-ES"/>
          </a:p>
        </p:txBody>
      </p:sp>
      <p:sp>
        <p:nvSpPr>
          <p:cNvPr id="5" name="Footer Placeholder 4"/>
          <p:cNvSpPr>
            <a:spLocks noGrp="1"/>
          </p:cNvSpPr>
          <p:nvPr>
            <p:ph type="ftr" sz="quarter" idx="11"/>
          </p:nvPr>
        </p:nvSpPr>
        <p:spPr/>
        <p:txBody>
          <a:bodyPr/>
          <a:lstStyle>
            <a:lvl1pPr>
              <a:defRPr/>
            </a:lvl1pPr>
          </a:lstStyle>
          <a:p>
            <a:endParaRPr lang="es-ES"/>
          </a:p>
        </p:txBody>
      </p:sp>
      <p:sp>
        <p:nvSpPr>
          <p:cNvPr id="6" name="Slide Number Placeholder 5"/>
          <p:cNvSpPr>
            <a:spLocks noGrp="1"/>
          </p:cNvSpPr>
          <p:nvPr>
            <p:ph type="sldNum" sz="quarter" idx="12"/>
          </p:nvPr>
        </p:nvSpPr>
        <p:spPr/>
        <p:txBody>
          <a:bodyPr/>
          <a:lstStyle>
            <a:lvl1pPr>
              <a:defRPr/>
            </a:lvl1pPr>
          </a:lstStyle>
          <a:p>
            <a:fld id="{E97EA0DE-EF40-4B70-B65C-2B712054AD0F}" type="slidenum">
              <a:rPr lang="es-ES"/>
              <a:pPr/>
              <a:t>‹#›</a:t>
            </a:fld>
            <a:endParaRPr lang="es-ES"/>
          </a:p>
        </p:txBody>
      </p:sp>
    </p:spTree>
    <p:extLst>
      <p:ext uri="{BB962C8B-B14F-4D97-AF65-F5344CB8AC3E}">
        <p14:creationId xmlns:p14="http://schemas.microsoft.com/office/powerpoint/2010/main" val="25073339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fa-IR"/>
          </a:p>
        </p:txBody>
      </p:sp>
      <p:sp>
        <p:nvSpPr>
          <p:cNvPr id="4" name="Date Placeholder 3"/>
          <p:cNvSpPr>
            <a:spLocks noGrp="1"/>
          </p:cNvSpPr>
          <p:nvPr>
            <p:ph type="dt" sz="half" idx="10"/>
          </p:nvPr>
        </p:nvSpPr>
        <p:spPr/>
        <p:txBody>
          <a:bodyPr/>
          <a:lstStyle>
            <a:lvl1pPr>
              <a:defRPr/>
            </a:lvl1pPr>
          </a:lstStyle>
          <a:p>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F2CB0A49-9421-4395-BA00-438AFE83D715}"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7911232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lvl1pPr>
              <a:defRPr/>
            </a:lvl1pPr>
          </a:lstStyle>
          <a:p>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168D9090-6E08-4FD3-8B71-A457C3E56566}"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8850621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64EE484B-CAD0-40AF-9960-DE16C0868CCF}"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26149674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Date Placeholder 4"/>
          <p:cNvSpPr>
            <a:spLocks noGrp="1"/>
          </p:cNvSpPr>
          <p:nvPr>
            <p:ph type="dt" sz="half" idx="10"/>
          </p:nvPr>
        </p:nvSpPr>
        <p:spPr/>
        <p:txBody>
          <a:bodyPr/>
          <a:lstStyle>
            <a:lvl1pPr>
              <a:defRPr/>
            </a:lvl1pPr>
          </a:lstStyle>
          <a:p>
            <a:endParaRPr lang="es-E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s-E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D21F82F9-EB7C-436C-972C-64C80C3C0C8E}"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6541406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7" name="Date Placeholder 6"/>
          <p:cNvSpPr>
            <a:spLocks noGrp="1"/>
          </p:cNvSpPr>
          <p:nvPr>
            <p:ph type="dt" sz="half" idx="10"/>
          </p:nvPr>
        </p:nvSpPr>
        <p:spPr/>
        <p:txBody>
          <a:bodyPr/>
          <a:lstStyle>
            <a:lvl1pPr>
              <a:defRPr/>
            </a:lvl1pPr>
          </a:lstStyle>
          <a:p>
            <a:endParaRPr lang="es-E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s-E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B035D8E9-9B1F-4D08-ABE1-8C687A494D12}"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38848560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Date Placeholder 2"/>
          <p:cNvSpPr>
            <a:spLocks noGrp="1"/>
          </p:cNvSpPr>
          <p:nvPr>
            <p:ph type="dt" sz="half" idx="10"/>
          </p:nvPr>
        </p:nvSpPr>
        <p:spPr/>
        <p:txBody>
          <a:bodyPr/>
          <a:lstStyle>
            <a:lvl1pPr>
              <a:defRPr/>
            </a:lvl1pPr>
          </a:lstStyle>
          <a:p>
            <a:endParaRPr lang="es-E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s-E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5F5676CF-B567-4ECE-B84F-DBAFA7A7D6A1}"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16250705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s-E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s-E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1957D795-64B8-4A17-8337-BAFC2ED0685A}"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383949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s-E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s-E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91C8A6B1-9769-47D7-9B62-0483D365EF2E}"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21131913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s-E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s-E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2305BA6D-4E65-4D00-AF2F-3BC3AADFD335}"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34125301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lvl1pPr>
              <a:defRPr/>
            </a:lvl1pPr>
          </a:lstStyle>
          <a:p>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C8EF81E2-50B1-4817-8EE3-1017A0516DC8}"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33554687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4" name="Date Placeholder 3"/>
          <p:cNvSpPr>
            <a:spLocks noGrp="1"/>
          </p:cNvSpPr>
          <p:nvPr>
            <p:ph type="dt" sz="half" idx="10"/>
          </p:nvPr>
        </p:nvSpPr>
        <p:spPr/>
        <p:txBody>
          <a:bodyPr/>
          <a:lstStyle>
            <a:lvl1pPr>
              <a:defRPr/>
            </a:lvl1pPr>
          </a:lstStyle>
          <a:p>
            <a:endParaRPr lang="es-E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s-E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C41135F6-DFF0-4B4D-9BF1-0961E63957CF}"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33831368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92ADD42D-5F07-4193-8685-0B67DE61DAFC}" type="slidenum">
              <a:rPr lang="es-ES"/>
              <a:pPr/>
              <a:t>‹#›</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54C8DA16-5D11-40E8-8828-0957C0006AC9}" type="slidenum">
              <a:rPr lang="es-ES">
                <a:solidFill>
                  <a:srgbClr val="000000"/>
                </a:solidFill>
              </a:rPr>
              <a:pPr/>
              <a:t>‹#›</a:t>
            </a:fld>
            <a:endParaRPr lang="es-ES">
              <a:solidFill>
                <a:srgbClr val="000000"/>
              </a:solidFill>
            </a:endParaRPr>
          </a:p>
        </p:txBody>
      </p:sp>
    </p:spTree>
    <p:extLst>
      <p:ext uri="{BB962C8B-B14F-4D97-AF65-F5344CB8AC3E}">
        <p14:creationId xmlns:p14="http://schemas.microsoft.com/office/powerpoint/2010/main" val="29254610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40883049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8" name="Rectangle 150"/>
          <p:cNvSpPr>
            <a:spLocks noGrp="1" noChangeArrowheads="1"/>
          </p:cNvSpPr>
          <p:nvPr>
            <p:ph type="ctrTitle"/>
          </p:nvPr>
        </p:nvSpPr>
        <p:spPr>
          <a:xfrm>
            <a:off x="827584" y="1916832"/>
            <a:ext cx="7848104" cy="1440160"/>
          </a:xfrm>
        </p:spPr>
        <p:txBody>
          <a:bodyPr/>
          <a:lstStyle/>
          <a:p>
            <a:pPr rtl="1"/>
            <a:r>
              <a:rPr lang="fa-IR" sz="3200" dirty="0">
                <a:solidFill>
                  <a:schemeClr val="tx1"/>
                </a:solidFill>
                <a:cs typeface="B Titr" pitchFamily="2" charset="-78"/>
              </a:rPr>
              <a:t>استاندارد بین المللی حسابداری 36</a:t>
            </a:r>
            <a:br>
              <a:rPr lang="fa-IR" sz="3200" dirty="0">
                <a:solidFill>
                  <a:schemeClr val="tx1"/>
                </a:solidFill>
                <a:cs typeface="B Titr" pitchFamily="2" charset="-78"/>
              </a:rPr>
            </a:br>
            <a:r>
              <a:rPr lang="fa-IR" sz="3200" dirty="0">
                <a:solidFill>
                  <a:schemeClr val="tx1"/>
                </a:solidFill>
                <a:cs typeface="B Titr" pitchFamily="2" charset="-78"/>
              </a:rPr>
              <a:t>«کاهش ارزش دارایی ها»</a:t>
            </a:r>
            <a:endParaRPr lang="es-ES" sz="3200" dirty="0">
              <a:solidFill>
                <a:schemeClr val="tx1"/>
              </a:solidFill>
              <a:cs typeface="B Titr" pitchFamily="2" charset="-78"/>
            </a:endParaRPr>
          </a:p>
        </p:txBody>
      </p:sp>
      <p:sp>
        <p:nvSpPr>
          <p:cNvPr id="6" name="Rectangle 150"/>
          <p:cNvSpPr txBox="1">
            <a:spLocks noChangeArrowheads="1"/>
          </p:cNvSpPr>
          <p:nvPr/>
        </p:nvSpPr>
        <p:spPr bwMode="auto">
          <a:xfrm>
            <a:off x="683568" y="116632"/>
            <a:ext cx="7848104"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pPr rtl="1"/>
            <a:r>
              <a:rPr lang="fa-IR" sz="3200" dirty="0">
                <a:solidFill>
                  <a:srgbClr val="800000"/>
                </a:solidFill>
                <a:cs typeface="B Ziba" pitchFamily="2" charset="-78"/>
              </a:rPr>
              <a:t>کنفرانس جامع استانداردهای گزارشگری مالی بین المللی</a:t>
            </a:r>
            <a:endParaRPr lang="es-ES" sz="3200" dirty="0">
              <a:solidFill>
                <a:srgbClr val="800000"/>
              </a:solidFill>
              <a:cs typeface="B Ziba" pitchFamily="2" charset="-78"/>
            </a:endParaRPr>
          </a:p>
        </p:txBody>
      </p:sp>
    </p:spTree>
    <p:extLst>
      <p:ext uri="{BB962C8B-B14F-4D97-AF65-F5344CB8AC3E}">
        <p14:creationId xmlns:p14="http://schemas.microsoft.com/office/powerpoint/2010/main" val="1404468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r>
              <a:rPr lang="fa-IR" sz="2800" dirty="0">
                <a:solidFill>
                  <a:srgbClr val="C00000"/>
                </a:solidFill>
                <a:cs typeface="B Titr" pitchFamily="2" charset="-78"/>
              </a:rPr>
              <a:t>مقدمه</a:t>
            </a:r>
            <a:endParaRPr lang="fa-IR" sz="2000" dirty="0">
              <a:solidFill>
                <a:srgbClr val="C00000"/>
              </a:solidFill>
              <a:cs typeface="B Titr" pitchFamily="2" charset="-78"/>
            </a:endParaRPr>
          </a:p>
        </p:txBody>
      </p:sp>
      <p:sp>
        <p:nvSpPr>
          <p:cNvPr id="8" name="Content Placeholder 2"/>
          <p:cNvSpPr txBox="1">
            <a:spLocks/>
          </p:cNvSpPr>
          <p:nvPr/>
        </p:nvSpPr>
        <p:spPr bwMode="auto">
          <a:xfrm>
            <a:off x="600130" y="1761386"/>
            <a:ext cx="8003232" cy="41878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355600" indent="-355600" algn="just" rtl="1">
              <a:spcBef>
                <a:spcPts val="0"/>
              </a:spcBef>
              <a:buSzPct val="70000"/>
              <a:buFont typeface="Wingdings" pitchFamily="2" charset="2"/>
              <a:buChar char="q"/>
            </a:pPr>
            <a:r>
              <a:rPr lang="en-US" sz="2000" dirty="0">
                <a:solidFill>
                  <a:schemeClr val="accent4">
                    <a:lumMod val="95000"/>
                    <a:lumOff val="5000"/>
                  </a:schemeClr>
                </a:solidFill>
                <a:cs typeface="B Mitra" pitchFamily="2" charset="-78"/>
              </a:rPr>
              <a:t>IAS36</a:t>
            </a:r>
            <a:r>
              <a:rPr lang="fa-IR" sz="2000" dirty="0">
                <a:solidFill>
                  <a:schemeClr val="accent4">
                    <a:lumMod val="95000"/>
                    <a:lumOff val="5000"/>
                  </a:schemeClr>
                </a:solidFill>
                <a:cs typeface="B Mitra" pitchFamily="2" charset="-78"/>
              </a:rPr>
              <a:t> </a:t>
            </a:r>
            <a:r>
              <a:rPr lang="fa-IR" sz="2800" dirty="0">
                <a:solidFill>
                  <a:schemeClr val="accent4">
                    <a:lumMod val="95000"/>
                    <a:lumOff val="5000"/>
                  </a:schemeClr>
                </a:solidFill>
                <a:cs typeface="B Mitra" pitchFamily="2" charset="-78"/>
              </a:rPr>
              <a:t>در آوریل2001 مورد بازنگری قرار گرفته است و جایگزین نسخه 1998 شده است. در سال های بعد نیز اصلاحاتی داشته است.</a:t>
            </a:r>
          </a:p>
          <a:p>
            <a:pPr marL="355600" indent="-355600" algn="just" rtl="1">
              <a:spcBef>
                <a:spcPts val="0"/>
              </a:spcBef>
              <a:buSzPct val="70000"/>
              <a:buFont typeface="Wingdings" pitchFamily="2" charset="2"/>
              <a:buChar char="q"/>
            </a:pPr>
            <a:r>
              <a:rPr lang="fa-IR" sz="2800" dirty="0">
                <a:solidFill>
                  <a:schemeClr val="accent4">
                    <a:lumMod val="95000"/>
                    <a:lumOff val="5000"/>
                  </a:schemeClr>
                </a:solidFill>
                <a:cs typeface="B Mitra" pitchFamily="2" charset="-78"/>
              </a:rPr>
              <a:t>هدف </a:t>
            </a:r>
            <a:r>
              <a:rPr lang="en-US" sz="2000" dirty="0">
                <a:solidFill>
                  <a:schemeClr val="accent4">
                    <a:lumMod val="95000"/>
                    <a:lumOff val="5000"/>
                  </a:schemeClr>
                </a:solidFill>
                <a:cs typeface="B Mitra" pitchFamily="2" charset="-78"/>
              </a:rPr>
              <a:t>IAS36</a:t>
            </a:r>
            <a:r>
              <a:rPr lang="fa-IR" sz="2000" dirty="0">
                <a:solidFill>
                  <a:schemeClr val="accent4">
                    <a:lumMod val="95000"/>
                    <a:lumOff val="5000"/>
                  </a:schemeClr>
                </a:solidFill>
                <a:cs typeface="B Mitra" pitchFamily="2" charset="-78"/>
              </a:rPr>
              <a:t> </a:t>
            </a:r>
            <a:r>
              <a:rPr lang="fa-IR" sz="2800" dirty="0">
                <a:solidFill>
                  <a:schemeClr val="accent4">
                    <a:lumMod val="95000"/>
                    <a:lumOff val="5000"/>
                  </a:schemeClr>
                </a:solidFill>
                <a:cs typeface="B Mitra" pitchFamily="2" charset="-78"/>
              </a:rPr>
              <a:t>تجویز رویه هایی است که واحد تجاری با بکارگیری آنها اطمینان یابد داراییها بیش از مبلغ بازیافتنی منعکس نمی شوند.</a:t>
            </a:r>
          </a:p>
          <a:p>
            <a:pPr marL="355600" indent="-355600" algn="just" rtl="1">
              <a:spcBef>
                <a:spcPts val="0"/>
              </a:spcBef>
              <a:buSzPct val="70000"/>
              <a:buFont typeface="Wingdings" pitchFamily="2" charset="2"/>
              <a:buChar char="q"/>
            </a:pPr>
            <a:r>
              <a:rPr lang="fa-IR" sz="2800" dirty="0">
                <a:solidFill>
                  <a:schemeClr val="accent4">
                    <a:lumMod val="95000"/>
                    <a:lumOff val="5000"/>
                  </a:schemeClr>
                </a:solidFill>
                <a:cs typeface="B Mitra" pitchFamily="2" charset="-78"/>
              </a:rPr>
              <a:t>در این استاندارد، الزامات مربوط به موارد زیر ارائه شده است:</a:t>
            </a:r>
          </a:p>
          <a:p>
            <a:pPr marL="1270000" lvl="2" indent="-355600" algn="just" rtl="1">
              <a:spcBef>
                <a:spcPts val="0"/>
              </a:spcBef>
              <a:buSzPct val="70000"/>
              <a:buFont typeface="Wingdings" panose="05000000000000000000" pitchFamily="2" charset="2"/>
              <a:buChar char="v"/>
            </a:pPr>
            <a:r>
              <a:rPr lang="fa-IR" dirty="0">
                <a:solidFill>
                  <a:schemeClr val="accent4">
                    <a:lumMod val="95000"/>
                    <a:lumOff val="5000"/>
                  </a:schemeClr>
                </a:solidFill>
                <a:cs typeface="B Mitra" pitchFamily="2" charset="-78"/>
              </a:rPr>
              <a:t>شناسایی کاهش ارزش داراییها</a:t>
            </a:r>
          </a:p>
          <a:p>
            <a:pPr marL="1270000" lvl="2" indent="-355600" algn="just" rtl="1">
              <a:spcBef>
                <a:spcPts val="0"/>
              </a:spcBef>
              <a:buSzPct val="70000"/>
              <a:buFont typeface="Wingdings" panose="05000000000000000000" pitchFamily="2" charset="2"/>
              <a:buChar char="v"/>
            </a:pPr>
            <a:r>
              <a:rPr lang="fa-IR" dirty="0">
                <a:solidFill>
                  <a:schemeClr val="accent4">
                    <a:lumMod val="95000"/>
                    <a:lumOff val="5000"/>
                  </a:schemeClr>
                </a:solidFill>
                <a:cs typeface="B Mitra" pitchFamily="2" charset="-78"/>
              </a:rPr>
              <a:t>برگشت کاهش ارزش داراییها و </a:t>
            </a:r>
          </a:p>
          <a:p>
            <a:pPr marL="1270000" lvl="2" indent="-355600" algn="just" rtl="1">
              <a:spcBef>
                <a:spcPts val="0"/>
              </a:spcBef>
              <a:buSzPct val="70000"/>
              <a:buFont typeface="Wingdings" panose="05000000000000000000" pitchFamily="2" charset="2"/>
              <a:buChar char="v"/>
            </a:pPr>
            <a:r>
              <a:rPr lang="fa-IR" dirty="0">
                <a:solidFill>
                  <a:schemeClr val="accent4">
                    <a:lumMod val="95000"/>
                    <a:lumOff val="5000"/>
                  </a:schemeClr>
                </a:solidFill>
                <a:cs typeface="B Mitra" pitchFamily="2" charset="-78"/>
              </a:rPr>
              <a:t>موارد افشا</a:t>
            </a: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2569825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r>
              <a:rPr lang="fa-IR" sz="2800" dirty="0">
                <a:solidFill>
                  <a:srgbClr val="C00000"/>
                </a:solidFill>
                <a:cs typeface="B Titr" pitchFamily="2" charset="-78"/>
              </a:rPr>
              <a:t>دامنه کاربرد</a:t>
            </a:r>
            <a:endParaRPr lang="fa-IR" sz="2000" dirty="0">
              <a:solidFill>
                <a:srgbClr val="C00000"/>
              </a:solidFill>
              <a:cs typeface="B Titr" pitchFamily="2" charset="-78"/>
            </a:endParaRPr>
          </a:p>
        </p:txBody>
      </p:sp>
      <p:sp>
        <p:nvSpPr>
          <p:cNvPr id="8" name="Content Placeholder 2"/>
          <p:cNvSpPr txBox="1">
            <a:spLocks/>
          </p:cNvSpPr>
          <p:nvPr/>
        </p:nvSpPr>
        <p:spPr bwMode="auto">
          <a:xfrm>
            <a:off x="600130" y="1761386"/>
            <a:ext cx="8003232" cy="4403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355600" indent="-355600" algn="just" rtl="1">
              <a:spcBef>
                <a:spcPts val="0"/>
              </a:spcBef>
              <a:buSzPct val="70000"/>
              <a:buFont typeface="Wingdings" pitchFamily="2" charset="2"/>
              <a:buChar char="q"/>
            </a:pPr>
            <a:r>
              <a:rPr lang="fa-IR" sz="2600" dirty="0">
                <a:solidFill>
                  <a:schemeClr val="accent4">
                    <a:lumMod val="95000"/>
                    <a:lumOff val="5000"/>
                  </a:schemeClr>
                </a:solidFill>
                <a:cs typeface="B Mitra" pitchFamily="2" charset="-78"/>
              </a:rPr>
              <a:t>حسابداری کاهش ارزش داراییهای زیر از شمول این استاندارد خارج است:</a:t>
            </a:r>
          </a:p>
          <a:p>
            <a:pPr marL="812800" lvl="1" indent="-355600" algn="just" rtl="1">
              <a:spcBef>
                <a:spcPts val="0"/>
              </a:spcBef>
              <a:buSzPct val="70000"/>
              <a:buFont typeface="Wingdings" panose="05000000000000000000" pitchFamily="2" charset="2"/>
              <a:buChar char="ü"/>
            </a:pPr>
            <a:r>
              <a:rPr lang="fa-IR" sz="2200" dirty="0">
                <a:solidFill>
                  <a:schemeClr val="accent4">
                    <a:lumMod val="95000"/>
                    <a:lumOff val="5000"/>
                  </a:schemeClr>
                </a:solidFill>
                <a:cs typeface="B Mitra" pitchFamily="2" charset="-78"/>
              </a:rPr>
              <a:t>موجودی ها (</a:t>
            </a:r>
            <a:r>
              <a:rPr lang="en-US" sz="1800" dirty="0">
                <a:solidFill>
                  <a:schemeClr val="accent4">
                    <a:lumMod val="95000"/>
                    <a:lumOff val="5000"/>
                  </a:schemeClr>
                </a:solidFill>
                <a:cs typeface="B Mitra" pitchFamily="2" charset="-78"/>
              </a:rPr>
              <a:t>IAS2</a:t>
            </a:r>
            <a:r>
              <a:rPr lang="fa-IR" sz="2200" dirty="0">
                <a:solidFill>
                  <a:schemeClr val="accent4">
                    <a:lumMod val="95000"/>
                    <a:lumOff val="5000"/>
                  </a:schemeClr>
                </a:solidFill>
                <a:cs typeface="B Mitra" pitchFamily="2" charset="-78"/>
              </a:rPr>
              <a:t>)</a:t>
            </a:r>
          </a:p>
          <a:p>
            <a:pPr marL="812800" lvl="1" indent="-355600" algn="just" rtl="1">
              <a:spcBef>
                <a:spcPts val="0"/>
              </a:spcBef>
              <a:buSzPct val="70000"/>
              <a:buFont typeface="Wingdings" panose="05000000000000000000" pitchFamily="2" charset="2"/>
              <a:buChar char="ü"/>
            </a:pPr>
            <a:r>
              <a:rPr lang="fa-IR" sz="2200" dirty="0">
                <a:solidFill>
                  <a:schemeClr val="accent4">
                    <a:lumMod val="95000"/>
                    <a:lumOff val="5000"/>
                  </a:schemeClr>
                </a:solidFill>
                <a:cs typeface="B Mitra" pitchFamily="2" charset="-78"/>
              </a:rPr>
              <a:t>داراییهای ایجاد شده از طریق پیمانهای ساخت (</a:t>
            </a:r>
            <a:r>
              <a:rPr lang="en-US" sz="1800" dirty="0">
                <a:solidFill>
                  <a:schemeClr val="accent4">
                    <a:lumMod val="95000"/>
                    <a:lumOff val="5000"/>
                  </a:schemeClr>
                </a:solidFill>
                <a:cs typeface="B Mitra" pitchFamily="2" charset="-78"/>
              </a:rPr>
              <a:t>IAS11</a:t>
            </a:r>
            <a:r>
              <a:rPr lang="fa-IR" sz="2200" dirty="0">
                <a:solidFill>
                  <a:schemeClr val="accent4">
                    <a:lumMod val="95000"/>
                    <a:lumOff val="5000"/>
                  </a:schemeClr>
                </a:solidFill>
                <a:cs typeface="B Mitra" pitchFamily="2" charset="-78"/>
              </a:rPr>
              <a:t>)</a:t>
            </a:r>
          </a:p>
          <a:p>
            <a:pPr marL="812800" lvl="1" indent="-355600" algn="just" rtl="1">
              <a:spcBef>
                <a:spcPts val="0"/>
              </a:spcBef>
              <a:buSzPct val="70000"/>
              <a:buFont typeface="Wingdings" panose="05000000000000000000" pitchFamily="2" charset="2"/>
              <a:buChar char="ü"/>
            </a:pPr>
            <a:r>
              <a:rPr lang="fa-IR" sz="2200" dirty="0">
                <a:solidFill>
                  <a:schemeClr val="accent4">
                    <a:lumMod val="95000"/>
                    <a:lumOff val="5000"/>
                  </a:schemeClr>
                </a:solidFill>
                <a:cs typeface="B Mitra" pitchFamily="2" charset="-78"/>
              </a:rPr>
              <a:t>داراییهای غیرجاری نگهداری شده برای فروش و عملیات متوقف شده (</a:t>
            </a:r>
            <a:r>
              <a:rPr lang="en-US" sz="1800" dirty="0">
                <a:solidFill>
                  <a:schemeClr val="accent4">
                    <a:lumMod val="95000"/>
                    <a:lumOff val="5000"/>
                  </a:schemeClr>
                </a:solidFill>
                <a:cs typeface="B Mitra" pitchFamily="2" charset="-78"/>
              </a:rPr>
              <a:t>IFRS5</a:t>
            </a:r>
            <a:r>
              <a:rPr lang="fa-IR" sz="2200" dirty="0">
                <a:solidFill>
                  <a:schemeClr val="accent4">
                    <a:lumMod val="95000"/>
                    <a:lumOff val="5000"/>
                  </a:schemeClr>
                </a:solidFill>
                <a:cs typeface="B Mitra" pitchFamily="2" charset="-78"/>
              </a:rPr>
              <a:t>)</a:t>
            </a:r>
          </a:p>
          <a:p>
            <a:pPr marL="812800" lvl="1" indent="-355600" algn="just" rtl="1">
              <a:spcBef>
                <a:spcPts val="0"/>
              </a:spcBef>
              <a:buSzPct val="70000"/>
              <a:buFont typeface="Wingdings" panose="05000000000000000000" pitchFamily="2" charset="2"/>
              <a:buChar char="ü"/>
            </a:pPr>
            <a:r>
              <a:rPr lang="fa-IR" sz="2200" dirty="0">
                <a:solidFill>
                  <a:schemeClr val="accent4">
                    <a:lumMod val="95000"/>
                    <a:lumOff val="5000"/>
                  </a:schemeClr>
                </a:solidFill>
                <a:cs typeface="B Mitra" pitchFamily="2" charset="-78"/>
              </a:rPr>
              <a:t>داراییهای زیستی مرتبط با فعالیتهای کشاورزی (</a:t>
            </a:r>
            <a:r>
              <a:rPr lang="en-US" sz="1800" dirty="0">
                <a:solidFill>
                  <a:schemeClr val="accent4">
                    <a:lumMod val="95000"/>
                    <a:lumOff val="5000"/>
                  </a:schemeClr>
                </a:solidFill>
                <a:cs typeface="B Mitra" pitchFamily="2" charset="-78"/>
              </a:rPr>
              <a:t>IAS41</a:t>
            </a:r>
            <a:r>
              <a:rPr lang="fa-IR" sz="2200" dirty="0">
                <a:solidFill>
                  <a:schemeClr val="accent4">
                    <a:lumMod val="95000"/>
                    <a:lumOff val="5000"/>
                  </a:schemeClr>
                </a:solidFill>
                <a:cs typeface="B Mitra" pitchFamily="2" charset="-78"/>
              </a:rPr>
              <a:t>)</a:t>
            </a:r>
          </a:p>
          <a:p>
            <a:pPr marL="812800" lvl="1" indent="-355600" algn="just" rtl="1">
              <a:spcBef>
                <a:spcPts val="0"/>
              </a:spcBef>
              <a:buSzPct val="70000"/>
              <a:buFont typeface="Wingdings" panose="05000000000000000000" pitchFamily="2" charset="2"/>
              <a:buChar char="ü"/>
            </a:pPr>
            <a:r>
              <a:rPr lang="fa-IR" sz="2200" dirty="0">
                <a:solidFill>
                  <a:srgbClr val="006699"/>
                </a:solidFill>
                <a:cs typeface="B Mitra" pitchFamily="2" charset="-78"/>
              </a:rPr>
              <a:t>داراییهای مالیات انتقالی (</a:t>
            </a:r>
            <a:r>
              <a:rPr lang="en-US" sz="1800" dirty="0">
                <a:solidFill>
                  <a:srgbClr val="006699"/>
                </a:solidFill>
                <a:cs typeface="B Mitra" pitchFamily="2" charset="-78"/>
              </a:rPr>
              <a:t>IAS12</a:t>
            </a:r>
            <a:r>
              <a:rPr lang="fa-IR" sz="2200" dirty="0">
                <a:solidFill>
                  <a:srgbClr val="006699"/>
                </a:solidFill>
                <a:cs typeface="B Mitra" pitchFamily="2" charset="-78"/>
              </a:rPr>
              <a:t>)</a:t>
            </a:r>
          </a:p>
          <a:p>
            <a:pPr marL="812800" lvl="1" indent="-355600" algn="just" rtl="1">
              <a:spcBef>
                <a:spcPts val="0"/>
              </a:spcBef>
              <a:buSzPct val="70000"/>
              <a:buFont typeface="Wingdings" panose="05000000000000000000" pitchFamily="2" charset="2"/>
              <a:buChar char="ü"/>
            </a:pPr>
            <a:r>
              <a:rPr lang="fa-IR" sz="2200" dirty="0">
                <a:solidFill>
                  <a:srgbClr val="006699"/>
                </a:solidFill>
                <a:cs typeface="B Mitra" pitchFamily="2" charset="-78"/>
              </a:rPr>
              <a:t>داراییهای ناشی از مزایای کارکنان (</a:t>
            </a:r>
            <a:r>
              <a:rPr lang="en-US" sz="1800" dirty="0">
                <a:solidFill>
                  <a:srgbClr val="006699"/>
                </a:solidFill>
                <a:cs typeface="B Mitra" pitchFamily="2" charset="-78"/>
              </a:rPr>
              <a:t>IAS19</a:t>
            </a:r>
            <a:r>
              <a:rPr lang="fa-IR" sz="2200" dirty="0">
                <a:solidFill>
                  <a:srgbClr val="006699"/>
                </a:solidFill>
                <a:cs typeface="B Mitra" pitchFamily="2" charset="-78"/>
              </a:rPr>
              <a:t>)</a:t>
            </a:r>
          </a:p>
          <a:p>
            <a:pPr marL="812800" lvl="1" indent="-355600" algn="just" rtl="1">
              <a:spcBef>
                <a:spcPts val="0"/>
              </a:spcBef>
              <a:buSzPct val="70000"/>
              <a:buFont typeface="Wingdings" panose="05000000000000000000" pitchFamily="2" charset="2"/>
              <a:buChar char="ü"/>
            </a:pPr>
            <a:r>
              <a:rPr lang="fa-IR" sz="2200" dirty="0">
                <a:solidFill>
                  <a:srgbClr val="006699"/>
                </a:solidFill>
                <a:cs typeface="B Mitra" pitchFamily="2" charset="-78"/>
              </a:rPr>
              <a:t>داراییهای مالی (</a:t>
            </a:r>
            <a:r>
              <a:rPr lang="en-US" sz="1800" dirty="0">
                <a:solidFill>
                  <a:srgbClr val="006699"/>
                </a:solidFill>
                <a:cs typeface="B Mitra" pitchFamily="2" charset="-78"/>
              </a:rPr>
              <a:t>IAS39</a:t>
            </a:r>
            <a:r>
              <a:rPr lang="fa-IR" sz="2200" dirty="0">
                <a:solidFill>
                  <a:srgbClr val="006699"/>
                </a:solidFill>
                <a:cs typeface="B Mitra" pitchFamily="2" charset="-78"/>
              </a:rPr>
              <a:t>)</a:t>
            </a:r>
          </a:p>
          <a:p>
            <a:pPr marL="812800" lvl="1" indent="-355600" algn="just" rtl="1">
              <a:spcBef>
                <a:spcPts val="0"/>
              </a:spcBef>
              <a:buSzPct val="70000"/>
              <a:buFont typeface="Wingdings" panose="05000000000000000000" pitchFamily="2" charset="2"/>
              <a:buChar char="ü"/>
            </a:pPr>
            <a:r>
              <a:rPr lang="fa-IR" sz="2200" dirty="0">
                <a:solidFill>
                  <a:srgbClr val="006699"/>
                </a:solidFill>
                <a:cs typeface="B Mitra" pitchFamily="2" charset="-78"/>
              </a:rPr>
              <a:t>سرمایه گذاری در املاک که به ارزش منصفانه اندازه گیری می شود. (</a:t>
            </a:r>
            <a:r>
              <a:rPr lang="en-US" sz="1800" dirty="0">
                <a:solidFill>
                  <a:srgbClr val="006699"/>
                </a:solidFill>
                <a:cs typeface="B Mitra" pitchFamily="2" charset="-78"/>
              </a:rPr>
              <a:t>IAS40</a:t>
            </a:r>
            <a:r>
              <a:rPr lang="fa-IR" sz="2200" dirty="0">
                <a:solidFill>
                  <a:srgbClr val="006699"/>
                </a:solidFill>
                <a:cs typeface="B Mitra" pitchFamily="2" charset="-78"/>
              </a:rPr>
              <a:t>)</a:t>
            </a:r>
          </a:p>
          <a:p>
            <a:pPr marL="812800" lvl="1" indent="-355600" algn="just" rtl="1">
              <a:spcBef>
                <a:spcPts val="0"/>
              </a:spcBef>
              <a:buSzPct val="70000"/>
              <a:buFont typeface="Wingdings" panose="05000000000000000000" pitchFamily="2" charset="2"/>
              <a:buChar char="ü"/>
            </a:pPr>
            <a:r>
              <a:rPr lang="fa-IR" sz="2200" dirty="0">
                <a:solidFill>
                  <a:srgbClr val="006699"/>
                </a:solidFill>
                <a:cs typeface="B Mitra" pitchFamily="2" charset="-78"/>
              </a:rPr>
              <a:t>مخارج انتقالی و داراییهای نامشهود ناشی از حقوق قراردادی بیمه کننده طبق قراردادهای بیمه (</a:t>
            </a:r>
            <a:r>
              <a:rPr lang="en-US" sz="1800" dirty="0">
                <a:solidFill>
                  <a:srgbClr val="006699"/>
                </a:solidFill>
                <a:cs typeface="B Mitra" pitchFamily="2" charset="-78"/>
              </a:rPr>
              <a:t>IFRS4</a:t>
            </a:r>
            <a:r>
              <a:rPr lang="fa-IR" sz="2200" dirty="0">
                <a:solidFill>
                  <a:srgbClr val="006699"/>
                </a:solidFill>
                <a:cs typeface="B Mitra" pitchFamily="2" charset="-78"/>
              </a:rPr>
              <a:t>)</a:t>
            </a: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6298226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r>
              <a:rPr lang="fa-IR" sz="2800" dirty="0">
                <a:solidFill>
                  <a:srgbClr val="C00000"/>
                </a:solidFill>
                <a:cs typeface="B Titr" pitchFamily="2" charset="-78"/>
              </a:rPr>
              <a:t>دامنه کاربرد</a:t>
            </a:r>
            <a:endParaRPr lang="fa-IR" sz="2000" dirty="0">
              <a:solidFill>
                <a:srgbClr val="C00000"/>
              </a:solidFill>
              <a:cs typeface="B Titr" pitchFamily="2" charset="-78"/>
            </a:endParaRPr>
          </a:p>
        </p:txBody>
      </p:sp>
      <p:sp>
        <p:nvSpPr>
          <p:cNvPr id="8" name="Content Placeholder 2"/>
          <p:cNvSpPr txBox="1">
            <a:spLocks/>
          </p:cNvSpPr>
          <p:nvPr/>
        </p:nvSpPr>
        <p:spPr bwMode="auto">
          <a:xfrm>
            <a:off x="600130" y="1761386"/>
            <a:ext cx="8003232" cy="4403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355600" indent="-355600" algn="just" rtl="1">
              <a:spcBef>
                <a:spcPts val="0"/>
              </a:spcBef>
              <a:buSzPct val="70000"/>
              <a:buFont typeface="Wingdings" pitchFamily="2" charset="2"/>
              <a:buChar char="q"/>
            </a:pPr>
            <a:r>
              <a:rPr lang="fa-IR" sz="2600" b="1" dirty="0">
                <a:solidFill>
                  <a:schemeClr val="accent4">
                    <a:lumMod val="95000"/>
                    <a:lumOff val="5000"/>
                  </a:schemeClr>
                </a:solidFill>
                <a:cs typeface="B Mitra" pitchFamily="2" charset="-78"/>
              </a:rPr>
              <a:t>نتیجه گیری: </a:t>
            </a:r>
            <a:r>
              <a:rPr lang="fa-IR" sz="2800" dirty="0">
                <a:solidFill>
                  <a:schemeClr val="accent4">
                    <a:lumMod val="95000"/>
                    <a:lumOff val="5000"/>
                  </a:schemeClr>
                </a:solidFill>
                <a:cs typeface="B Mitra" pitchFamily="2" charset="-78"/>
              </a:rPr>
              <a:t>دامنه کاربرد </a:t>
            </a:r>
            <a:r>
              <a:rPr lang="en-US" sz="2000" dirty="0">
                <a:solidFill>
                  <a:schemeClr val="accent4">
                    <a:lumMod val="95000"/>
                    <a:lumOff val="5000"/>
                  </a:schemeClr>
                </a:solidFill>
                <a:cs typeface="B Mitra" pitchFamily="2" charset="-78"/>
              </a:rPr>
              <a:t>IAS36</a:t>
            </a:r>
            <a:r>
              <a:rPr lang="fa-IR" sz="2000" dirty="0">
                <a:solidFill>
                  <a:schemeClr val="accent4">
                    <a:lumMod val="95000"/>
                    <a:lumOff val="5000"/>
                  </a:schemeClr>
                </a:solidFill>
                <a:cs typeface="B Mitra" pitchFamily="2" charset="-78"/>
              </a:rPr>
              <a:t> </a:t>
            </a:r>
            <a:r>
              <a:rPr lang="fa-IR" sz="2800" dirty="0">
                <a:solidFill>
                  <a:schemeClr val="accent4">
                    <a:lumMod val="95000"/>
                    <a:lumOff val="5000"/>
                  </a:schemeClr>
                </a:solidFill>
                <a:cs typeface="B Mitra" pitchFamily="2" charset="-78"/>
              </a:rPr>
              <a:t>شامل حسابداری کاهش ارزش داراییهای زیر است:</a:t>
            </a:r>
          </a:p>
          <a:p>
            <a:pPr marL="812800" lvl="1" indent="-355600" algn="just" rtl="1">
              <a:spcBef>
                <a:spcPts val="0"/>
              </a:spcBef>
              <a:buSzPct val="70000"/>
              <a:buFont typeface="Wingdings" panose="05000000000000000000" pitchFamily="2" charset="2"/>
              <a:buChar char="ü"/>
            </a:pPr>
            <a:r>
              <a:rPr lang="fa-IR" sz="2400" dirty="0">
                <a:solidFill>
                  <a:schemeClr val="accent4">
                    <a:lumMod val="95000"/>
                    <a:lumOff val="5000"/>
                  </a:schemeClr>
                </a:solidFill>
                <a:cs typeface="B Mitra" pitchFamily="2" charset="-78"/>
              </a:rPr>
              <a:t>داراییهای نامشهود و سرقفلی</a:t>
            </a:r>
          </a:p>
          <a:p>
            <a:pPr marL="812800" lvl="1" indent="-355600" algn="just" rtl="1">
              <a:spcBef>
                <a:spcPts val="0"/>
              </a:spcBef>
              <a:buSzPct val="70000"/>
              <a:buFont typeface="Wingdings" panose="05000000000000000000" pitchFamily="2" charset="2"/>
              <a:buChar char="ü"/>
            </a:pPr>
            <a:r>
              <a:rPr lang="fa-IR" sz="2400" dirty="0">
                <a:solidFill>
                  <a:schemeClr val="accent4">
                    <a:lumMod val="95000"/>
                    <a:lumOff val="5000"/>
                  </a:schemeClr>
                </a:solidFill>
                <a:cs typeface="B Mitra" pitchFamily="2" charset="-78"/>
              </a:rPr>
              <a:t>اموال، ماشین آلات و تجهیزات</a:t>
            </a:r>
          </a:p>
          <a:p>
            <a:pPr marL="812800" lvl="1" indent="-355600" algn="just" rtl="1">
              <a:spcBef>
                <a:spcPts val="0"/>
              </a:spcBef>
              <a:buSzPct val="70000"/>
              <a:buFont typeface="Wingdings" panose="05000000000000000000" pitchFamily="2" charset="2"/>
              <a:buChar char="ü"/>
            </a:pPr>
            <a:r>
              <a:rPr lang="fa-IR" sz="2400" dirty="0">
                <a:solidFill>
                  <a:schemeClr val="accent4">
                    <a:lumMod val="95000"/>
                    <a:lumOff val="5000"/>
                  </a:schemeClr>
                </a:solidFill>
                <a:cs typeface="B Mitra" pitchFamily="2" charset="-78"/>
              </a:rPr>
              <a:t>سرمایه گذاری در املاک که به بهای تمام شده نگهداری می شود.</a:t>
            </a:r>
          </a:p>
          <a:p>
            <a:pPr marL="812800" lvl="1" indent="-355600" algn="just" rtl="1">
              <a:spcBef>
                <a:spcPts val="0"/>
              </a:spcBef>
              <a:buSzPct val="70000"/>
              <a:buFont typeface="Wingdings" panose="05000000000000000000" pitchFamily="2" charset="2"/>
              <a:buChar char="ü"/>
            </a:pPr>
            <a:r>
              <a:rPr lang="fa-IR" sz="2400" dirty="0">
                <a:solidFill>
                  <a:schemeClr val="accent4">
                    <a:lumMod val="95000"/>
                    <a:lumOff val="5000"/>
                  </a:schemeClr>
                </a:solidFill>
                <a:cs typeface="B Mitra" pitchFamily="2" charset="-78"/>
              </a:rPr>
              <a:t>واحدهای تجاری فرعی، وابسته و مشارکت های خاص</a:t>
            </a:r>
          </a:p>
          <a:p>
            <a:pPr marL="812800" lvl="1" indent="-355600" algn="just" rtl="1">
              <a:spcBef>
                <a:spcPts val="0"/>
              </a:spcBef>
              <a:buSzPct val="70000"/>
              <a:buFont typeface="Wingdings" panose="05000000000000000000" pitchFamily="2" charset="2"/>
              <a:buChar char="ü"/>
            </a:pPr>
            <a:endParaRPr lang="fa-IR" sz="2200" dirty="0">
              <a:solidFill>
                <a:schemeClr val="accent4">
                  <a:lumMod val="95000"/>
                  <a:lumOff val="5000"/>
                </a:schemeClr>
              </a:solidFill>
              <a:cs typeface="B Mitra" pitchFamily="2" charset="-78"/>
            </a:endParaRP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6504239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r>
              <a:rPr lang="fa-IR" sz="2800" dirty="0">
                <a:solidFill>
                  <a:srgbClr val="C00000"/>
                </a:solidFill>
                <a:cs typeface="B Titr" pitchFamily="2" charset="-78"/>
              </a:rPr>
              <a:t>شواهد کاهش ارزش</a:t>
            </a:r>
            <a:endParaRPr lang="fa-IR" sz="2000" dirty="0">
              <a:solidFill>
                <a:srgbClr val="C00000"/>
              </a:solidFill>
              <a:cs typeface="B Titr" pitchFamily="2" charset="-78"/>
            </a:endParaRPr>
          </a:p>
        </p:txBody>
      </p:sp>
      <p:sp>
        <p:nvSpPr>
          <p:cNvPr id="8" name="Content Placeholder 2"/>
          <p:cNvSpPr txBox="1">
            <a:spLocks/>
          </p:cNvSpPr>
          <p:nvPr/>
        </p:nvSpPr>
        <p:spPr bwMode="auto">
          <a:xfrm>
            <a:off x="611560" y="1556792"/>
            <a:ext cx="8003232" cy="4853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342900" indent="-342900" algn="just" rtl="1">
              <a:buSzPct val="70000"/>
              <a:buFont typeface="Wingdings" panose="05000000000000000000" pitchFamily="2" charset="2"/>
              <a:buChar char="q"/>
            </a:pPr>
            <a:r>
              <a:rPr lang="en-US" sz="2000" dirty="0">
                <a:solidFill>
                  <a:schemeClr val="accent4">
                    <a:lumMod val="95000"/>
                    <a:lumOff val="5000"/>
                  </a:schemeClr>
                </a:solidFill>
                <a:cs typeface="B Mitra" pitchFamily="2" charset="-78"/>
              </a:rPr>
              <a:t>IAS36</a:t>
            </a:r>
            <a:r>
              <a:rPr lang="fa-IR" sz="2000" dirty="0">
                <a:solidFill>
                  <a:schemeClr val="accent4">
                    <a:lumMod val="95000"/>
                    <a:lumOff val="5000"/>
                  </a:schemeClr>
                </a:solidFill>
                <a:cs typeface="B Mitra" pitchFamily="2" charset="-78"/>
              </a:rPr>
              <a:t> </a:t>
            </a:r>
            <a:r>
              <a:rPr lang="fa-IR" sz="2400" dirty="0">
                <a:solidFill>
                  <a:schemeClr val="accent4">
                    <a:lumMod val="95000"/>
                    <a:lumOff val="5000"/>
                  </a:schemeClr>
                </a:solidFill>
                <a:cs typeface="B Mitra" pitchFamily="2" charset="-78"/>
              </a:rPr>
              <a:t>واحد تجاری را ملزم می کند که در هر تاریخ گزارشگری، بررسی کند که آیا شواهدی مبنی بر کاهش ارزش دارایی ها وجود دارد یا خیر. اگر شواهد کاهش ارزش وجود داشت، ارزش بازیافتنی باید برآورد شود.</a:t>
            </a:r>
          </a:p>
          <a:p>
            <a:pPr marL="800100" lvl="1" indent="-342900" algn="just" rtl="1">
              <a:buSzPct val="70000"/>
              <a:buFont typeface="Wingdings" panose="05000000000000000000" pitchFamily="2" charset="2"/>
              <a:buChar char="v"/>
            </a:pPr>
            <a:r>
              <a:rPr lang="fa-IR" sz="2200" dirty="0">
                <a:solidFill>
                  <a:schemeClr val="accent4">
                    <a:lumMod val="95000"/>
                    <a:lumOff val="5000"/>
                  </a:schemeClr>
                </a:solidFill>
                <a:cs typeface="B Mitra" pitchFamily="2" charset="-78"/>
              </a:rPr>
              <a:t>واحد تجاری باید قابلیت بازیافت </a:t>
            </a:r>
            <a:r>
              <a:rPr lang="fa-IR" sz="2200" u="sng" dirty="0">
                <a:cs typeface="B Mitra" pitchFamily="2" charset="-78"/>
              </a:rPr>
              <a:t>سرقفلی</a:t>
            </a:r>
            <a:r>
              <a:rPr lang="fa-IR" sz="2200" dirty="0">
                <a:cs typeface="B Mitra" pitchFamily="2" charset="-78"/>
              </a:rPr>
              <a:t> </a:t>
            </a:r>
            <a:r>
              <a:rPr lang="fa-IR" sz="2200" dirty="0">
                <a:solidFill>
                  <a:schemeClr val="accent4">
                    <a:lumMod val="95000"/>
                    <a:lumOff val="5000"/>
                  </a:schemeClr>
                </a:solidFill>
                <a:cs typeface="B Mitra" pitchFamily="2" charset="-78"/>
              </a:rPr>
              <a:t>و </a:t>
            </a:r>
            <a:r>
              <a:rPr lang="fa-IR" sz="2200" u="sng" dirty="0">
                <a:solidFill>
                  <a:schemeClr val="accent4">
                    <a:lumMod val="95000"/>
                    <a:lumOff val="5000"/>
                  </a:schemeClr>
                </a:solidFill>
                <a:cs typeface="B Mitra" pitchFamily="2" charset="-78"/>
              </a:rPr>
              <a:t>داراییهای نامشهود با عمر مفید نامعین</a:t>
            </a:r>
            <a:r>
              <a:rPr lang="fa-IR" sz="2200" dirty="0">
                <a:solidFill>
                  <a:schemeClr val="accent4">
                    <a:lumMod val="95000"/>
                    <a:lumOff val="5000"/>
                  </a:schemeClr>
                </a:solidFill>
                <a:cs typeface="B Mitra" pitchFamily="2" charset="-78"/>
              </a:rPr>
              <a:t> و </a:t>
            </a:r>
            <a:r>
              <a:rPr lang="fa-IR" sz="2200" u="sng" dirty="0">
                <a:solidFill>
                  <a:schemeClr val="accent4">
                    <a:lumMod val="95000"/>
                    <a:lumOff val="5000"/>
                  </a:schemeClr>
                </a:solidFill>
                <a:cs typeface="B Mitra" pitchFamily="2" charset="-78"/>
              </a:rPr>
              <a:t>داراییهای نامشهودی که هنوز به مرحله استفاده نرسیده اند</a:t>
            </a:r>
            <a:r>
              <a:rPr lang="fa-IR" sz="2200" dirty="0">
                <a:solidFill>
                  <a:schemeClr val="accent4">
                    <a:lumMod val="95000"/>
                    <a:lumOff val="5000"/>
                  </a:schemeClr>
                </a:solidFill>
                <a:cs typeface="B Mitra" pitchFamily="2" charset="-78"/>
              </a:rPr>
              <a:t> را حداقل به صورت سالانه مورد بررسی قرار دهد، فارغ از اینکه شواهدی از کاهش ارزش در مورد آنها وجود دارد یا خیر. </a:t>
            </a:r>
          </a:p>
          <a:p>
            <a:pPr marL="342900" indent="-342900" algn="just" rtl="1">
              <a:buSzPct val="70000"/>
              <a:buFont typeface="Wingdings" panose="05000000000000000000" pitchFamily="2" charset="2"/>
              <a:buChar char="q"/>
            </a:pPr>
            <a:endParaRPr lang="fa-IR" sz="1400" dirty="0">
              <a:solidFill>
                <a:schemeClr val="accent4">
                  <a:lumMod val="95000"/>
                  <a:lumOff val="5000"/>
                </a:schemeClr>
              </a:solidFill>
              <a:cs typeface="B Mitra" pitchFamily="2" charset="-78"/>
            </a:endParaRPr>
          </a:p>
          <a:p>
            <a:pPr marL="342900" indent="-342900" algn="just" rtl="1">
              <a:buSzPct val="70000"/>
              <a:buFont typeface="Wingdings" panose="05000000000000000000" pitchFamily="2" charset="2"/>
              <a:buChar char="q"/>
            </a:pPr>
            <a:r>
              <a:rPr lang="fa-IR" sz="2400" b="1" dirty="0">
                <a:solidFill>
                  <a:schemeClr val="accent4">
                    <a:lumMod val="95000"/>
                    <a:lumOff val="5000"/>
                  </a:schemeClr>
                </a:solidFill>
                <a:cs typeface="B Mitra" pitchFamily="2" charset="-78"/>
              </a:rPr>
              <a:t>شواهد کاهش ارزش داراییها:</a:t>
            </a:r>
          </a:p>
          <a:p>
            <a:pPr marL="800100" lvl="1" indent="-342900" algn="just" rtl="1">
              <a:buSzPct val="70000"/>
              <a:buFont typeface="Wingdings" panose="05000000000000000000" pitchFamily="2" charset="2"/>
              <a:buChar char="ü"/>
            </a:pPr>
            <a:r>
              <a:rPr lang="fa-IR" sz="2200" b="1" dirty="0">
                <a:solidFill>
                  <a:schemeClr val="accent4">
                    <a:lumMod val="95000"/>
                    <a:lumOff val="5000"/>
                  </a:schemeClr>
                </a:solidFill>
                <a:cs typeface="B Mitra" pitchFamily="2" charset="-78"/>
              </a:rPr>
              <a:t>شواهد برون سازمانی: </a:t>
            </a:r>
            <a:r>
              <a:rPr lang="fa-IR" sz="2200" dirty="0">
                <a:solidFill>
                  <a:schemeClr val="accent4">
                    <a:lumMod val="95000"/>
                    <a:lumOff val="5000"/>
                  </a:schemeClr>
                </a:solidFill>
                <a:cs typeface="B Mitra" pitchFamily="2" charset="-78"/>
              </a:rPr>
              <a:t>افزایش نرخ بهره بازار، تغییرات بااهمیت نامساعد در محیط فناوری، بازار، اقتصادی یا قانونی که واحد تجاری در آن فعالیت میکند، کمتر بودن ارزش بازار نسبت به ارزش دفتری خالص داراییها </a:t>
            </a:r>
          </a:p>
          <a:p>
            <a:pPr marL="800100" lvl="1" indent="-342900" algn="just" rtl="1">
              <a:buSzPct val="70000"/>
              <a:buFont typeface="Wingdings" panose="05000000000000000000" pitchFamily="2" charset="2"/>
              <a:buChar char="ü"/>
            </a:pPr>
            <a:r>
              <a:rPr lang="fa-IR" sz="2200" b="1" dirty="0">
                <a:solidFill>
                  <a:schemeClr val="accent4">
                    <a:lumMod val="95000"/>
                    <a:lumOff val="5000"/>
                  </a:schemeClr>
                </a:solidFill>
                <a:cs typeface="B Mitra" pitchFamily="2" charset="-78"/>
              </a:rPr>
              <a:t>شواهد درون سازمان: </a:t>
            </a:r>
            <a:r>
              <a:rPr lang="fa-IR" sz="2200" dirty="0">
                <a:solidFill>
                  <a:schemeClr val="accent4">
                    <a:lumMod val="95000"/>
                    <a:lumOff val="5000"/>
                  </a:schemeClr>
                </a:solidFill>
                <a:cs typeface="B Mitra" pitchFamily="2" charset="-78"/>
              </a:rPr>
              <a:t>مثل مثل نابابی یا خسارت فیزیکی دارایی، بلااستفاده شدن دارایی، تجدید ساختار عملیاتی که دارایی به آن تعلق دارد.</a:t>
            </a: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7131032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pPr rtl="1"/>
            <a:r>
              <a:rPr lang="fa-IR" sz="2800" dirty="0">
                <a:solidFill>
                  <a:srgbClr val="C00000"/>
                </a:solidFill>
                <a:cs typeface="B Titr" pitchFamily="2" charset="-78"/>
              </a:rPr>
              <a:t>آزمون کاهش ارزش</a:t>
            </a: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 name="Rectangle 1"/>
          <p:cNvSpPr/>
          <p:nvPr/>
        </p:nvSpPr>
        <p:spPr bwMode="auto">
          <a:xfrm>
            <a:off x="6012160" y="1633736"/>
            <a:ext cx="1858560" cy="576064"/>
          </a:xfrm>
          <a:prstGeom prst="rect">
            <a:avLst/>
          </a:prstGeom>
          <a:solidFill>
            <a:srgbClr val="FFFF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1" anchor="t" anchorCtr="0" compatLnSpc="1">
            <a:prstTxWarp prst="textNoShape">
              <a:avLst/>
            </a:prstTxWarp>
          </a:bodyPr>
          <a:lstStyle/>
          <a:p>
            <a:pPr marL="0" marR="0" indent="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dirty="0">
                <a:ln>
                  <a:noFill/>
                </a:ln>
                <a:solidFill>
                  <a:schemeClr val="tx1"/>
                </a:solidFill>
                <a:effectLst/>
                <a:cs typeface="B Mitra" panose="00000400000000000000" pitchFamily="2" charset="-78"/>
              </a:rPr>
              <a:t>ارزش دفتری</a:t>
            </a:r>
          </a:p>
        </p:txBody>
      </p:sp>
      <p:sp>
        <p:nvSpPr>
          <p:cNvPr id="10" name="Rectangle 9"/>
          <p:cNvSpPr/>
          <p:nvPr/>
        </p:nvSpPr>
        <p:spPr bwMode="auto">
          <a:xfrm>
            <a:off x="481192" y="2927266"/>
            <a:ext cx="1858560" cy="654897"/>
          </a:xfrm>
          <a:prstGeom prst="rect">
            <a:avLst/>
          </a:prstGeom>
          <a:solidFill>
            <a:srgbClr val="FFFF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1" anchor="t" anchorCtr="0" compatLnSpc="1">
            <a:prstTxWarp prst="textNoShape">
              <a:avLst/>
            </a:prstTxWarp>
          </a:bodyPr>
          <a:lstStyle/>
          <a:p>
            <a:pPr marL="0" marR="0" indent="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dirty="0">
                <a:ln>
                  <a:noFill/>
                </a:ln>
                <a:solidFill>
                  <a:schemeClr val="tx1"/>
                </a:solidFill>
                <a:effectLst/>
                <a:cs typeface="B Mitra" panose="00000400000000000000" pitchFamily="2" charset="-78"/>
              </a:rPr>
              <a:t>ارزش بکارگیری</a:t>
            </a:r>
          </a:p>
        </p:txBody>
      </p:sp>
      <p:sp>
        <p:nvSpPr>
          <p:cNvPr id="11" name="Rectangle 10"/>
          <p:cNvSpPr/>
          <p:nvPr/>
        </p:nvSpPr>
        <p:spPr bwMode="auto">
          <a:xfrm>
            <a:off x="4228412" y="2923054"/>
            <a:ext cx="1858560" cy="654897"/>
          </a:xfrm>
          <a:prstGeom prst="rect">
            <a:avLst/>
          </a:prstGeom>
          <a:solidFill>
            <a:srgbClr val="FFFF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1" anchor="t" anchorCtr="0" compatLnSpc="1">
            <a:prstTxWarp prst="textNoShape">
              <a:avLst/>
            </a:prstTxWarp>
          </a:bodyPr>
          <a:lstStyle/>
          <a:p>
            <a:pPr marL="0" marR="0" indent="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dirty="0">
                <a:ln>
                  <a:noFill/>
                </a:ln>
                <a:solidFill>
                  <a:schemeClr val="tx1"/>
                </a:solidFill>
                <a:effectLst/>
                <a:cs typeface="B Mitra" panose="00000400000000000000" pitchFamily="2" charset="-78"/>
              </a:rPr>
              <a:t>ارزش منصفانه منهای مخارج واگذاری</a:t>
            </a:r>
          </a:p>
        </p:txBody>
      </p:sp>
      <p:sp>
        <p:nvSpPr>
          <p:cNvPr id="12" name="Rectangle 11"/>
          <p:cNvSpPr/>
          <p:nvPr/>
        </p:nvSpPr>
        <p:spPr bwMode="auto">
          <a:xfrm>
            <a:off x="2339752" y="1628800"/>
            <a:ext cx="1858560" cy="576064"/>
          </a:xfrm>
          <a:prstGeom prst="rect">
            <a:avLst/>
          </a:prstGeom>
          <a:solidFill>
            <a:srgbClr val="FFFF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1" anchor="t" anchorCtr="0" compatLnSpc="1">
            <a:prstTxWarp prst="textNoShape">
              <a:avLst/>
            </a:prstTxWarp>
          </a:bodyPr>
          <a:lstStyle/>
          <a:p>
            <a:pPr marL="0" marR="0" indent="0" algn="ctr" defTabSz="914400" rtl="1" eaLnBrk="1" fontAlgn="base" latinLnBrk="0" hangingPunct="1">
              <a:lnSpc>
                <a:spcPct val="100000"/>
              </a:lnSpc>
              <a:spcBef>
                <a:spcPct val="0"/>
              </a:spcBef>
              <a:spcAft>
                <a:spcPct val="0"/>
              </a:spcAft>
              <a:buClrTx/>
              <a:buSzTx/>
              <a:buFontTx/>
              <a:buNone/>
              <a:tabLst/>
            </a:pPr>
            <a:r>
              <a:rPr kumimoji="0" lang="fa-IR" sz="1800" b="1" i="0" u="none" strike="noStrike" cap="none" normalizeH="0" baseline="0" dirty="0">
                <a:ln>
                  <a:noFill/>
                </a:ln>
                <a:solidFill>
                  <a:schemeClr val="tx1"/>
                </a:solidFill>
                <a:effectLst/>
                <a:cs typeface="B Mitra" panose="00000400000000000000" pitchFamily="2" charset="-78"/>
              </a:rPr>
              <a:t>ارزش بازیافتنی</a:t>
            </a:r>
          </a:p>
        </p:txBody>
      </p:sp>
      <p:cxnSp>
        <p:nvCxnSpPr>
          <p:cNvPr id="4" name="Straight Arrow Connector 3"/>
          <p:cNvCxnSpPr>
            <a:stCxn id="12" idx="2"/>
            <a:endCxn id="10" idx="0"/>
          </p:cNvCxnSpPr>
          <p:nvPr/>
        </p:nvCxnSpPr>
        <p:spPr bwMode="auto">
          <a:xfrm flipH="1">
            <a:off x="1410472" y="2204864"/>
            <a:ext cx="1858560" cy="722402"/>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Arrow Connector 13"/>
          <p:cNvCxnSpPr>
            <a:stCxn id="12" idx="2"/>
            <a:endCxn id="11" idx="0"/>
          </p:cNvCxnSpPr>
          <p:nvPr/>
        </p:nvCxnSpPr>
        <p:spPr bwMode="auto">
          <a:xfrm>
            <a:off x="3269032" y="2204864"/>
            <a:ext cx="1888660" cy="718190"/>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5" name="Rectangle 14"/>
          <p:cNvSpPr/>
          <p:nvPr/>
        </p:nvSpPr>
        <p:spPr bwMode="auto">
          <a:xfrm>
            <a:off x="2483768" y="2400240"/>
            <a:ext cx="1456922" cy="745664"/>
          </a:xfrm>
          <a:prstGeom prst="rect">
            <a:avLst/>
          </a:prstGeom>
          <a:noFill/>
          <a:ln w="9525" cap="flat" cmpd="sng" algn="ctr">
            <a:noFill/>
            <a:prstDash val="solid"/>
            <a:round/>
            <a:headEnd type="none" w="med" len="med"/>
            <a:tailEnd type="none" w="med" len="med"/>
          </a:ln>
          <a:effectLst/>
          <a:extLst/>
        </p:spPr>
        <p:txBody>
          <a:bodyPr vert="horz" wrap="square" lIns="91440" tIns="45720" rIns="91440" bIns="45720" numCol="1" rtlCol="1" anchor="t" anchorCtr="0" compatLnSpc="1">
            <a:prstTxWarp prst="textNoShape">
              <a:avLst/>
            </a:prstTxWarp>
          </a:bodyPr>
          <a:lstStyle/>
          <a:p>
            <a:pPr marL="0" marR="0" indent="0" algn="ctr" defTabSz="914400" rtl="1" eaLnBrk="1" fontAlgn="base" latinLnBrk="0" hangingPunct="1">
              <a:lnSpc>
                <a:spcPct val="100000"/>
              </a:lnSpc>
              <a:spcBef>
                <a:spcPct val="0"/>
              </a:spcBef>
              <a:spcAft>
                <a:spcPct val="0"/>
              </a:spcAft>
              <a:buClrTx/>
              <a:buSzTx/>
              <a:buFontTx/>
              <a:buNone/>
              <a:tabLst/>
            </a:pPr>
            <a:r>
              <a:rPr kumimoji="0" lang="fa-IR" sz="1600" b="1" i="0" u="none" strike="noStrike" cap="none" normalizeH="0" baseline="0" dirty="0">
                <a:ln>
                  <a:noFill/>
                </a:ln>
                <a:solidFill>
                  <a:schemeClr val="tx1"/>
                </a:solidFill>
                <a:effectLst/>
                <a:cs typeface="B Mitra" panose="00000400000000000000" pitchFamily="2" charset="-78"/>
              </a:rPr>
              <a:t>هر کدام که بزرگتر باشد</a:t>
            </a:r>
          </a:p>
        </p:txBody>
      </p:sp>
      <p:sp>
        <p:nvSpPr>
          <p:cNvPr id="16" name="Rectangle 15"/>
          <p:cNvSpPr/>
          <p:nvPr/>
        </p:nvSpPr>
        <p:spPr bwMode="auto">
          <a:xfrm>
            <a:off x="4388362" y="1633736"/>
            <a:ext cx="1456922" cy="573741"/>
          </a:xfrm>
          <a:prstGeom prst="rect">
            <a:avLst/>
          </a:prstGeom>
          <a:noFill/>
          <a:ln w="9525" cap="flat" cmpd="sng" algn="ctr">
            <a:noFill/>
            <a:prstDash val="solid"/>
            <a:round/>
            <a:headEnd type="none" w="med" len="med"/>
            <a:tailEnd type="none" w="med" len="med"/>
          </a:ln>
          <a:effectLst/>
          <a:extLst/>
        </p:spPr>
        <p:txBody>
          <a:bodyPr vert="horz" wrap="square" lIns="91440" tIns="45720" rIns="91440" bIns="45720" numCol="1" rtlCol="1" anchor="t" anchorCtr="0" compatLnSpc="1">
            <a:prstTxWarp prst="textNoShape">
              <a:avLst/>
            </a:prstTxWarp>
          </a:bodyPr>
          <a:lstStyle/>
          <a:p>
            <a:pPr marL="0" marR="0" indent="0" algn="ctr" defTabSz="914400" rtl="1" eaLnBrk="1" fontAlgn="base" latinLnBrk="0" hangingPunct="1">
              <a:lnSpc>
                <a:spcPct val="100000"/>
              </a:lnSpc>
              <a:spcBef>
                <a:spcPct val="0"/>
              </a:spcBef>
              <a:spcAft>
                <a:spcPct val="0"/>
              </a:spcAft>
              <a:buClrTx/>
              <a:buSzTx/>
              <a:buFontTx/>
              <a:buNone/>
              <a:tabLst/>
            </a:pPr>
            <a:r>
              <a:rPr kumimoji="0" lang="fa-IR" sz="1600" b="1" i="0" u="none" strike="noStrike" cap="none" normalizeH="0" baseline="0" dirty="0">
                <a:ln>
                  <a:noFill/>
                </a:ln>
                <a:solidFill>
                  <a:schemeClr val="tx1"/>
                </a:solidFill>
                <a:effectLst/>
                <a:cs typeface="B Mitra" panose="00000400000000000000" pitchFamily="2" charset="-78"/>
              </a:rPr>
              <a:t>مقایسه می شود با</a:t>
            </a:r>
          </a:p>
        </p:txBody>
      </p:sp>
      <p:sp>
        <p:nvSpPr>
          <p:cNvPr id="21" name="Content Placeholder 2"/>
          <p:cNvSpPr txBox="1">
            <a:spLocks/>
          </p:cNvSpPr>
          <p:nvPr/>
        </p:nvSpPr>
        <p:spPr bwMode="auto">
          <a:xfrm>
            <a:off x="817240" y="4198228"/>
            <a:ext cx="8003232" cy="18950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342900"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تعیین توأمان ارزش منصفانه پس از کسر مخارج واگذاری و ارزش بکارگیری دارایی در همه موارد ضرورت ندارد. در صورتی که یکی از این دو تعیین شده باشد و بیشتر از ارزش دفتری دارایی باشد، کاهش ارزش وجود ندارد و نیازی به برآورد مبلغ دیگر نیست.</a:t>
            </a:r>
          </a:p>
          <a:p>
            <a:pPr marL="342900"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اگر هیچ مبنایی برای برآورد ارزش منصفانه وجود نداشته باشد، از ارزش بکارگیری بعنوان ارزش بازیافتنی استفاده می شود.</a:t>
            </a:r>
          </a:p>
        </p:txBody>
      </p:sp>
    </p:spTree>
    <p:extLst>
      <p:ext uri="{BB962C8B-B14F-4D97-AF65-F5344CB8AC3E}">
        <p14:creationId xmlns:p14="http://schemas.microsoft.com/office/powerpoint/2010/main" val="2273205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pPr rtl="1"/>
            <a:r>
              <a:rPr lang="fa-IR" sz="2800" dirty="0">
                <a:solidFill>
                  <a:srgbClr val="C00000"/>
                </a:solidFill>
                <a:cs typeface="B Titr" pitchFamily="2" charset="-78"/>
              </a:rPr>
              <a:t>تعیین ارزش منصفانه دارایی</a:t>
            </a:r>
          </a:p>
        </p:txBody>
      </p:sp>
      <p:sp>
        <p:nvSpPr>
          <p:cNvPr id="8" name="Content Placeholder 2"/>
          <p:cNvSpPr txBox="1">
            <a:spLocks/>
          </p:cNvSpPr>
          <p:nvPr/>
        </p:nvSpPr>
        <p:spPr bwMode="auto">
          <a:xfrm>
            <a:off x="611560" y="1916832"/>
            <a:ext cx="8003232"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342900" indent="-342900" algn="just" rtl="1">
              <a:buSzPct val="70000"/>
              <a:buFont typeface="Wingdings" panose="05000000000000000000" pitchFamily="2" charset="2"/>
              <a:buChar char="q"/>
            </a:pPr>
            <a:r>
              <a:rPr lang="fa-IR" sz="2800" dirty="0">
                <a:solidFill>
                  <a:schemeClr val="accent4">
                    <a:lumMod val="95000"/>
                    <a:lumOff val="5000"/>
                  </a:schemeClr>
                </a:solidFill>
                <a:cs typeface="B Mitra" pitchFamily="2" charset="-78"/>
              </a:rPr>
              <a:t>قیمت مندرج در قرارداد فروش در یک معامله حقیقی و در شرایط عادی</a:t>
            </a:r>
          </a:p>
          <a:p>
            <a:pPr marL="342900" indent="-342900" algn="just" rtl="1">
              <a:buSzPct val="70000"/>
              <a:buFont typeface="Wingdings" panose="05000000000000000000" pitchFamily="2" charset="2"/>
              <a:buChar char="q"/>
            </a:pPr>
            <a:r>
              <a:rPr lang="fa-IR" sz="2800" dirty="0">
                <a:solidFill>
                  <a:schemeClr val="accent4">
                    <a:lumMod val="95000"/>
                    <a:lumOff val="5000"/>
                  </a:schemeClr>
                </a:solidFill>
                <a:cs typeface="B Mitra" pitchFamily="2" charset="-78"/>
              </a:rPr>
              <a:t>بازار فعال</a:t>
            </a:r>
          </a:p>
          <a:p>
            <a:pPr marL="342900" indent="-342900" algn="just" rtl="1">
              <a:buSzPct val="70000"/>
              <a:buFont typeface="Wingdings" panose="05000000000000000000" pitchFamily="2" charset="2"/>
              <a:buChar char="q"/>
            </a:pPr>
            <a:r>
              <a:rPr lang="fa-IR" sz="2800" dirty="0">
                <a:solidFill>
                  <a:schemeClr val="accent4">
                    <a:lumMod val="95000"/>
                    <a:lumOff val="5000"/>
                  </a:schemeClr>
                </a:solidFill>
                <a:cs typeface="B Mitra" pitchFamily="2" charset="-78"/>
              </a:rPr>
              <a:t>برآورد مبلغی که واحد تجاری می تواند بر مبنای بهترین اطلاعات موجود، در تاریخ ترازنامه، از واگذاری دارایی در یک معامله حقیقی و در شرایط عادی بین طرفین آگاه و مایل کسب کند.</a:t>
            </a:r>
          </a:p>
          <a:p>
            <a:pPr marL="342900" indent="-342900" algn="just" rtl="1">
              <a:buSzPct val="70000"/>
              <a:buFont typeface="Wingdings" panose="05000000000000000000" pitchFamily="2" charset="2"/>
              <a:buChar char="q"/>
            </a:pPr>
            <a:endParaRPr lang="fa-IR" sz="2400" dirty="0">
              <a:solidFill>
                <a:schemeClr val="accent4">
                  <a:lumMod val="95000"/>
                  <a:lumOff val="5000"/>
                </a:schemeClr>
              </a:solidFill>
              <a:cs typeface="B Mitra" pitchFamily="2" charset="-78"/>
            </a:endParaRP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6900596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pPr rtl="1"/>
            <a:r>
              <a:rPr lang="fa-IR" sz="2800" dirty="0">
                <a:solidFill>
                  <a:srgbClr val="C00000"/>
                </a:solidFill>
                <a:cs typeface="B Titr" pitchFamily="2" charset="-78"/>
              </a:rPr>
              <a:t>تعیین ارزش بکارگیری (</a:t>
            </a:r>
            <a:r>
              <a:rPr lang="en-US" sz="2800" dirty="0">
                <a:solidFill>
                  <a:srgbClr val="C00000"/>
                </a:solidFill>
                <a:cs typeface="B Titr" pitchFamily="2" charset="-78"/>
              </a:rPr>
              <a:t>value in use</a:t>
            </a:r>
            <a:r>
              <a:rPr lang="fa-IR" sz="2800" dirty="0">
                <a:solidFill>
                  <a:srgbClr val="C00000"/>
                </a:solidFill>
                <a:cs typeface="B Titr" pitchFamily="2" charset="-78"/>
              </a:rPr>
              <a:t>)</a:t>
            </a:r>
          </a:p>
        </p:txBody>
      </p:sp>
      <p:sp>
        <p:nvSpPr>
          <p:cNvPr id="8" name="Content Placeholder 2"/>
          <p:cNvSpPr txBox="1">
            <a:spLocks/>
          </p:cNvSpPr>
          <p:nvPr/>
        </p:nvSpPr>
        <p:spPr bwMode="auto">
          <a:xfrm>
            <a:off x="611560" y="1628800"/>
            <a:ext cx="8003232"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342900" indent="-342900" algn="just" rtl="1">
              <a:buSzPct val="70000"/>
              <a:buFont typeface="Wingdings" panose="05000000000000000000" pitchFamily="2" charset="2"/>
              <a:buChar char="q"/>
            </a:pPr>
            <a:r>
              <a:rPr lang="fa-IR" sz="2600" dirty="0">
                <a:solidFill>
                  <a:schemeClr val="accent4">
                    <a:lumMod val="95000"/>
                    <a:lumOff val="5000"/>
                  </a:schemeClr>
                </a:solidFill>
                <a:cs typeface="B Mitra" pitchFamily="2" charset="-78"/>
              </a:rPr>
              <a:t>ارزش فعلی خالص جریانهای نقدی آتی مورد انتظار حاصل از کاربرد مستمر و واگذاری نهایی دارایی:</a:t>
            </a:r>
          </a:p>
          <a:p>
            <a:pPr marL="1371600" lvl="2" indent="-457200" algn="just" rtl="1">
              <a:buSzPct val="70000"/>
              <a:buFont typeface="Wingdings" panose="05000000000000000000" pitchFamily="2" charset="2"/>
              <a:buChar char="ü"/>
            </a:pPr>
            <a:r>
              <a:rPr lang="fa-IR" sz="2000" dirty="0">
                <a:solidFill>
                  <a:schemeClr val="accent4">
                    <a:lumMod val="95000"/>
                    <a:lumOff val="5000"/>
                  </a:schemeClr>
                </a:solidFill>
                <a:cs typeface="B Mitra" pitchFamily="2" charset="-78"/>
              </a:rPr>
              <a:t>برآورد جریانهای نقدی آتی که واحد تجاری انتظار دارد از دارایی ایجاد شود</a:t>
            </a:r>
            <a:r>
              <a:rPr lang="fa-IR" dirty="0">
                <a:solidFill>
                  <a:schemeClr val="accent4">
                    <a:lumMod val="95000"/>
                    <a:lumOff val="5000"/>
                  </a:schemeClr>
                </a:solidFill>
                <a:cs typeface="B Mitra" pitchFamily="2" charset="-78"/>
              </a:rPr>
              <a:t>.</a:t>
            </a:r>
          </a:p>
          <a:p>
            <a:pPr marL="1371600" lvl="2" indent="-457200" algn="just" rtl="1">
              <a:buSzPct val="70000"/>
              <a:buFont typeface="Wingdings" panose="05000000000000000000" pitchFamily="2" charset="2"/>
              <a:buChar char="ü"/>
            </a:pPr>
            <a:r>
              <a:rPr lang="fa-IR" sz="2000" dirty="0">
                <a:solidFill>
                  <a:schemeClr val="accent4">
                    <a:lumMod val="95000"/>
                    <a:lumOff val="5000"/>
                  </a:schemeClr>
                </a:solidFill>
                <a:cs typeface="B Mitra" pitchFamily="2" charset="-78"/>
              </a:rPr>
              <a:t>انتظارات در مورد نوسانات احتمالی در مبلغ یا زمانبندی این جریانهای نقدی آتی</a:t>
            </a:r>
          </a:p>
          <a:p>
            <a:pPr marL="1371600" lvl="2" indent="-457200" algn="just" rtl="1">
              <a:buSzPct val="70000"/>
              <a:buFont typeface="Wingdings" panose="05000000000000000000" pitchFamily="2" charset="2"/>
              <a:buChar char="ü"/>
            </a:pPr>
            <a:r>
              <a:rPr lang="fa-IR" sz="2000" dirty="0">
                <a:solidFill>
                  <a:schemeClr val="accent4">
                    <a:lumMod val="95000"/>
                    <a:lumOff val="5000"/>
                  </a:schemeClr>
                </a:solidFill>
                <a:cs typeface="B Mitra" pitchFamily="2" charset="-78"/>
              </a:rPr>
              <a:t>ارزش زمانی پول- نرخ تنزیل قبل از مالیات که ارزیابی بازار جاری از ارزش زمانی پول و ریسکهای مختص دارایی که برآورد جریانهای نقدی آتی آن از این بابت تعدیل نشده است، را نشان می دهد.</a:t>
            </a:r>
          </a:p>
          <a:p>
            <a:pPr marL="1371600" lvl="2" indent="-457200" algn="just" rtl="1">
              <a:buSzPct val="70000"/>
              <a:buFont typeface="Wingdings" panose="05000000000000000000" pitchFamily="2" charset="2"/>
              <a:buChar char="ü"/>
            </a:pPr>
            <a:r>
              <a:rPr lang="fa-IR" sz="2000" dirty="0">
                <a:solidFill>
                  <a:schemeClr val="accent4">
                    <a:lumMod val="95000"/>
                    <a:lumOff val="5000"/>
                  </a:schemeClr>
                </a:solidFill>
                <a:cs typeface="B Mitra" pitchFamily="2" charset="-78"/>
              </a:rPr>
              <a:t>صرف ریسک مربوط به عدم اطمینان ذاتی دارایی که می تواند در برآورد جریانهای نقدی یا نرخ تنزیل منعکس شود.</a:t>
            </a:r>
          </a:p>
          <a:p>
            <a:pPr marL="1371600" lvl="2" indent="-457200" algn="just" rtl="1">
              <a:buSzPct val="70000"/>
              <a:buFont typeface="Wingdings" panose="05000000000000000000" pitchFamily="2" charset="2"/>
              <a:buChar char="ü"/>
            </a:pPr>
            <a:r>
              <a:rPr lang="fa-IR" sz="2000" dirty="0">
                <a:solidFill>
                  <a:schemeClr val="accent4">
                    <a:lumMod val="95000"/>
                    <a:lumOff val="5000"/>
                  </a:schemeClr>
                </a:solidFill>
                <a:cs typeface="B Mitra" pitchFamily="2" charset="-78"/>
              </a:rPr>
              <a:t>سایر عوامل مثل نقدشوندگی که فعالان بازار در قیمتگذاری جریانهای نقدی آتی مورد انتظار دارایی در نظر می گیرند.</a:t>
            </a: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93754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 name="Content Placeholder 2"/>
          <p:cNvSpPr txBox="1">
            <a:spLocks/>
          </p:cNvSpPr>
          <p:nvPr/>
        </p:nvSpPr>
        <p:spPr bwMode="auto">
          <a:xfrm>
            <a:off x="683568" y="1916831"/>
            <a:ext cx="8003232" cy="44508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algn="just" rtl="1">
              <a:buSzPct val="70000"/>
            </a:pPr>
            <a:r>
              <a:rPr lang="fa-IR" sz="2400" dirty="0">
                <a:cs typeface="B Titr" pitchFamily="2" charset="-78"/>
              </a:rPr>
              <a:t>روشهای پیش بینی جریانهای نقدی:</a:t>
            </a:r>
          </a:p>
          <a:p>
            <a:pPr algn="just" rtl="1">
              <a:buSzPct val="70000"/>
            </a:pPr>
            <a:endParaRPr lang="fa-IR" sz="1200" dirty="0">
              <a:cs typeface="B Titr" pitchFamily="2" charset="-78"/>
            </a:endParaRPr>
          </a:p>
          <a:p>
            <a:pPr marL="342900" indent="-342900" algn="just" rtl="1">
              <a:buSzPct val="70000"/>
              <a:buFont typeface="Wingdings" panose="05000000000000000000" pitchFamily="2" charset="2"/>
              <a:buChar char="q"/>
            </a:pPr>
            <a:r>
              <a:rPr lang="fa-IR" sz="2600" b="1" dirty="0">
                <a:solidFill>
                  <a:schemeClr val="accent4">
                    <a:lumMod val="95000"/>
                    <a:lumOff val="5000"/>
                  </a:schemeClr>
                </a:solidFill>
                <a:cs typeface="B Mitra" pitchFamily="2" charset="-78"/>
              </a:rPr>
              <a:t>رویکرد سنتی: </a:t>
            </a:r>
            <a:r>
              <a:rPr lang="fa-IR" sz="2600" dirty="0">
                <a:solidFill>
                  <a:schemeClr val="accent4">
                    <a:lumMod val="95000"/>
                    <a:lumOff val="5000"/>
                  </a:schemeClr>
                </a:solidFill>
                <a:cs typeface="B Mitra" pitchFamily="2" charset="-78"/>
              </a:rPr>
              <a:t>از یک مجموعه واحد از جریانهای نقدی برآوردی و یک نرخ تنزیل واحد استفاده می شود. بیشترین تاکید بر انتخاب نرخ تنزیل است.</a:t>
            </a:r>
          </a:p>
          <a:p>
            <a:pPr algn="just" rtl="1">
              <a:buSzPct val="70000"/>
            </a:pPr>
            <a:endParaRPr lang="fa-IR" sz="1400" dirty="0">
              <a:solidFill>
                <a:schemeClr val="accent4">
                  <a:lumMod val="95000"/>
                  <a:lumOff val="5000"/>
                </a:schemeClr>
              </a:solidFill>
              <a:cs typeface="B Mitra" pitchFamily="2" charset="-78"/>
            </a:endParaRPr>
          </a:p>
          <a:p>
            <a:pPr marL="342900" indent="-342900" algn="just" rtl="1">
              <a:buSzPct val="70000"/>
              <a:buFont typeface="Wingdings" panose="05000000000000000000" pitchFamily="2" charset="2"/>
              <a:buChar char="q"/>
            </a:pPr>
            <a:r>
              <a:rPr lang="fa-IR" sz="2600" b="1" dirty="0">
                <a:solidFill>
                  <a:schemeClr val="accent4">
                    <a:lumMod val="95000"/>
                    <a:lumOff val="5000"/>
                  </a:schemeClr>
                </a:solidFill>
                <a:cs typeface="B Mitra" pitchFamily="2" charset="-78"/>
              </a:rPr>
              <a:t>رویکرد جریان های نقدی مورد انتظار: </a:t>
            </a:r>
            <a:r>
              <a:rPr lang="fa-IR" sz="2600" dirty="0">
                <a:solidFill>
                  <a:schemeClr val="accent4">
                    <a:lumMod val="95000"/>
                    <a:lumOff val="5000"/>
                  </a:schemeClr>
                </a:solidFill>
                <a:cs typeface="B Mitra" pitchFamily="2" charset="-78"/>
              </a:rPr>
              <a:t>هم احتمالات مختلف درخصوص مبالغ جریانهای نقدی و هم احتمالات مختلف درخصوص زمانبندی جریانهای نقدی را لحاظ می کند. البته محدودیت هزینه – منفعت را در بکارگیری این رویکرد به جای رویکرد سنتی باید درنظر گرفت.</a:t>
            </a:r>
          </a:p>
          <a:p>
            <a:pPr marL="342900" indent="-342900" algn="just" rtl="1">
              <a:buSzPct val="70000"/>
              <a:buFont typeface="Wingdings" panose="05000000000000000000" pitchFamily="2" charset="2"/>
              <a:buChar char="q"/>
            </a:pPr>
            <a:r>
              <a:rPr lang="fa-IR" sz="2600" dirty="0">
                <a:solidFill>
                  <a:schemeClr val="accent4">
                    <a:lumMod val="95000"/>
                    <a:lumOff val="5000"/>
                  </a:schemeClr>
                </a:solidFill>
                <a:cs typeface="B Mitra" pitchFamily="2" charset="-78"/>
              </a:rPr>
              <a:t>استفاده از جریانهای نقدی قبل از مالیات و نرخ تنزیل قبل از مالیات در </a:t>
            </a:r>
            <a:r>
              <a:rPr lang="en-US" sz="2000" dirty="0">
                <a:solidFill>
                  <a:schemeClr val="accent4">
                    <a:lumMod val="95000"/>
                    <a:lumOff val="5000"/>
                  </a:schemeClr>
                </a:solidFill>
                <a:cs typeface="B Mitra" pitchFamily="2" charset="-78"/>
              </a:rPr>
              <a:t>IAS36</a:t>
            </a:r>
            <a:r>
              <a:rPr lang="fa-IR" sz="2000" dirty="0">
                <a:solidFill>
                  <a:schemeClr val="accent4">
                    <a:lumMod val="95000"/>
                    <a:lumOff val="5000"/>
                  </a:schemeClr>
                </a:solidFill>
                <a:cs typeface="B Mitra" pitchFamily="2" charset="-78"/>
              </a:rPr>
              <a:t> </a:t>
            </a:r>
            <a:r>
              <a:rPr lang="fa-IR" sz="2600" dirty="0">
                <a:solidFill>
                  <a:schemeClr val="accent4">
                    <a:lumMod val="95000"/>
                    <a:lumOff val="5000"/>
                  </a:schemeClr>
                </a:solidFill>
                <a:cs typeface="B Mitra" pitchFamily="2" charset="-78"/>
              </a:rPr>
              <a:t>الزامی شده است.</a:t>
            </a:r>
            <a:endParaRPr lang="fa-IR" sz="2000" dirty="0">
              <a:solidFill>
                <a:schemeClr val="accent4">
                  <a:lumMod val="95000"/>
                  <a:lumOff val="5000"/>
                </a:schemeClr>
              </a:solidFill>
              <a:cs typeface="B Mitra" pitchFamily="2" charset="-78"/>
            </a:endParaRP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pPr rtl="1"/>
            <a:r>
              <a:rPr lang="fa-IR" sz="2800" dirty="0">
                <a:solidFill>
                  <a:srgbClr val="C00000"/>
                </a:solidFill>
                <a:cs typeface="B Titr" pitchFamily="2" charset="-78"/>
              </a:rPr>
              <a:t>تعیین ارزش بکارگیری (</a:t>
            </a:r>
            <a:r>
              <a:rPr lang="en-US" sz="2800" dirty="0">
                <a:solidFill>
                  <a:srgbClr val="C00000"/>
                </a:solidFill>
                <a:cs typeface="B Titr" pitchFamily="2" charset="-78"/>
              </a:rPr>
              <a:t>value in use</a:t>
            </a:r>
            <a:r>
              <a:rPr lang="fa-IR" sz="2800" dirty="0">
                <a:solidFill>
                  <a:srgbClr val="C00000"/>
                </a:solidFill>
                <a:cs typeface="B Titr" pitchFamily="2" charset="-78"/>
              </a:rPr>
              <a:t>)</a:t>
            </a:r>
          </a:p>
        </p:txBody>
      </p:sp>
    </p:spTree>
    <p:extLst>
      <p:ext uri="{BB962C8B-B14F-4D97-AF65-F5344CB8AC3E}">
        <p14:creationId xmlns:p14="http://schemas.microsoft.com/office/powerpoint/2010/main" val="27339970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 name="Content Placeholder 2"/>
          <p:cNvSpPr txBox="1">
            <a:spLocks/>
          </p:cNvSpPr>
          <p:nvPr/>
        </p:nvSpPr>
        <p:spPr bwMode="auto">
          <a:xfrm>
            <a:off x="611560" y="1570441"/>
            <a:ext cx="8003232" cy="45228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342900"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ارزش بازیافتنی هر دارایی جداگانه تعیین می شود مگر اینکه مبلغ بازیافتنی دارایی منفرد قابل تعیین نباشد.</a:t>
            </a:r>
          </a:p>
          <a:p>
            <a:pPr marL="342900"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در صورت وجود هر دو شرط زیر مبلغ بازیافتنی دارایی منفرد قابل تعیین </a:t>
            </a:r>
            <a:r>
              <a:rPr lang="fa-IR" sz="2400" b="1" dirty="0">
                <a:solidFill>
                  <a:schemeClr val="accent4">
                    <a:lumMod val="95000"/>
                    <a:lumOff val="5000"/>
                  </a:schemeClr>
                </a:solidFill>
                <a:cs typeface="B Mitra" pitchFamily="2" charset="-78"/>
              </a:rPr>
              <a:t>نیست</a:t>
            </a:r>
            <a:r>
              <a:rPr lang="fa-IR" sz="2400" dirty="0">
                <a:solidFill>
                  <a:schemeClr val="accent4">
                    <a:lumMod val="95000"/>
                    <a:lumOff val="5000"/>
                  </a:schemeClr>
                </a:solidFill>
                <a:cs typeface="B Mitra" pitchFamily="2" charset="-78"/>
              </a:rPr>
              <a:t>:</a:t>
            </a:r>
          </a:p>
          <a:p>
            <a:pPr marL="720725" lvl="1" indent="-263525" algn="just" rtl="1">
              <a:buSzPct val="70000"/>
              <a:buFont typeface="+mj-lt"/>
              <a:buAutoNum type="arabicPeriod"/>
            </a:pPr>
            <a:r>
              <a:rPr lang="fa-IR" sz="2200" dirty="0">
                <a:solidFill>
                  <a:schemeClr val="accent4">
                    <a:lumMod val="95000"/>
                    <a:lumOff val="5000"/>
                  </a:schemeClr>
                </a:solidFill>
                <a:cs typeface="B Mitra" pitchFamily="2" charset="-78"/>
              </a:rPr>
              <a:t>ارزش بکارگیری دارایی به ارزش منصفانه پس از کسر مخارج واگذاری آن نردیک نباشد (مثلاً وقتی که جریانهای نقد آتی ناشی از استفاده مستمر از دارایی با توجه به برآوردها، ناچیز نباشد) و</a:t>
            </a:r>
          </a:p>
          <a:p>
            <a:pPr marL="720725" lvl="1" indent="-263525" algn="just" rtl="1">
              <a:buSzPct val="70000"/>
              <a:buFont typeface="+mj-lt"/>
              <a:buAutoNum type="arabicPeriod"/>
            </a:pPr>
            <a:r>
              <a:rPr lang="fa-IR" sz="2200" dirty="0">
                <a:solidFill>
                  <a:schemeClr val="accent4">
                    <a:lumMod val="95000"/>
                    <a:lumOff val="5000"/>
                  </a:schemeClr>
                </a:solidFill>
                <a:cs typeface="B Mitra" pitchFamily="2" charset="-78"/>
              </a:rPr>
              <a:t>جریان های نقدی ورودی ناشی از دارایی عمدتاً مستقل از جریانهای نقدی سایر داراییها نباشد.</a:t>
            </a:r>
          </a:p>
          <a:p>
            <a:pPr algn="just" rtl="1">
              <a:buSzPct val="70000"/>
            </a:pPr>
            <a:r>
              <a:rPr lang="fa-IR" sz="2400" dirty="0">
                <a:solidFill>
                  <a:schemeClr val="accent4">
                    <a:lumMod val="95000"/>
                    <a:lumOff val="5000"/>
                  </a:schemeClr>
                </a:solidFill>
                <a:cs typeface="B Mitra" pitchFamily="2" charset="-78"/>
              </a:rPr>
              <a:t>در چنین مواردی، ارزش بکارگیریی و در نتیجه ارزش بازیافتنی را تنها می توان برای </a:t>
            </a:r>
            <a:r>
              <a:rPr lang="fa-IR" sz="2000" b="1" dirty="0">
                <a:solidFill>
                  <a:schemeClr val="accent4">
                    <a:lumMod val="95000"/>
                    <a:lumOff val="5000"/>
                  </a:schemeClr>
                </a:solidFill>
                <a:cs typeface="B Mitra" pitchFamily="2" charset="-78"/>
              </a:rPr>
              <a:t>واحد مولد نقدی </a:t>
            </a:r>
            <a:r>
              <a:rPr lang="fa-IR" sz="2400" dirty="0">
                <a:solidFill>
                  <a:schemeClr val="accent4">
                    <a:lumMod val="95000"/>
                    <a:lumOff val="5000"/>
                  </a:schemeClr>
                </a:solidFill>
                <a:cs typeface="B Mitra" pitchFamily="2" charset="-78"/>
              </a:rPr>
              <a:t>تعیین کرد که دارایی متعلق به آن است.</a:t>
            </a:r>
          </a:p>
          <a:p>
            <a:pPr marL="800100" lvl="1" indent="-342900" algn="just" rtl="1">
              <a:buSzPct val="70000"/>
              <a:buFont typeface="Wingdings" panose="05000000000000000000" pitchFamily="2" charset="2"/>
              <a:buChar char="v"/>
            </a:pPr>
            <a:r>
              <a:rPr lang="fa-IR" sz="2200" dirty="0">
                <a:solidFill>
                  <a:schemeClr val="accent4">
                    <a:lumMod val="95000"/>
                    <a:lumOff val="5000"/>
                  </a:schemeClr>
                </a:solidFill>
                <a:cs typeface="B Mitra" pitchFamily="2" charset="-78"/>
              </a:rPr>
              <a:t>مثال: راه آهن اختصاصی متعلق به یک معدن: ارزش بکارگیری آن قابل تعیین نیست و احتمالاً متفاوت از ارزش باقیمانده است.</a:t>
            </a:r>
          </a:p>
          <a:p>
            <a:pPr lvl="1" algn="just" rtl="1">
              <a:buSzPct val="70000"/>
            </a:pPr>
            <a:endParaRPr lang="fa-IR" sz="2200" dirty="0">
              <a:solidFill>
                <a:schemeClr val="accent4">
                  <a:lumMod val="95000"/>
                  <a:lumOff val="5000"/>
                </a:schemeClr>
              </a:solidFill>
              <a:cs typeface="B Mitra" pitchFamily="2" charset="-78"/>
            </a:endParaRP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pPr rtl="1"/>
            <a:r>
              <a:rPr lang="fa-IR" sz="2800" dirty="0">
                <a:solidFill>
                  <a:srgbClr val="C00000"/>
                </a:solidFill>
                <a:cs typeface="B Titr" pitchFamily="2" charset="-78"/>
              </a:rPr>
              <a:t>ارزش بازیافتنی دارایی منفرد یا واحد مولد نقد؟</a:t>
            </a:r>
          </a:p>
        </p:txBody>
      </p:sp>
    </p:spTree>
    <p:extLst>
      <p:ext uri="{BB962C8B-B14F-4D97-AF65-F5344CB8AC3E}">
        <p14:creationId xmlns:p14="http://schemas.microsoft.com/office/powerpoint/2010/main" val="15701428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 name="Content Placeholder 2"/>
          <p:cNvSpPr txBox="1">
            <a:spLocks/>
          </p:cNvSpPr>
          <p:nvPr/>
        </p:nvSpPr>
        <p:spPr bwMode="auto">
          <a:xfrm>
            <a:off x="611560" y="1570441"/>
            <a:ext cx="8003232" cy="45228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342900" indent="-342900" algn="just" rtl="1">
              <a:buSzPct val="70000"/>
              <a:buFont typeface="Wingdings" panose="05000000000000000000" pitchFamily="2" charset="2"/>
              <a:buChar char="q"/>
            </a:pPr>
            <a:r>
              <a:rPr lang="fa-IR" sz="2400" b="1" dirty="0">
                <a:solidFill>
                  <a:schemeClr val="accent4">
                    <a:lumMod val="95000"/>
                    <a:lumOff val="5000"/>
                  </a:schemeClr>
                </a:solidFill>
                <a:cs typeface="B Mitra" pitchFamily="2" charset="-78"/>
              </a:rPr>
              <a:t>تعریف واحد مولد نقد: </a:t>
            </a:r>
            <a:r>
              <a:rPr lang="fa-IR" sz="2400" dirty="0">
                <a:solidFill>
                  <a:schemeClr val="accent4">
                    <a:lumMod val="95000"/>
                    <a:lumOff val="5000"/>
                  </a:schemeClr>
                </a:solidFill>
                <a:cs typeface="B Mitra" pitchFamily="2" charset="-78"/>
              </a:rPr>
              <a:t>کوچکترین مجموعه داراییهای قابل تشخیص ایجاد کننده جریانهای ورودی نقد است که عمدتاً مستقل از جریانهای ورودی نقد سایر داراییها یا گروه داراییها است.</a:t>
            </a:r>
          </a:p>
          <a:p>
            <a:pPr marL="342900"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تشخیص واحد مولد نقد دربردارنده یک دارایی مستلزم </a:t>
            </a:r>
            <a:r>
              <a:rPr lang="fa-IR" sz="2400" b="1" dirty="0">
                <a:solidFill>
                  <a:schemeClr val="accent4">
                    <a:lumMod val="95000"/>
                    <a:lumOff val="5000"/>
                  </a:schemeClr>
                </a:solidFill>
                <a:cs typeface="B Mitra" pitchFamily="2" charset="-78"/>
              </a:rPr>
              <a:t>اعمال قضاوت </a:t>
            </a:r>
            <a:r>
              <a:rPr lang="fa-IR" sz="2400" dirty="0">
                <a:solidFill>
                  <a:schemeClr val="accent4">
                    <a:lumMod val="95000"/>
                    <a:lumOff val="5000"/>
                  </a:schemeClr>
                </a:solidFill>
                <a:cs typeface="B Mitra" pitchFamily="2" charset="-78"/>
              </a:rPr>
              <a:t>است و تحت تاثیر عواملی از قبیل نحوه نظارت مدیریت بر عملیات واحد تجاری(برای مثال به تفکیک خطوط تولید، فعالیتهای تجاری یا هر یک از حوزه های جغرافیایی) یا نحوه تصمیم گیری مدیریت درباره استمرار استفاده از داراییها و عملیات واحد تجاری یا واگذاری آنها قرار دارد.</a:t>
            </a:r>
          </a:p>
          <a:p>
            <a:pPr marL="800100" lvl="1" indent="-342900" algn="just" rtl="1">
              <a:buSzPct val="70000"/>
              <a:buFont typeface="Wingdings" panose="05000000000000000000" pitchFamily="2" charset="2"/>
              <a:buChar char="v"/>
            </a:pPr>
            <a:r>
              <a:rPr lang="fa-IR" sz="2400" dirty="0">
                <a:solidFill>
                  <a:schemeClr val="accent4">
                    <a:lumMod val="95000"/>
                    <a:lumOff val="5000"/>
                  </a:schemeClr>
                </a:solidFill>
                <a:cs typeface="B Mitra" pitchFamily="2" charset="-78"/>
              </a:rPr>
              <a:t>مثال: شرکت اتوبوسرانی که به شهرداری متعهد شده است در 5 خط به صورت همزمان خدمات ارائه کند.</a:t>
            </a:r>
            <a:endParaRPr lang="fa-IR" sz="1600" dirty="0">
              <a:solidFill>
                <a:schemeClr val="accent4">
                  <a:lumMod val="95000"/>
                  <a:lumOff val="5000"/>
                </a:schemeClr>
              </a:solidFill>
              <a:cs typeface="B Mitra" pitchFamily="2" charset="-78"/>
            </a:endParaRP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pPr rtl="1"/>
            <a:r>
              <a:rPr lang="fa-IR" sz="2800" dirty="0">
                <a:solidFill>
                  <a:srgbClr val="C00000"/>
                </a:solidFill>
                <a:cs typeface="B Titr" pitchFamily="2" charset="-78"/>
              </a:rPr>
              <a:t>تشخیص واحد مولد نقد</a:t>
            </a:r>
          </a:p>
        </p:txBody>
      </p:sp>
    </p:spTree>
    <p:extLst>
      <p:ext uri="{BB962C8B-B14F-4D97-AF65-F5344CB8AC3E}">
        <p14:creationId xmlns:p14="http://schemas.microsoft.com/office/powerpoint/2010/main" val="36480310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pPr rtl="1"/>
            <a:r>
              <a:rPr lang="fa-IR" sz="2800" dirty="0">
                <a:solidFill>
                  <a:srgbClr val="C00000"/>
                </a:solidFill>
                <a:cs typeface="B Titr" pitchFamily="2" charset="-78"/>
              </a:rPr>
              <a:t>ارزش دفتری واحدهای مولد نقد</a:t>
            </a:r>
          </a:p>
        </p:txBody>
      </p:sp>
      <p:sp>
        <p:nvSpPr>
          <p:cNvPr id="8" name="Content Placeholder 2"/>
          <p:cNvSpPr txBox="1">
            <a:spLocks/>
          </p:cNvSpPr>
          <p:nvPr/>
        </p:nvSpPr>
        <p:spPr bwMode="auto">
          <a:xfrm>
            <a:off x="611560" y="1844823"/>
            <a:ext cx="8003232" cy="45228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342900"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مبلغ دفتری یک واحد مولد نقد:</a:t>
            </a:r>
          </a:p>
          <a:p>
            <a:pPr marL="800100" lvl="1" indent="-342900" algn="just" rtl="1">
              <a:buSzPct val="70000"/>
              <a:buFont typeface="Wingdings" panose="05000000000000000000" pitchFamily="2" charset="2"/>
              <a:buChar char="ü"/>
            </a:pPr>
            <a:r>
              <a:rPr lang="fa-IR" sz="2400" dirty="0">
                <a:solidFill>
                  <a:schemeClr val="accent4">
                    <a:lumMod val="95000"/>
                    <a:lumOff val="5000"/>
                  </a:schemeClr>
                </a:solidFill>
                <a:cs typeface="B Mitra" pitchFamily="2" charset="-78"/>
              </a:rPr>
              <a:t>تنها شامل مبلغ دفتری آن دسته از داراییهایی است که به طور مستقیم یا از طریق تخصیص معقول و سیستماتیک قابل انتساب به واحد مولد نقد باشد و جریان های نقدی ورودی آتی حاصل از آنها در تعیین ارزش بکارگیری واحد مولد نقد استفاده شود، و</a:t>
            </a:r>
          </a:p>
          <a:p>
            <a:pPr marL="800100" lvl="1" indent="-342900" algn="just" rtl="1">
              <a:buSzPct val="70000"/>
              <a:buFont typeface="Wingdings" panose="05000000000000000000" pitchFamily="2" charset="2"/>
              <a:buChar char="ü"/>
            </a:pPr>
            <a:r>
              <a:rPr lang="fa-IR" sz="2400" dirty="0">
                <a:solidFill>
                  <a:schemeClr val="accent4">
                    <a:lumMod val="95000"/>
                    <a:lumOff val="5000"/>
                  </a:schemeClr>
                </a:solidFill>
                <a:cs typeface="B Mitra" pitchFamily="2" charset="-78"/>
              </a:rPr>
              <a:t>مبلغ دفتری بدهی شناسایی شده را در بر نمیگیرد مگر اینکه مبلغ بازیافتنی واحد مولد نقد بدون درنظر گرفتن این بدهی قابل تعیین نباشد (مثلاً خریدار واحد مولد نقد، در صورت واگذاری، ملزم به تقبل بدهیهای آن باشد).</a:t>
            </a:r>
          </a:p>
          <a:p>
            <a:pPr marL="1257300" lvl="2" indent="-342900" algn="just" rtl="1">
              <a:buSzPct val="70000"/>
              <a:buFont typeface="Wingdings" panose="05000000000000000000" pitchFamily="2" charset="2"/>
              <a:buChar char="v"/>
            </a:pPr>
            <a:r>
              <a:rPr lang="fa-IR" sz="2000" dirty="0">
                <a:solidFill>
                  <a:schemeClr val="accent4">
                    <a:lumMod val="95000"/>
                    <a:lumOff val="5000"/>
                  </a:schemeClr>
                </a:solidFill>
                <a:cs typeface="B Mitra" pitchFamily="2" charset="-78"/>
              </a:rPr>
              <a:t>مثال برای بدهی مشمول در تعیین ارزش دفتری: ذخیره مخارج بازسازی محل عملیات که یک معدن متعهد به انجام آن در پایان کار است.</a:t>
            </a:r>
          </a:p>
          <a:p>
            <a:pPr marL="342900" indent="-342900" algn="just" rtl="1">
              <a:buSzPct val="70000"/>
              <a:buFont typeface="Wingdings" panose="05000000000000000000" pitchFamily="2" charset="2"/>
              <a:buChar char="q"/>
            </a:pPr>
            <a:endParaRPr lang="fa-IR" sz="1800" dirty="0">
              <a:solidFill>
                <a:schemeClr val="accent4">
                  <a:lumMod val="95000"/>
                  <a:lumOff val="5000"/>
                </a:schemeClr>
              </a:solidFill>
              <a:cs typeface="B Mitra" pitchFamily="2" charset="-78"/>
            </a:endParaRP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1561265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 name="Content Placeholder 2"/>
          <p:cNvSpPr txBox="1">
            <a:spLocks/>
          </p:cNvSpPr>
          <p:nvPr/>
        </p:nvSpPr>
        <p:spPr bwMode="auto">
          <a:xfrm>
            <a:off x="611560" y="1844824"/>
            <a:ext cx="8003232" cy="4853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342900" indent="-342900" algn="just" rtl="1">
              <a:buSzPct val="70000"/>
              <a:buFont typeface="Wingdings" panose="05000000000000000000" pitchFamily="2" charset="2"/>
              <a:buChar char="q"/>
            </a:pPr>
            <a:r>
              <a:rPr lang="fa-IR" sz="2400" b="1" dirty="0">
                <a:solidFill>
                  <a:schemeClr val="accent4">
                    <a:lumMod val="95000"/>
                    <a:lumOff val="5000"/>
                  </a:schemeClr>
                </a:solidFill>
                <a:cs typeface="B Mitra" pitchFamily="2" charset="-78"/>
              </a:rPr>
              <a:t>مفهوم اهمیت: </a:t>
            </a:r>
            <a:r>
              <a:rPr lang="fa-IR" sz="2400" dirty="0">
                <a:solidFill>
                  <a:schemeClr val="accent4">
                    <a:lumMod val="95000"/>
                    <a:lumOff val="5000"/>
                  </a:schemeClr>
                </a:solidFill>
                <a:cs typeface="B Mitra" pitchFamily="2" charset="-78"/>
              </a:rPr>
              <a:t>در صورت احراز تمام شرایط زیر، می توان از آخرین محاسبات تفصیلی مبلغ بازیافتنی دوره قبلِ داراییهای نامشهود با عمر مفید نامعین و سرقفلی که بخشی از واحد مولد نقد یا گروهی از واحدهای مولد نقد را تشکیل می دهد، استفاده نمود (نیازی به برآورد مجدد ارزش بازیافتنی نیست):</a:t>
            </a:r>
          </a:p>
          <a:p>
            <a:pPr marL="800100" lvl="1" indent="-342900" algn="just" rtl="1">
              <a:buSzPct val="70000"/>
              <a:buFont typeface="Wingdings" panose="05000000000000000000" pitchFamily="2" charset="2"/>
              <a:buChar char="ü"/>
            </a:pPr>
            <a:r>
              <a:rPr lang="fa-IR" sz="2400" dirty="0">
                <a:solidFill>
                  <a:schemeClr val="accent4">
                    <a:lumMod val="95000"/>
                    <a:lumOff val="5000"/>
                  </a:schemeClr>
                </a:solidFill>
                <a:cs typeface="B Mitra" pitchFamily="2" charset="-78"/>
              </a:rPr>
              <a:t>داراییها و بدهیهای تشکیل دهنده آن واحد یا گروهی از واحدهای مولد نقد از زمان آخرین محاسبه مبلغ بازیافتنی تغییر بااهمیتی نکرده باشند،</a:t>
            </a:r>
          </a:p>
          <a:p>
            <a:pPr marL="800100" lvl="1" indent="-342900" algn="just" rtl="1">
              <a:buSzPct val="70000"/>
              <a:buFont typeface="Wingdings" panose="05000000000000000000" pitchFamily="2" charset="2"/>
              <a:buChar char="ü"/>
            </a:pPr>
            <a:r>
              <a:rPr lang="fa-IR" sz="2400" dirty="0">
                <a:solidFill>
                  <a:schemeClr val="accent4">
                    <a:lumMod val="95000"/>
                    <a:lumOff val="5000"/>
                  </a:schemeClr>
                </a:solidFill>
                <a:cs typeface="B Mitra" pitchFamily="2" charset="-78"/>
              </a:rPr>
              <a:t>مبلغ بازیافتنی طبق آخرین محاسبات به میزان بااهمیتی بیشتر از مبلغ دفتری آن واحد یا گروهی از واحدهای مولد نقد باشد و</a:t>
            </a:r>
          </a:p>
          <a:p>
            <a:pPr marL="800100" lvl="1" indent="-342900" algn="just" rtl="1">
              <a:buSzPct val="70000"/>
              <a:buFont typeface="Wingdings" panose="05000000000000000000" pitchFamily="2" charset="2"/>
              <a:buChar char="ü"/>
            </a:pPr>
            <a:r>
              <a:rPr lang="fa-IR" sz="2400" dirty="0">
                <a:solidFill>
                  <a:schemeClr val="accent4">
                    <a:lumMod val="95000"/>
                    <a:lumOff val="5000"/>
                  </a:schemeClr>
                </a:solidFill>
                <a:cs typeface="B Mitra" pitchFamily="2" charset="-78"/>
              </a:rPr>
              <a:t>احتمال اینکه مبلغ بازیافتنی فعلی کمتر از مبلغ دفتری جاری باشد، بعید بنظر برسد.</a:t>
            </a:r>
          </a:p>
          <a:p>
            <a:pPr marL="342900" indent="-342900" algn="just" rtl="1">
              <a:buSzPct val="70000"/>
              <a:buFont typeface="Wingdings" panose="05000000000000000000" pitchFamily="2" charset="2"/>
              <a:buChar char="q"/>
            </a:pPr>
            <a:endParaRPr lang="fa-IR" sz="2800" dirty="0">
              <a:solidFill>
                <a:schemeClr val="accent4">
                  <a:lumMod val="95000"/>
                  <a:lumOff val="5000"/>
                </a:schemeClr>
              </a:solidFill>
              <a:cs typeface="B Mitra" pitchFamily="2" charset="-78"/>
            </a:endParaRP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533196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pPr rtl="1"/>
            <a:r>
              <a:rPr lang="fa-IR" sz="2800" dirty="0">
                <a:solidFill>
                  <a:srgbClr val="C00000"/>
                </a:solidFill>
                <a:cs typeface="B Titr" pitchFamily="2" charset="-78"/>
              </a:rPr>
              <a:t>آزمون کاهش ارزش واحدهای مولد نقد</a:t>
            </a:r>
          </a:p>
        </p:txBody>
      </p:sp>
      <p:sp>
        <p:nvSpPr>
          <p:cNvPr id="8" name="Content Placeholder 2"/>
          <p:cNvSpPr txBox="1">
            <a:spLocks/>
          </p:cNvSpPr>
          <p:nvPr/>
        </p:nvSpPr>
        <p:spPr bwMode="auto">
          <a:xfrm>
            <a:off x="611560" y="1844823"/>
            <a:ext cx="8003232" cy="45228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342900"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به منظور آزمون کاهش ارزش، سرقفلی شناسایی شده در ترکیب تجاری، باید از تاریخ تحصیل به هر یک از واحدهای مولد نقد یا گروه های واحدهای مولد نقد واحد تحصیل کننده که انتظار می رود از هم افزایی ناشی از ترکیب منتفع شوند، تخصیص یابد، صرفنظر از اینکه سایر داراییها یا بدهیهای واحد تحصیل شده به آن واحدها یا گروههای واحدهای مولد نقد تخصیص یافته باشد یا خیر.</a:t>
            </a:r>
          </a:p>
          <a:p>
            <a:pPr marL="342900" indent="-342900" algn="just" rtl="1">
              <a:buSzPct val="70000"/>
              <a:buFont typeface="Wingdings" panose="05000000000000000000" pitchFamily="2" charset="2"/>
              <a:buChar char="q"/>
            </a:pPr>
            <a:endParaRPr lang="fa-IR" sz="2400" dirty="0">
              <a:solidFill>
                <a:schemeClr val="accent4">
                  <a:lumMod val="95000"/>
                  <a:lumOff val="5000"/>
                </a:schemeClr>
              </a:solidFill>
              <a:cs typeface="B Mitra" pitchFamily="2" charset="-78"/>
            </a:endParaRPr>
          </a:p>
          <a:p>
            <a:pPr marL="342900"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هر واحد یا گروهی از واحدهای مولد نقد که سرقفلی به آنها تخصیص داده می شود:</a:t>
            </a:r>
          </a:p>
          <a:p>
            <a:pPr marL="1257300" lvl="2" indent="-342900" algn="just" rtl="1">
              <a:buSzPct val="70000"/>
              <a:buFont typeface="Wingdings" panose="05000000000000000000" pitchFamily="2" charset="2"/>
              <a:buChar char="v"/>
            </a:pPr>
            <a:r>
              <a:rPr lang="fa-IR" sz="2200" dirty="0">
                <a:solidFill>
                  <a:schemeClr val="accent4">
                    <a:lumMod val="95000"/>
                    <a:lumOff val="5000"/>
                  </a:schemeClr>
                </a:solidFill>
                <a:cs typeface="B Mitra" pitchFamily="2" charset="-78"/>
              </a:rPr>
              <a:t>باید بیانگر پایین ترین سطحی در واحد تجاری باشد که سرقفلی برای مقاصد مدیریت داخلی پایش می شود و</a:t>
            </a:r>
          </a:p>
          <a:p>
            <a:pPr marL="1257300" lvl="2" indent="-342900" algn="just" rtl="1">
              <a:buSzPct val="70000"/>
              <a:buFont typeface="Wingdings" panose="05000000000000000000" pitchFamily="2" charset="2"/>
              <a:buChar char="v"/>
            </a:pPr>
            <a:r>
              <a:rPr lang="fa-IR" sz="2200" dirty="0">
                <a:solidFill>
                  <a:schemeClr val="accent4">
                    <a:lumMod val="95000"/>
                    <a:lumOff val="5000"/>
                  </a:schemeClr>
                </a:solidFill>
                <a:cs typeface="B Mitra" pitchFamily="2" charset="-78"/>
              </a:rPr>
              <a:t>نمیتواند بزرگتر از قسمتهای عملیاتی تعیین شده براساس </a:t>
            </a:r>
            <a:r>
              <a:rPr lang="en-US" sz="2000" dirty="0">
                <a:solidFill>
                  <a:schemeClr val="accent4">
                    <a:lumMod val="95000"/>
                    <a:lumOff val="5000"/>
                  </a:schemeClr>
                </a:solidFill>
                <a:cs typeface="B Mitra" pitchFamily="2" charset="-78"/>
              </a:rPr>
              <a:t>IFRS8</a:t>
            </a:r>
            <a:r>
              <a:rPr lang="fa-IR" sz="2000" dirty="0">
                <a:solidFill>
                  <a:schemeClr val="accent4">
                    <a:lumMod val="95000"/>
                    <a:lumOff val="5000"/>
                  </a:schemeClr>
                </a:solidFill>
                <a:cs typeface="B Mitra" pitchFamily="2" charset="-78"/>
              </a:rPr>
              <a:t> </a:t>
            </a:r>
            <a:r>
              <a:rPr lang="fa-IR" sz="2200" dirty="0">
                <a:solidFill>
                  <a:schemeClr val="accent4">
                    <a:lumMod val="95000"/>
                    <a:lumOff val="5000"/>
                  </a:schemeClr>
                </a:solidFill>
                <a:cs typeface="B Mitra" pitchFamily="2" charset="-78"/>
              </a:rPr>
              <a:t>(قبل از تجمیع) باشد.</a:t>
            </a:r>
          </a:p>
          <a:p>
            <a:pPr algn="just" rtl="1">
              <a:buSzPct val="70000"/>
            </a:pPr>
            <a:endParaRPr lang="fa-IR" sz="1800" dirty="0">
              <a:solidFill>
                <a:schemeClr val="accent4">
                  <a:lumMod val="95000"/>
                  <a:lumOff val="5000"/>
                </a:schemeClr>
              </a:solidFill>
              <a:cs typeface="B Mitra" pitchFamily="2" charset="-78"/>
            </a:endParaRP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7304108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pPr rtl="1"/>
            <a:r>
              <a:rPr lang="fa-IR" sz="2800" dirty="0">
                <a:solidFill>
                  <a:srgbClr val="C00000"/>
                </a:solidFill>
                <a:cs typeface="B Titr" pitchFamily="2" charset="-78"/>
              </a:rPr>
              <a:t>آزمون کاهش ارزش واحدهای مولد نقد</a:t>
            </a:r>
          </a:p>
        </p:txBody>
      </p:sp>
      <p:sp>
        <p:nvSpPr>
          <p:cNvPr id="8" name="Content Placeholder 2"/>
          <p:cNvSpPr txBox="1">
            <a:spLocks/>
          </p:cNvSpPr>
          <p:nvPr/>
        </p:nvSpPr>
        <p:spPr bwMode="auto">
          <a:xfrm>
            <a:off x="611560" y="1628800"/>
            <a:ext cx="8003232" cy="45228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342900"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آزمون کاهش ارزش واحد مولد نقدی که سرقفلی به آن تخصیص یافته است، باید بطور سالانه یا هر زمانی که نشانه ای از احتمال کاهش ارزش وجود داشته باشد، از طریق مقایسه مبلغ دفتری (شامل سرقفلی) با مبلغ بازیافتنی آن واحد انجام شود و در صورت نیاز زیان کاهش ارزش شناسایی می شود.</a:t>
            </a:r>
          </a:p>
          <a:p>
            <a:pPr marL="342900"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اگر نشانه ای از کاهش ارزش </a:t>
            </a:r>
            <a:r>
              <a:rPr lang="fa-IR" sz="2400" u="sng" dirty="0">
                <a:solidFill>
                  <a:schemeClr val="accent4">
                    <a:lumMod val="95000"/>
                    <a:lumOff val="5000"/>
                  </a:schemeClr>
                </a:solidFill>
                <a:cs typeface="B Mitra" pitchFamily="2" charset="-78"/>
              </a:rPr>
              <a:t>یک دارایی</a:t>
            </a:r>
            <a:r>
              <a:rPr lang="fa-IR" sz="2400" dirty="0">
                <a:solidFill>
                  <a:schemeClr val="accent4">
                    <a:lumMod val="95000"/>
                    <a:lumOff val="5000"/>
                  </a:schemeClr>
                </a:solidFill>
                <a:cs typeface="B Mitra" pitchFamily="2" charset="-78"/>
              </a:rPr>
              <a:t> متعلق به واحد مولد نقدی که سرقفلی به آن تخصیص یافته است، وجود داشته باشد، ابتدا باید آزمون کاهش ارزش آن دارایی انجام شود و در صورت نیاز، زیان کاهش ارزش دارایی شناسایی شود (قبل از آزمون کاهش ارزش واحد مولد نقد).</a:t>
            </a:r>
          </a:p>
          <a:p>
            <a:pPr marL="342900"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اگر نشانه ای از کاهش ارزش یک واحد مولد نقد متعلق به گروهی از واحدهای مولد نقد که سرقفلی به آن تخصیص یافته است، وجود داشته باشد، ابتدا باید آزمون کاهش ارزش آن واحد مولد نقد انجام شود و در صورت نیاز، زیان کاهش ارزش آن واحد مولد نقد شناسایی شود (قبل از آزمون کاهش ارزش گروه واحدهای مولد نقد).</a:t>
            </a:r>
          </a:p>
          <a:p>
            <a:pPr marL="342900" indent="-342900" algn="just" rtl="1">
              <a:buSzPct val="70000"/>
              <a:buFont typeface="Wingdings" panose="05000000000000000000" pitchFamily="2" charset="2"/>
              <a:buChar char="q"/>
            </a:pPr>
            <a:endParaRPr lang="fa-IR" sz="2400" dirty="0">
              <a:solidFill>
                <a:schemeClr val="accent4">
                  <a:lumMod val="95000"/>
                  <a:lumOff val="5000"/>
                </a:schemeClr>
              </a:solidFill>
              <a:cs typeface="B Mitra" pitchFamily="2" charset="-78"/>
            </a:endParaRP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1813815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pPr rtl="1"/>
            <a:r>
              <a:rPr lang="fa-IR" sz="2800" dirty="0">
                <a:solidFill>
                  <a:srgbClr val="C00000"/>
                </a:solidFill>
                <a:cs typeface="B Titr" pitchFamily="2" charset="-78"/>
              </a:rPr>
              <a:t>آزمون کاهش ارزش واحدهای مولد نقد</a:t>
            </a:r>
          </a:p>
        </p:txBody>
      </p:sp>
      <p:sp>
        <p:nvSpPr>
          <p:cNvPr id="8" name="Content Placeholder 2"/>
          <p:cNvSpPr txBox="1">
            <a:spLocks/>
          </p:cNvSpPr>
          <p:nvPr/>
        </p:nvSpPr>
        <p:spPr bwMode="auto">
          <a:xfrm>
            <a:off x="611560" y="1628800"/>
            <a:ext cx="8003232" cy="45228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342900"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اگر بخشی از </a:t>
            </a:r>
            <a:r>
              <a:rPr lang="fa-IR" sz="2400" b="1" dirty="0">
                <a:solidFill>
                  <a:schemeClr val="accent4">
                    <a:lumMod val="95000"/>
                    <a:lumOff val="5000"/>
                  </a:schemeClr>
                </a:solidFill>
                <a:cs typeface="B Mitra" pitchFamily="2" charset="-78"/>
              </a:rPr>
              <a:t>دارایی مشترک </a:t>
            </a:r>
            <a:r>
              <a:rPr lang="fa-IR" sz="2400" dirty="0">
                <a:solidFill>
                  <a:schemeClr val="accent4">
                    <a:lumMod val="95000"/>
                    <a:lumOff val="5000"/>
                  </a:schemeClr>
                </a:solidFill>
                <a:cs typeface="B Mitra" pitchFamily="2" charset="-78"/>
              </a:rPr>
              <a:t>مربوط به واحد مولد نقد (مثل دفتر مرکزی) را:</a:t>
            </a:r>
          </a:p>
          <a:p>
            <a:pPr marL="800100" lvl="1" indent="-342900" algn="just" rtl="1">
              <a:buSzPct val="70000"/>
              <a:buFont typeface="Wingdings" panose="05000000000000000000" pitchFamily="2" charset="2"/>
              <a:buChar char="v"/>
            </a:pPr>
            <a:r>
              <a:rPr lang="fa-IR" sz="2400" b="1" dirty="0">
                <a:solidFill>
                  <a:schemeClr val="accent4">
                    <a:lumMod val="95000"/>
                    <a:lumOff val="5000"/>
                  </a:schemeClr>
                </a:solidFill>
                <a:cs typeface="B Mitra" pitchFamily="2" charset="-78"/>
              </a:rPr>
              <a:t>بتوان</a:t>
            </a:r>
            <a:r>
              <a:rPr lang="fa-IR" sz="2400" dirty="0">
                <a:solidFill>
                  <a:schemeClr val="accent4">
                    <a:lumMod val="95000"/>
                    <a:lumOff val="5000"/>
                  </a:schemeClr>
                </a:solidFill>
                <a:cs typeface="B Mitra" pitchFamily="2" charset="-78"/>
              </a:rPr>
              <a:t> بر مبنایی منطقی به آن واحد تخصیص داد: </a:t>
            </a:r>
          </a:p>
          <a:p>
            <a:pPr marL="811213" lvl="1" algn="just" rtl="1">
              <a:buSzPct val="70000"/>
            </a:pPr>
            <a:r>
              <a:rPr lang="fa-IR" sz="2400" dirty="0">
                <a:solidFill>
                  <a:schemeClr val="accent4">
                    <a:lumMod val="95000"/>
                    <a:lumOff val="5000"/>
                  </a:schemeClr>
                </a:solidFill>
                <a:cs typeface="B Mitra" pitchFamily="2" charset="-78"/>
              </a:rPr>
              <a:t>آزمون کاهش ارزش آن واحد از طریق مقایسه مبلغ دفتری واحد (شامل دارایی مشترک تخصیص یافته) و ارزش بازیافتنی واحد انجام می شود.</a:t>
            </a:r>
          </a:p>
          <a:p>
            <a:pPr marL="800100" lvl="1" indent="-342900" algn="just" rtl="1">
              <a:buSzPct val="70000"/>
              <a:buFont typeface="Wingdings" panose="05000000000000000000" pitchFamily="2" charset="2"/>
              <a:buChar char="v"/>
            </a:pPr>
            <a:r>
              <a:rPr lang="fa-IR" sz="2400" b="1" dirty="0">
                <a:solidFill>
                  <a:schemeClr val="accent4">
                    <a:lumMod val="95000"/>
                    <a:lumOff val="5000"/>
                  </a:schemeClr>
                </a:solidFill>
                <a:cs typeface="B Mitra" pitchFamily="2" charset="-78"/>
              </a:rPr>
              <a:t>نتوان</a:t>
            </a:r>
            <a:r>
              <a:rPr lang="fa-IR" sz="2400" dirty="0">
                <a:solidFill>
                  <a:schemeClr val="accent4">
                    <a:lumMod val="95000"/>
                    <a:lumOff val="5000"/>
                  </a:schemeClr>
                </a:solidFill>
                <a:cs typeface="B Mitra" pitchFamily="2" charset="-78"/>
              </a:rPr>
              <a:t> بر مبنایی منطقی به آن واحد تخصیص داد: </a:t>
            </a:r>
          </a:p>
          <a:p>
            <a:pPr marL="914400" lvl="1" indent="-457200" algn="just" rtl="1">
              <a:buSzPct val="70000"/>
              <a:buFont typeface="+mj-lt"/>
              <a:buAutoNum type="arabicPeriod"/>
            </a:pPr>
            <a:r>
              <a:rPr lang="fa-IR" sz="2400" dirty="0">
                <a:solidFill>
                  <a:schemeClr val="accent4">
                    <a:lumMod val="95000"/>
                    <a:lumOff val="5000"/>
                  </a:schemeClr>
                </a:solidFill>
                <a:cs typeface="B Mitra" pitchFamily="2" charset="-78"/>
              </a:rPr>
              <a:t>آزمون کاهش ارزش واحد از طریق مقایسه مبلغ دفتری آن واحد (بدون درنظر گرفتن دارایی مشترک) و ارزش بازیافتنی واحد انجام می شود.</a:t>
            </a:r>
          </a:p>
          <a:p>
            <a:pPr marL="914400" lvl="1" indent="-457200" algn="just" rtl="1">
              <a:buSzPct val="70000"/>
              <a:buFont typeface="+mj-lt"/>
              <a:buAutoNum type="arabicPeriod"/>
            </a:pPr>
            <a:r>
              <a:rPr lang="fa-IR" sz="2400" dirty="0">
                <a:solidFill>
                  <a:schemeClr val="accent4">
                    <a:lumMod val="95000"/>
                    <a:lumOff val="5000"/>
                  </a:schemeClr>
                </a:solidFill>
                <a:cs typeface="B Mitra" pitchFamily="2" charset="-78"/>
              </a:rPr>
              <a:t>کوچکترین گروه واحدهای مولد نقد دربرگیرنده واحد مولد نقد که بتوان بخشی از دارایی مشترک را به آن گروه تخصیص داد شناسایی می شود و آزمون کاهش ارزش آن گروه از طریق مقایسه مبلغ دفتری گروه (شامل دارایی مشترک تخصیص یافته) و ارزش بازیافتنی گروه تعیین می شود.</a:t>
            </a:r>
          </a:p>
          <a:p>
            <a:pPr marL="342900" indent="-342900" algn="just" rtl="1">
              <a:buSzPct val="70000"/>
              <a:buFont typeface="Wingdings" panose="05000000000000000000" pitchFamily="2" charset="2"/>
              <a:buChar char="q"/>
            </a:pPr>
            <a:endParaRPr lang="fa-IR" sz="2400" dirty="0">
              <a:solidFill>
                <a:schemeClr val="accent4">
                  <a:lumMod val="95000"/>
                  <a:lumOff val="5000"/>
                </a:schemeClr>
              </a:solidFill>
              <a:cs typeface="B Mitra" pitchFamily="2" charset="-78"/>
            </a:endParaRP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6009590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pPr rtl="1"/>
            <a:r>
              <a:rPr lang="fa-IR" sz="2800" dirty="0">
                <a:solidFill>
                  <a:srgbClr val="C00000"/>
                </a:solidFill>
                <a:cs typeface="B Titr" pitchFamily="2" charset="-78"/>
              </a:rPr>
              <a:t>الزامات آزمون کاهش ارزش سالانه</a:t>
            </a:r>
          </a:p>
        </p:txBody>
      </p:sp>
      <p:sp>
        <p:nvSpPr>
          <p:cNvPr id="8" name="Content Placeholder 2"/>
          <p:cNvSpPr txBox="1">
            <a:spLocks/>
          </p:cNvSpPr>
          <p:nvPr/>
        </p:nvSpPr>
        <p:spPr bwMode="auto">
          <a:xfrm>
            <a:off x="611560" y="1858473"/>
            <a:ext cx="8003232" cy="3226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342900"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سرقفلی، داراییهای نامشهود با عمر مفید نامعین و داراییهای نامشهودی که هنوز برای استفاده آماده نیستند، باید به صورت سالانه مورد آزمون کاهش ارزش قرار گیرند.</a:t>
            </a:r>
          </a:p>
          <a:p>
            <a:pPr marL="342900"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این کار از طریق مقایسه ارزش دفتری این داراییها با ارزش بازیافتنی آنها صورت می پذیرد صرفنظر از اینکه شواهدی مبنی بر کاهش ارزش آنها وجود دارد یا خیر.</a:t>
            </a:r>
          </a:p>
          <a:p>
            <a:pPr marL="342900"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البته هر زمان دیگری هم که رویدادها یا تغییراتی در شرایط بوجود آید که حاکی از کاهش ارزش احتمالی این داراییها باشد، انجام آزمون کاهش ارزش در مورد این داراییها الزامی است.</a:t>
            </a: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3909260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pPr rtl="1"/>
            <a:r>
              <a:rPr lang="fa-IR" sz="2800" dirty="0">
                <a:solidFill>
                  <a:srgbClr val="C00000"/>
                </a:solidFill>
                <a:cs typeface="B Titr" pitchFamily="2" charset="-78"/>
              </a:rPr>
              <a:t>الزامات آزمون کاهش ارزش سالانه</a:t>
            </a:r>
          </a:p>
        </p:txBody>
      </p:sp>
      <p:sp>
        <p:nvSpPr>
          <p:cNvPr id="8" name="Content Placeholder 2"/>
          <p:cNvSpPr txBox="1">
            <a:spLocks/>
          </p:cNvSpPr>
          <p:nvPr/>
        </p:nvSpPr>
        <p:spPr bwMode="auto">
          <a:xfrm>
            <a:off x="611560" y="1786465"/>
            <a:ext cx="8003232" cy="39467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342900"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انجام این آزمون کاهش ارزش می تواند در هر زمان طی دوره سالانه انجام شود، مشروط به اینکه هر سال در همان زمان صورت پذیرد.</a:t>
            </a:r>
          </a:p>
          <a:p>
            <a:pPr marL="342900"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آزمون کاهش ارزش در واحدهای مولد نقد مختلف، ممکن است در زمان های متفاوتی انجام شود. واحد تجاری باید زمان بهینه برای ارزیابی هر واحد مولد نقد را براساس در دسترس بودن داده ها (مثل دسترسی به ارقام بودجه) انتخاب کند و آن تاریخ را در سالهای آینده نیز مورد استفاده قرار دهد. </a:t>
            </a: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8920051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pPr rtl="1"/>
            <a:r>
              <a:rPr lang="fa-IR" sz="2800" dirty="0">
                <a:solidFill>
                  <a:srgbClr val="C00000"/>
                </a:solidFill>
                <a:cs typeface="B Titr" pitchFamily="2" charset="-78"/>
              </a:rPr>
              <a:t>شناسایی زیان کاهش ارزش</a:t>
            </a:r>
          </a:p>
        </p:txBody>
      </p:sp>
      <p:sp>
        <p:nvSpPr>
          <p:cNvPr id="8" name="Content Placeholder 2"/>
          <p:cNvSpPr txBox="1">
            <a:spLocks/>
          </p:cNvSpPr>
          <p:nvPr/>
        </p:nvSpPr>
        <p:spPr bwMode="auto">
          <a:xfrm>
            <a:off x="611560" y="1556792"/>
            <a:ext cx="8136904" cy="46668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342900" indent="-342900" algn="just" rtl="1">
              <a:buSzPct val="70000"/>
              <a:buFont typeface="Wingdings" panose="05000000000000000000" pitchFamily="2" charset="2"/>
              <a:buChar char="q"/>
            </a:pPr>
            <a:r>
              <a:rPr lang="fa-IR" sz="2400" b="1" dirty="0">
                <a:solidFill>
                  <a:schemeClr val="accent4">
                    <a:lumMod val="95000"/>
                    <a:lumOff val="5000"/>
                  </a:schemeClr>
                </a:solidFill>
                <a:cs typeface="B Mitra" pitchFamily="2" charset="-78"/>
              </a:rPr>
              <a:t>شناسایی زیان کاهش ارزش یک دارایی:</a:t>
            </a:r>
          </a:p>
          <a:p>
            <a:pPr marL="800100" lvl="1" indent="-342900" algn="just" rtl="1">
              <a:buSzPct val="70000"/>
              <a:buFont typeface="Wingdings" panose="05000000000000000000" pitchFamily="2" charset="2"/>
              <a:buChar char="v"/>
            </a:pPr>
            <a:r>
              <a:rPr lang="fa-IR" sz="2400" dirty="0">
                <a:solidFill>
                  <a:schemeClr val="accent4">
                    <a:lumMod val="95000"/>
                    <a:lumOff val="5000"/>
                  </a:schemeClr>
                </a:solidFill>
                <a:cs typeface="B Mitra" pitchFamily="2" charset="-78"/>
              </a:rPr>
              <a:t>در مورد دارایی هایی که به بهای تمام شده نگهداری می شوند: زیان کاهش ارزش بلافاصله در سود و زیان دوره شناسایی می شود.</a:t>
            </a:r>
          </a:p>
          <a:p>
            <a:pPr marL="800100" lvl="1" indent="-342900" algn="just" rtl="1">
              <a:buSzPct val="70000"/>
              <a:buFont typeface="Wingdings" panose="05000000000000000000" pitchFamily="2" charset="2"/>
              <a:buChar char="v"/>
            </a:pPr>
            <a:r>
              <a:rPr lang="fa-IR" sz="2400" dirty="0">
                <a:solidFill>
                  <a:schemeClr val="accent4">
                    <a:lumMod val="95000"/>
                    <a:lumOff val="5000"/>
                  </a:schemeClr>
                </a:solidFill>
                <a:cs typeface="B Mitra" pitchFamily="2" charset="-78"/>
              </a:rPr>
              <a:t>اگر دارایی براساس </a:t>
            </a:r>
            <a:r>
              <a:rPr lang="en-US" sz="2000" dirty="0">
                <a:solidFill>
                  <a:schemeClr val="accent4">
                    <a:lumMod val="95000"/>
                    <a:lumOff val="5000"/>
                  </a:schemeClr>
                </a:solidFill>
                <a:cs typeface="B Mitra" pitchFamily="2" charset="-78"/>
              </a:rPr>
              <a:t>IAS16</a:t>
            </a:r>
            <a:r>
              <a:rPr lang="fa-IR" sz="2000" dirty="0">
                <a:solidFill>
                  <a:schemeClr val="accent4">
                    <a:lumMod val="95000"/>
                    <a:lumOff val="5000"/>
                  </a:schemeClr>
                </a:solidFill>
                <a:cs typeface="B Mitra" pitchFamily="2" charset="-78"/>
              </a:rPr>
              <a:t> </a:t>
            </a:r>
            <a:r>
              <a:rPr lang="fa-IR" sz="2400" dirty="0">
                <a:solidFill>
                  <a:schemeClr val="accent4">
                    <a:lumMod val="95000"/>
                    <a:lumOff val="5000"/>
                  </a:schemeClr>
                </a:solidFill>
                <a:cs typeface="B Mitra" pitchFamily="2" charset="-78"/>
              </a:rPr>
              <a:t>یا </a:t>
            </a:r>
            <a:r>
              <a:rPr lang="en-US" sz="2000" dirty="0">
                <a:solidFill>
                  <a:schemeClr val="accent4">
                    <a:lumMod val="95000"/>
                    <a:lumOff val="5000"/>
                  </a:schemeClr>
                </a:solidFill>
                <a:cs typeface="B Mitra" pitchFamily="2" charset="-78"/>
              </a:rPr>
              <a:t>IAS38</a:t>
            </a:r>
            <a:r>
              <a:rPr lang="fa-IR" sz="2000" dirty="0">
                <a:solidFill>
                  <a:schemeClr val="accent4">
                    <a:lumMod val="95000"/>
                    <a:lumOff val="5000"/>
                  </a:schemeClr>
                </a:solidFill>
                <a:cs typeface="B Mitra" pitchFamily="2" charset="-78"/>
              </a:rPr>
              <a:t> </a:t>
            </a:r>
            <a:r>
              <a:rPr lang="fa-IR" sz="2400" dirty="0">
                <a:solidFill>
                  <a:schemeClr val="accent4">
                    <a:lumMod val="95000"/>
                    <a:lumOff val="5000"/>
                  </a:schemeClr>
                </a:solidFill>
                <a:cs typeface="B Mitra" pitchFamily="2" charset="-78"/>
              </a:rPr>
              <a:t>تجدید ارزیابی شده باشد: زیان کاهش ارزش حدالامکان از مازاد تجدید ارزیابی کسر می شود و در سایر اقلام سود جامع شناسایی میشود و مازاد بر آن، در سود و زیان دوره منعکس می شود.</a:t>
            </a:r>
          </a:p>
          <a:p>
            <a:pPr lvl="1" algn="just" rtl="1">
              <a:buSzPct val="70000"/>
            </a:pPr>
            <a:endParaRPr lang="fa-IR" sz="2400" dirty="0">
              <a:solidFill>
                <a:schemeClr val="accent4">
                  <a:lumMod val="95000"/>
                  <a:lumOff val="5000"/>
                </a:schemeClr>
              </a:solidFill>
              <a:cs typeface="B Mitra" pitchFamily="2" charset="-78"/>
            </a:endParaRPr>
          </a:p>
          <a:p>
            <a:pPr marL="342900"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در زمان شناسایی کاهش ارزش، ارزش دفتری دارایی هرگز به کمتر از بیشترین مبلغ از بین مبالغ زیر نخواهد رسید:</a:t>
            </a:r>
          </a:p>
          <a:p>
            <a:pPr marL="1257300" lvl="2" indent="-342900" algn="just" rtl="1">
              <a:buSzPct val="70000"/>
              <a:buFont typeface="Wingdings" panose="05000000000000000000" pitchFamily="2" charset="2"/>
              <a:buChar char="ü"/>
            </a:pPr>
            <a:r>
              <a:rPr lang="fa-IR" sz="1800" dirty="0">
                <a:solidFill>
                  <a:schemeClr val="accent4">
                    <a:lumMod val="95000"/>
                    <a:lumOff val="5000"/>
                  </a:schemeClr>
                </a:solidFill>
                <a:cs typeface="B Mitra" pitchFamily="2" charset="-78"/>
              </a:rPr>
              <a:t>ارزش بازیافتنی (ارزش منصفانه پس از کسر مخارج واگذاری و ارزش بکارگیری، هر کدام که بزرگتر باشد) و </a:t>
            </a:r>
          </a:p>
          <a:p>
            <a:pPr marL="1257300" lvl="2" indent="-342900" algn="just" rtl="1">
              <a:buSzPct val="70000"/>
              <a:buFont typeface="Wingdings" panose="05000000000000000000" pitchFamily="2" charset="2"/>
              <a:buChar char="ü"/>
            </a:pPr>
            <a:r>
              <a:rPr lang="fa-IR" sz="1800" dirty="0">
                <a:solidFill>
                  <a:schemeClr val="accent4">
                    <a:lumMod val="95000"/>
                    <a:lumOff val="5000"/>
                  </a:schemeClr>
                </a:solidFill>
                <a:cs typeface="B Mitra" pitchFamily="2" charset="-78"/>
              </a:rPr>
              <a:t>صفر</a:t>
            </a:r>
          </a:p>
        </p:txBody>
      </p:sp>
      <p:cxnSp>
        <p:nvCxnSpPr>
          <p:cNvPr id="9" name="Straight Connector 8"/>
          <p:cNvCxnSpPr/>
          <p:nvPr/>
        </p:nvCxnSpPr>
        <p:spPr bwMode="auto">
          <a:xfrm>
            <a:off x="2771800"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9275831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pPr rtl="1"/>
            <a:r>
              <a:rPr lang="fa-IR" sz="2800" dirty="0">
                <a:solidFill>
                  <a:srgbClr val="C00000"/>
                </a:solidFill>
                <a:cs typeface="B Titr" pitchFamily="2" charset="-78"/>
              </a:rPr>
              <a:t>شناسایی زیان کاهش ارزش</a:t>
            </a:r>
          </a:p>
        </p:txBody>
      </p:sp>
      <p:sp>
        <p:nvSpPr>
          <p:cNvPr id="8" name="Content Placeholder 2"/>
          <p:cNvSpPr txBox="1">
            <a:spLocks/>
          </p:cNvSpPr>
          <p:nvPr/>
        </p:nvSpPr>
        <p:spPr bwMode="auto">
          <a:xfrm>
            <a:off x="611560" y="1786465"/>
            <a:ext cx="8003232" cy="46668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342900" indent="-342900" algn="just" rtl="1">
              <a:buSzPct val="70000"/>
              <a:buFont typeface="Wingdings" panose="05000000000000000000" pitchFamily="2" charset="2"/>
              <a:buChar char="q"/>
            </a:pPr>
            <a:r>
              <a:rPr lang="fa-IR" sz="2400" b="1" dirty="0">
                <a:solidFill>
                  <a:schemeClr val="accent4">
                    <a:lumMod val="95000"/>
                    <a:lumOff val="5000"/>
                  </a:schemeClr>
                </a:solidFill>
                <a:cs typeface="B Mitra" pitchFamily="2" charset="-78"/>
              </a:rPr>
              <a:t>شناسایی زیان کاهش واحد مولد نقد (گروهی از واحدهای مولد نقد) که سرقفلی به آن تخصیص داده شده است:</a:t>
            </a:r>
          </a:p>
          <a:p>
            <a:pPr marL="800100" lvl="1" indent="-342900" algn="just" rtl="1">
              <a:buSzPct val="70000"/>
              <a:buFont typeface="Wingdings" panose="05000000000000000000" pitchFamily="2" charset="2"/>
              <a:buChar char="v"/>
            </a:pPr>
            <a:r>
              <a:rPr lang="fa-IR" sz="2400" dirty="0">
                <a:solidFill>
                  <a:schemeClr val="accent4">
                    <a:lumMod val="95000"/>
                    <a:lumOff val="5000"/>
                  </a:schemeClr>
                </a:solidFill>
                <a:cs typeface="B Mitra" pitchFamily="2" charset="-78"/>
              </a:rPr>
              <a:t>ابتدا صرف کاهش ارزش دفتری سرقفلی می شود. </a:t>
            </a:r>
          </a:p>
          <a:p>
            <a:pPr marL="800100" lvl="1" indent="-342900" algn="just" rtl="1">
              <a:buSzPct val="70000"/>
              <a:buFont typeface="Wingdings" panose="05000000000000000000" pitchFamily="2" charset="2"/>
              <a:buChar char="v"/>
            </a:pPr>
            <a:r>
              <a:rPr lang="fa-IR" sz="2400" dirty="0">
                <a:solidFill>
                  <a:schemeClr val="accent4">
                    <a:lumMod val="95000"/>
                    <a:lumOff val="5000"/>
                  </a:schemeClr>
                </a:solidFill>
                <a:cs typeface="B Mitra" pitchFamily="2" charset="-78"/>
              </a:rPr>
              <a:t>مابقی زیان کاهش ارزش، در صورت وجود، متناسب با مبلغ دفتری هر یک از داراییهای واحد (گروه واحدها)، به سایر داراییها تخصیص می یابد. </a:t>
            </a:r>
          </a:p>
          <a:p>
            <a:pPr algn="just" rtl="1">
              <a:buSzPct val="70000"/>
            </a:pPr>
            <a:endParaRPr lang="fa-IR" sz="2400" dirty="0">
              <a:solidFill>
                <a:schemeClr val="accent4">
                  <a:lumMod val="95000"/>
                  <a:lumOff val="5000"/>
                </a:schemeClr>
              </a:solidFill>
              <a:cs typeface="B Mitra" pitchFamily="2" charset="-78"/>
            </a:endParaRPr>
          </a:p>
          <a:p>
            <a:pPr marL="342900"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در این حالت هم ارزش دفتری یک دارایی هرگز به کمتر از بیشترین مبلغ از بین مبالغ زیر نخواهد رسید:</a:t>
            </a:r>
          </a:p>
          <a:p>
            <a:pPr marL="800100" lvl="1" indent="-342900" algn="just" rtl="1">
              <a:buSzPct val="70000"/>
              <a:buFont typeface="Wingdings" panose="05000000000000000000" pitchFamily="2" charset="2"/>
              <a:buChar char="ü"/>
            </a:pPr>
            <a:r>
              <a:rPr lang="fa-IR" sz="2000" dirty="0">
                <a:solidFill>
                  <a:schemeClr val="accent4">
                    <a:lumMod val="95000"/>
                    <a:lumOff val="5000"/>
                  </a:schemeClr>
                </a:solidFill>
                <a:cs typeface="B Mitra" pitchFamily="2" charset="-78"/>
              </a:rPr>
              <a:t>ارزش بازیافتنی (ارزش منصفانه پس از کسر مخارج واگذاری و ارزش بکارگیری، هر کدام که بزرگتر باشد) و </a:t>
            </a:r>
          </a:p>
          <a:p>
            <a:pPr marL="800100" lvl="1" indent="-342900" algn="just" rtl="1">
              <a:buSzPct val="70000"/>
              <a:buFont typeface="Wingdings" panose="05000000000000000000" pitchFamily="2" charset="2"/>
              <a:buChar char="ü"/>
            </a:pPr>
            <a:r>
              <a:rPr lang="fa-IR" sz="2000" dirty="0">
                <a:solidFill>
                  <a:schemeClr val="accent4">
                    <a:lumMod val="95000"/>
                    <a:lumOff val="5000"/>
                  </a:schemeClr>
                </a:solidFill>
                <a:cs typeface="B Mitra" pitchFamily="2" charset="-78"/>
              </a:rPr>
              <a:t>صفر</a:t>
            </a: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0516598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pPr rtl="1"/>
            <a:r>
              <a:rPr lang="fa-IR" sz="2800" dirty="0">
                <a:solidFill>
                  <a:srgbClr val="C00000"/>
                </a:solidFill>
                <a:cs typeface="B Titr" pitchFamily="2" charset="-78"/>
              </a:rPr>
              <a:t>برگشت زیان کاهش ارزش</a:t>
            </a:r>
          </a:p>
        </p:txBody>
      </p:sp>
      <p:sp>
        <p:nvSpPr>
          <p:cNvPr id="8" name="Content Placeholder 2"/>
          <p:cNvSpPr txBox="1">
            <a:spLocks/>
          </p:cNvSpPr>
          <p:nvPr/>
        </p:nvSpPr>
        <p:spPr bwMode="auto">
          <a:xfrm>
            <a:off x="611560" y="1772816"/>
            <a:ext cx="8003232"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342900"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شواهد برون سازمانی یا درون سازمانی ممکن است حاکی از این باشد که زیان کاهش ارزش شناسایی شده برای یک دارایی (غیر از سرقفلی) کاهش یافته یا بطور کامل از بین رفته است. شواهد برون سازمانی می تواند شامل افزایش قابل ملاحظه ارزش دارایی و تغییرات مساعد قابل ملاحظه شرایط بازار باشد. تغیرات مساعد قابل ملاحظه در استفاده و عملکرد دارایی نمونه ای از شواهد درون سازمانی می باشد. </a:t>
            </a:r>
          </a:p>
          <a:p>
            <a:pPr marL="342900"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در این حالت مبلغ دفتری دارایی تا مبلغ بازیافتنی افزایش می یابد (برگشت زیان کاهش ارزش). البته این افزایش نباید موجب شود مبلغ دفتری جدید (پس از استهلاک) از مبلغ دفتری محاسبه شده با فرض عدم شناسایی زیان کاهش در سالهای قبل بیشتر شود (برگشت زیان حداکثر تا سقف زیان شناسایی شده قبلی امکان پذیر است).</a:t>
            </a:r>
          </a:p>
          <a:p>
            <a:pPr algn="just" rtl="1">
              <a:buSzPct val="70000"/>
            </a:pPr>
            <a:endParaRPr lang="fa-IR" sz="2400" dirty="0">
              <a:solidFill>
                <a:schemeClr val="accent4">
                  <a:lumMod val="95000"/>
                  <a:lumOff val="5000"/>
                </a:schemeClr>
              </a:solidFill>
              <a:cs typeface="B Mitra" pitchFamily="2" charset="-78"/>
            </a:endParaRP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8673867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pPr rtl="1"/>
            <a:r>
              <a:rPr lang="fa-IR" sz="2800" dirty="0">
                <a:solidFill>
                  <a:srgbClr val="C00000"/>
                </a:solidFill>
                <a:cs typeface="B Titr" pitchFamily="2" charset="-78"/>
              </a:rPr>
              <a:t>شناسایی برگشت زیان کاهش ارزش</a:t>
            </a:r>
          </a:p>
        </p:txBody>
      </p:sp>
      <p:sp>
        <p:nvSpPr>
          <p:cNvPr id="8" name="Content Placeholder 2"/>
          <p:cNvSpPr txBox="1">
            <a:spLocks/>
          </p:cNvSpPr>
          <p:nvPr/>
        </p:nvSpPr>
        <p:spPr bwMode="auto">
          <a:xfrm>
            <a:off x="611560" y="1556792"/>
            <a:ext cx="8003232"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342900" indent="-342900" algn="just" rtl="1">
              <a:buSzPct val="70000"/>
              <a:buFont typeface="Wingdings" panose="05000000000000000000" pitchFamily="2" charset="2"/>
              <a:buChar char="q"/>
            </a:pPr>
            <a:r>
              <a:rPr lang="fa-IR" sz="2400" b="1" dirty="0">
                <a:solidFill>
                  <a:schemeClr val="accent4">
                    <a:lumMod val="95000"/>
                    <a:lumOff val="5000"/>
                  </a:schemeClr>
                </a:solidFill>
                <a:cs typeface="B Mitra" pitchFamily="2" charset="-78"/>
              </a:rPr>
              <a:t>شناسایی برگشت زیان کاهش ارزش یک دارایی منفرد:</a:t>
            </a:r>
          </a:p>
          <a:p>
            <a:pPr marL="800100" lvl="1"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در مورد دارایی هایی که به بهای تمام شده نگهداری می شوند: برگشت زیان کاهش ارزش بلافاصله در سود و زیان دوره شناسایی می شود.</a:t>
            </a:r>
          </a:p>
          <a:p>
            <a:pPr marL="800100" lvl="1"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اگر دارایی براساس </a:t>
            </a:r>
            <a:r>
              <a:rPr lang="en-US" sz="2000" dirty="0">
                <a:solidFill>
                  <a:schemeClr val="accent4">
                    <a:lumMod val="95000"/>
                    <a:lumOff val="5000"/>
                  </a:schemeClr>
                </a:solidFill>
                <a:cs typeface="B Mitra" pitchFamily="2" charset="-78"/>
              </a:rPr>
              <a:t>IAS16</a:t>
            </a:r>
            <a:r>
              <a:rPr lang="fa-IR" sz="2000" dirty="0">
                <a:solidFill>
                  <a:schemeClr val="accent4">
                    <a:lumMod val="95000"/>
                    <a:lumOff val="5000"/>
                  </a:schemeClr>
                </a:solidFill>
                <a:cs typeface="B Mitra" pitchFamily="2" charset="-78"/>
              </a:rPr>
              <a:t> </a:t>
            </a:r>
            <a:r>
              <a:rPr lang="fa-IR" sz="2400" dirty="0">
                <a:solidFill>
                  <a:schemeClr val="accent4">
                    <a:lumMod val="95000"/>
                    <a:lumOff val="5000"/>
                  </a:schemeClr>
                </a:solidFill>
                <a:cs typeface="B Mitra" pitchFamily="2" charset="-78"/>
              </a:rPr>
              <a:t>یا </a:t>
            </a:r>
            <a:r>
              <a:rPr lang="en-US" sz="2000" dirty="0">
                <a:solidFill>
                  <a:schemeClr val="accent4">
                    <a:lumMod val="95000"/>
                    <a:lumOff val="5000"/>
                  </a:schemeClr>
                </a:solidFill>
                <a:cs typeface="B Mitra" pitchFamily="2" charset="-78"/>
              </a:rPr>
              <a:t>IAS38</a:t>
            </a:r>
            <a:r>
              <a:rPr lang="fa-IR" sz="2000" dirty="0">
                <a:solidFill>
                  <a:schemeClr val="accent4">
                    <a:lumMod val="95000"/>
                    <a:lumOff val="5000"/>
                  </a:schemeClr>
                </a:solidFill>
                <a:cs typeface="B Mitra" pitchFamily="2" charset="-78"/>
              </a:rPr>
              <a:t> </a:t>
            </a:r>
            <a:r>
              <a:rPr lang="fa-IR" sz="2400" dirty="0">
                <a:solidFill>
                  <a:schemeClr val="accent4">
                    <a:lumMod val="95000"/>
                    <a:lumOff val="5000"/>
                  </a:schemeClr>
                </a:solidFill>
                <a:cs typeface="B Mitra" pitchFamily="2" charset="-78"/>
              </a:rPr>
              <a:t>تجدید ارزیابی شده باشد: برگشت زیان کاهش ارزش تا سقف زیان شناسایی شده قبلی به عنوان درآمد، و مازاد بر آن به عنوان مازاد تجدید ارزیابی (سایر اقلام سود جامع) ثبت می شود.</a:t>
            </a:r>
          </a:p>
          <a:p>
            <a:pPr lvl="1" algn="just" rtl="1">
              <a:buSzPct val="70000"/>
            </a:pPr>
            <a:endParaRPr lang="fa-IR" sz="1100" dirty="0">
              <a:solidFill>
                <a:schemeClr val="accent4">
                  <a:lumMod val="95000"/>
                  <a:lumOff val="5000"/>
                </a:schemeClr>
              </a:solidFill>
              <a:cs typeface="B Mitra" pitchFamily="2" charset="-78"/>
            </a:endParaRPr>
          </a:p>
          <a:p>
            <a:pPr marL="0" lvl="1" algn="just" rtl="1">
              <a:buSzPct val="70000"/>
              <a:buFont typeface="Wingdings" panose="05000000000000000000" pitchFamily="2" charset="2"/>
              <a:buChar char="q"/>
            </a:pPr>
            <a:r>
              <a:rPr lang="fa-IR" sz="2400" b="1" dirty="0">
                <a:solidFill>
                  <a:schemeClr val="accent4">
                    <a:lumMod val="95000"/>
                    <a:lumOff val="5000"/>
                  </a:schemeClr>
                </a:solidFill>
                <a:cs typeface="B Mitra" pitchFamily="2" charset="-78"/>
              </a:rPr>
              <a:t> شناسایی برگشت زیان کاهش ارزش واحد مولد نقد:</a:t>
            </a:r>
          </a:p>
          <a:p>
            <a:pPr marL="800100" lvl="1" indent="-3429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به تناسب مبالغ دفتری داراییهای آن واحد (</a:t>
            </a:r>
            <a:r>
              <a:rPr lang="fa-IR" sz="2400" u="sng" dirty="0">
                <a:solidFill>
                  <a:schemeClr val="accent4">
                    <a:lumMod val="95000"/>
                    <a:lumOff val="5000"/>
                  </a:schemeClr>
                </a:solidFill>
                <a:cs typeface="B Mitra" pitchFamily="2" charset="-78"/>
              </a:rPr>
              <a:t>به جز سرقفلی</a:t>
            </a:r>
            <a:r>
              <a:rPr lang="fa-IR" sz="2400" dirty="0">
                <a:solidFill>
                  <a:schemeClr val="accent4">
                    <a:lumMod val="95000"/>
                    <a:lumOff val="5000"/>
                  </a:schemeClr>
                </a:solidFill>
                <a:cs typeface="B Mitra" pitchFamily="2" charset="-78"/>
              </a:rPr>
              <a:t>) تخصیص می یابد و مشابه دو حالت بالا شناسایی می شود.</a:t>
            </a:r>
          </a:p>
          <a:p>
            <a:pPr marL="0" lvl="1" algn="just" rtl="1">
              <a:buSzPct val="70000"/>
            </a:pPr>
            <a:endParaRPr lang="fa-IR" sz="1050" dirty="0">
              <a:solidFill>
                <a:schemeClr val="accent4">
                  <a:lumMod val="95000"/>
                  <a:lumOff val="5000"/>
                </a:schemeClr>
              </a:solidFill>
              <a:cs typeface="B Mitra" pitchFamily="2" charset="-78"/>
            </a:endParaRPr>
          </a:p>
          <a:p>
            <a:pPr marL="263525" lvl="1" indent="-263525"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برگشت زیان کاهش ارزش سرقفلی شناسایی شده در دوره های مالی گذشته، امکان پذیر نیست.</a:t>
            </a:r>
          </a:p>
          <a:p>
            <a:pPr marL="342900" indent="-342900" algn="just" rtl="1">
              <a:buSzPct val="70000"/>
              <a:buFont typeface="Wingdings" panose="05000000000000000000" pitchFamily="2" charset="2"/>
              <a:buChar char="q"/>
            </a:pPr>
            <a:endParaRPr lang="fa-IR" sz="2200" dirty="0">
              <a:solidFill>
                <a:schemeClr val="accent4">
                  <a:lumMod val="95000"/>
                  <a:lumOff val="5000"/>
                </a:schemeClr>
              </a:solidFill>
              <a:cs typeface="B Mitra" pitchFamily="2" charset="-78"/>
            </a:endParaRP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3182982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r>
              <a:rPr lang="fa-IR" sz="2400" dirty="0">
                <a:solidFill>
                  <a:srgbClr val="C00000"/>
                </a:solidFill>
                <a:cs typeface="B Titr" pitchFamily="2" charset="-78"/>
              </a:rPr>
              <a:t>موارد افشا</a:t>
            </a:r>
          </a:p>
        </p:txBody>
      </p:sp>
      <p:sp>
        <p:nvSpPr>
          <p:cNvPr id="8" name="Content Placeholder 2"/>
          <p:cNvSpPr txBox="1">
            <a:spLocks/>
          </p:cNvSpPr>
          <p:nvPr/>
        </p:nvSpPr>
        <p:spPr bwMode="auto">
          <a:xfrm>
            <a:off x="539552" y="1700808"/>
            <a:ext cx="8003232"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457200" indent="-457200" algn="just" rtl="1">
              <a:buSzPct val="70000"/>
              <a:buFont typeface="Wingdings" panose="05000000000000000000" pitchFamily="2" charset="2"/>
              <a:buChar char="q"/>
            </a:pPr>
            <a:r>
              <a:rPr lang="en-US" sz="2000" dirty="0">
                <a:solidFill>
                  <a:schemeClr val="accent4">
                    <a:lumMod val="95000"/>
                    <a:lumOff val="5000"/>
                  </a:schemeClr>
                </a:solidFill>
                <a:cs typeface="B Mitra" pitchFamily="2" charset="-78"/>
              </a:rPr>
              <a:t>IAS36</a:t>
            </a:r>
            <a:r>
              <a:rPr lang="fa-IR" sz="2000" dirty="0">
                <a:solidFill>
                  <a:schemeClr val="accent4">
                    <a:lumMod val="95000"/>
                    <a:lumOff val="5000"/>
                  </a:schemeClr>
                </a:solidFill>
                <a:cs typeface="B Mitra" pitchFamily="2" charset="-78"/>
              </a:rPr>
              <a:t> </a:t>
            </a:r>
            <a:r>
              <a:rPr lang="fa-IR" sz="2300" dirty="0">
                <a:solidFill>
                  <a:schemeClr val="accent4">
                    <a:lumMod val="95000"/>
                    <a:lumOff val="5000"/>
                  </a:schemeClr>
                </a:solidFill>
                <a:cs typeface="B Mitra" pitchFamily="2" charset="-78"/>
              </a:rPr>
              <a:t>موارد افشای گسترده ای را در مورد آزمون کاهش ارزش اجرا شده و زیان کاهش ارزش شناسایی شده الزامی نموده است. موارد افشا در مورد سرقفلی نسبت به کاهش ارزش سایر داراییها گسترده تر است. مهم ترین موارد افشای الزامی عبارتند از:</a:t>
            </a:r>
          </a:p>
          <a:p>
            <a:pPr marL="457200" indent="-457200" algn="just" rtl="1">
              <a:buSzPct val="70000"/>
              <a:buFont typeface="Wingdings" panose="05000000000000000000" pitchFamily="2" charset="2"/>
              <a:buChar char="q"/>
            </a:pPr>
            <a:r>
              <a:rPr lang="fa-IR" sz="2300" dirty="0">
                <a:solidFill>
                  <a:schemeClr val="accent4">
                    <a:lumMod val="95000"/>
                    <a:lumOff val="5000"/>
                  </a:schemeClr>
                </a:solidFill>
                <a:cs typeface="B Mitra" pitchFamily="2" charset="-78"/>
              </a:rPr>
              <a:t>مبلغ زیان کاهش ارزش شناسایی شده و برگشت شده و رویدادهای و شرایط مسبب آن</a:t>
            </a:r>
          </a:p>
          <a:p>
            <a:pPr marL="457200" indent="-457200" algn="just" rtl="1">
              <a:buSzPct val="70000"/>
              <a:buFont typeface="Wingdings" panose="05000000000000000000" pitchFamily="2" charset="2"/>
              <a:buChar char="q"/>
            </a:pPr>
            <a:r>
              <a:rPr lang="fa-IR" sz="2300" dirty="0">
                <a:solidFill>
                  <a:schemeClr val="accent4">
                    <a:lumMod val="95000"/>
                    <a:lumOff val="5000"/>
                  </a:schemeClr>
                </a:solidFill>
                <a:cs typeface="B Mitra" pitchFamily="2" charset="-78"/>
              </a:rPr>
              <a:t>مبلغ سرقفلی هر واحد مولد نقد یا گروه واحدهای مولد نقد</a:t>
            </a:r>
          </a:p>
          <a:p>
            <a:pPr marL="457200" indent="-457200" algn="just" rtl="1">
              <a:buSzPct val="70000"/>
              <a:buFont typeface="Wingdings" panose="05000000000000000000" pitchFamily="2" charset="2"/>
              <a:buChar char="q"/>
            </a:pPr>
            <a:r>
              <a:rPr lang="fa-IR" sz="2300" dirty="0">
                <a:solidFill>
                  <a:schemeClr val="accent4">
                    <a:lumMod val="95000"/>
                    <a:lumOff val="5000"/>
                  </a:schemeClr>
                </a:solidFill>
                <a:cs typeface="B Mitra" pitchFamily="2" charset="-78"/>
              </a:rPr>
              <a:t>روش ارزشگذاری بکار گرفته شده: ارزش منصفانه به کسر مخارج واگذاری یا ارزش بکارگیری و رویکرد مورد استفاده در تعیین مفروضات مناسب</a:t>
            </a:r>
          </a:p>
          <a:p>
            <a:pPr marL="457200" indent="-457200" algn="just" rtl="1">
              <a:buSzPct val="70000"/>
              <a:buFont typeface="Wingdings" panose="05000000000000000000" pitchFamily="2" charset="2"/>
              <a:buChar char="q"/>
            </a:pPr>
            <a:r>
              <a:rPr lang="fa-IR" sz="2300" dirty="0">
                <a:solidFill>
                  <a:schemeClr val="accent4">
                    <a:lumMod val="95000"/>
                    <a:lumOff val="5000"/>
                  </a:schemeClr>
                </a:solidFill>
                <a:cs typeface="B Mitra" pitchFamily="2" charset="-78"/>
              </a:rPr>
              <a:t>مفروضات مهم درنظر گرفته شده در ارزشگذاری شامل نرخ رشد و نرخ تنزیل</a:t>
            </a:r>
          </a:p>
          <a:p>
            <a:pPr marL="457200" indent="-457200" algn="just" rtl="1">
              <a:buSzPct val="70000"/>
              <a:buFont typeface="Wingdings" panose="05000000000000000000" pitchFamily="2" charset="2"/>
              <a:buChar char="q"/>
            </a:pPr>
            <a:r>
              <a:rPr lang="fa-IR" sz="2300" dirty="0">
                <a:solidFill>
                  <a:schemeClr val="accent4">
                    <a:lumMod val="95000"/>
                    <a:lumOff val="5000"/>
                  </a:schemeClr>
                </a:solidFill>
                <a:cs typeface="B Mitra" pitchFamily="2" charset="-78"/>
              </a:rPr>
              <a:t>تجزیه و تحلیل حساسیت، وقتی یک تغییر ممکن منطقی در یکی از مفروضات اصلی منجر به یک زیان کاهش ارزش می شود.</a:t>
            </a:r>
            <a:endParaRPr lang="ar-SA" sz="2300" dirty="0">
              <a:solidFill>
                <a:schemeClr val="accent4">
                  <a:lumMod val="95000"/>
                  <a:lumOff val="5000"/>
                </a:schemeClr>
              </a:solidFill>
              <a:cs typeface="B Mitra" pitchFamily="2" charset="-78"/>
            </a:endParaRP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8709801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pPr rtl="1"/>
            <a:r>
              <a:rPr lang="fa-IR" sz="2400" dirty="0">
                <a:solidFill>
                  <a:srgbClr val="C00000"/>
                </a:solidFill>
                <a:cs typeface="B Titr" pitchFamily="2" charset="-78"/>
              </a:rPr>
              <a:t>اقدامات مهم وقتی برای اولین بار </a:t>
            </a:r>
            <a:r>
              <a:rPr lang="en-US" sz="2400" dirty="0">
                <a:solidFill>
                  <a:srgbClr val="C00000"/>
                </a:solidFill>
                <a:cs typeface="B Titr" pitchFamily="2" charset="-78"/>
              </a:rPr>
              <a:t>IAS36</a:t>
            </a:r>
            <a:r>
              <a:rPr lang="fa-IR" sz="2400" dirty="0">
                <a:solidFill>
                  <a:srgbClr val="C00000"/>
                </a:solidFill>
                <a:cs typeface="B Titr" pitchFamily="2" charset="-78"/>
              </a:rPr>
              <a:t> را اجرا می کنید:</a:t>
            </a:r>
          </a:p>
        </p:txBody>
      </p:sp>
      <p:sp>
        <p:nvSpPr>
          <p:cNvPr id="8" name="Content Placeholder 2"/>
          <p:cNvSpPr txBox="1">
            <a:spLocks/>
          </p:cNvSpPr>
          <p:nvPr/>
        </p:nvSpPr>
        <p:spPr bwMode="auto">
          <a:xfrm>
            <a:off x="251520" y="1844824"/>
            <a:ext cx="8640960"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457200" indent="-4572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بررسی کنید که آیا شواهدی از کاهش ارزش برای هر یک از دارایهای مرتبط وجود دارد و در صورت وجود شواهد، ارزش بازیافتنی آن دارایی را مشخص کنید.</a:t>
            </a:r>
          </a:p>
          <a:p>
            <a:pPr marL="457200" indent="-4572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مشخص کنید کدام دارایی جریانهای نقدی قابل شناسایی دارد و کدام دارایی بخشی از یک واحد مولد نقد است.</a:t>
            </a:r>
          </a:p>
          <a:p>
            <a:pPr marL="457200" indent="-4572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سرقفلی موجود را بررسی کنید و به واحدهای مولد نقد تخصیص دهید. سرقفلی جدید را به واحدهای مولد نقد از تاریخ تحصیل تخصیص دهید. </a:t>
            </a:r>
          </a:p>
          <a:p>
            <a:pPr marL="457200" indent="-4572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مشخص کنید که کدامیک از داراییهای شرکت به واحد مولد نقد تخصیص داده شده است و به چه میزان؟</a:t>
            </a:r>
          </a:p>
          <a:p>
            <a:pPr marL="457200" indent="-4572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ارزش بازیافتنی سرقفلی، دارایی نامشهود با عمر مفید نامعین و دارایی نامشهودی که هنوز برای استفاده آماده نیست، را بررسی کنید. ارزش بازیافتنی سایر داراییهایی که شواهد کاهش ارزش دارند، را نیز بررسی نمایید.</a:t>
            </a: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488778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pPr rtl="1"/>
            <a:r>
              <a:rPr lang="fa-IR" sz="2400" dirty="0">
                <a:solidFill>
                  <a:srgbClr val="C00000"/>
                </a:solidFill>
                <a:cs typeface="B Titr" pitchFamily="2" charset="-78"/>
              </a:rPr>
              <a:t>اقدامات مهم وقتی برای اولین بار </a:t>
            </a:r>
            <a:r>
              <a:rPr lang="en-US" sz="2400" dirty="0">
                <a:solidFill>
                  <a:srgbClr val="C00000"/>
                </a:solidFill>
                <a:cs typeface="B Titr" pitchFamily="2" charset="-78"/>
              </a:rPr>
              <a:t>IAS36</a:t>
            </a:r>
            <a:r>
              <a:rPr lang="fa-IR" sz="2400" dirty="0">
                <a:solidFill>
                  <a:srgbClr val="C00000"/>
                </a:solidFill>
                <a:cs typeface="B Titr" pitchFamily="2" charset="-78"/>
              </a:rPr>
              <a:t> را اجرا می کنید:</a:t>
            </a:r>
          </a:p>
        </p:txBody>
      </p:sp>
      <p:sp>
        <p:nvSpPr>
          <p:cNvPr id="8" name="Content Placeholder 2"/>
          <p:cNvSpPr txBox="1">
            <a:spLocks/>
          </p:cNvSpPr>
          <p:nvPr/>
        </p:nvSpPr>
        <p:spPr bwMode="auto">
          <a:xfrm>
            <a:off x="539552" y="1628800"/>
            <a:ext cx="8003232" cy="46668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457200" indent="-4572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زیان کاهش ارزش اضافی مورد نیاز در اثر اجرای این استاندارد نسبت به قبل را مشخص کنید.</a:t>
            </a:r>
          </a:p>
          <a:p>
            <a:pPr marL="457200" indent="-4572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در زمان تعیین ارزش بکارگیری:</a:t>
            </a:r>
          </a:p>
          <a:p>
            <a:pPr marL="914400" lvl="1" indent="-457200" algn="just" rtl="1">
              <a:buSzPct val="70000"/>
              <a:buFont typeface="Wingdings" panose="05000000000000000000" pitchFamily="2" charset="2"/>
              <a:buChar char="ü"/>
            </a:pPr>
            <a:r>
              <a:rPr lang="fa-IR" sz="2000" dirty="0">
                <a:solidFill>
                  <a:schemeClr val="accent4">
                    <a:lumMod val="95000"/>
                    <a:lumOff val="5000"/>
                  </a:schemeClr>
                </a:solidFill>
                <a:cs typeface="B Mitra" pitchFamily="2" charset="-78"/>
              </a:rPr>
              <a:t>منطقی بودن مفروضات سال جاری را از طریق مقایسه با عملکرد تاریخی و داده های موجود بازار مورد بررسی قرار دهید.</a:t>
            </a:r>
          </a:p>
          <a:p>
            <a:pPr marL="914400" lvl="1" indent="-457200" algn="just" rtl="1">
              <a:buSzPct val="70000"/>
              <a:buFont typeface="Wingdings" panose="05000000000000000000" pitchFamily="2" charset="2"/>
              <a:buChar char="ü"/>
            </a:pPr>
            <a:r>
              <a:rPr lang="fa-IR" sz="2000" dirty="0">
                <a:solidFill>
                  <a:schemeClr val="accent4">
                    <a:lumMod val="95000"/>
                    <a:lumOff val="5000"/>
                  </a:schemeClr>
                </a:solidFill>
                <a:cs typeface="B Mitra" pitchFamily="2" charset="-78"/>
              </a:rPr>
              <a:t>پیش بینی ها را بررسی کنید تا از درنظر گرفتن آخرین اطلاعات و لحاظ نشدن جریان های نقد ورودی و خروجی مربوط به بهبود عملکردهای آتی یا تجدید ساختارهایی که شرکت هنوز متعهد به آنها نیست، اطمینان حاصل نمایید.</a:t>
            </a:r>
          </a:p>
          <a:p>
            <a:pPr marL="914400" lvl="1" indent="-457200" algn="just" rtl="1">
              <a:buSzPct val="70000"/>
              <a:buFont typeface="Wingdings" panose="05000000000000000000" pitchFamily="2" charset="2"/>
              <a:buChar char="ü"/>
            </a:pPr>
            <a:r>
              <a:rPr lang="fa-IR" sz="2000" dirty="0">
                <a:solidFill>
                  <a:schemeClr val="accent4">
                    <a:lumMod val="95000"/>
                    <a:lumOff val="5000"/>
                  </a:schemeClr>
                </a:solidFill>
                <a:cs typeface="B Mitra" pitchFamily="2" charset="-78"/>
              </a:rPr>
              <a:t>مفروضات مربوط به نرخ رشد و نرخ تنزیل را بررسی نمایید.</a:t>
            </a:r>
          </a:p>
          <a:p>
            <a:pPr marL="914400" lvl="1" indent="-457200" algn="just" rtl="1">
              <a:buSzPct val="70000"/>
              <a:buFont typeface="Wingdings" panose="05000000000000000000" pitchFamily="2" charset="2"/>
              <a:buChar char="ü"/>
            </a:pPr>
            <a:r>
              <a:rPr lang="fa-IR" sz="2000" dirty="0">
                <a:solidFill>
                  <a:schemeClr val="accent4">
                    <a:lumMod val="95000"/>
                    <a:lumOff val="5000"/>
                  </a:schemeClr>
                </a:solidFill>
                <a:cs typeface="B Mitra" pitchFamily="2" charset="-78"/>
              </a:rPr>
              <a:t>کلیه عوامل تعیین شده در استاندارد 36 جهت لحاظ شدن در مدل ارزشگذاری را بررسی نمایید.</a:t>
            </a:r>
          </a:p>
          <a:p>
            <a:pPr marL="457200" indent="-4572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بررسی کنید که آیا برای موارد افشای اضافی، نیاز به تغییر در گزارشگری مالی داخلی است؟</a:t>
            </a: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3588399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pPr rtl="1"/>
            <a:r>
              <a:rPr lang="fa-IR" sz="2400" dirty="0">
                <a:solidFill>
                  <a:srgbClr val="C00000"/>
                </a:solidFill>
                <a:cs typeface="B Titr" pitchFamily="2" charset="-78"/>
              </a:rPr>
              <a:t>اقدامات مهم وقتی برای اولین بار </a:t>
            </a:r>
            <a:r>
              <a:rPr lang="en-US" sz="2400" dirty="0">
                <a:solidFill>
                  <a:srgbClr val="C00000"/>
                </a:solidFill>
                <a:cs typeface="B Titr" pitchFamily="2" charset="-78"/>
              </a:rPr>
              <a:t>IAS36</a:t>
            </a:r>
            <a:r>
              <a:rPr lang="fa-IR" sz="2400" dirty="0">
                <a:solidFill>
                  <a:srgbClr val="C00000"/>
                </a:solidFill>
                <a:cs typeface="B Titr" pitchFamily="2" charset="-78"/>
              </a:rPr>
              <a:t> را اجرا می کنید:</a:t>
            </a:r>
          </a:p>
        </p:txBody>
      </p:sp>
      <p:sp>
        <p:nvSpPr>
          <p:cNvPr id="8" name="Content Placeholder 2"/>
          <p:cNvSpPr txBox="1">
            <a:spLocks/>
          </p:cNvSpPr>
          <p:nvPr/>
        </p:nvSpPr>
        <p:spPr bwMode="auto">
          <a:xfrm>
            <a:off x="539552" y="1772816"/>
            <a:ext cx="8003232"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457200" indent="-4572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آزمون سالانه کاهش ارزش سرقفلی، دارایهای نامشهود دارای عمر مفید نامعین و داراییهای نامشهودی که هنوز آماده استفاده نیستند را به جدول زمانبندی گزارشگری اضافه نمایید و در صورت نیاز، به فکر استفاده از متخصصین ارزشگذاری باشید. زمان بهینه آزمون کاهش ارزش را تعیین کنید.</a:t>
            </a:r>
          </a:p>
          <a:p>
            <a:pPr marL="457200" indent="-457200" algn="just" rtl="1">
              <a:buSzPct val="70000"/>
              <a:buFont typeface="Wingdings" panose="05000000000000000000" pitchFamily="2" charset="2"/>
              <a:buChar char="q"/>
            </a:pPr>
            <a:r>
              <a:rPr lang="fa-IR" sz="2400" dirty="0">
                <a:solidFill>
                  <a:schemeClr val="accent4">
                    <a:lumMod val="95000"/>
                    <a:lumOff val="5000"/>
                  </a:schemeClr>
                </a:solidFill>
                <a:cs typeface="B Mitra" pitchFamily="2" charset="-78"/>
              </a:rPr>
              <a:t>الزامات </a:t>
            </a:r>
            <a:r>
              <a:rPr lang="en-US" sz="2000" dirty="0">
                <a:solidFill>
                  <a:schemeClr val="accent4">
                    <a:lumMod val="95000"/>
                    <a:lumOff val="5000"/>
                  </a:schemeClr>
                </a:solidFill>
                <a:cs typeface="B Mitra" pitchFamily="2" charset="-78"/>
              </a:rPr>
              <a:t>IAS36</a:t>
            </a:r>
            <a:r>
              <a:rPr lang="fa-IR" sz="2000" dirty="0">
                <a:solidFill>
                  <a:schemeClr val="accent4">
                    <a:lumMod val="95000"/>
                    <a:lumOff val="5000"/>
                  </a:schemeClr>
                </a:solidFill>
                <a:cs typeface="B Mitra" pitchFamily="2" charset="-78"/>
              </a:rPr>
              <a:t> </a:t>
            </a:r>
            <a:r>
              <a:rPr lang="fa-IR" sz="2400" dirty="0">
                <a:solidFill>
                  <a:schemeClr val="accent4">
                    <a:lumMod val="95000"/>
                    <a:lumOff val="5000"/>
                  </a:schemeClr>
                </a:solidFill>
                <a:cs typeface="B Mitra" pitchFamily="2" charset="-78"/>
              </a:rPr>
              <a:t>و </a:t>
            </a:r>
            <a:r>
              <a:rPr lang="en-US" sz="2000" dirty="0">
                <a:solidFill>
                  <a:schemeClr val="accent4">
                    <a:lumMod val="95000"/>
                    <a:lumOff val="5000"/>
                  </a:schemeClr>
                </a:solidFill>
                <a:cs typeface="B Mitra" pitchFamily="2" charset="-78"/>
              </a:rPr>
              <a:t>IFRS3</a:t>
            </a:r>
            <a:r>
              <a:rPr lang="fa-IR" sz="2000" dirty="0">
                <a:solidFill>
                  <a:schemeClr val="accent4">
                    <a:lumMod val="95000"/>
                    <a:lumOff val="5000"/>
                  </a:schemeClr>
                </a:solidFill>
                <a:cs typeface="B Mitra" pitchFamily="2" charset="-78"/>
              </a:rPr>
              <a:t> </a:t>
            </a:r>
            <a:r>
              <a:rPr lang="fa-IR" sz="2400" dirty="0">
                <a:solidFill>
                  <a:schemeClr val="accent4">
                    <a:lumMod val="95000"/>
                    <a:lumOff val="5000"/>
                  </a:schemeClr>
                </a:solidFill>
                <a:cs typeface="B Mitra" pitchFamily="2" charset="-78"/>
              </a:rPr>
              <a:t>(ترکیبهای تجاری) را در کنار هم در ارزیابی پیامدهای حسابداری تحصیلهای در جریان بر روی عملکرد آتی واحد تجاری در نظر داشته باشید. </a:t>
            </a:r>
            <a:endParaRPr lang="ar-SA" sz="2400" dirty="0">
              <a:solidFill>
                <a:schemeClr val="accent4">
                  <a:lumMod val="95000"/>
                  <a:lumOff val="5000"/>
                </a:schemeClr>
              </a:solidFill>
              <a:cs typeface="B Mitra" pitchFamily="2" charset="-78"/>
            </a:endParaRP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7758856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bwMode="auto">
          <a:xfrm>
            <a:off x="-13648" y="1282408"/>
            <a:ext cx="7884368"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 name="Content Placeholder 2"/>
          <p:cNvSpPr txBox="1">
            <a:spLocks/>
          </p:cNvSpPr>
          <p:nvPr/>
        </p:nvSpPr>
        <p:spPr bwMode="auto">
          <a:xfrm>
            <a:off x="539552" y="1844824"/>
            <a:ext cx="8003232"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cs typeface="+mn-cs"/>
              </a:defRPr>
            </a:lvl2pPr>
            <a:lvl3pPr marL="914400" indent="0" algn="ctr" rtl="0" fontAlgn="base">
              <a:spcBef>
                <a:spcPct val="20000"/>
              </a:spcBef>
              <a:spcAft>
                <a:spcPct val="0"/>
              </a:spcAft>
              <a:buNone/>
              <a:defRPr sz="2400">
                <a:solidFill>
                  <a:schemeClr val="tx1"/>
                </a:solidFill>
                <a:latin typeface="+mn-lt"/>
                <a:cs typeface="+mn-cs"/>
              </a:defRPr>
            </a:lvl3pPr>
            <a:lvl4pPr marL="1371600" indent="0" algn="ctr" rtl="0" fontAlgn="base">
              <a:spcBef>
                <a:spcPct val="20000"/>
              </a:spcBef>
              <a:spcAft>
                <a:spcPct val="0"/>
              </a:spcAft>
              <a:buNone/>
              <a:defRPr sz="2000">
                <a:solidFill>
                  <a:schemeClr val="tx1"/>
                </a:solidFill>
                <a:latin typeface="+mn-lt"/>
                <a:cs typeface="+mn-cs"/>
              </a:defRPr>
            </a:lvl4pPr>
            <a:lvl5pPr marL="1828800" indent="0" algn="ctr" rtl="0" fontAlgn="base">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marL="457200" indent="-457200" algn="just" rtl="1">
              <a:buSzPct val="70000"/>
              <a:buFont typeface="Wingdings" panose="05000000000000000000" pitchFamily="2" charset="2"/>
              <a:buChar char="q"/>
            </a:pPr>
            <a:r>
              <a:rPr lang="fa-IR" sz="2800" dirty="0">
                <a:solidFill>
                  <a:schemeClr val="accent4">
                    <a:lumMod val="95000"/>
                    <a:lumOff val="5000"/>
                  </a:schemeClr>
                </a:solidFill>
                <a:cs typeface="B Mitra" pitchFamily="2" charset="-78"/>
              </a:rPr>
              <a:t>حمایت مدیران ارشد و ارائه اطلاعات کافی از سوی آنها در فرآیند تعیین کاهش ارزش داراییها و اجرای </a:t>
            </a:r>
            <a:r>
              <a:rPr lang="en-US" sz="2000" dirty="0">
                <a:solidFill>
                  <a:schemeClr val="accent4">
                    <a:lumMod val="95000"/>
                    <a:lumOff val="5000"/>
                  </a:schemeClr>
                </a:solidFill>
                <a:cs typeface="B Mitra" pitchFamily="2" charset="-78"/>
              </a:rPr>
              <a:t>IAS36</a:t>
            </a:r>
            <a:r>
              <a:rPr lang="fa-IR" sz="2000" dirty="0">
                <a:solidFill>
                  <a:schemeClr val="accent4">
                    <a:lumMod val="95000"/>
                    <a:lumOff val="5000"/>
                  </a:schemeClr>
                </a:solidFill>
                <a:cs typeface="B Mitra" pitchFamily="2" charset="-78"/>
              </a:rPr>
              <a:t> </a:t>
            </a:r>
            <a:r>
              <a:rPr lang="fa-IR" sz="2800" dirty="0">
                <a:solidFill>
                  <a:schemeClr val="accent4">
                    <a:lumMod val="95000"/>
                    <a:lumOff val="5000"/>
                  </a:schemeClr>
                </a:solidFill>
                <a:cs typeface="B Mitra" pitchFamily="2" charset="-78"/>
              </a:rPr>
              <a:t>بسیار تعیین کننده است. </a:t>
            </a:r>
          </a:p>
          <a:p>
            <a:pPr marL="457200" indent="-457200" algn="just" rtl="1">
              <a:buSzPct val="70000"/>
              <a:buFont typeface="Wingdings" panose="05000000000000000000" pitchFamily="2" charset="2"/>
              <a:buChar char="q"/>
            </a:pPr>
            <a:r>
              <a:rPr lang="fa-IR" sz="2800" dirty="0">
                <a:solidFill>
                  <a:schemeClr val="accent4">
                    <a:lumMod val="95000"/>
                    <a:lumOff val="5000"/>
                  </a:schemeClr>
                </a:solidFill>
                <a:cs typeface="B Mitra" pitchFamily="2" charset="-78"/>
              </a:rPr>
              <a:t>کاهش ارزش دارایی فقط یک رویه حسابداری نیست و تعیین آن فقط کار حسابداران نیست، بلکه نیاز به یک کار تیمی با حضور افراد آشنا به مدلسازی کسب و کار و پیش بینی و امور مالی است.</a:t>
            </a:r>
            <a:endParaRPr lang="ar-SA" sz="2800" dirty="0">
              <a:solidFill>
                <a:schemeClr val="accent4">
                  <a:lumMod val="95000"/>
                  <a:lumOff val="5000"/>
                </a:schemeClr>
              </a:solidFill>
              <a:cs typeface="B Mitra" pitchFamily="2" charset="-78"/>
            </a:endParaRPr>
          </a:p>
        </p:txBody>
      </p:sp>
      <p:cxnSp>
        <p:nvCxnSpPr>
          <p:cNvPr id="9" name="Straight Connector 8"/>
          <p:cNvCxnSpPr/>
          <p:nvPr/>
        </p:nvCxnSpPr>
        <p:spPr bwMode="auto">
          <a:xfrm>
            <a:off x="2758152" y="6453336"/>
            <a:ext cx="6408712" cy="0"/>
          </a:xfrm>
          <a:prstGeom prst="line">
            <a:avLst/>
          </a:prstGeom>
          <a:solidFill>
            <a:schemeClr val="accent1"/>
          </a:solidFill>
          <a:ln w="2857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itle 1"/>
          <p:cNvSpPr txBox="1">
            <a:spLocks/>
          </p:cNvSpPr>
          <p:nvPr/>
        </p:nvSpPr>
        <p:spPr bwMode="auto">
          <a:xfrm>
            <a:off x="107504" y="418654"/>
            <a:ext cx="7416824" cy="778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a:lstStyle>
          <a:p>
            <a:pPr rtl="1"/>
            <a:r>
              <a:rPr lang="fa-IR" sz="2400" dirty="0">
                <a:solidFill>
                  <a:srgbClr val="C00000"/>
                </a:solidFill>
                <a:cs typeface="B Titr" pitchFamily="2" charset="-78"/>
              </a:rPr>
              <a:t>سخن پایانی</a:t>
            </a:r>
          </a:p>
        </p:txBody>
      </p:sp>
    </p:spTree>
    <p:extLst>
      <p:ext uri="{BB962C8B-B14F-4D97-AF65-F5344CB8AC3E}">
        <p14:creationId xmlns:p14="http://schemas.microsoft.com/office/powerpoint/2010/main" val="1508024050"/>
      </p:ext>
    </p:extLst>
  </p:cSld>
  <p:clrMapOvr>
    <a:masterClrMapping/>
  </p:clrMapOvr>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7432</TotalTime>
  <Words>3030</Words>
  <Application>Microsoft Office PowerPoint</Application>
  <PresentationFormat>On-screen Show (4:3)</PresentationFormat>
  <Paragraphs>160</Paragraphs>
  <Slides>28</Slides>
  <Notes>0</Notes>
  <HiddenSlides>0</HiddenSlides>
  <MMClips>0</MMClips>
  <ScaleCrop>false</ScaleCrop>
  <HeadingPairs>
    <vt:vector size="4" baseType="variant">
      <vt:variant>
        <vt:lpstr>Theme</vt:lpstr>
      </vt:variant>
      <vt:variant>
        <vt:i4>2</vt:i4>
      </vt:variant>
      <vt:variant>
        <vt:lpstr>Slide Titles</vt:lpstr>
      </vt:variant>
      <vt:variant>
        <vt:i4>28</vt:i4>
      </vt:variant>
    </vt:vector>
  </HeadingPairs>
  <TitlesOfParts>
    <vt:vector size="30" baseType="lpstr">
      <vt:lpstr>Diseño predeterminado</vt:lpstr>
      <vt:lpstr>1_Diseño predeterminado</vt:lpstr>
      <vt:lpstr>بنام خدا</vt:lpstr>
      <vt:lpstr>استاندارد بین المللی حسابداری 36 «کاهش ارزش دارایی ها»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Mariajose</dc:creator>
  <cp:lastModifiedBy>Windows User</cp:lastModifiedBy>
  <cp:revision>1238</cp:revision>
  <dcterms:created xsi:type="dcterms:W3CDTF">2010-05-23T14:28:12Z</dcterms:created>
  <dcterms:modified xsi:type="dcterms:W3CDTF">2020-05-28T19:55:08Z</dcterms:modified>
</cp:coreProperties>
</file>