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20" r:id="rId1"/>
  </p:sldMasterIdLst>
  <p:sldIdLst>
    <p:sldId id="283"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69EAD6B2-77F4-4E9C-85AD-3AA207966960}" type="datetimeFigureOut">
              <a:rPr lang="fa-IR" smtClean="0"/>
              <a:t>09/09/1441</a:t>
            </a:fld>
            <a:endParaRPr lang="fa-IR"/>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fa-IR"/>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C9DD1152-B023-42B2-9438-F2662C951FE3}" type="slidenum">
              <a:rPr lang="fa-IR" smtClean="0"/>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69EAD6B2-77F4-4E9C-85AD-3AA207966960}" type="datetimeFigureOut">
              <a:rPr lang="fa-IR" smtClean="0"/>
              <a:t>09/09/1441</a:t>
            </a:fld>
            <a:endParaRPr lang="fa-IR"/>
          </a:p>
        </p:txBody>
      </p:sp>
      <p:sp>
        <p:nvSpPr>
          <p:cNvPr id="9" name="Slide Number Placeholder 8"/>
          <p:cNvSpPr>
            <a:spLocks noGrp="1"/>
          </p:cNvSpPr>
          <p:nvPr>
            <p:ph type="sldNum" sz="quarter" idx="15"/>
          </p:nvPr>
        </p:nvSpPr>
        <p:spPr/>
        <p:txBody>
          <a:bodyPr rtlCol="0"/>
          <a:lstStyle/>
          <a:p>
            <a:fld id="{C9DD1152-B023-42B2-9438-F2662C951FE3}" type="slidenum">
              <a:rPr lang="fa-IR" smtClean="0"/>
              <a:t>‹#›</a:t>
            </a:fld>
            <a:endParaRPr lang="fa-IR"/>
          </a:p>
        </p:txBody>
      </p:sp>
      <p:sp>
        <p:nvSpPr>
          <p:cNvPr id="10" name="Footer Placeholder 9"/>
          <p:cNvSpPr>
            <a:spLocks noGrp="1"/>
          </p:cNvSpPr>
          <p:nvPr>
            <p:ph type="ftr" sz="quarter" idx="16"/>
          </p:nvPr>
        </p:nvSpPr>
        <p:spPr/>
        <p:txBody>
          <a:bodyPr rtlCol="0"/>
          <a:lstStyle/>
          <a:p>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69EAD6B2-77F4-4E9C-85AD-3AA207966960}" type="datetimeFigureOut">
              <a:rPr lang="fa-IR" smtClean="0"/>
              <a:t>09/09/1441</a:t>
            </a:fld>
            <a:endParaRPr lang="fa-IR"/>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fa-IR"/>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C9DD1152-B023-42B2-9438-F2662C951FE3}" type="slidenum">
              <a:rPr lang="fa-IR" smtClean="0"/>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69EAD6B2-77F4-4E9C-85AD-3AA207966960}" type="datetimeFigureOut">
              <a:rPr lang="fa-IR" smtClean="0"/>
              <a:t>09/09/1441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C9DD1152-B023-42B2-9438-F2662C951FE3}" type="slidenum">
              <a:rPr lang="fa-IR" smtClean="0"/>
              <a:t>‹#›</a:t>
            </a:fld>
            <a:endParaRPr lang="fa-IR"/>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69EAD6B2-77F4-4E9C-85AD-3AA207966960}" type="datetimeFigureOut">
              <a:rPr lang="fa-IR" smtClean="0"/>
              <a:t>09/09/1441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C9DD1152-B023-42B2-9438-F2662C951FE3}" type="slidenum">
              <a:rPr lang="fa-IR" smtClean="0"/>
              <a:t>‹#›</a:t>
            </a:fld>
            <a:endParaRPr lang="fa-IR"/>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69EAD6B2-77F4-4E9C-85AD-3AA207966960}" type="datetimeFigureOut">
              <a:rPr lang="fa-IR" smtClean="0"/>
              <a:t>09/09/1441</a:t>
            </a:fld>
            <a:endParaRPr lang="fa-IR"/>
          </a:p>
        </p:txBody>
      </p:sp>
      <p:sp>
        <p:nvSpPr>
          <p:cNvPr id="7" name="Slide Number Placeholder 6"/>
          <p:cNvSpPr>
            <a:spLocks noGrp="1"/>
          </p:cNvSpPr>
          <p:nvPr>
            <p:ph type="sldNum" sz="quarter" idx="11"/>
          </p:nvPr>
        </p:nvSpPr>
        <p:spPr/>
        <p:txBody>
          <a:bodyPr rtlCol="0"/>
          <a:lstStyle/>
          <a:p>
            <a:fld id="{C9DD1152-B023-42B2-9438-F2662C951FE3}" type="slidenum">
              <a:rPr lang="fa-IR" smtClean="0"/>
              <a:t>‹#›</a:t>
            </a:fld>
            <a:endParaRPr lang="fa-IR"/>
          </a:p>
        </p:txBody>
      </p:sp>
      <p:sp>
        <p:nvSpPr>
          <p:cNvPr id="8" name="Footer Placeholder 7"/>
          <p:cNvSpPr>
            <a:spLocks noGrp="1"/>
          </p:cNvSpPr>
          <p:nvPr>
            <p:ph type="ftr" sz="quarter" idx="12"/>
          </p:nvPr>
        </p:nvSpPr>
        <p:spPr/>
        <p:txBody>
          <a:bodyPr rtlCol="0"/>
          <a:lstStyle/>
          <a:p>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EAD6B2-77F4-4E9C-85AD-3AA207966960}" type="datetimeFigureOut">
              <a:rPr lang="fa-IR" smtClean="0"/>
              <a:t>09/09/1441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C9DD1152-B023-42B2-9438-F2662C951FE3}" type="slidenum">
              <a:rPr lang="fa-IR" smtClean="0"/>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69EAD6B2-77F4-4E9C-85AD-3AA207966960}" type="datetimeFigureOut">
              <a:rPr lang="fa-IR" smtClean="0"/>
              <a:t>09/09/1441</a:t>
            </a:fld>
            <a:endParaRPr lang="fa-IR"/>
          </a:p>
        </p:txBody>
      </p:sp>
      <p:sp>
        <p:nvSpPr>
          <p:cNvPr id="22" name="Slide Number Placeholder 21"/>
          <p:cNvSpPr>
            <a:spLocks noGrp="1"/>
          </p:cNvSpPr>
          <p:nvPr>
            <p:ph type="sldNum" sz="quarter" idx="15"/>
          </p:nvPr>
        </p:nvSpPr>
        <p:spPr/>
        <p:txBody>
          <a:bodyPr rtlCol="0"/>
          <a:lstStyle/>
          <a:p>
            <a:fld id="{C9DD1152-B023-42B2-9438-F2662C951FE3}" type="slidenum">
              <a:rPr lang="fa-IR" smtClean="0"/>
              <a:t>‹#›</a:t>
            </a:fld>
            <a:endParaRPr lang="fa-IR"/>
          </a:p>
        </p:txBody>
      </p:sp>
      <p:sp>
        <p:nvSpPr>
          <p:cNvPr id="23" name="Footer Placeholder 22"/>
          <p:cNvSpPr>
            <a:spLocks noGrp="1"/>
          </p:cNvSpPr>
          <p:nvPr>
            <p:ph type="ftr" sz="quarter" idx="16"/>
          </p:nvPr>
        </p:nvSpPr>
        <p:spPr/>
        <p:txBody>
          <a:bodyPr rtlCol="0"/>
          <a:lstStyle/>
          <a:p>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69EAD6B2-77F4-4E9C-85AD-3AA207966960}" type="datetimeFigureOut">
              <a:rPr lang="fa-IR" smtClean="0"/>
              <a:t>09/09/1441</a:t>
            </a:fld>
            <a:endParaRPr lang="fa-IR"/>
          </a:p>
        </p:txBody>
      </p:sp>
      <p:sp>
        <p:nvSpPr>
          <p:cNvPr id="18" name="Slide Number Placeholder 17"/>
          <p:cNvSpPr>
            <a:spLocks noGrp="1"/>
          </p:cNvSpPr>
          <p:nvPr>
            <p:ph type="sldNum" sz="quarter" idx="11"/>
          </p:nvPr>
        </p:nvSpPr>
        <p:spPr/>
        <p:txBody>
          <a:bodyPr rtlCol="0"/>
          <a:lstStyle/>
          <a:p>
            <a:fld id="{C9DD1152-B023-42B2-9438-F2662C951FE3}" type="slidenum">
              <a:rPr lang="fa-IR" smtClean="0"/>
              <a:t>‹#›</a:t>
            </a:fld>
            <a:endParaRPr lang="fa-IR"/>
          </a:p>
        </p:txBody>
      </p:sp>
      <p:sp>
        <p:nvSpPr>
          <p:cNvPr id="21" name="Footer Placeholder 20"/>
          <p:cNvSpPr>
            <a:spLocks noGrp="1"/>
          </p:cNvSpPr>
          <p:nvPr>
            <p:ph type="ftr" sz="quarter" idx="12"/>
          </p:nvPr>
        </p:nvSpPr>
        <p:spPr/>
        <p:txBody>
          <a:bodyPr rtlCol="0"/>
          <a:lstStyle/>
          <a:p>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9EAD6B2-77F4-4E9C-85AD-3AA207966960}" type="datetimeFigureOut">
              <a:rPr lang="fa-IR" smtClean="0"/>
              <a:t>09/09/1441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C9DD1152-B023-42B2-9438-F2662C951FE3}" type="slidenum">
              <a:rPr lang="fa-IR" smtClean="0"/>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9EAD6B2-77F4-4E9C-85AD-3AA207966960}" type="datetimeFigureOut">
              <a:rPr lang="fa-IR" smtClean="0"/>
              <a:t>09/09/1441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C9DD1152-B023-42B2-9438-F2662C951FE3}" type="slidenum">
              <a:rPr lang="fa-IR" smtClean="0"/>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69EAD6B2-77F4-4E9C-85AD-3AA207966960}" type="datetimeFigureOut">
              <a:rPr lang="fa-IR" smtClean="0"/>
              <a:t>09/09/1441</a:t>
            </a:fld>
            <a:endParaRPr lang="fa-IR"/>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fa-IR"/>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C9DD1152-B023-42B2-9438-F2662C951FE3}" type="slidenum">
              <a:rPr lang="fa-IR" smtClean="0"/>
              <a:t>‹#›</a:t>
            </a:fld>
            <a:endParaRPr lang="fa-IR"/>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1"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r" rtl="1"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r" rtl="1"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r" rtl="1"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r" rtl="1"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r" rtl="1"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r" rtl="1"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r" rtl="1"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r" rtl="1"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r" rtl="1"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1770498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cs typeface="B Titr" panose="00000700000000000000" pitchFamily="2" charset="-78"/>
              </a:rPr>
              <a:t>کنتراسپتیوهای خوراکی </a:t>
            </a:r>
            <a:endParaRPr lang="fa-IR" dirty="0">
              <a:cs typeface="B Titr" panose="00000700000000000000" pitchFamily="2" charset="-78"/>
            </a:endParaRPr>
          </a:p>
        </p:txBody>
      </p:sp>
    </p:spTree>
    <p:extLst>
      <p:ext uri="{BB962C8B-B14F-4D97-AF65-F5344CB8AC3E}">
        <p14:creationId xmlns:p14="http://schemas.microsoft.com/office/powerpoint/2010/main" val="32756703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sz="4000" dirty="0" smtClean="0">
                <a:cs typeface="B Titr" panose="00000700000000000000" pitchFamily="2" charset="-78"/>
              </a:rPr>
              <a:t>قرص های ترکیبی پیشگیری از بارداری </a:t>
            </a:r>
            <a:endParaRPr lang="fa-IR" sz="4000" dirty="0">
              <a:cs typeface="B Titr" panose="00000700000000000000" pitchFamily="2" charset="-78"/>
            </a:endParaRPr>
          </a:p>
        </p:txBody>
      </p:sp>
      <p:sp>
        <p:nvSpPr>
          <p:cNvPr id="3" name="Content Placeholder 2"/>
          <p:cNvSpPr>
            <a:spLocks noGrp="1"/>
          </p:cNvSpPr>
          <p:nvPr>
            <p:ph sz="quarter" idx="1"/>
          </p:nvPr>
        </p:nvSpPr>
        <p:spPr/>
        <p:txBody>
          <a:bodyPr>
            <a:normAutofit/>
          </a:bodyPr>
          <a:lstStyle/>
          <a:p>
            <a:r>
              <a:rPr lang="fa-IR" dirty="0" smtClean="0">
                <a:cs typeface="B Lotus" panose="00000400000000000000" pitchFamily="2" charset="-78"/>
              </a:rPr>
              <a:t>روشهای جلوگیری از بارداری که در آنها از استروئیدهای جنسی صناعی استفاده می شود از روش های نوین پیشگیری از بارداری محسوب می گردند. </a:t>
            </a:r>
          </a:p>
          <a:p>
            <a:endParaRPr lang="fa-IR" dirty="0" smtClean="0">
              <a:cs typeface="B Lotus" panose="00000400000000000000" pitchFamily="2" charset="-78"/>
            </a:endParaRPr>
          </a:p>
          <a:p>
            <a:r>
              <a:rPr lang="fa-IR" dirty="0" smtClean="0">
                <a:cs typeface="B Lotus" panose="00000400000000000000" pitchFamily="2" charset="-78"/>
              </a:rPr>
              <a:t>قرص های ترکیبی حاوی استروژن و پروژسترون به دو شکل یک مرحله ای(</a:t>
            </a:r>
            <a:r>
              <a:rPr lang="en-US" dirty="0" smtClean="0">
                <a:cs typeface="B Lotus" panose="00000400000000000000" pitchFamily="2" charset="-78"/>
              </a:rPr>
              <a:t>LD,HD</a:t>
            </a:r>
            <a:r>
              <a:rPr lang="fa-IR" dirty="0" smtClean="0">
                <a:cs typeface="B Lotus" panose="00000400000000000000" pitchFamily="2" charset="-78"/>
              </a:rPr>
              <a:t> ) و سه مرحله ای (تری فازیک) </a:t>
            </a:r>
          </a:p>
          <a:p>
            <a:endParaRPr lang="fa-IR" dirty="0">
              <a:cs typeface="B Lotus" panose="00000400000000000000" pitchFamily="2" charset="-78"/>
            </a:endParaRPr>
          </a:p>
          <a:p>
            <a:r>
              <a:rPr lang="fa-IR" dirty="0" smtClean="0">
                <a:cs typeface="B Lotus" panose="00000400000000000000" pitchFamily="2" charset="-78"/>
              </a:rPr>
              <a:t>مصرف هر روز قرص </a:t>
            </a:r>
            <a:endParaRPr lang="fa-IR" dirty="0">
              <a:cs typeface="B Lotus" panose="00000400000000000000" pitchFamily="2" charset="-78"/>
            </a:endParaRPr>
          </a:p>
        </p:txBody>
      </p:sp>
    </p:spTree>
    <p:extLst>
      <p:ext uri="{BB962C8B-B14F-4D97-AF65-F5344CB8AC3E}">
        <p14:creationId xmlns:p14="http://schemas.microsoft.com/office/powerpoint/2010/main" val="40231155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cs typeface="B Titr" panose="00000700000000000000" pitchFamily="2" charset="-78"/>
              </a:rPr>
              <a:t>مکانیسم عمل </a:t>
            </a:r>
            <a:endParaRPr lang="fa-IR" dirty="0">
              <a:cs typeface="B Titr" panose="00000700000000000000" pitchFamily="2" charset="-78"/>
            </a:endParaRPr>
          </a:p>
        </p:txBody>
      </p:sp>
      <p:sp>
        <p:nvSpPr>
          <p:cNvPr id="3" name="Content Placeholder 2"/>
          <p:cNvSpPr>
            <a:spLocks noGrp="1"/>
          </p:cNvSpPr>
          <p:nvPr>
            <p:ph sz="quarter" idx="1"/>
          </p:nvPr>
        </p:nvSpPr>
        <p:spPr/>
        <p:txBody>
          <a:bodyPr/>
          <a:lstStyle/>
          <a:p>
            <a:r>
              <a:rPr lang="fa-IR" dirty="0" smtClean="0">
                <a:cs typeface="B Lotus" panose="00000400000000000000" pitchFamily="2" charset="-78"/>
              </a:rPr>
              <a:t>جلوگیری از تخمک گذاری </a:t>
            </a:r>
          </a:p>
          <a:p>
            <a:r>
              <a:rPr lang="fa-IR" dirty="0" smtClean="0">
                <a:cs typeface="B Lotus" panose="00000400000000000000" pitchFamily="2" charset="-78"/>
              </a:rPr>
              <a:t>تاثیر بر اندومتر رحم</a:t>
            </a:r>
          </a:p>
          <a:p>
            <a:r>
              <a:rPr lang="fa-IR" dirty="0" smtClean="0">
                <a:cs typeface="B Lotus" panose="00000400000000000000" pitchFamily="2" charset="-78"/>
              </a:rPr>
              <a:t>ایجاد اشکال در ورود اسپرم به داخل رحم به دلیل افزایش ضخامت موکوس سرویکس</a:t>
            </a:r>
          </a:p>
          <a:p>
            <a:r>
              <a:rPr lang="fa-IR" dirty="0" smtClean="0">
                <a:cs typeface="B Lotus" panose="00000400000000000000" pitchFamily="2" charset="-78"/>
              </a:rPr>
              <a:t>جلوگیری از لقاح با تاثیر بر حرکات لوله های رحم</a:t>
            </a:r>
          </a:p>
          <a:p>
            <a:endParaRPr lang="fa-IR" dirty="0">
              <a:cs typeface="B Lotus" panose="00000400000000000000" pitchFamily="2" charset="-78"/>
            </a:endParaRPr>
          </a:p>
          <a:p>
            <a:r>
              <a:rPr lang="fa-IR" dirty="0" smtClean="0">
                <a:cs typeface="B Lotus" panose="00000400000000000000" pitchFamily="2" charset="-78"/>
              </a:rPr>
              <a:t>اثر بخشی: </a:t>
            </a:r>
          </a:p>
          <a:p>
            <a:pPr marL="0" indent="0">
              <a:buNone/>
            </a:pPr>
            <a:r>
              <a:rPr lang="fa-IR" dirty="0" smtClean="0">
                <a:cs typeface="B Lotus" panose="00000400000000000000" pitchFamily="2" charset="-78"/>
              </a:rPr>
              <a:t>در صورت مصرف صحیح 98 درصد </a:t>
            </a:r>
            <a:endParaRPr lang="fa-IR" dirty="0">
              <a:cs typeface="B Lotus" panose="00000400000000000000" pitchFamily="2" charset="-78"/>
            </a:endParaRPr>
          </a:p>
        </p:txBody>
      </p:sp>
    </p:spTree>
    <p:extLst>
      <p:ext uri="{BB962C8B-B14F-4D97-AF65-F5344CB8AC3E}">
        <p14:creationId xmlns:p14="http://schemas.microsoft.com/office/powerpoint/2010/main" val="2157647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barn(inVertical)">
                                      <p:cBhvr>
                                        <p:cTn id="29"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850106"/>
          </a:xfrm>
        </p:spPr>
        <p:txBody>
          <a:bodyPr/>
          <a:lstStyle/>
          <a:p>
            <a:pPr algn="ctr"/>
            <a:r>
              <a:rPr lang="fa-IR" dirty="0" smtClean="0">
                <a:cs typeface="B Titr" panose="00000700000000000000" pitchFamily="2" charset="-78"/>
              </a:rPr>
              <a:t>مزیت ها</a:t>
            </a:r>
            <a:endParaRPr lang="fa-IR" dirty="0">
              <a:cs typeface="B Titr" panose="00000700000000000000" pitchFamily="2" charset="-78"/>
            </a:endParaRPr>
          </a:p>
        </p:txBody>
      </p:sp>
      <p:sp>
        <p:nvSpPr>
          <p:cNvPr id="3" name="Content Placeholder 2"/>
          <p:cNvSpPr>
            <a:spLocks noGrp="1"/>
          </p:cNvSpPr>
          <p:nvPr>
            <p:ph sz="quarter" idx="1"/>
          </p:nvPr>
        </p:nvSpPr>
        <p:spPr/>
        <p:txBody>
          <a:bodyPr>
            <a:normAutofit/>
          </a:bodyPr>
          <a:lstStyle/>
          <a:p>
            <a:r>
              <a:rPr lang="fa-IR" dirty="0" smtClean="0">
                <a:cs typeface="B Lotus" panose="00000400000000000000" pitchFamily="2" charset="-78"/>
              </a:rPr>
              <a:t>اثر بخشی بالا</a:t>
            </a:r>
          </a:p>
          <a:p>
            <a:r>
              <a:rPr lang="fa-IR" dirty="0" smtClean="0">
                <a:cs typeface="B Lotus" panose="00000400000000000000" pitchFamily="2" charset="-78"/>
              </a:rPr>
              <a:t>برگشت سریع باروری پس از قطع روش</a:t>
            </a:r>
          </a:p>
          <a:p>
            <a:r>
              <a:rPr lang="fa-IR" dirty="0" smtClean="0">
                <a:cs typeface="B Lotus" panose="00000400000000000000" pitchFamily="2" charset="-78"/>
              </a:rPr>
              <a:t>نداشتن محدودیت سنی در استفاده از روش</a:t>
            </a:r>
          </a:p>
          <a:p>
            <a:r>
              <a:rPr lang="fa-IR" dirty="0" smtClean="0">
                <a:cs typeface="B Lotus" panose="00000400000000000000" pitchFamily="2" charset="-78"/>
              </a:rPr>
              <a:t>منظم شدن، کاهش درد و خونریزی قاعدگی و کاهش کم خونی </a:t>
            </a:r>
          </a:p>
          <a:p>
            <a:r>
              <a:rPr lang="fa-IR" dirty="0" smtClean="0">
                <a:cs typeface="B Lotus" panose="00000400000000000000" pitchFamily="2" charset="-78"/>
              </a:rPr>
              <a:t>احتمال کاهش بروز کیست های تخمدانی </a:t>
            </a:r>
          </a:p>
          <a:p>
            <a:r>
              <a:rPr lang="fa-IR" dirty="0" smtClean="0">
                <a:cs typeface="B Lotus" panose="00000400000000000000" pitchFamily="2" charset="-78"/>
              </a:rPr>
              <a:t>احتمال کاستن از بروز بیماریهای خوش خیم پستان </a:t>
            </a:r>
          </a:p>
        </p:txBody>
      </p:sp>
    </p:spTree>
    <p:extLst>
      <p:ext uri="{BB962C8B-B14F-4D97-AF65-F5344CB8AC3E}">
        <p14:creationId xmlns:p14="http://schemas.microsoft.com/office/powerpoint/2010/main" val="2586859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sz="quarter" idx="1"/>
          </p:nvPr>
        </p:nvSpPr>
        <p:spPr/>
        <p:txBody>
          <a:bodyPr/>
          <a:lstStyle/>
          <a:p>
            <a:r>
              <a:rPr lang="fa-IR" dirty="0" smtClean="0">
                <a:cs typeface="B Lotus" panose="00000400000000000000" pitchFamily="2" charset="-78"/>
              </a:rPr>
              <a:t>افزایش تراکم استخوان ها</a:t>
            </a:r>
          </a:p>
          <a:p>
            <a:r>
              <a:rPr lang="fa-IR" dirty="0" smtClean="0">
                <a:cs typeface="B Lotus" panose="00000400000000000000" pitchFamily="2" charset="-78"/>
              </a:rPr>
              <a:t>کاهش بروز بیماریهای التهابی لگن </a:t>
            </a:r>
          </a:p>
          <a:p>
            <a:r>
              <a:rPr lang="fa-IR" dirty="0" smtClean="0">
                <a:cs typeface="B Lotus" panose="00000400000000000000" pitchFamily="2" charset="-78"/>
              </a:rPr>
              <a:t>کم شدن بروز سرطانهای رحم و تخمدان </a:t>
            </a:r>
          </a:p>
          <a:p>
            <a:r>
              <a:rPr lang="fa-IR" dirty="0" smtClean="0">
                <a:cs typeface="B Lotus" panose="00000400000000000000" pitchFamily="2" charset="-78"/>
              </a:rPr>
              <a:t>کاهش بروز حاملگی خارج از رحم </a:t>
            </a:r>
          </a:p>
          <a:p>
            <a:r>
              <a:rPr lang="fa-IR" dirty="0" smtClean="0">
                <a:cs typeface="B Lotus" panose="00000400000000000000" pitchFamily="2" charset="-78"/>
              </a:rPr>
              <a:t>احتمال کاهش بروز اندومتریوز</a:t>
            </a:r>
          </a:p>
          <a:p>
            <a:r>
              <a:rPr lang="fa-IR" dirty="0" smtClean="0">
                <a:cs typeface="B Lotus" panose="00000400000000000000" pitchFamily="2" charset="-78"/>
              </a:rPr>
              <a:t>احتمال کاهش بروز آرتریت روماتوئید </a:t>
            </a:r>
          </a:p>
          <a:p>
            <a:endParaRPr lang="fa-IR" dirty="0" smtClean="0">
              <a:cs typeface="B Lotus" panose="00000400000000000000" pitchFamily="2" charset="-78"/>
            </a:endParaRPr>
          </a:p>
          <a:p>
            <a:endParaRPr lang="fa-IR" dirty="0">
              <a:cs typeface="B Lotus" panose="00000400000000000000" pitchFamily="2" charset="-78"/>
            </a:endParaRPr>
          </a:p>
        </p:txBody>
      </p:sp>
    </p:spTree>
    <p:extLst>
      <p:ext uri="{BB962C8B-B14F-4D97-AF65-F5344CB8AC3E}">
        <p14:creationId xmlns:p14="http://schemas.microsoft.com/office/powerpoint/2010/main" val="143347496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cs typeface="B Titr" panose="00000700000000000000" pitchFamily="2" charset="-78"/>
              </a:rPr>
              <a:t>معایب</a:t>
            </a:r>
            <a:endParaRPr lang="fa-IR" dirty="0">
              <a:cs typeface="B Titr" panose="00000700000000000000" pitchFamily="2" charset="-78"/>
            </a:endParaRPr>
          </a:p>
        </p:txBody>
      </p:sp>
      <p:sp>
        <p:nvSpPr>
          <p:cNvPr id="3" name="Content Placeholder 2"/>
          <p:cNvSpPr>
            <a:spLocks noGrp="1"/>
          </p:cNvSpPr>
          <p:nvPr>
            <p:ph sz="quarter" idx="1"/>
          </p:nvPr>
        </p:nvSpPr>
        <p:spPr/>
        <p:txBody>
          <a:bodyPr/>
          <a:lstStyle/>
          <a:p>
            <a:r>
              <a:rPr lang="fa-IR" dirty="0" smtClean="0">
                <a:cs typeface="B Lotus" panose="00000400000000000000" pitchFamily="2" charset="-78"/>
              </a:rPr>
              <a:t>مناسب نبودن برای افراد فراموشکار </a:t>
            </a:r>
          </a:p>
          <a:p>
            <a:r>
              <a:rPr lang="fa-IR" dirty="0" smtClean="0">
                <a:cs typeface="B Lotus" panose="00000400000000000000" pitchFamily="2" charset="-78"/>
              </a:rPr>
              <a:t>نیاز به تهیه بسته جدید در هر دوره قاعدگی </a:t>
            </a:r>
          </a:p>
          <a:p>
            <a:r>
              <a:rPr lang="fa-IR" dirty="0" smtClean="0">
                <a:cs typeface="B Lotus" panose="00000400000000000000" pitchFamily="2" charset="-78"/>
              </a:rPr>
              <a:t>پیشگیری نکردن از بیماریهای منتقله از راه تماس جنسی </a:t>
            </a:r>
          </a:p>
          <a:p>
            <a:r>
              <a:rPr lang="fa-IR" dirty="0" smtClean="0">
                <a:cs typeface="B Lotus" panose="00000400000000000000" pitchFamily="2" charset="-78"/>
              </a:rPr>
              <a:t>مناسب نبودن برای مادران شیرده در 6 ماه اول پس از زایمان </a:t>
            </a:r>
            <a:endParaRPr lang="fa-IR" dirty="0">
              <a:cs typeface="B Lotus" panose="00000400000000000000" pitchFamily="2" charset="-78"/>
            </a:endParaRPr>
          </a:p>
        </p:txBody>
      </p:sp>
    </p:spTree>
    <p:extLst>
      <p:ext uri="{BB962C8B-B14F-4D97-AF65-F5344CB8AC3E}">
        <p14:creationId xmlns:p14="http://schemas.microsoft.com/office/powerpoint/2010/main" val="2718597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200" dirty="0" smtClean="0">
                <a:cs typeface="B Titr" panose="00000700000000000000" pitchFamily="2" charset="-78"/>
              </a:rPr>
              <a:t>عوارض شایع و چگونگی برخورد با آنها</a:t>
            </a:r>
            <a:endParaRPr lang="fa-IR" sz="3200" dirty="0">
              <a:cs typeface="B Titr" panose="00000700000000000000" pitchFamily="2" charset="-78"/>
            </a:endParaRPr>
          </a:p>
        </p:txBody>
      </p:sp>
      <p:sp>
        <p:nvSpPr>
          <p:cNvPr id="3" name="Content Placeholder 2"/>
          <p:cNvSpPr>
            <a:spLocks noGrp="1"/>
          </p:cNvSpPr>
          <p:nvPr>
            <p:ph sz="quarter" idx="1"/>
          </p:nvPr>
        </p:nvSpPr>
        <p:spPr>
          <a:xfrm>
            <a:off x="457200" y="1268760"/>
            <a:ext cx="8435280" cy="5328592"/>
          </a:xfrm>
        </p:spPr>
        <p:txBody>
          <a:bodyPr>
            <a:normAutofit fontScale="92500" lnSpcReduction="20000"/>
          </a:bodyPr>
          <a:lstStyle/>
          <a:p>
            <a:r>
              <a:rPr lang="fa-IR" b="1" dirty="0" smtClean="0">
                <a:cs typeface="B Lotus" panose="00000400000000000000" pitchFamily="2" charset="-78"/>
              </a:rPr>
              <a:t>افزایش وزن</a:t>
            </a:r>
          </a:p>
          <a:p>
            <a:pPr marL="0" indent="0">
              <a:buNone/>
            </a:pPr>
            <a:r>
              <a:rPr lang="fa-IR" dirty="0" smtClean="0">
                <a:cs typeface="B Lotus" panose="00000400000000000000" pitchFamily="2" charset="-78"/>
              </a:rPr>
              <a:t>                                   ورزش منظم و رژیم غذایی متعادل </a:t>
            </a:r>
          </a:p>
          <a:p>
            <a:r>
              <a:rPr lang="fa-IR" b="1" dirty="0" smtClean="0">
                <a:cs typeface="B Lotus" panose="00000400000000000000" pitchFamily="2" charset="-78"/>
              </a:rPr>
              <a:t>لکه بینی و خونریزی بین قاعدگی ها </a:t>
            </a:r>
          </a:p>
          <a:p>
            <a:pPr marL="0" indent="0">
              <a:buNone/>
            </a:pPr>
            <a:r>
              <a:rPr lang="fa-IR" dirty="0" smtClean="0">
                <a:cs typeface="B Lotus" panose="00000400000000000000" pitchFamily="2" charset="-78"/>
              </a:rPr>
              <a:t>                                    توصیه به مصرف مرتب و سعی در فراموش نکردن مصرف مرتب آن </a:t>
            </a:r>
          </a:p>
          <a:p>
            <a:r>
              <a:rPr lang="fa-IR" b="1" dirty="0" smtClean="0">
                <a:cs typeface="B Lotus" panose="00000400000000000000" pitchFamily="2" charset="-78"/>
              </a:rPr>
              <a:t>حساسیت پستان ها </a:t>
            </a:r>
          </a:p>
          <a:p>
            <a:pPr marL="0" indent="0">
              <a:buNone/>
            </a:pPr>
            <a:r>
              <a:rPr lang="fa-IR" dirty="0" smtClean="0">
                <a:cs typeface="B Lotus" panose="00000400000000000000" pitchFamily="2" charset="-78"/>
              </a:rPr>
              <a:t>                                       مسکن، کمپرس سرد یا گرم </a:t>
            </a:r>
          </a:p>
          <a:p>
            <a:r>
              <a:rPr lang="fa-IR" b="1" dirty="0" smtClean="0">
                <a:cs typeface="B Lotus" panose="00000400000000000000" pitchFamily="2" charset="-78"/>
              </a:rPr>
              <a:t>سردردهای خفیف </a:t>
            </a:r>
          </a:p>
          <a:p>
            <a:pPr marL="0" indent="0">
              <a:buNone/>
            </a:pPr>
            <a:r>
              <a:rPr lang="fa-IR" dirty="0" smtClean="0">
                <a:cs typeface="B Lotus" panose="00000400000000000000" pitchFamily="2" charset="-78"/>
              </a:rPr>
              <a:t>مسکن معمولی ، هشدار در سردرد های همراه با فشار خون بالا، علائم عصبی یک طرفه و یا اختلالات بینایی </a:t>
            </a:r>
          </a:p>
          <a:p>
            <a:r>
              <a:rPr lang="fa-IR" b="1" dirty="0" smtClean="0">
                <a:cs typeface="B Lotus" panose="00000400000000000000" pitchFamily="2" charset="-78"/>
              </a:rPr>
              <a:t>تهوع </a:t>
            </a:r>
          </a:p>
          <a:p>
            <a:pPr marL="0" indent="0">
              <a:buNone/>
            </a:pPr>
            <a:r>
              <a:rPr lang="fa-IR" dirty="0" smtClean="0">
                <a:cs typeface="B Lotus" panose="00000400000000000000" pitchFamily="2" charset="-78"/>
              </a:rPr>
              <a:t>خوردن قرص در هنگام خواب و یا همراه با غذا، خوردن مایعات بیشتر و سبزی و میوه تاره، در مان موقت در 2 تا 3 ماه اول با داروهای ضد تهوع </a:t>
            </a:r>
            <a:endParaRPr lang="fa-IR" dirty="0">
              <a:cs typeface="B Lotus" panose="00000400000000000000" pitchFamily="2" charset="-78"/>
            </a:endParaRPr>
          </a:p>
        </p:txBody>
      </p:sp>
    </p:spTree>
    <p:extLst>
      <p:ext uri="{BB962C8B-B14F-4D97-AF65-F5344CB8AC3E}">
        <p14:creationId xmlns:p14="http://schemas.microsoft.com/office/powerpoint/2010/main" val="2105175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5"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Effect transition="in" filter="fade">
                                      <p:cBhvr>
                                        <p:cTn id="11" dur="2000"/>
                                        <p:tgtEl>
                                          <p:spTgt spid="3">
                                            <p:txEl>
                                              <p:pRg st="3" end="3"/>
                                            </p:txEl>
                                          </p:spTgt>
                                        </p:tgtEl>
                                      </p:cBhvr>
                                    </p:animEffect>
                                    <p:anim calcmode="lin" valueType="num">
                                      <p:cBhvr>
                                        <p:cTn id="12"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3"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circle(in)">
                                      <p:cBhvr>
                                        <p:cTn id="18" dur="2000"/>
                                        <p:tgtEl>
                                          <p:spTgt spid="3">
                                            <p:txEl>
                                              <p:pRg st="5" end="5"/>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animEffect transition="in" filter="randombar(horizontal)">
                                      <p:cBhvr>
                                        <p:cTn id="23" dur="500"/>
                                        <p:tgtEl>
                                          <p:spTgt spid="3">
                                            <p:txEl>
                                              <p:pRg st="7" end="7"/>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 calcmode="lin" valueType="num">
                                      <p:cBhvr>
                                        <p:cTn id="28" dur="500" fill="hold"/>
                                        <p:tgtEl>
                                          <p:spTgt spid="3">
                                            <p:txEl>
                                              <p:pRg st="9" end="9"/>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9" end="9"/>
                                            </p:txEl>
                                          </p:spTgt>
                                        </p:tgtEl>
                                        <p:attrNameLst>
                                          <p:attrName>ppt_h</p:attrName>
                                        </p:attrNameLst>
                                      </p:cBhvr>
                                      <p:tavLst>
                                        <p:tav tm="0">
                                          <p:val>
                                            <p:fltVal val="0"/>
                                          </p:val>
                                        </p:tav>
                                        <p:tav tm="100000">
                                          <p:val>
                                            <p:strVal val="#ppt_h"/>
                                          </p:val>
                                        </p:tav>
                                      </p:tavLst>
                                    </p:anim>
                                    <p:animEffect transition="in" filter="fade">
                                      <p:cBhvr>
                                        <p:cTn id="30"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rmAutofit fontScale="90000"/>
          </a:bodyPr>
          <a:lstStyle/>
          <a:p>
            <a:r>
              <a:rPr lang="fa-IR" sz="3600" dirty="0" smtClean="0">
                <a:cs typeface="B Titr" panose="00000700000000000000" pitchFamily="2" charset="-78"/>
              </a:rPr>
              <a:t>عوارض نادر </a:t>
            </a:r>
            <a:endParaRPr lang="fa-IR" sz="3600" dirty="0">
              <a:cs typeface="B Titr" panose="00000700000000000000" pitchFamily="2" charset="-78"/>
            </a:endParaRPr>
          </a:p>
        </p:txBody>
      </p:sp>
      <p:sp>
        <p:nvSpPr>
          <p:cNvPr id="3" name="Content Placeholder 2"/>
          <p:cNvSpPr>
            <a:spLocks noGrp="1"/>
          </p:cNvSpPr>
          <p:nvPr>
            <p:ph sz="quarter" idx="1"/>
          </p:nvPr>
        </p:nvSpPr>
        <p:spPr>
          <a:xfrm>
            <a:off x="457200" y="980728"/>
            <a:ext cx="8229600" cy="5616624"/>
          </a:xfrm>
        </p:spPr>
        <p:txBody>
          <a:bodyPr>
            <a:normAutofit/>
          </a:bodyPr>
          <a:lstStyle/>
          <a:p>
            <a:r>
              <a:rPr lang="fa-IR" dirty="0" smtClean="0">
                <a:cs typeface="B Lotus" panose="00000400000000000000" pitchFamily="2" charset="-78"/>
              </a:rPr>
              <a:t>تغییر خلق و خوی(افسردگی)</a:t>
            </a:r>
          </a:p>
          <a:p>
            <a:r>
              <a:rPr lang="fa-IR" dirty="0" smtClean="0">
                <a:cs typeface="B Lotus" panose="00000400000000000000" pitchFamily="2" charset="-78"/>
              </a:rPr>
              <a:t>لکه های رنگی در پوست صورت </a:t>
            </a:r>
          </a:p>
          <a:p>
            <a:r>
              <a:rPr lang="fa-IR" dirty="0" smtClean="0">
                <a:cs typeface="B Lotus" panose="00000400000000000000" pitchFamily="2" charset="-78"/>
              </a:rPr>
              <a:t>بروز سرطان پستان </a:t>
            </a:r>
          </a:p>
          <a:p>
            <a:r>
              <a:rPr lang="fa-IR" dirty="0" smtClean="0">
                <a:cs typeface="B Lotus" panose="00000400000000000000" pitchFamily="2" charset="-78"/>
              </a:rPr>
              <a:t>عوارض پیش سرطانی سرویکس </a:t>
            </a:r>
          </a:p>
          <a:p>
            <a:r>
              <a:rPr lang="fa-IR" dirty="0" smtClean="0">
                <a:cs typeface="B Lotus" panose="00000400000000000000" pitchFamily="2" charset="-78"/>
              </a:rPr>
              <a:t>بروز تومورهای خوش خیم و بدخیم کبدی</a:t>
            </a:r>
          </a:p>
          <a:p>
            <a:r>
              <a:rPr lang="fa-IR" dirty="0" smtClean="0">
                <a:cs typeface="B Lotus" panose="00000400000000000000" pitchFamily="2" charset="-78"/>
              </a:rPr>
              <a:t>ترومبوز وریدی بویژه در افراد سیگاری و مبتلا به اختلالات انعقادی خون </a:t>
            </a:r>
          </a:p>
          <a:p>
            <a:r>
              <a:rPr lang="fa-IR" dirty="0" smtClean="0">
                <a:cs typeface="B Lotus" panose="00000400000000000000" pitchFamily="2" charset="-78"/>
              </a:rPr>
              <a:t>سکته های قلبی ( بویژه در سیگاری ها)</a:t>
            </a:r>
          </a:p>
          <a:p>
            <a:r>
              <a:rPr lang="fa-IR" dirty="0" smtClean="0">
                <a:cs typeface="B Lotus" panose="00000400000000000000" pitchFamily="2" charset="-78"/>
              </a:rPr>
              <a:t>سکته مغزی ( بویژه در افراد سیگاری و دارای فشارخون بالا)</a:t>
            </a:r>
            <a:endParaRPr lang="fa-IR" dirty="0">
              <a:cs typeface="B Lotus" panose="00000400000000000000" pitchFamily="2" charset="-78"/>
            </a:endParaRPr>
          </a:p>
        </p:txBody>
      </p:sp>
    </p:spTree>
    <p:extLst>
      <p:ext uri="{BB962C8B-B14F-4D97-AF65-F5344CB8AC3E}">
        <p14:creationId xmlns:p14="http://schemas.microsoft.com/office/powerpoint/2010/main" val="2765851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down)">
                                      <p:cBhvr>
                                        <p:cTn id="16" dur="500"/>
                                        <p:tgtEl>
                                          <p:spTgt spid="3">
                                            <p:txEl>
                                              <p:pRg st="3" end="3"/>
                                            </p:txEl>
                                          </p:spTgt>
                                        </p:tgtEl>
                                      </p:cBhvr>
                                    </p:animEffect>
                                  </p:childTnLst>
                                </p:cTn>
                              </p:par>
                              <p:par>
                                <p:cTn id="17" presetID="2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ipe(down)">
                                      <p:cBhvr>
                                        <p:cTn id="19" dur="500"/>
                                        <p:tgtEl>
                                          <p:spTgt spid="3">
                                            <p:txEl>
                                              <p:pRg st="4" end="4"/>
                                            </p:txEl>
                                          </p:spTgt>
                                        </p:tgtEl>
                                      </p:cBhvr>
                                    </p:animEffect>
                                  </p:childTnLst>
                                </p:cTn>
                              </p:par>
                              <p:par>
                                <p:cTn id="20" presetID="22" presetClass="entr" presetSubtype="4"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ipe(down)">
                                      <p:cBhvr>
                                        <p:cTn id="22" dur="500"/>
                                        <p:tgtEl>
                                          <p:spTgt spid="3">
                                            <p:txEl>
                                              <p:pRg st="5" end="5"/>
                                            </p:txEl>
                                          </p:spTgt>
                                        </p:tgtEl>
                                      </p:cBhvr>
                                    </p:animEffect>
                                  </p:childTnLst>
                                </p:cTn>
                              </p:par>
                              <p:par>
                                <p:cTn id="23" presetID="22" presetClass="entr" presetSubtype="4"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wipe(down)">
                                      <p:cBhvr>
                                        <p:cTn id="25" dur="500"/>
                                        <p:tgtEl>
                                          <p:spTgt spid="3">
                                            <p:txEl>
                                              <p:pRg st="6" end="6"/>
                                            </p:txEl>
                                          </p:spTgt>
                                        </p:tgtEl>
                                      </p:cBhvr>
                                    </p:animEffect>
                                  </p:childTnLst>
                                </p:cTn>
                              </p:par>
                              <p:par>
                                <p:cTn id="26" presetID="22" presetClass="entr" presetSubtype="4" fill="hold" nodeType="with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wipe(down)">
                                      <p:cBhvr>
                                        <p:cTn id="2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46050"/>
          </a:xfrm>
        </p:spPr>
        <p:txBody>
          <a:bodyPr>
            <a:normAutofit fontScale="90000"/>
          </a:bodyPr>
          <a:lstStyle/>
          <a:p>
            <a:endParaRPr lang="fa-IR" dirty="0"/>
          </a:p>
        </p:txBody>
      </p:sp>
      <p:sp>
        <p:nvSpPr>
          <p:cNvPr id="3" name="Content Placeholder 2"/>
          <p:cNvSpPr>
            <a:spLocks noGrp="1"/>
          </p:cNvSpPr>
          <p:nvPr>
            <p:ph sz="quarter" idx="1"/>
          </p:nvPr>
        </p:nvSpPr>
        <p:spPr>
          <a:xfrm>
            <a:off x="457200" y="1340768"/>
            <a:ext cx="8229600" cy="4785395"/>
          </a:xfrm>
        </p:spPr>
        <p:txBody>
          <a:bodyPr/>
          <a:lstStyle/>
          <a:p>
            <a:r>
              <a:rPr lang="fa-IR" dirty="0" smtClean="0">
                <a:cs typeface="B Lotus" panose="00000400000000000000" pitchFamily="2" charset="-78"/>
              </a:rPr>
              <a:t>افزایش فشارخون به بیش از 160/100میلی متر جیوه </a:t>
            </a:r>
          </a:p>
          <a:p>
            <a:r>
              <a:rPr lang="fa-IR" dirty="0" smtClean="0">
                <a:cs typeface="B Lotus" panose="00000400000000000000" pitchFamily="2" charset="-78"/>
              </a:rPr>
              <a:t>احتمال بروز خونریزیهای نامنظم رحمی </a:t>
            </a:r>
          </a:p>
          <a:p>
            <a:r>
              <a:rPr lang="fa-IR" dirty="0" smtClean="0">
                <a:cs typeface="B Lotus" panose="00000400000000000000" pitchFamily="2" charset="-78"/>
              </a:rPr>
              <a:t>آمنوره </a:t>
            </a:r>
          </a:p>
          <a:p>
            <a:endParaRPr lang="fa-IR" dirty="0">
              <a:cs typeface="B Lotus" panose="00000400000000000000" pitchFamily="2" charset="-78"/>
            </a:endParaRPr>
          </a:p>
        </p:txBody>
      </p:sp>
    </p:spTree>
    <p:extLst>
      <p:ext uri="{BB962C8B-B14F-4D97-AF65-F5344CB8AC3E}">
        <p14:creationId xmlns:p14="http://schemas.microsoft.com/office/powerpoint/2010/main" val="406451267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rmAutofit/>
          </a:bodyPr>
          <a:lstStyle/>
          <a:p>
            <a:r>
              <a:rPr lang="fa-IR" dirty="0" smtClean="0">
                <a:cs typeface="B Titr" panose="00000700000000000000" pitchFamily="2" charset="-78"/>
              </a:rPr>
              <a:t>موارد منع مصرف مطلق</a:t>
            </a:r>
            <a:endParaRPr lang="fa-IR" dirty="0">
              <a:cs typeface="B Titr" panose="00000700000000000000" pitchFamily="2" charset="-78"/>
            </a:endParaRPr>
          </a:p>
        </p:txBody>
      </p:sp>
      <p:sp>
        <p:nvSpPr>
          <p:cNvPr id="3" name="Content Placeholder 2"/>
          <p:cNvSpPr>
            <a:spLocks noGrp="1"/>
          </p:cNvSpPr>
          <p:nvPr>
            <p:ph sz="quarter" idx="1"/>
          </p:nvPr>
        </p:nvSpPr>
        <p:spPr>
          <a:xfrm>
            <a:off x="457200" y="1268760"/>
            <a:ext cx="8229600" cy="4857403"/>
          </a:xfrm>
        </p:spPr>
        <p:txBody>
          <a:bodyPr>
            <a:normAutofit/>
          </a:bodyPr>
          <a:lstStyle/>
          <a:p>
            <a:r>
              <a:rPr lang="fa-IR" dirty="0" smtClean="0">
                <a:cs typeface="B Lotus" panose="00000400000000000000" pitchFamily="2" charset="-78"/>
              </a:rPr>
              <a:t>شک یا اطمینان به وجود حاملگی </a:t>
            </a:r>
          </a:p>
          <a:p>
            <a:r>
              <a:rPr lang="fa-IR" dirty="0" smtClean="0">
                <a:cs typeface="B Lotus" panose="00000400000000000000" pitchFamily="2" charset="-78"/>
              </a:rPr>
              <a:t>در فاصله زمانی کمتر از سه هفته پس از زایمان در زنان غیر شیرده </a:t>
            </a:r>
          </a:p>
          <a:p>
            <a:r>
              <a:rPr lang="fa-IR" dirty="0" smtClean="0">
                <a:cs typeface="B Lotus" panose="00000400000000000000" pitchFamily="2" charset="-78"/>
              </a:rPr>
              <a:t>شک به وجود سرطان پستان، ابتلا و یا سابقه آن </a:t>
            </a:r>
          </a:p>
          <a:p>
            <a:r>
              <a:rPr lang="fa-IR" dirty="0" smtClean="0">
                <a:cs typeface="B Lotus" panose="00000400000000000000" pitchFamily="2" charset="-78"/>
              </a:rPr>
              <a:t>هر بدخیمی مشکوک یا شناخته شده وابسته به استروژن </a:t>
            </a:r>
          </a:p>
          <a:p>
            <a:r>
              <a:rPr lang="fa-IR" dirty="0" smtClean="0">
                <a:cs typeface="B Lotus" panose="00000400000000000000" pitchFamily="2" charset="-78"/>
              </a:rPr>
              <a:t>کارسینوم اندومتر </a:t>
            </a:r>
          </a:p>
          <a:p>
            <a:r>
              <a:rPr lang="fa-IR" dirty="0" smtClean="0">
                <a:cs typeface="B Lotus" panose="00000400000000000000" pitchFamily="2" charset="-78"/>
              </a:rPr>
              <a:t>خونریزی های رحمی بدون علت مشخص</a:t>
            </a:r>
          </a:p>
          <a:p>
            <a:r>
              <a:rPr lang="fa-IR" dirty="0" smtClean="0">
                <a:cs typeface="B Lotus" panose="00000400000000000000" pitchFamily="2" charset="-78"/>
              </a:rPr>
              <a:t>مصرف سیگار در افراد 35 ساله و بالاتر </a:t>
            </a:r>
          </a:p>
          <a:p>
            <a:r>
              <a:rPr lang="fa-IR" dirty="0" smtClean="0">
                <a:cs typeface="B Lotus" panose="00000400000000000000" pitchFamily="2" charset="-78"/>
              </a:rPr>
              <a:t>بیماری فعال یا مزمن کبدی</a:t>
            </a:r>
          </a:p>
          <a:p>
            <a:r>
              <a:rPr lang="fa-IR" dirty="0" smtClean="0">
                <a:cs typeface="B Lotus" panose="00000400000000000000" pitchFamily="2" charset="-78"/>
              </a:rPr>
              <a:t>ابتلای فعلی یا سابقه ترومبوفلبیت وریدهای عمقی، اختلالات ترومبوآمبولیک و یا شرایط مستعد کننده این بیماریها </a:t>
            </a:r>
            <a:endParaRPr lang="fa-IR" dirty="0">
              <a:cs typeface="B Lotus" panose="00000400000000000000" pitchFamily="2" charset="-78"/>
            </a:endParaRPr>
          </a:p>
        </p:txBody>
      </p:sp>
    </p:spTree>
    <p:extLst>
      <p:ext uri="{BB962C8B-B14F-4D97-AF65-F5344CB8AC3E}">
        <p14:creationId xmlns:p14="http://schemas.microsoft.com/office/powerpoint/2010/main" val="776002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8018"/>
          </a:xfrm>
        </p:spPr>
        <p:txBody>
          <a:bodyPr>
            <a:normAutofit fontScale="90000"/>
          </a:bodyPr>
          <a:lstStyle/>
          <a:p>
            <a:endParaRPr lang="fa-IR" dirty="0"/>
          </a:p>
        </p:txBody>
      </p:sp>
      <p:sp>
        <p:nvSpPr>
          <p:cNvPr id="3" name="Content Placeholder 2"/>
          <p:cNvSpPr>
            <a:spLocks noGrp="1"/>
          </p:cNvSpPr>
          <p:nvPr>
            <p:ph sz="quarter" idx="1"/>
          </p:nvPr>
        </p:nvSpPr>
        <p:spPr>
          <a:xfrm>
            <a:off x="457200" y="260648"/>
            <a:ext cx="8229600" cy="5865515"/>
          </a:xfrm>
        </p:spPr>
        <p:txBody>
          <a:bodyPr>
            <a:normAutofit/>
          </a:bodyPr>
          <a:lstStyle/>
          <a:p>
            <a:r>
              <a:rPr lang="fa-IR" dirty="0" smtClean="0">
                <a:cs typeface="B Lotus" panose="00000400000000000000" pitchFamily="2" charset="-78"/>
              </a:rPr>
              <a:t>بیماریهای دریچه ای قلب با عوارضی مثل افزایش فشارریوی، خطر فیبریلاسیون دهلیزی، سابقه اندوکاردیت تحت حاد باکتریال و یا مصرف داروهای ضد انعقاد</a:t>
            </a:r>
          </a:p>
          <a:p>
            <a:r>
              <a:rPr lang="fa-IR" dirty="0" smtClean="0">
                <a:cs typeface="B Lotus" panose="00000400000000000000" pitchFamily="2" charset="-78"/>
              </a:rPr>
              <a:t>بیماری عروق کرونر قلب، آنژین قلبی(هر نوع درد جلوی قلب و پشت استرنوم)، </a:t>
            </a:r>
            <a:r>
              <a:rPr lang="fa-IR" b="1" dirty="0" smtClean="0">
                <a:cs typeface="B Lotus" panose="00000400000000000000" pitchFamily="2" charset="-78"/>
              </a:rPr>
              <a:t>سابقه</a:t>
            </a:r>
            <a:r>
              <a:rPr lang="fa-IR" dirty="0" smtClean="0">
                <a:cs typeface="B Lotus" panose="00000400000000000000" pitchFamily="2" charset="-78"/>
              </a:rPr>
              <a:t> این بیماری ها یا </a:t>
            </a:r>
            <a:r>
              <a:rPr lang="fa-IR" b="1" dirty="0" smtClean="0">
                <a:cs typeface="B Lotus" panose="00000400000000000000" pitchFamily="2" charset="-78"/>
              </a:rPr>
              <a:t>شرایط</a:t>
            </a:r>
            <a:r>
              <a:rPr lang="fa-IR" dirty="0" smtClean="0">
                <a:cs typeface="B Lotus" panose="00000400000000000000" pitchFamily="2" charset="-78"/>
              </a:rPr>
              <a:t> مستعد کننده آنها</a:t>
            </a:r>
          </a:p>
          <a:p>
            <a:r>
              <a:rPr lang="fa-IR" dirty="0" smtClean="0">
                <a:cs typeface="B Lotus" panose="00000400000000000000" pitchFamily="2" charset="-78"/>
              </a:rPr>
              <a:t>بیماری سیانوتیک قلبی</a:t>
            </a:r>
          </a:p>
          <a:p>
            <a:r>
              <a:rPr lang="fa-IR" dirty="0" smtClean="0">
                <a:cs typeface="B Lotus" panose="00000400000000000000" pitchFamily="2" charset="-78"/>
              </a:rPr>
              <a:t>سکته مغزی</a:t>
            </a:r>
          </a:p>
          <a:p>
            <a:r>
              <a:rPr lang="fa-IR" dirty="0" smtClean="0">
                <a:cs typeface="B Lotus" panose="00000400000000000000" pitchFamily="2" charset="-78"/>
              </a:rPr>
              <a:t>بیماری عروق مغزی، </a:t>
            </a:r>
            <a:r>
              <a:rPr lang="fa-IR" b="1" dirty="0" smtClean="0">
                <a:cs typeface="B Lotus" panose="00000400000000000000" pitchFamily="2" charset="-78"/>
              </a:rPr>
              <a:t>سابقه</a:t>
            </a:r>
            <a:r>
              <a:rPr lang="fa-IR" dirty="0" smtClean="0">
                <a:cs typeface="B Lotus" panose="00000400000000000000" pitchFamily="2" charset="-78"/>
              </a:rPr>
              <a:t> این بیماری ها یا شرایط مستعد کننده آنها </a:t>
            </a:r>
          </a:p>
          <a:p>
            <a:r>
              <a:rPr lang="fa-IR" dirty="0" smtClean="0">
                <a:cs typeface="B Lotus" panose="00000400000000000000" pitchFamily="2" charset="-78"/>
              </a:rPr>
              <a:t>دیابت</a:t>
            </a:r>
            <a:r>
              <a:rPr lang="fa-IR" sz="3900" dirty="0" smtClean="0">
                <a:cs typeface="B Lotus" panose="00000400000000000000" pitchFamily="2" charset="-78"/>
              </a:rPr>
              <a:t> با </a:t>
            </a:r>
            <a:r>
              <a:rPr lang="fa-IR" dirty="0" smtClean="0">
                <a:cs typeface="B Lotus" panose="00000400000000000000" pitchFamily="2" charset="-78"/>
              </a:rPr>
              <a:t>بیماری های عروقی، رتینوپاتی، نفروپاتی</a:t>
            </a:r>
            <a:r>
              <a:rPr lang="fa-IR" sz="3900" b="1" dirty="0" smtClean="0">
                <a:cs typeface="B Lotus" panose="00000400000000000000" pitchFamily="2" charset="-78"/>
              </a:rPr>
              <a:t> یا </a:t>
            </a:r>
            <a:r>
              <a:rPr lang="fa-IR" dirty="0" smtClean="0">
                <a:cs typeface="B Lotus" panose="00000400000000000000" pitchFamily="2" charset="-78"/>
              </a:rPr>
              <a:t>ابتلای بیش از بیست سال به دیابت</a:t>
            </a:r>
          </a:p>
          <a:p>
            <a:r>
              <a:rPr lang="fa-IR" dirty="0" smtClean="0">
                <a:cs typeface="B Lotus" panose="00000400000000000000" pitchFamily="2" charset="-78"/>
              </a:rPr>
              <a:t>فشار خون بالا(</a:t>
            </a:r>
            <a:r>
              <a:rPr lang="fa-IR" b="1" dirty="0" smtClean="0">
                <a:cs typeface="B Lotus" panose="00000400000000000000" pitchFamily="2" charset="-78"/>
              </a:rPr>
              <a:t>160/100</a:t>
            </a:r>
            <a:r>
              <a:rPr lang="fa-IR" dirty="0" smtClean="0">
                <a:cs typeface="B Lotus" panose="00000400000000000000" pitchFamily="2" charset="-78"/>
              </a:rPr>
              <a:t> میلی متر جیوه و بالاتر)</a:t>
            </a:r>
            <a:endParaRPr lang="fa-IR" dirty="0">
              <a:cs typeface="B Lotus" panose="00000400000000000000" pitchFamily="2" charset="-78"/>
            </a:endParaRPr>
          </a:p>
        </p:txBody>
      </p:sp>
    </p:spTree>
    <p:extLst>
      <p:ext uri="{BB962C8B-B14F-4D97-AF65-F5344CB8AC3E}">
        <p14:creationId xmlns:p14="http://schemas.microsoft.com/office/powerpoint/2010/main" val="201204899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flipV="1">
            <a:off x="457200" y="188640"/>
            <a:ext cx="8229600" cy="85998"/>
          </a:xfrm>
        </p:spPr>
        <p:txBody>
          <a:bodyPr>
            <a:normAutofit fontScale="90000"/>
          </a:bodyPr>
          <a:lstStyle/>
          <a:p>
            <a:endParaRPr lang="fa-IR" dirty="0"/>
          </a:p>
        </p:txBody>
      </p:sp>
      <p:sp>
        <p:nvSpPr>
          <p:cNvPr id="3" name="Content Placeholder 2"/>
          <p:cNvSpPr>
            <a:spLocks noGrp="1"/>
          </p:cNvSpPr>
          <p:nvPr>
            <p:ph sz="quarter" idx="1"/>
          </p:nvPr>
        </p:nvSpPr>
        <p:spPr>
          <a:xfrm>
            <a:off x="457200" y="332656"/>
            <a:ext cx="8229600" cy="5793507"/>
          </a:xfrm>
        </p:spPr>
        <p:txBody>
          <a:bodyPr>
            <a:normAutofit/>
          </a:bodyPr>
          <a:lstStyle/>
          <a:p>
            <a:r>
              <a:rPr lang="fa-IR" dirty="0" smtClean="0">
                <a:cs typeface="B Lotus" panose="00000400000000000000" pitchFamily="2" charset="-78"/>
              </a:rPr>
              <a:t>سردرد راجعه شامل میگرن با علائم عصبی موضعی (کاهش میدان دید چشم، دیدن خطوط زیگزاکی روشن، احساس سوزن سوزن شدن در یک بازو، یک طرف صورت یا زبان)</a:t>
            </a:r>
          </a:p>
          <a:p>
            <a:r>
              <a:rPr lang="fa-IR" dirty="0" smtClean="0">
                <a:cs typeface="B Lotus" panose="00000400000000000000" pitchFamily="2" charset="-78"/>
              </a:rPr>
              <a:t>میگرن بدون علایم فوکال عصبی و سن بیشتر از 35 سال </a:t>
            </a:r>
          </a:p>
          <a:p>
            <a:r>
              <a:rPr lang="fa-IR" dirty="0" smtClean="0">
                <a:cs typeface="B Lotus" panose="00000400000000000000" pitchFamily="2" charset="-78"/>
              </a:rPr>
              <a:t>افزایش چربی های خون </a:t>
            </a:r>
          </a:p>
          <a:p>
            <a:r>
              <a:rPr lang="fa-IR" dirty="0" smtClean="0">
                <a:cs typeface="B Lotus" panose="00000400000000000000" pitchFamily="2" charset="-78"/>
              </a:rPr>
              <a:t>شرایط نیازمند به بی حرکتی کامل( باید مصرف قرص از</a:t>
            </a:r>
            <a:r>
              <a:rPr lang="fa-IR" b="1" dirty="0" smtClean="0">
                <a:cs typeface="B Lotus" panose="00000400000000000000" pitchFamily="2" charset="-78"/>
              </a:rPr>
              <a:t> 28 روز </a:t>
            </a:r>
            <a:r>
              <a:rPr lang="fa-IR" dirty="0" smtClean="0">
                <a:cs typeface="B Lotus" panose="00000400000000000000" pitchFamily="2" charset="-78"/>
              </a:rPr>
              <a:t>قبل از عمل جراحی تا پایان دوره بی حرکتی پس از عمل قطع شود. دادن هشدار قبل و بعد از عمل جراحی بزرگ ضرورت دارد)</a:t>
            </a:r>
          </a:p>
          <a:p>
            <a:r>
              <a:rPr lang="fa-IR" dirty="0" smtClean="0">
                <a:cs typeface="B Lotus" panose="00000400000000000000" pitchFamily="2" charset="-78"/>
              </a:rPr>
              <a:t>سابقه هر بیماری مرتبط با مصرف قرص مثل: فشارخون بالا، پانکراتیت حاد، پورپورای ترومبوتیک ترومبوسیتوپنیک</a:t>
            </a:r>
          </a:p>
          <a:p>
            <a:r>
              <a:rPr lang="fa-IR" dirty="0" smtClean="0">
                <a:cs typeface="B Lotus" panose="00000400000000000000" pitchFamily="2" charset="-78"/>
              </a:rPr>
              <a:t>ابتلا به ترومای شدید، کانسر، لوسمی، بیماریهای عروقی</a:t>
            </a:r>
            <a:endParaRPr lang="fa-IR" dirty="0">
              <a:cs typeface="B Lotus" panose="00000400000000000000" pitchFamily="2" charset="-78"/>
            </a:endParaRPr>
          </a:p>
        </p:txBody>
      </p:sp>
    </p:spTree>
    <p:extLst>
      <p:ext uri="{BB962C8B-B14F-4D97-AF65-F5344CB8AC3E}">
        <p14:creationId xmlns:p14="http://schemas.microsoft.com/office/powerpoint/2010/main" val="246584862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rmAutofit/>
          </a:bodyPr>
          <a:lstStyle/>
          <a:p>
            <a:r>
              <a:rPr lang="fa-IR" dirty="0" smtClean="0">
                <a:cs typeface="B Titr" panose="00000700000000000000" pitchFamily="2" charset="-78"/>
              </a:rPr>
              <a:t>موارد منع مصرف نسبی</a:t>
            </a:r>
            <a:endParaRPr lang="fa-IR" dirty="0">
              <a:cs typeface="B Titr" panose="00000700000000000000" pitchFamily="2" charset="-78"/>
            </a:endParaRPr>
          </a:p>
        </p:txBody>
      </p:sp>
      <p:sp>
        <p:nvSpPr>
          <p:cNvPr id="3" name="Content Placeholder 2"/>
          <p:cNvSpPr>
            <a:spLocks noGrp="1"/>
          </p:cNvSpPr>
          <p:nvPr>
            <p:ph sz="quarter" idx="1"/>
          </p:nvPr>
        </p:nvSpPr>
        <p:spPr>
          <a:xfrm>
            <a:off x="457200" y="1124744"/>
            <a:ext cx="8229600" cy="5544616"/>
          </a:xfrm>
        </p:spPr>
        <p:txBody>
          <a:bodyPr>
            <a:normAutofit/>
          </a:bodyPr>
          <a:lstStyle/>
          <a:p>
            <a:r>
              <a:rPr lang="fa-IR" dirty="0" smtClean="0">
                <a:cs typeface="B Lotus" panose="00000400000000000000" pitchFamily="2" charset="-78"/>
              </a:rPr>
              <a:t>فشار خون کنترل شده بین 140/90 تا 160/100</a:t>
            </a:r>
          </a:p>
          <a:p>
            <a:r>
              <a:rPr lang="fa-IR" dirty="0" smtClean="0">
                <a:cs typeface="B Lotus" panose="00000400000000000000" pitchFamily="2" charset="-78"/>
              </a:rPr>
              <a:t>نئوپلازی داخل اپی تلیومی خفیف تا شدید سرویکس</a:t>
            </a:r>
          </a:p>
          <a:p>
            <a:r>
              <a:rPr lang="fa-IR" dirty="0" smtClean="0">
                <a:cs typeface="B Lotus" panose="00000400000000000000" pitchFamily="2" charset="-78"/>
              </a:rPr>
              <a:t>بیماری فعال کیسه صفرا </a:t>
            </a:r>
          </a:p>
          <a:p>
            <a:r>
              <a:rPr lang="fa-IR" dirty="0" smtClean="0">
                <a:cs typeface="B Lotus" panose="00000400000000000000" pitchFamily="2" charset="-78"/>
              </a:rPr>
              <a:t>سابقه یرقان انسدادی در حاملگی </a:t>
            </a:r>
          </a:p>
          <a:p>
            <a:r>
              <a:rPr lang="fa-IR" dirty="0" smtClean="0">
                <a:cs typeface="B Lotus" panose="00000400000000000000" pitchFamily="2" charset="-78"/>
              </a:rPr>
              <a:t>خانم های سیگاری کمتر از 35 سال </a:t>
            </a:r>
          </a:p>
          <a:p>
            <a:r>
              <a:rPr lang="fa-IR" dirty="0" smtClean="0">
                <a:cs typeface="B Lotus" panose="00000400000000000000" pitchFamily="2" charset="-78"/>
              </a:rPr>
              <a:t>توده پستانی تشخیص داده نشده </a:t>
            </a:r>
          </a:p>
          <a:p>
            <a:r>
              <a:rPr lang="fa-IR" dirty="0" smtClean="0">
                <a:cs typeface="B Lotus" panose="00000400000000000000" pitchFamily="2" charset="-78"/>
              </a:rPr>
              <a:t>ترومبوفلبیت سطحی </a:t>
            </a:r>
          </a:p>
          <a:p>
            <a:r>
              <a:rPr lang="fa-IR" dirty="0" smtClean="0">
                <a:cs typeface="B Lotus" panose="00000400000000000000" pitchFamily="2" charset="-78"/>
              </a:rPr>
              <a:t>بیماریهای دریچه ای بدون عارضه قلبی </a:t>
            </a:r>
          </a:p>
          <a:p>
            <a:r>
              <a:rPr lang="fa-IR" dirty="0" smtClean="0">
                <a:cs typeface="B Lotus" panose="00000400000000000000" pitchFamily="2" charset="-78"/>
              </a:rPr>
              <a:t>مادران شیرده که از زایمان آنها کمتر از 6 ماه می گذرد</a:t>
            </a:r>
          </a:p>
          <a:p>
            <a:r>
              <a:rPr lang="fa-IR" dirty="0" smtClean="0">
                <a:cs typeface="B Lotus" panose="00000400000000000000" pitchFamily="2" charset="-78"/>
              </a:rPr>
              <a:t>میگرن بدون علائم عصبی </a:t>
            </a:r>
          </a:p>
          <a:p>
            <a:endParaRPr lang="fa-IR" dirty="0">
              <a:cs typeface="B Lotus" panose="00000400000000000000" pitchFamily="2" charset="-78"/>
            </a:endParaRPr>
          </a:p>
        </p:txBody>
      </p:sp>
    </p:spTree>
    <p:extLst>
      <p:ext uri="{BB962C8B-B14F-4D97-AF65-F5344CB8AC3E}">
        <p14:creationId xmlns:p14="http://schemas.microsoft.com/office/powerpoint/2010/main" val="3475987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down)">
                                      <p:cBhvr>
                                        <p:cTn id="16" dur="500"/>
                                        <p:tgtEl>
                                          <p:spTgt spid="3">
                                            <p:txEl>
                                              <p:pRg st="3" end="3"/>
                                            </p:txEl>
                                          </p:spTgt>
                                        </p:tgtEl>
                                      </p:cBhvr>
                                    </p:animEffect>
                                  </p:childTnLst>
                                </p:cTn>
                              </p:par>
                              <p:par>
                                <p:cTn id="17" presetID="2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ipe(down)">
                                      <p:cBhvr>
                                        <p:cTn id="19" dur="500"/>
                                        <p:tgtEl>
                                          <p:spTgt spid="3">
                                            <p:txEl>
                                              <p:pRg st="4" end="4"/>
                                            </p:txEl>
                                          </p:spTgt>
                                        </p:tgtEl>
                                      </p:cBhvr>
                                    </p:animEffect>
                                  </p:childTnLst>
                                </p:cTn>
                              </p:par>
                              <p:par>
                                <p:cTn id="20" presetID="22" presetClass="entr" presetSubtype="4"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ipe(down)">
                                      <p:cBhvr>
                                        <p:cTn id="22" dur="500"/>
                                        <p:tgtEl>
                                          <p:spTgt spid="3">
                                            <p:txEl>
                                              <p:pRg st="5" end="5"/>
                                            </p:txEl>
                                          </p:spTgt>
                                        </p:tgtEl>
                                      </p:cBhvr>
                                    </p:animEffect>
                                  </p:childTnLst>
                                </p:cTn>
                              </p:par>
                              <p:par>
                                <p:cTn id="23" presetID="22" presetClass="entr" presetSubtype="4"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wipe(down)">
                                      <p:cBhvr>
                                        <p:cTn id="25" dur="500"/>
                                        <p:tgtEl>
                                          <p:spTgt spid="3">
                                            <p:txEl>
                                              <p:pRg st="6" end="6"/>
                                            </p:txEl>
                                          </p:spTgt>
                                        </p:tgtEl>
                                      </p:cBhvr>
                                    </p:animEffect>
                                  </p:childTnLst>
                                </p:cTn>
                              </p:par>
                              <p:par>
                                <p:cTn id="26" presetID="22" presetClass="entr" presetSubtype="4" fill="hold" nodeType="with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wipe(down)">
                                      <p:cBhvr>
                                        <p:cTn id="28" dur="500"/>
                                        <p:tgtEl>
                                          <p:spTgt spid="3">
                                            <p:txEl>
                                              <p:pRg st="7" end="7"/>
                                            </p:txEl>
                                          </p:spTgt>
                                        </p:tgtEl>
                                      </p:cBhvr>
                                    </p:animEffect>
                                  </p:childTnLst>
                                </p:cTn>
                              </p:par>
                              <p:par>
                                <p:cTn id="29" presetID="22" presetClass="entr" presetSubtype="4" fill="hold"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Effect transition="in" filter="wipe(down)">
                                      <p:cBhvr>
                                        <p:cTn id="31" dur="500"/>
                                        <p:tgtEl>
                                          <p:spTgt spid="3">
                                            <p:txEl>
                                              <p:pRg st="8" end="8"/>
                                            </p:txEl>
                                          </p:spTgt>
                                        </p:tgtEl>
                                      </p:cBhvr>
                                    </p:animEffect>
                                  </p:childTnLst>
                                </p:cTn>
                              </p:par>
                              <p:par>
                                <p:cTn id="32" presetID="22" presetClass="entr" presetSubtype="4" fill="hold" nodeType="withEffect">
                                  <p:stCondLst>
                                    <p:cond delay="0"/>
                                  </p:stCondLst>
                                  <p:childTnLst>
                                    <p:set>
                                      <p:cBhvr>
                                        <p:cTn id="33" dur="1" fill="hold">
                                          <p:stCondLst>
                                            <p:cond delay="0"/>
                                          </p:stCondLst>
                                        </p:cTn>
                                        <p:tgtEl>
                                          <p:spTgt spid="3">
                                            <p:txEl>
                                              <p:pRg st="9" end="9"/>
                                            </p:txEl>
                                          </p:spTgt>
                                        </p:tgtEl>
                                        <p:attrNameLst>
                                          <p:attrName>style.visibility</p:attrName>
                                        </p:attrNameLst>
                                      </p:cBhvr>
                                      <p:to>
                                        <p:strVal val="visible"/>
                                      </p:to>
                                    </p:set>
                                    <p:animEffect transition="in" filter="wipe(down)">
                                      <p:cBhvr>
                                        <p:cTn id="34"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74042"/>
          </a:xfrm>
        </p:spPr>
        <p:txBody>
          <a:bodyPr>
            <a:normAutofit fontScale="90000"/>
          </a:bodyPr>
          <a:lstStyle/>
          <a:p>
            <a:endParaRPr lang="fa-IR" dirty="0"/>
          </a:p>
        </p:txBody>
      </p:sp>
      <p:sp>
        <p:nvSpPr>
          <p:cNvPr id="3" name="Content Placeholder 2"/>
          <p:cNvSpPr>
            <a:spLocks noGrp="1"/>
          </p:cNvSpPr>
          <p:nvPr>
            <p:ph sz="quarter" idx="1"/>
          </p:nvPr>
        </p:nvSpPr>
        <p:spPr>
          <a:xfrm>
            <a:off x="457200" y="764704"/>
            <a:ext cx="8229600" cy="5361459"/>
          </a:xfrm>
        </p:spPr>
        <p:txBody>
          <a:bodyPr/>
          <a:lstStyle/>
          <a:p>
            <a:r>
              <a:rPr lang="fa-IR" dirty="0" smtClean="0">
                <a:cs typeface="B Lotus" panose="00000400000000000000" pitchFamily="2" charset="-78"/>
              </a:rPr>
              <a:t>دیابیت بدون درگیری عروقی</a:t>
            </a:r>
          </a:p>
          <a:p>
            <a:r>
              <a:rPr lang="fa-IR" dirty="0" smtClean="0">
                <a:cs typeface="B Lotus" panose="00000400000000000000" pitchFamily="2" charset="-78"/>
              </a:rPr>
              <a:t>افسردگی بسیار شدید</a:t>
            </a:r>
          </a:p>
          <a:p>
            <a:r>
              <a:rPr lang="fa-IR" dirty="0" smtClean="0">
                <a:cs typeface="B Lotus" panose="00000400000000000000" pitchFamily="2" charset="-78"/>
              </a:rPr>
              <a:t>مصرف دارو برای اپی لپسی(بجز والپروییک اسید)</a:t>
            </a:r>
          </a:p>
          <a:p>
            <a:r>
              <a:rPr lang="fa-IR" dirty="0" smtClean="0">
                <a:cs typeface="B Lotus" panose="00000400000000000000" pitchFamily="2" charset="-78"/>
              </a:rPr>
              <a:t>مصرف ریفامپین یا گریزوفولوین</a:t>
            </a:r>
          </a:p>
          <a:p>
            <a:r>
              <a:rPr lang="fa-IR" dirty="0" smtClean="0">
                <a:cs typeface="B Lotus" panose="00000400000000000000" pitchFamily="2" charset="-78"/>
              </a:rPr>
              <a:t>ابتلای به بیماریهای التهابی روه مانند کرون یا کولیت زخمی</a:t>
            </a:r>
          </a:p>
          <a:p>
            <a:endParaRPr lang="fa-IR" dirty="0">
              <a:cs typeface="B Lotus" panose="00000400000000000000" pitchFamily="2" charset="-78"/>
            </a:endParaRPr>
          </a:p>
        </p:txBody>
      </p:sp>
    </p:spTree>
    <p:extLst>
      <p:ext uri="{BB962C8B-B14F-4D97-AF65-F5344CB8AC3E}">
        <p14:creationId xmlns:p14="http://schemas.microsoft.com/office/powerpoint/2010/main" val="308199061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76672"/>
            <a:ext cx="8229600" cy="504056"/>
          </a:xfrm>
        </p:spPr>
        <p:txBody>
          <a:bodyPr>
            <a:normAutofit fontScale="90000"/>
          </a:bodyPr>
          <a:lstStyle/>
          <a:p>
            <a:r>
              <a:rPr lang="fa-IR" dirty="0" smtClean="0">
                <a:cs typeface="B Titr" panose="00000700000000000000" pitchFamily="2" charset="-78"/>
              </a:rPr>
              <a:t>زمان شروع استفاده از قرص های ترکیبی پیشگیری از بارداری</a:t>
            </a:r>
            <a:endParaRPr lang="fa-IR" dirty="0">
              <a:cs typeface="B Titr" panose="00000700000000000000" pitchFamily="2" charset="-78"/>
            </a:endParaRPr>
          </a:p>
        </p:txBody>
      </p:sp>
      <p:sp>
        <p:nvSpPr>
          <p:cNvPr id="3" name="Content Placeholder 2"/>
          <p:cNvSpPr>
            <a:spLocks noGrp="1"/>
          </p:cNvSpPr>
          <p:nvPr>
            <p:ph sz="quarter" idx="1"/>
          </p:nvPr>
        </p:nvSpPr>
        <p:spPr>
          <a:xfrm>
            <a:off x="179512" y="1600200"/>
            <a:ext cx="8784976" cy="4925144"/>
          </a:xfrm>
        </p:spPr>
        <p:txBody>
          <a:bodyPr>
            <a:normAutofit/>
          </a:bodyPr>
          <a:lstStyle/>
          <a:p>
            <a:pPr marL="0" indent="0">
              <a:buNone/>
            </a:pPr>
            <a:r>
              <a:rPr lang="fa-IR" dirty="0" smtClean="0">
                <a:cs typeface="B Lotus" panose="00000400000000000000" pitchFamily="2" charset="-78"/>
              </a:rPr>
              <a:t>1- دوران قاعدگی </a:t>
            </a:r>
          </a:p>
          <a:p>
            <a:pPr marL="0" indent="0">
              <a:buNone/>
            </a:pPr>
            <a:r>
              <a:rPr lang="fa-IR" dirty="0" smtClean="0">
                <a:cs typeface="B Lotus" panose="00000400000000000000" pitchFamily="2" charset="-78"/>
              </a:rPr>
              <a:t>مصرف قرص باید در 5 روز اول قاعدگی ( روز 1 تا 5) آغاز گردد. برای اطمینان بیشتر بهتر است که مصرف آن از روز اول خونریزی قاعدگی شروع شود. </a:t>
            </a:r>
          </a:p>
          <a:p>
            <a:pPr marL="0" indent="0">
              <a:buNone/>
            </a:pPr>
            <a:endParaRPr lang="fa-IR" dirty="0" smtClean="0">
              <a:cs typeface="B Lotus" panose="00000400000000000000" pitchFamily="2" charset="-78"/>
            </a:endParaRPr>
          </a:p>
          <a:p>
            <a:pPr marL="0" indent="0">
              <a:buNone/>
            </a:pPr>
            <a:r>
              <a:rPr lang="fa-IR" dirty="0" smtClean="0">
                <a:cs typeface="B Lotus" panose="00000400000000000000" pitchFamily="2" charset="-78"/>
              </a:rPr>
              <a:t>2- غیر از دوران قاعدگی </a:t>
            </a:r>
          </a:p>
          <a:p>
            <a:pPr marL="0" indent="0">
              <a:buNone/>
            </a:pPr>
            <a:r>
              <a:rPr lang="fa-IR" dirty="0" smtClean="0">
                <a:cs typeface="B Lotus" panose="00000400000000000000" pitchFamily="2" charset="-78"/>
              </a:rPr>
              <a:t>در هر زمان که اطمینان از باردار نبودن وجود داشته باشد می توان آغاز کرد. تا ایجاد تاثیر پیشگیری از بارداری قرص ترکیبی بایستی 7 روز از کاندوم استفاده شود. </a:t>
            </a:r>
            <a:endParaRPr lang="fa-IR" dirty="0">
              <a:cs typeface="B Lotus" panose="00000400000000000000" pitchFamily="2" charset="-78"/>
            </a:endParaRPr>
          </a:p>
        </p:txBody>
      </p:sp>
    </p:spTree>
    <p:extLst>
      <p:ext uri="{BB962C8B-B14F-4D97-AF65-F5344CB8AC3E}">
        <p14:creationId xmlns:p14="http://schemas.microsoft.com/office/powerpoint/2010/main" val="3025585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wheel(1)">
                                      <p:cBhvr>
                                        <p:cTn id="13" dur="2000"/>
                                        <p:tgtEl>
                                          <p:spTgt spid="3">
                                            <p:txEl>
                                              <p:pRg st="3" end="3"/>
                                            </p:txEl>
                                          </p:spTgt>
                                        </p:tgtEl>
                                      </p:cBhvr>
                                    </p:animEffect>
                                  </p:childTnLst>
                                </p:cTn>
                              </p:par>
                              <p:par>
                                <p:cTn id="14" presetID="21" presetClass="entr" presetSubtype="1"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wheel(1)">
                                      <p:cBhvr>
                                        <p:cTn id="16"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0026"/>
          </a:xfrm>
        </p:spPr>
        <p:txBody>
          <a:bodyPr>
            <a:normAutofit fontScale="90000"/>
          </a:bodyPr>
          <a:lstStyle/>
          <a:p>
            <a:endParaRPr lang="fa-IR" dirty="0"/>
          </a:p>
        </p:txBody>
      </p:sp>
      <p:sp>
        <p:nvSpPr>
          <p:cNvPr id="3" name="Content Placeholder 2"/>
          <p:cNvSpPr>
            <a:spLocks noGrp="1"/>
          </p:cNvSpPr>
          <p:nvPr>
            <p:ph sz="quarter" idx="1"/>
          </p:nvPr>
        </p:nvSpPr>
        <p:spPr>
          <a:xfrm>
            <a:off x="107504" y="404664"/>
            <a:ext cx="8856984" cy="6048672"/>
          </a:xfrm>
        </p:spPr>
        <p:txBody>
          <a:bodyPr>
            <a:normAutofit/>
          </a:bodyPr>
          <a:lstStyle/>
          <a:p>
            <a:pPr marL="0" indent="0">
              <a:buNone/>
            </a:pPr>
            <a:r>
              <a:rPr lang="fa-IR" dirty="0" smtClean="0">
                <a:cs typeface="B Lotus" panose="00000400000000000000" pitchFamily="2" charset="-78"/>
              </a:rPr>
              <a:t>3- پس از سقط</a:t>
            </a:r>
          </a:p>
          <a:p>
            <a:pPr marL="0" indent="0">
              <a:buNone/>
            </a:pPr>
            <a:r>
              <a:rPr lang="fa-IR" dirty="0" smtClean="0">
                <a:cs typeface="B Lotus" panose="00000400000000000000" pitchFamily="2" charset="-78"/>
              </a:rPr>
              <a:t>مصرف این قرص ها را میتوان در 5 روز اول بلافاصله پس از سقط آغاز نمود.</a:t>
            </a:r>
          </a:p>
          <a:p>
            <a:pPr marL="0" indent="0">
              <a:buNone/>
            </a:pPr>
            <a:endParaRPr lang="fa-IR" dirty="0" smtClean="0">
              <a:cs typeface="B Lotus" panose="00000400000000000000" pitchFamily="2" charset="-78"/>
            </a:endParaRPr>
          </a:p>
          <a:p>
            <a:pPr marL="0" indent="0">
              <a:buNone/>
            </a:pPr>
            <a:r>
              <a:rPr lang="fa-IR" dirty="0" smtClean="0">
                <a:cs typeface="B Lotus" panose="00000400000000000000" pitchFamily="2" charset="-78"/>
              </a:rPr>
              <a:t>4- تغییر از یک روش دیگر:</a:t>
            </a:r>
          </a:p>
          <a:p>
            <a:pPr marL="0" indent="0">
              <a:buNone/>
            </a:pPr>
            <a:r>
              <a:rPr lang="fa-IR" dirty="0" smtClean="0">
                <a:cs typeface="B Lotus" panose="00000400000000000000" pitchFamily="2" charset="-78"/>
              </a:rPr>
              <a:t>اگر فرد خواهان قطع کاربرد روش  فعلی خود و استفاده از قرص های ترکیبی باشد و قطع روش فعلی در یکی از 5 روز اول قاعدگی اتفاق بیفتد فرد می تواند مصرف این قرص ها را بلافاصله شروع کند. در غیر این صورت آغاز استفاده از قرص های ترکیبی تا قاعدگی بعدی به تاخیر افتاده و تا آن زمان استفاده از کاندوم پیشنهاد می شود.</a:t>
            </a:r>
          </a:p>
          <a:p>
            <a:pPr marL="0" indent="0">
              <a:buNone/>
            </a:pPr>
            <a:endParaRPr lang="fa-IR" dirty="0" smtClean="0">
              <a:cs typeface="B Lotus" panose="00000400000000000000" pitchFamily="2" charset="-78"/>
            </a:endParaRPr>
          </a:p>
          <a:p>
            <a:pPr>
              <a:buFont typeface="Wingdings" panose="05000000000000000000" pitchFamily="2" charset="2"/>
              <a:buChar char="q"/>
            </a:pPr>
            <a:r>
              <a:rPr lang="fa-IR" dirty="0" smtClean="0">
                <a:cs typeface="B Lotus" panose="00000400000000000000" pitchFamily="2" charset="-78"/>
              </a:rPr>
              <a:t>در سایر موارد آغاز استفاده از قرص در گرو بررسی حاملگی و رد احتمال آن است. </a:t>
            </a:r>
            <a:endParaRPr lang="fa-IR" dirty="0">
              <a:cs typeface="B Lotus" panose="00000400000000000000" pitchFamily="2" charset="-78"/>
            </a:endParaRPr>
          </a:p>
        </p:txBody>
      </p:sp>
    </p:spTree>
    <p:extLst>
      <p:ext uri="{BB962C8B-B14F-4D97-AF65-F5344CB8AC3E}">
        <p14:creationId xmlns:p14="http://schemas.microsoft.com/office/powerpoint/2010/main" val="2454553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4" end="4"/>
                                            </p:txEl>
                                          </p:spTgt>
                                        </p:tgtEl>
                                        <p:attrNameLst>
                                          <p:attrName>style.visibility</p:attrName>
                                        </p:attrNameLst>
                                      </p:cBhvr>
                                      <p:to>
                                        <p:strVal val="visible"/>
                                      </p:to>
                                    </p:set>
                                    <p:anim calcmode="lin" valueType="num">
                                      <p:cBhvr additive="base">
                                        <p:cTn id="14"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nodeType="clickEffect">
                                  <p:stCondLst>
                                    <p:cond delay="0"/>
                                  </p:stCondLst>
                                  <p:childTnLst>
                                    <p:set>
                                      <p:cBhvr>
                                        <p:cTn id="19" dur="1" fill="hold">
                                          <p:stCondLst>
                                            <p:cond delay="0"/>
                                          </p:stCondLst>
                                        </p:cTn>
                                        <p:tgtEl>
                                          <p:spTgt spid="3">
                                            <p:txEl>
                                              <p:pRg st="6" end="6"/>
                                            </p:txEl>
                                          </p:spTgt>
                                        </p:tgtEl>
                                        <p:attrNameLst>
                                          <p:attrName>style.visibility</p:attrName>
                                        </p:attrNameLst>
                                      </p:cBhvr>
                                      <p:to>
                                        <p:strVal val="visible"/>
                                      </p:to>
                                    </p:set>
                                    <p:animEffect transition="in" filter="wheel(1)">
                                      <p:cBhvr>
                                        <p:cTn id="20"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normAutofit/>
          </a:bodyPr>
          <a:lstStyle/>
          <a:p>
            <a:r>
              <a:rPr lang="fa-IR" dirty="0" smtClean="0">
                <a:cs typeface="B Titr" panose="00000700000000000000" pitchFamily="2" charset="-78"/>
              </a:rPr>
              <a:t>شیوه استفاده از قرص های ترکیبی </a:t>
            </a:r>
            <a:endParaRPr lang="fa-IR" dirty="0">
              <a:cs typeface="B Titr" panose="00000700000000000000" pitchFamily="2" charset="-78"/>
            </a:endParaRPr>
          </a:p>
        </p:txBody>
      </p:sp>
      <p:sp>
        <p:nvSpPr>
          <p:cNvPr id="3" name="Content Placeholder 2"/>
          <p:cNvSpPr>
            <a:spLocks noGrp="1"/>
          </p:cNvSpPr>
          <p:nvPr>
            <p:ph sz="quarter" idx="1"/>
          </p:nvPr>
        </p:nvSpPr>
        <p:spPr>
          <a:xfrm>
            <a:off x="457200" y="1340768"/>
            <a:ext cx="8229600" cy="4785395"/>
          </a:xfrm>
        </p:spPr>
        <p:txBody>
          <a:bodyPr/>
          <a:lstStyle/>
          <a:p>
            <a:r>
              <a:rPr lang="fa-IR" dirty="0" smtClean="0">
                <a:cs typeface="B Lotus" panose="00000400000000000000" pitchFamily="2" charset="-78"/>
              </a:rPr>
              <a:t>مصرف قرص در ساعت خاصی از شبانه روز تا پایان بسته 21 عددی</a:t>
            </a:r>
          </a:p>
          <a:p>
            <a:endParaRPr lang="fa-IR" dirty="0" smtClean="0">
              <a:cs typeface="B Lotus" panose="00000400000000000000" pitchFamily="2" charset="-78"/>
            </a:endParaRPr>
          </a:p>
          <a:p>
            <a:r>
              <a:rPr lang="fa-IR" dirty="0" smtClean="0">
                <a:cs typeface="B Lotus" panose="00000400000000000000" pitchFamily="2" charset="-78"/>
              </a:rPr>
              <a:t>مصرف بسته بعدی پس از یک فاصله 7 روزه </a:t>
            </a:r>
            <a:endParaRPr lang="fa-IR" dirty="0">
              <a:cs typeface="B Lotus" panose="00000400000000000000" pitchFamily="2" charset="-78"/>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4077072"/>
            <a:ext cx="5256583" cy="24482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96066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normAutofit/>
          </a:bodyPr>
          <a:lstStyle/>
          <a:p>
            <a:r>
              <a:rPr lang="fa-IR" dirty="0" smtClean="0">
                <a:cs typeface="B Titr" panose="00000700000000000000" pitchFamily="2" charset="-78"/>
              </a:rPr>
              <a:t>آزمایش و معاینات لازم</a:t>
            </a:r>
            <a:endParaRPr lang="fa-IR" dirty="0">
              <a:cs typeface="B Titr" panose="00000700000000000000" pitchFamily="2" charset="-78"/>
            </a:endParaRPr>
          </a:p>
        </p:txBody>
      </p:sp>
      <p:sp>
        <p:nvSpPr>
          <p:cNvPr id="3" name="Content Placeholder 2"/>
          <p:cNvSpPr>
            <a:spLocks noGrp="1"/>
          </p:cNvSpPr>
          <p:nvPr>
            <p:ph sz="quarter" idx="1"/>
          </p:nvPr>
        </p:nvSpPr>
        <p:spPr>
          <a:xfrm>
            <a:off x="457200" y="1196752"/>
            <a:ext cx="8229600" cy="4929411"/>
          </a:xfrm>
        </p:spPr>
        <p:txBody>
          <a:bodyPr>
            <a:normAutofit/>
          </a:bodyPr>
          <a:lstStyle/>
          <a:p>
            <a:r>
              <a:rPr lang="fa-IR" dirty="0" smtClean="0"/>
              <a:t>جلسه اول:</a:t>
            </a:r>
          </a:p>
          <a:p>
            <a:pPr marL="0" indent="0">
              <a:buNone/>
            </a:pPr>
            <a:r>
              <a:rPr lang="fa-IR" dirty="0" smtClean="0"/>
              <a:t>1- معاینه از نظر زردی </a:t>
            </a:r>
          </a:p>
          <a:p>
            <a:pPr marL="0" indent="0">
              <a:buNone/>
            </a:pPr>
            <a:r>
              <a:rPr lang="fa-IR" dirty="0" smtClean="0"/>
              <a:t>2- اندازه گیری فشارخون </a:t>
            </a:r>
          </a:p>
          <a:p>
            <a:pPr marL="0" indent="0">
              <a:buNone/>
            </a:pPr>
            <a:r>
              <a:rPr lang="fa-IR" dirty="0" smtClean="0"/>
              <a:t>3- اندازه گیری قد و وزن برای محاسبه </a:t>
            </a:r>
            <a:r>
              <a:rPr lang="en-US" dirty="0" smtClean="0"/>
              <a:t>BMI</a:t>
            </a:r>
            <a:endParaRPr lang="fa-IR" dirty="0" smtClean="0"/>
          </a:p>
          <a:p>
            <a:pPr marL="0" indent="0">
              <a:buNone/>
            </a:pPr>
            <a:r>
              <a:rPr lang="fa-IR" dirty="0" smtClean="0"/>
              <a:t>4- معاینه پستان </a:t>
            </a:r>
          </a:p>
          <a:p>
            <a:pPr marL="0" indent="0">
              <a:buNone/>
            </a:pPr>
            <a:r>
              <a:rPr lang="fa-IR" dirty="0" smtClean="0"/>
              <a:t>5- آزمایش پاپ اسمیر </a:t>
            </a:r>
          </a:p>
          <a:p>
            <a:pPr marL="0" indent="0">
              <a:buNone/>
            </a:pPr>
            <a:r>
              <a:rPr lang="fa-IR" dirty="0" smtClean="0"/>
              <a:t>6- بررسی مشکلات انعقادی و چربی های خون (در صورت سابقه ترومبوز و یا بیماریهای قلبی در بستگان درجه 1 زیر 50 سال)</a:t>
            </a:r>
          </a:p>
          <a:p>
            <a:pPr marL="0" indent="0">
              <a:buNone/>
            </a:pPr>
            <a:endParaRPr lang="fa-IR" dirty="0" smtClean="0"/>
          </a:p>
          <a:p>
            <a:endParaRPr lang="fa-IR" dirty="0"/>
          </a:p>
        </p:txBody>
      </p:sp>
    </p:spTree>
    <p:extLst>
      <p:ext uri="{BB962C8B-B14F-4D97-AF65-F5344CB8AC3E}">
        <p14:creationId xmlns:p14="http://schemas.microsoft.com/office/powerpoint/2010/main" val="4062567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flipV="1">
            <a:off x="457200" y="188640"/>
            <a:ext cx="8229600" cy="85998"/>
          </a:xfrm>
        </p:spPr>
        <p:txBody>
          <a:bodyPr>
            <a:normAutofit fontScale="90000"/>
          </a:bodyPr>
          <a:lstStyle/>
          <a:p>
            <a:endParaRPr lang="fa-IR" dirty="0"/>
          </a:p>
        </p:txBody>
      </p:sp>
      <p:sp>
        <p:nvSpPr>
          <p:cNvPr id="3" name="Content Placeholder 2"/>
          <p:cNvSpPr>
            <a:spLocks noGrp="1"/>
          </p:cNvSpPr>
          <p:nvPr>
            <p:ph sz="quarter" idx="1"/>
          </p:nvPr>
        </p:nvSpPr>
        <p:spPr>
          <a:xfrm>
            <a:off x="457200" y="404664"/>
            <a:ext cx="8229600" cy="5721499"/>
          </a:xfrm>
        </p:spPr>
        <p:txBody>
          <a:bodyPr/>
          <a:lstStyle/>
          <a:p>
            <a:pPr marL="0" indent="0">
              <a:buNone/>
            </a:pPr>
            <a:r>
              <a:rPr lang="fa-IR" dirty="0" smtClean="0">
                <a:cs typeface="B Lotus" panose="00000400000000000000" pitchFamily="2" charset="-78"/>
              </a:rPr>
              <a:t>7- اندازه گیری تری گلیسرید:</a:t>
            </a:r>
          </a:p>
          <a:p>
            <a:pPr marL="0" indent="0">
              <a:buNone/>
            </a:pPr>
            <a:r>
              <a:rPr lang="fa-IR" dirty="0" smtClean="0">
                <a:cs typeface="B Lotus" panose="00000400000000000000" pitchFamily="2" charset="-78"/>
              </a:rPr>
              <a:t>در صورتیکه </a:t>
            </a:r>
            <a:r>
              <a:rPr lang="en-US" dirty="0" smtClean="0">
                <a:cs typeface="B Lotus" panose="00000400000000000000" pitchFamily="2" charset="-78"/>
              </a:rPr>
              <a:t>TG</a:t>
            </a:r>
            <a:r>
              <a:rPr lang="fa-IR" dirty="0" smtClean="0">
                <a:cs typeface="B Lotus" panose="00000400000000000000" pitchFamily="2" charset="-78"/>
              </a:rPr>
              <a:t> در آغاز استفاده از قرص های ترکیبی بیش از </a:t>
            </a:r>
            <a:r>
              <a:rPr lang="en-US" dirty="0" smtClean="0">
                <a:cs typeface="B Lotus" panose="00000400000000000000" pitchFamily="2" charset="-78"/>
              </a:rPr>
              <a:t>mg/100cc</a:t>
            </a:r>
            <a:r>
              <a:rPr lang="fa-IR" dirty="0" smtClean="0">
                <a:cs typeface="B Lotus" panose="00000400000000000000" pitchFamily="2" charset="-78"/>
              </a:rPr>
              <a:t> 250 باشد به فاصله 4-2 هفته پس از آغاز مصرف قرص ترکیبی آزمایش مجدد انجام خواهد شد. </a:t>
            </a:r>
          </a:p>
          <a:p>
            <a:pPr marL="0" indent="0">
              <a:buNone/>
            </a:pPr>
            <a:endParaRPr lang="fa-IR" dirty="0">
              <a:cs typeface="B Lotus" panose="00000400000000000000" pitchFamily="2" charset="-78"/>
            </a:endParaRPr>
          </a:p>
          <a:p>
            <a:pPr>
              <a:buFont typeface="Wingdings" panose="05000000000000000000" pitchFamily="2" charset="2"/>
              <a:buChar char="q"/>
            </a:pPr>
            <a:r>
              <a:rPr lang="fa-IR" dirty="0" smtClean="0">
                <a:cs typeface="B Lotus" panose="00000400000000000000" pitchFamily="2" charset="-78"/>
              </a:rPr>
              <a:t>در صورت افزایش </a:t>
            </a:r>
            <a:r>
              <a:rPr lang="en-US" dirty="0" smtClean="0">
                <a:cs typeface="B Lotus" panose="00000400000000000000" pitchFamily="2" charset="-78"/>
              </a:rPr>
              <a:t>TG&gt;</a:t>
            </a:r>
            <a:r>
              <a:rPr lang="en-US" dirty="0">
                <a:cs typeface="B Lotus" panose="00000400000000000000" pitchFamily="2" charset="-78"/>
              </a:rPr>
              <a:t> </a:t>
            </a:r>
            <a:r>
              <a:rPr lang="en-US" dirty="0" smtClean="0">
                <a:cs typeface="B Lotus" panose="00000400000000000000" pitchFamily="2" charset="-78"/>
              </a:rPr>
              <a:t>500 mg/100cc </a:t>
            </a:r>
            <a:r>
              <a:rPr lang="fa-IR" dirty="0" smtClean="0">
                <a:cs typeface="B Lotus" panose="00000400000000000000" pitchFamily="2" charset="-78"/>
              </a:rPr>
              <a:t>،  ادامه استفاده از قرص های ترکیبی به دلیل احتمال ابتلای به پانکراتیت قطع می شود. </a:t>
            </a:r>
            <a:endParaRPr lang="fa-IR" dirty="0">
              <a:cs typeface="B Lotus" panose="00000400000000000000" pitchFamily="2" charset="-78"/>
            </a:endParaRPr>
          </a:p>
        </p:txBody>
      </p:sp>
    </p:spTree>
    <p:extLst>
      <p:ext uri="{BB962C8B-B14F-4D97-AF65-F5344CB8AC3E}">
        <p14:creationId xmlns:p14="http://schemas.microsoft.com/office/powerpoint/2010/main" val="152657838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rmAutofit/>
          </a:bodyPr>
          <a:lstStyle/>
          <a:p>
            <a:r>
              <a:rPr lang="fa-IR" dirty="0" smtClean="0">
                <a:cs typeface="B Titr" panose="00000700000000000000" pitchFamily="2" charset="-78"/>
              </a:rPr>
              <a:t>مراجعات پیگیری </a:t>
            </a:r>
            <a:endParaRPr lang="fa-IR" dirty="0">
              <a:cs typeface="B Titr" panose="00000700000000000000" pitchFamily="2" charset="-78"/>
            </a:endParaRPr>
          </a:p>
        </p:txBody>
      </p:sp>
      <p:sp>
        <p:nvSpPr>
          <p:cNvPr id="3" name="Content Placeholder 2"/>
          <p:cNvSpPr>
            <a:spLocks noGrp="1"/>
          </p:cNvSpPr>
          <p:nvPr>
            <p:ph sz="quarter" idx="1"/>
          </p:nvPr>
        </p:nvSpPr>
        <p:spPr>
          <a:xfrm>
            <a:off x="457200" y="1052736"/>
            <a:ext cx="8229600" cy="5073427"/>
          </a:xfrm>
        </p:spPr>
        <p:txBody>
          <a:bodyPr/>
          <a:lstStyle/>
          <a:p>
            <a:r>
              <a:rPr lang="fa-IR" dirty="0" smtClean="0">
                <a:cs typeface="B Lotus" panose="00000400000000000000" pitchFamily="2" charset="-78"/>
              </a:rPr>
              <a:t>اولین بررسی پیگیری پس از 3 ماه</a:t>
            </a:r>
          </a:p>
          <a:p>
            <a:r>
              <a:rPr lang="fa-IR" dirty="0" smtClean="0">
                <a:cs typeface="B Lotus" panose="00000400000000000000" pitchFamily="2" charset="-78"/>
              </a:rPr>
              <a:t>هر 6 ماه یکبار تا 2 سال </a:t>
            </a:r>
          </a:p>
          <a:p>
            <a:r>
              <a:rPr lang="fa-IR" dirty="0" smtClean="0">
                <a:cs typeface="B Lotus" panose="00000400000000000000" pitchFamily="2" charset="-78"/>
              </a:rPr>
              <a:t>از آن پس در صورت نبودن هر گونه مشکل هر ساله</a:t>
            </a:r>
          </a:p>
          <a:p>
            <a:r>
              <a:rPr lang="fa-IR" dirty="0" smtClean="0">
                <a:cs typeface="B Lotus" panose="00000400000000000000" pitchFamily="2" charset="-78"/>
              </a:rPr>
              <a:t>1- فشار خون </a:t>
            </a:r>
          </a:p>
          <a:p>
            <a:r>
              <a:rPr lang="fa-IR" dirty="0" smtClean="0">
                <a:cs typeface="B Lotus" panose="00000400000000000000" pitchFamily="2" charset="-78"/>
              </a:rPr>
              <a:t>2- وزن </a:t>
            </a:r>
          </a:p>
          <a:p>
            <a:r>
              <a:rPr lang="fa-IR" dirty="0" smtClean="0">
                <a:cs typeface="B Lotus" panose="00000400000000000000" pitchFamily="2" charset="-78"/>
              </a:rPr>
              <a:t>3- پیگیری بروز علائم هشدار و عارضه ها و در صورت لزوم بررسی آنها </a:t>
            </a:r>
          </a:p>
          <a:p>
            <a:r>
              <a:rPr lang="fa-IR" dirty="0" smtClean="0">
                <a:cs typeface="B Lotus" panose="00000400000000000000" pitchFamily="2" charset="-78"/>
              </a:rPr>
              <a:t>4- بررسی دقیق تر خانم های دارای بیماریهای مزمن که اثر قرص ترکیبی روی آن بیماریها مشخص نیست( گواتر)</a:t>
            </a:r>
          </a:p>
          <a:p>
            <a:endParaRPr lang="fa-IR" dirty="0">
              <a:cs typeface="B Lotus" panose="00000400000000000000" pitchFamily="2" charset="-78"/>
            </a:endParaRPr>
          </a:p>
        </p:txBody>
      </p:sp>
    </p:spTree>
    <p:extLst>
      <p:ext uri="{BB962C8B-B14F-4D97-AF65-F5344CB8AC3E}">
        <p14:creationId xmlns:p14="http://schemas.microsoft.com/office/powerpoint/2010/main" val="131750894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20688"/>
            <a:ext cx="8229600" cy="504056"/>
          </a:xfrm>
        </p:spPr>
        <p:txBody>
          <a:bodyPr>
            <a:normAutofit fontScale="90000"/>
          </a:bodyPr>
          <a:lstStyle/>
          <a:p>
            <a:r>
              <a:rPr lang="fa-IR" dirty="0" smtClean="0">
                <a:cs typeface="B Titr" panose="00000700000000000000" pitchFamily="2" charset="-78"/>
              </a:rPr>
              <a:t>بررسی سالانه قند، چربی و لیپوپروتئین ها در افراد زیر:</a:t>
            </a:r>
            <a:endParaRPr lang="fa-IR" dirty="0">
              <a:cs typeface="B Titr" panose="00000700000000000000" pitchFamily="2" charset="-78"/>
            </a:endParaRPr>
          </a:p>
        </p:txBody>
      </p:sp>
      <p:sp>
        <p:nvSpPr>
          <p:cNvPr id="3" name="Content Placeholder 2"/>
          <p:cNvSpPr>
            <a:spLocks noGrp="1"/>
          </p:cNvSpPr>
          <p:nvPr>
            <p:ph sz="quarter" idx="1"/>
          </p:nvPr>
        </p:nvSpPr>
        <p:spPr/>
        <p:txBody>
          <a:bodyPr/>
          <a:lstStyle/>
          <a:p>
            <a:r>
              <a:rPr lang="fa-IR" dirty="0" smtClean="0">
                <a:cs typeface="B Lotus" panose="00000400000000000000" pitchFamily="2" charset="-78"/>
              </a:rPr>
              <a:t>خانم های 35 سال و بالاتر</a:t>
            </a:r>
          </a:p>
          <a:p>
            <a:r>
              <a:rPr lang="fa-IR" dirty="0" smtClean="0">
                <a:cs typeface="B Lotus" panose="00000400000000000000" pitchFamily="2" charset="-78"/>
              </a:rPr>
              <a:t>خانم های با سابقه بیماری قلبی یا فشار خون بالا </a:t>
            </a:r>
          </a:p>
          <a:p>
            <a:r>
              <a:rPr lang="fa-IR" dirty="0" smtClean="0">
                <a:cs typeface="B Lotus" panose="00000400000000000000" pitchFamily="2" charset="-78"/>
              </a:rPr>
              <a:t>دیابتی ها </a:t>
            </a:r>
          </a:p>
          <a:p>
            <a:r>
              <a:rPr lang="fa-IR" dirty="0" smtClean="0">
                <a:cs typeface="B Lotus" panose="00000400000000000000" pitchFamily="2" charset="-78"/>
              </a:rPr>
              <a:t>خانم های با سابقه دیابت حاملگی </a:t>
            </a:r>
          </a:p>
          <a:p>
            <a:r>
              <a:rPr lang="fa-IR" dirty="0" smtClean="0">
                <a:cs typeface="B Lotus" panose="00000400000000000000" pitchFamily="2" charset="-78"/>
              </a:rPr>
              <a:t>خانم های با </a:t>
            </a:r>
            <a:r>
              <a:rPr lang="en-US" dirty="0" smtClean="0">
                <a:cs typeface="B Lotus" panose="00000400000000000000" pitchFamily="2" charset="-78"/>
              </a:rPr>
              <a:t>BMI</a:t>
            </a:r>
            <a:r>
              <a:rPr lang="fa-IR" dirty="0" smtClean="0">
                <a:cs typeface="B Lotus" panose="00000400000000000000" pitchFamily="2" charset="-78"/>
              </a:rPr>
              <a:t> بیشتر از 30 </a:t>
            </a:r>
          </a:p>
          <a:p>
            <a:endParaRPr lang="fa-IR" dirty="0">
              <a:cs typeface="B Lotus" panose="00000400000000000000" pitchFamily="2" charset="-78"/>
            </a:endParaRPr>
          </a:p>
        </p:txBody>
      </p:sp>
    </p:spTree>
    <p:extLst>
      <p:ext uri="{BB962C8B-B14F-4D97-AF65-F5344CB8AC3E}">
        <p14:creationId xmlns:p14="http://schemas.microsoft.com/office/powerpoint/2010/main" val="391924604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2074"/>
          </a:xfrm>
        </p:spPr>
        <p:txBody>
          <a:bodyPr>
            <a:normAutofit/>
          </a:bodyPr>
          <a:lstStyle/>
          <a:p>
            <a:r>
              <a:rPr lang="fa-IR" dirty="0" smtClean="0">
                <a:cs typeface="B Titr" panose="00000700000000000000" pitchFamily="2" charset="-78"/>
              </a:rPr>
              <a:t>تذکر های حین مصرف قرص های ترکیبی </a:t>
            </a:r>
            <a:endParaRPr lang="fa-IR" dirty="0">
              <a:cs typeface="B Titr" panose="00000700000000000000" pitchFamily="2" charset="-78"/>
            </a:endParaRPr>
          </a:p>
        </p:txBody>
      </p:sp>
      <p:sp>
        <p:nvSpPr>
          <p:cNvPr id="3" name="Content Placeholder 2"/>
          <p:cNvSpPr>
            <a:spLocks noGrp="1"/>
          </p:cNvSpPr>
          <p:nvPr>
            <p:ph sz="quarter" idx="1"/>
          </p:nvPr>
        </p:nvSpPr>
        <p:spPr>
          <a:xfrm>
            <a:off x="457200" y="908720"/>
            <a:ext cx="8229600" cy="5217443"/>
          </a:xfrm>
        </p:spPr>
        <p:txBody>
          <a:bodyPr/>
          <a:lstStyle/>
          <a:p>
            <a:r>
              <a:rPr lang="fa-IR" dirty="0" smtClean="0">
                <a:cs typeface="B Lotus" panose="00000400000000000000" pitchFamily="2" charset="-78"/>
              </a:rPr>
              <a:t>فراموشی مصرف قرصها:</a:t>
            </a:r>
          </a:p>
          <a:p>
            <a:pPr marL="0" indent="0">
              <a:buNone/>
            </a:pPr>
            <a:r>
              <a:rPr lang="fa-IR" dirty="0" smtClean="0">
                <a:cs typeface="B Lotus" panose="00000400000000000000" pitchFamily="2" charset="-78"/>
              </a:rPr>
              <a:t>در صورت فراموشی یک قرص و به خاطر آوردن آن قبل از زمان مصرف قرص بعدی   بایستی به محض بیاد آوردن آن قرص خورده شده و خوردن بقیه قرص ها طبق معمول ادامه یابد. </a:t>
            </a:r>
          </a:p>
          <a:p>
            <a:pPr marL="0" indent="0">
              <a:buNone/>
            </a:pPr>
            <a:endParaRPr lang="fa-IR" dirty="0">
              <a:cs typeface="B Lotus" panose="00000400000000000000" pitchFamily="2" charset="-78"/>
            </a:endParaRPr>
          </a:p>
          <a:p>
            <a:pPr marL="0" indent="0">
              <a:buNone/>
            </a:pPr>
            <a:r>
              <a:rPr lang="fa-IR" dirty="0" smtClean="0">
                <a:cs typeface="B Lotus" panose="00000400000000000000" pitchFamily="2" charset="-78"/>
              </a:rPr>
              <a:t>اگر فراموشی تا زمان خوردن قرص بعدی ادامه پیدا کند باید دو قرص در ساعت معین خورده شود. </a:t>
            </a:r>
            <a:endParaRPr lang="fa-IR" dirty="0">
              <a:cs typeface="B Lotus" panose="00000400000000000000" pitchFamily="2" charset="-78"/>
            </a:endParaRPr>
          </a:p>
        </p:txBody>
      </p:sp>
    </p:spTree>
    <p:extLst>
      <p:ext uri="{BB962C8B-B14F-4D97-AF65-F5344CB8AC3E}">
        <p14:creationId xmlns:p14="http://schemas.microsoft.com/office/powerpoint/2010/main" val="3882676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cs typeface="B Lotus" panose="00000400000000000000" pitchFamily="2" charset="-78"/>
              </a:rPr>
              <a:t>فراموشی دو قرص</a:t>
            </a:r>
            <a:endParaRPr lang="fa-IR" dirty="0">
              <a:cs typeface="B Lotus" panose="00000400000000000000" pitchFamily="2" charset="-78"/>
            </a:endParaRPr>
          </a:p>
        </p:txBody>
      </p:sp>
      <p:sp>
        <p:nvSpPr>
          <p:cNvPr id="3" name="Content Placeholder 2"/>
          <p:cNvSpPr>
            <a:spLocks noGrp="1"/>
          </p:cNvSpPr>
          <p:nvPr>
            <p:ph sz="quarter" idx="1"/>
          </p:nvPr>
        </p:nvSpPr>
        <p:spPr/>
        <p:txBody>
          <a:bodyPr/>
          <a:lstStyle/>
          <a:p>
            <a:r>
              <a:rPr lang="fa-IR" dirty="0" smtClean="0">
                <a:cs typeface="B Lotus" panose="00000400000000000000" pitchFamily="2" charset="-78"/>
              </a:rPr>
              <a:t>به محض به خاطر آوردن در دو شب بعد، هر شب دو قرص خورده شده و بقیه قرص طبق معمول ادامه یافته  و تا یک هفته استفاده از کاندوم</a:t>
            </a:r>
            <a:endParaRPr lang="fa-IR" dirty="0">
              <a:cs typeface="B Lotus" panose="00000400000000000000" pitchFamily="2" charset="-78"/>
            </a:endParaRPr>
          </a:p>
        </p:txBody>
      </p:sp>
    </p:spTree>
    <p:extLst>
      <p:ext uri="{BB962C8B-B14F-4D97-AF65-F5344CB8AC3E}">
        <p14:creationId xmlns:p14="http://schemas.microsoft.com/office/powerpoint/2010/main" val="1905909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normAutofit/>
          </a:bodyPr>
          <a:lstStyle/>
          <a:p>
            <a:r>
              <a:rPr lang="fa-IR" dirty="0" smtClean="0">
                <a:cs typeface="B Titr" panose="00000700000000000000" pitchFamily="2" charset="-78"/>
              </a:rPr>
              <a:t>فراموشی سه قرص یا بیشتر</a:t>
            </a:r>
            <a:endParaRPr lang="fa-IR" dirty="0">
              <a:cs typeface="B Titr" panose="00000700000000000000" pitchFamily="2" charset="-78"/>
            </a:endParaRPr>
          </a:p>
        </p:txBody>
      </p:sp>
      <p:sp>
        <p:nvSpPr>
          <p:cNvPr id="3" name="Content Placeholder 2"/>
          <p:cNvSpPr>
            <a:spLocks noGrp="1"/>
          </p:cNvSpPr>
          <p:nvPr>
            <p:ph sz="quarter" idx="1"/>
          </p:nvPr>
        </p:nvSpPr>
        <p:spPr/>
        <p:txBody>
          <a:bodyPr/>
          <a:lstStyle/>
          <a:p>
            <a:r>
              <a:rPr lang="fa-IR" dirty="0" smtClean="0">
                <a:cs typeface="B Lotus" panose="00000400000000000000" pitchFamily="2" charset="-78"/>
              </a:rPr>
              <a:t>خوردن بقیه قرص ها (روزی یک عدد) ادامه یابد.</a:t>
            </a:r>
          </a:p>
          <a:p>
            <a:r>
              <a:rPr lang="fa-IR" dirty="0" smtClean="0">
                <a:cs typeface="B Lotus" panose="00000400000000000000" pitchFamily="2" charset="-78"/>
              </a:rPr>
              <a:t>خودداری از برقراری رابطه جنسی و یا استفاده از کاندوم به مدت یک هفته</a:t>
            </a:r>
          </a:p>
          <a:p>
            <a:r>
              <a:rPr lang="fa-IR" dirty="0" smtClean="0">
                <a:cs typeface="B Lotus" panose="00000400000000000000" pitchFamily="2" charset="-78"/>
              </a:rPr>
              <a:t>شروع مصرف بسته بعدی قرص بدون رعایت فاصله 7 روزه بین بسته ها و بلافاصله در روز بعد از پایان بسته قبلی</a:t>
            </a:r>
          </a:p>
          <a:p>
            <a:pPr marL="0" indent="0">
              <a:buNone/>
            </a:pPr>
            <a:r>
              <a:rPr lang="fa-IR" dirty="0" smtClean="0">
                <a:cs typeface="B Lotus" panose="00000400000000000000" pitchFamily="2" charset="-78"/>
              </a:rPr>
              <a:t> </a:t>
            </a:r>
          </a:p>
          <a:p>
            <a:r>
              <a:rPr lang="fa-IR" dirty="0" smtClean="0">
                <a:cs typeface="B Lotus" panose="00000400000000000000" pitchFamily="2" charset="-78"/>
              </a:rPr>
              <a:t>استفاده از روش پیشگیری اورژانسی در صورت لزوم </a:t>
            </a:r>
            <a:endParaRPr lang="fa-IR" dirty="0">
              <a:cs typeface="B Lotus" panose="00000400000000000000" pitchFamily="2" charset="-78"/>
            </a:endParaRPr>
          </a:p>
        </p:txBody>
      </p:sp>
    </p:spTree>
    <p:extLst>
      <p:ext uri="{BB962C8B-B14F-4D97-AF65-F5344CB8AC3E}">
        <p14:creationId xmlns:p14="http://schemas.microsoft.com/office/powerpoint/2010/main" val="919485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normAutofit/>
          </a:bodyPr>
          <a:lstStyle/>
          <a:p>
            <a:r>
              <a:rPr lang="fa-IR" dirty="0" smtClean="0">
                <a:cs typeface="B Titr" panose="00000700000000000000" pitchFamily="2" charset="-78"/>
              </a:rPr>
              <a:t>آمنوره ناشی از مصرف قرص:</a:t>
            </a:r>
            <a:endParaRPr lang="fa-IR" dirty="0">
              <a:cs typeface="B Titr" panose="00000700000000000000" pitchFamily="2" charset="-78"/>
            </a:endParaRPr>
          </a:p>
        </p:txBody>
      </p:sp>
      <p:sp>
        <p:nvSpPr>
          <p:cNvPr id="3" name="Content Placeholder 2"/>
          <p:cNvSpPr>
            <a:spLocks noGrp="1"/>
          </p:cNvSpPr>
          <p:nvPr>
            <p:ph sz="quarter" idx="1"/>
          </p:nvPr>
        </p:nvSpPr>
        <p:spPr>
          <a:xfrm>
            <a:off x="457200" y="1412776"/>
            <a:ext cx="8229600" cy="4713387"/>
          </a:xfrm>
        </p:spPr>
        <p:txBody>
          <a:bodyPr/>
          <a:lstStyle/>
          <a:p>
            <a:r>
              <a:rPr lang="fa-IR" dirty="0" smtClean="0">
                <a:cs typeface="B Lotus" panose="00000400000000000000" pitchFamily="2" charset="-78"/>
              </a:rPr>
              <a:t>در صورت همزمانی آمنوره با مصرف نادرست قرص درخواست آزمایش بارداری</a:t>
            </a:r>
          </a:p>
          <a:p>
            <a:r>
              <a:rPr lang="fa-IR" dirty="0" smtClean="0">
                <a:cs typeface="B Lotus" panose="00000400000000000000" pitchFamily="2" charset="-78"/>
              </a:rPr>
              <a:t>در پایان یک دوره آمنوره با مصرف صحیح قرص میتوان بسته بعدی را آغاز نمود.</a:t>
            </a:r>
          </a:p>
          <a:p>
            <a:r>
              <a:rPr lang="fa-IR" dirty="0" smtClean="0">
                <a:cs typeface="B Lotus" panose="00000400000000000000" pitchFamily="2" charset="-78"/>
              </a:rPr>
              <a:t>شروع بسته سوم مشروط به قاعده شدن پس از پایان بسته دوم است.</a:t>
            </a:r>
          </a:p>
          <a:p>
            <a:r>
              <a:rPr lang="fa-IR" dirty="0" smtClean="0">
                <a:cs typeface="B Lotus" panose="00000400000000000000" pitchFamily="2" charset="-78"/>
              </a:rPr>
              <a:t>در صورت دو دوره آمنوره متوالی بررسی بارداری </a:t>
            </a:r>
          </a:p>
          <a:p>
            <a:endParaRPr lang="fa-IR" dirty="0">
              <a:cs typeface="B Lotus" panose="00000400000000000000" pitchFamily="2" charset="-78"/>
            </a:endParaRPr>
          </a:p>
        </p:txBody>
      </p:sp>
    </p:spTree>
    <p:extLst>
      <p:ext uri="{BB962C8B-B14F-4D97-AF65-F5344CB8AC3E}">
        <p14:creationId xmlns:p14="http://schemas.microsoft.com/office/powerpoint/2010/main" val="4026380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20688"/>
            <a:ext cx="8229600" cy="432048"/>
          </a:xfrm>
        </p:spPr>
        <p:txBody>
          <a:bodyPr>
            <a:normAutofit fontScale="90000"/>
          </a:bodyPr>
          <a:lstStyle/>
          <a:p>
            <a:r>
              <a:rPr lang="fa-IR" dirty="0" smtClean="0">
                <a:cs typeface="B Titr" panose="00000700000000000000" pitchFamily="2" charset="-78"/>
              </a:rPr>
              <a:t>استفراغ به فاصله 2-1 ساعت پس از خوردن قرص: </a:t>
            </a:r>
            <a:endParaRPr lang="fa-IR" dirty="0">
              <a:cs typeface="B Titr" panose="00000700000000000000" pitchFamily="2" charset="-78"/>
            </a:endParaRPr>
          </a:p>
        </p:txBody>
      </p:sp>
      <p:sp>
        <p:nvSpPr>
          <p:cNvPr id="3" name="Content Placeholder 2"/>
          <p:cNvSpPr>
            <a:spLocks noGrp="1"/>
          </p:cNvSpPr>
          <p:nvPr>
            <p:ph sz="quarter" idx="1"/>
          </p:nvPr>
        </p:nvSpPr>
        <p:spPr/>
        <p:txBody>
          <a:bodyPr/>
          <a:lstStyle/>
          <a:p>
            <a:r>
              <a:rPr lang="fa-IR" dirty="0" smtClean="0">
                <a:cs typeface="B Lotus" panose="00000400000000000000" pitchFamily="2" charset="-78"/>
              </a:rPr>
              <a:t>یک قرص از یک بسته دیگر خورده شده و مصرف مرتب بقیه قرص های بسته اصلی در زمان مقرر ادامه می یابد . </a:t>
            </a:r>
          </a:p>
          <a:p>
            <a:endParaRPr lang="fa-IR" dirty="0" smtClean="0">
              <a:cs typeface="B Lotus" panose="00000400000000000000" pitchFamily="2" charset="-78"/>
            </a:endParaRPr>
          </a:p>
          <a:p>
            <a:r>
              <a:rPr lang="fa-IR" dirty="0" smtClean="0">
                <a:cs typeface="B Lotus" panose="00000400000000000000" pitchFamily="2" charset="-78"/>
              </a:rPr>
              <a:t>در صورت تداوم استفراغ و یا اسهال شدید  ضمن  مصرف قرص در زمان مقرر، روش کمکی آغاز شده  و استفاده از آن تا یک هفته پس از اتمام بیماری ادامه خواهد یافت.</a:t>
            </a:r>
            <a:endParaRPr lang="fa-IR" dirty="0">
              <a:cs typeface="B Lotus" panose="00000400000000000000" pitchFamily="2" charset="-78"/>
            </a:endParaRPr>
          </a:p>
        </p:txBody>
      </p:sp>
    </p:spTree>
    <p:extLst>
      <p:ext uri="{BB962C8B-B14F-4D97-AF65-F5344CB8AC3E}">
        <p14:creationId xmlns:p14="http://schemas.microsoft.com/office/powerpoint/2010/main" val="564644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ipe(down)">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rmAutofit/>
          </a:bodyPr>
          <a:lstStyle/>
          <a:p>
            <a:r>
              <a:rPr lang="fa-IR" b="1" dirty="0" smtClean="0">
                <a:cs typeface="B Titr" panose="00000700000000000000" pitchFamily="2" charset="-78"/>
              </a:rPr>
              <a:t>هشدار ها </a:t>
            </a:r>
            <a:endParaRPr lang="fa-IR" b="1" dirty="0">
              <a:cs typeface="B Titr" panose="00000700000000000000" pitchFamily="2" charset="-78"/>
            </a:endParaRPr>
          </a:p>
        </p:txBody>
      </p:sp>
      <p:sp>
        <p:nvSpPr>
          <p:cNvPr id="3" name="Content Placeholder 2"/>
          <p:cNvSpPr>
            <a:spLocks noGrp="1"/>
          </p:cNvSpPr>
          <p:nvPr>
            <p:ph sz="quarter" idx="1"/>
          </p:nvPr>
        </p:nvSpPr>
        <p:spPr>
          <a:xfrm>
            <a:off x="251520" y="1124744"/>
            <a:ext cx="8568952" cy="5472608"/>
          </a:xfrm>
        </p:spPr>
        <p:txBody>
          <a:bodyPr>
            <a:normAutofit/>
          </a:bodyPr>
          <a:lstStyle/>
          <a:p>
            <a:r>
              <a:rPr lang="fa-IR" dirty="0" smtClean="0">
                <a:cs typeface="B Lotus" panose="00000400000000000000" pitchFamily="2" charset="-78"/>
              </a:rPr>
              <a:t>درد شدید در قسمت بالای شکم </a:t>
            </a:r>
          </a:p>
          <a:p>
            <a:r>
              <a:rPr lang="fa-IR" dirty="0" smtClean="0">
                <a:cs typeface="B Lotus" panose="00000400000000000000" pitchFamily="2" charset="-78"/>
              </a:rPr>
              <a:t>درد قفسه سینه و یا تنگی نفس یا سرفه با خلط خونی</a:t>
            </a:r>
          </a:p>
          <a:p>
            <a:r>
              <a:rPr lang="fa-IR" dirty="0" smtClean="0">
                <a:cs typeface="B Lotus" panose="00000400000000000000" pitchFamily="2" charset="-78"/>
              </a:rPr>
              <a:t>تورم یا درد شدید در یک پا </a:t>
            </a:r>
          </a:p>
          <a:p>
            <a:r>
              <a:rPr lang="fa-IR" dirty="0" smtClean="0">
                <a:cs typeface="B Lotus" panose="00000400000000000000" pitchFamily="2" charset="-78"/>
              </a:rPr>
              <a:t>مشکلات چشمی( از دست دادن یک طرفه قدرت بینایی  و یا کم شدن میدان دید)</a:t>
            </a:r>
          </a:p>
          <a:p>
            <a:r>
              <a:rPr lang="fa-IR" dirty="0" smtClean="0">
                <a:cs typeface="B Lotus" panose="00000400000000000000" pitchFamily="2" charset="-78"/>
              </a:rPr>
              <a:t>سردرد غیر معمول (سردرد شدید و یا ضربانی و یا سردرد در یک طرف سر و سردرد با علائم اولیه مانند تاری دید و یا سفید شدن قسمتی از دید، دوره های از دست دادن قدرت بینایی، احساس سنگینی و پارستزی، سختی در صحبت کردن و علائم یک طرفه مانند ضعف)</a:t>
            </a:r>
            <a:endParaRPr lang="fa-IR" dirty="0">
              <a:cs typeface="B Lotus" panose="00000400000000000000" pitchFamily="2" charset="-78"/>
            </a:endParaRPr>
          </a:p>
        </p:txBody>
      </p:sp>
    </p:spTree>
    <p:extLst>
      <p:ext uri="{BB962C8B-B14F-4D97-AF65-F5344CB8AC3E}">
        <p14:creationId xmlns:p14="http://schemas.microsoft.com/office/powerpoint/2010/main" val="318987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452</TotalTime>
  <Words>1613</Words>
  <Application>Microsoft Office PowerPoint</Application>
  <PresentationFormat>On-screen Show (4:3)</PresentationFormat>
  <Paragraphs>167</Paragraphs>
  <Slides>28</Slides>
  <Notes>0</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Oriel</vt:lpstr>
      <vt:lpstr>بنام خدا</vt:lpstr>
      <vt:lpstr>کنتراسپتیوهای خوراکی </vt:lpstr>
      <vt:lpstr>قرص های ترکیبی پیشگیری از بارداری </vt:lpstr>
      <vt:lpstr>مکانیسم عمل </vt:lpstr>
      <vt:lpstr>مزیت ها</vt:lpstr>
      <vt:lpstr>PowerPoint Presentation</vt:lpstr>
      <vt:lpstr>معایب</vt:lpstr>
      <vt:lpstr>عوارض شایع و چگونگی برخورد با آنها</vt:lpstr>
      <vt:lpstr>عوارض نادر </vt:lpstr>
      <vt:lpstr>PowerPoint Presentation</vt:lpstr>
      <vt:lpstr>موارد منع مصرف مطلق</vt:lpstr>
      <vt:lpstr>PowerPoint Presentation</vt:lpstr>
      <vt:lpstr>PowerPoint Presentation</vt:lpstr>
      <vt:lpstr>موارد منع مصرف نسبی</vt:lpstr>
      <vt:lpstr>PowerPoint Presentation</vt:lpstr>
      <vt:lpstr>زمان شروع استفاده از قرص های ترکیبی پیشگیری از بارداری</vt:lpstr>
      <vt:lpstr>PowerPoint Presentation</vt:lpstr>
      <vt:lpstr>شیوه استفاده از قرص های ترکیبی </vt:lpstr>
      <vt:lpstr>آزمایش و معاینات لازم</vt:lpstr>
      <vt:lpstr>PowerPoint Presentation</vt:lpstr>
      <vt:lpstr>مراجعات پیگیری </vt:lpstr>
      <vt:lpstr>بررسی سالانه قند، چربی و لیپوپروتئین ها در افراد زیر:</vt:lpstr>
      <vt:lpstr>تذکر های حین مصرف قرص های ترکیبی </vt:lpstr>
      <vt:lpstr>فراموشی دو قرص</vt:lpstr>
      <vt:lpstr>فراموشی سه قرص یا بیشتر</vt:lpstr>
      <vt:lpstr>آمنوره ناشی از مصرف قرص:</vt:lpstr>
      <vt:lpstr>استفراغ به فاصله 2-1 ساعت پس از خوردن قرص: </vt:lpstr>
      <vt:lpstr>هشدار ها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janghorban</dc:creator>
  <cp:lastModifiedBy>Windows User</cp:lastModifiedBy>
  <cp:revision>27</cp:revision>
  <dcterms:created xsi:type="dcterms:W3CDTF">2018-03-04T04:44:36Z</dcterms:created>
  <dcterms:modified xsi:type="dcterms:W3CDTF">2020-04-30T23:17:59Z</dcterms:modified>
</cp:coreProperties>
</file>