
<file path=[Content_Types].xml><?xml version="1.0" encoding="utf-8"?>
<Types xmlns="http://schemas.openxmlformats.org/package/2006/content-types">
  <Default Extension="bin" ContentType="application/vnd.openxmlformats-officedocument.oleObject"/>
  <Default Extension="wmf" ContentType="image/x-wmf"/>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8" r:id="rId2"/>
    <p:sldId id="268" r:id="rId3"/>
    <p:sldId id="267" r:id="rId4"/>
    <p:sldId id="257" r:id="rId5"/>
    <p:sldId id="258" r:id="rId6"/>
    <p:sldId id="259" r:id="rId7"/>
    <p:sldId id="260" r:id="rId8"/>
    <p:sldId id="261" r:id="rId9"/>
    <p:sldId id="262" r:id="rId10"/>
    <p:sldId id="263" r:id="rId11"/>
    <p:sldId id="264" r:id="rId12"/>
    <p:sldId id="287" r:id="rId13"/>
    <p:sldId id="265" r:id="rId14"/>
    <p:sldId id="266" r:id="rId15"/>
    <p:sldId id="269" r:id="rId16"/>
    <p:sldId id="271" r:id="rId17"/>
    <p:sldId id="270" r:id="rId18"/>
    <p:sldId id="272" r:id="rId19"/>
    <p:sldId id="273" r:id="rId20"/>
    <p:sldId id="274" r:id="rId21"/>
    <p:sldId id="281" r:id="rId22"/>
    <p:sldId id="282" r:id="rId23"/>
    <p:sldId id="283" r:id="rId24"/>
    <p:sldId id="284" r:id="rId25"/>
    <p:sldId id="285" r:id="rId26"/>
    <p:sldId id="277" r:id="rId27"/>
    <p:sldId id="279" r:id="rId28"/>
    <p:sldId id="275" r:id="rId29"/>
    <p:sldId id="276" r:id="rId30"/>
    <p:sldId id="280"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9068DA-23EA-42CC-87F8-74AC0B5B1C4B}" type="datetimeFigureOut">
              <a:rPr lang="en-US" smtClean="0"/>
              <a:pPr/>
              <a:t>5/1/2020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8807AA7-790D-4687-993D-1003FF71C998}" type="slidenum">
              <a:rPr lang="en-US" smtClean="0"/>
              <a:pPr/>
              <a:t>‹#›</a:t>
            </a:fld>
            <a:endParaRPr lang="en-US"/>
          </a:p>
        </p:txBody>
      </p:sp>
    </p:spTree>
    <p:extLst>
      <p:ext uri="{BB962C8B-B14F-4D97-AF65-F5344CB8AC3E}">
        <p14:creationId xmlns:p14="http://schemas.microsoft.com/office/powerpoint/2010/main" val="1067969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smtClean="0"/>
          </a:p>
        </p:txBody>
      </p:sp>
      <p:sp>
        <p:nvSpPr>
          <p:cNvPr id="114692" name="Slide Number Placeholder 3"/>
          <p:cNvSpPr>
            <a:spLocks noGrp="1"/>
          </p:cNvSpPr>
          <p:nvPr>
            <p:ph type="sldNum" sz="quarter" idx="5"/>
          </p:nvPr>
        </p:nvSpPr>
        <p:spPr/>
        <p:txBody>
          <a:bodyPr/>
          <a:lstStyle/>
          <a:p>
            <a:pPr>
              <a:defRPr/>
            </a:pPr>
            <a:fld id="{F7E08B1F-E8A1-4127-A8ED-E5D88222B0C8}" type="slidenum">
              <a:rPr lang="en-GB"/>
              <a:pPr>
                <a:defRPr/>
              </a:pPr>
              <a:t>21</a:t>
            </a:fld>
            <a:endParaRPr lang="en-GB"/>
          </a:p>
        </p:txBody>
      </p:sp>
    </p:spTree>
    <p:extLst>
      <p:ext uri="{BB962C8B-B14F-4D97-AF65-F5344CB8AC3E}">
        <p14:creationId xmlns:p14="http://schemas.microsoft.com/office/powerpoint/2010/main" val="2458813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4096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BBC4ADB-81D5-4C5C-9797-0DBC45BAB6CE}" type="slidenum">
              <a:rPr lang="en-US" smtClean="0"/>
              <a:pPr fontAlgn="base">
                <a:spcBef>
                  <a:spcPct val="0"/>
                </a:spcBef>
                <a:spcAft>
                  <a:spcPct val="0"/>
                </a:spcAft>
                <a:defRPr/>
              </a:pPr>
              <a:t>22</a:t>
            </a:fld>
            <a:endParaRPr lang="en-US" smtClean="0"/>
          </a:p>
        </p:txBody>
      </p:sp>
    </p:spTree>
    <p:extLst>
      <p:ext uri="{BB962C8B-B14F-4D97-AF65-F5344CB8AC3E}">
        <p14:creationId xmlns:p14="http://schemas.microsoft.com/office/powerpoint/2010/main" val="590974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smtClean="0"/>
          </a:p>
        </p:txBody>
      </p:sp>
      <p:sp>
        <p:nvSpPr>
          <p:cNvPr id="4" name="Slide Number Placeholder 3"/>
          <p:cNvSpPr>
            <a:spLocks noGrp="1"/>
          </p:cNvSpPr>
          <p:nvPr>
            <p:ph type="sldNum" sz="quarter" idx="5"/>
          </p:nvPr>
        </p:nvSpPr>
        <p:spPr/>
        <p:txBody>
          <a:bodyPr/>
          <a:lstStyle/>
          <a:p>
            <a:pPr>
              <a:defRPr/>
            </a:pPr>
            <a:fld id="{8F6433DF-B130-4664-9F4C-D9208EA8E8AD}" type="slidenum">
              <a:rPr lang="en-US" smtClean="0"/>
              <a:pPr>
                <a:defRPr/>
              </a:pPr>
              <a:t>24</a:t>
            </a:fld>
            <a:endParaRPr lang="en-US"/>
          </a:p>
        </p:txBody>
      </p:sp>
    </p:spTree>
    <p:extLst>
      <p:ext uri="{BB962C8B-B14F-4D97-AF65-F5344CB8AC3E}">
        <p14:creationId xmlns:p14="http://schemas.microsoft.com/office/powerpoint/2010/main" val="1130300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smtClean="0"/>
          </a:p>
        </p:txBody>
      </p:sp>
      <p:sp>
        <p:nvSpPr>
          <p:cNvPr id="389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4EF9445-9436-4654-B91D-FC933B47060E}" type="slidenum">
              <a:rPr lang="en-US" smtClean="0"/>
              <a:pPr fontAlgn="base">
                <a:spcBef>
                  <a:spcPct val="0"/>
                </a:spcBef>
                <a:spcAft>
                  <a:spcPct val="0"/>
                </a:spcAft>
                <a:defRPr/>
              </a:pPr>
              <a:t>25</a:t>
            </a:fld>
            <a:endParaRPr lang="en-US" smtClean="0"/>
          </a:p>
        </p:txBody>
      </p:sp>
    </p:spTree>
    <p:extLst>
      <p:ext uri="{BB962C8B-B14F-4D97-AF65-F5344CB8AC3E}">
        <p14:creationId xmlns:p14="http://schemas.microsoft.com/office/powerpoint/2010/main" val="27142207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902C302-0FEE-4A5E-9C6F-1EB175252D45}"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22258350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02C302-0FEE-4A5E-9C6F-1EB175252D45}"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2486692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902C302-0FEE-4A5E-9C6F-1EB175252D45}"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8340114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902C302-0FEE-4A5E-9C6F-1EB175252D45}" type="datetimeFigureOut">
              <a:rPr lang="en-US" smtClean="0"/>
              <a:pPr/>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1054883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902C302-0FEE-4A5E-9C6F-1EB175252D45}" type="datetimeFigureOut">
              <a:rPr lang="en-US" smtClean="0"/>
              <a:pPr/>
              <a:t>5/1/2020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176962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902C302-0FEE-4A5E-9C6F-1EB175252D45}" type="datetimeFigureOut">
              <a:rPr lang="en-US" smtClean="0"/>
              <a:pPr/>
              <a:t>5/1/2020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4258321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02C302-0FEE-4A5E-9C6F-1EB175252D45}" type="datetimeFigureOut">
              <a:rPr lang="en-US" smtClean="0"/>
              <a:pPr/>
              <a:t>5/1/2020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913545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02C302-0FEE-4A5E-9C6F-1EB175252D45}" type="datetimeFigureOut">
              <a:rPr lang="en-US" smtClean="0"/>
              <a:pPr/>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34648607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902C302-0FEE-4A5E-9C6F-1EB175252D45}" type="datetimeFigureOut">
              <a:rPr lang="en-US" smtClean="0"/>
              <a:pPr/>
              <a:t>5/1/2020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1514872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02C302-0FEE-4A5E-9C6F-1EB175252D45}"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21812430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902C302-0FEE-4A5E-9C6F-1EB175252D45}" type="datetimeFigureOut">
              <a:rPr lang="en-US" smtClean="0"/>
              <a:pPr/>
              <a:t>5/1/2020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DB798-3D41-4BA5-B5EF-F3BF19C51211}" type="slidenum">
              <a:rPr lang="en-US" smtClean="0"/>
              <a:pPr/>
              <a:t>‹#›</a:t>
            </a:fld>
            <a:endParaRPr lang="en-US"/>
          </a:p>
        </p:txBody>
      </p:sp>
    </p:spTree>
    <p:extLst>
      <p:ext uri="{BB962C8B-B14F-4D97-AF65-F5344CB8AC3E}">
        <p14:creationId xmlns:p14="http://schemas.microsoft.com/office/powerpoint/2010/main" val="4267939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02C302-0FEE-4A5E-9C6F-1EB175252D45}" type="datetimeFigureOut">
              <a:rPr lang="en-US" smtClean="0"/>
              <a:pPr/>
              <a:t>5/1/2020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4DB798-3D41-4BA5-B5EF-F3BF19C51211}" type="slidenum">
              <a:rPr lang="en-US" smtClean="0"/>
              <a:pPr/>
              <a:t>‹#›</a:t>
            </a:fld>
            <a:endParaRPr lang="en-US"/>
          </a:p>
        </p:txBody>
      </p:sp>
    </p:spTree>
    <p:extLst>
      <p:ext uri="{BB962C8B-B14F-4D97-AF65-F5344CB8AC3E}">
        <p14:creationId xmlns:p14="http://schemas.microsoft.com/office/powerpoint/2010/main" val="392074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wm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package" Target="../embeddings/Microsoft_Word_Document1.docx"/></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1255448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1143000"/>
          </a:xfrm>
        </p:spPr>
        <p:txBody>
          <a:bodyPr>
            <a:normAutofit/>
          </a:bodyPr>
          <a:lstStyle/>
          <a:p>
            <a:pPr rtl="1"/>
            <a:r>
              <a:rPr lang="fa-IR" sz="6000" b="1" dirty="0" smtClean="0"/>
              <a:t>کنترل سل در زندان</a:t>
            </a:r>
            <a:endParaRPr lang="en-US" sz="6000" b="1" dirty="0"/>
          </a:p>
        </p:txBody>
      </p:sp>
    </p:spTree>
    <p:extLst>
      <p:ext uri="{BB962C8B-B14F-4D97-AF65-F5344CB8AC3E}">
        <p14:creationId xmlns:p14="http://schemas.microsoft.com/office/powerpoint/2010/main" val="1354777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0"/>
            <a:ext cx="7772400" cy="1470025"/>
          </a:xfrm>
        </p:spPr>
        <p:txBody>
          <a:bodyPr>
            <a:normAutofit/>
          </a:bodyPr>
          <a:lstStyle/>
          <a:p>
            <a:pPr rtl="1"/>
            <a:r>
              <a:rPr lang="fa-IR" sz="4800" b="1" dirty="0" smtClean="0"/>
              <a:t>محور های کنترل سل</a:t>
            </a:r>
            <a:endParaRPr lang="en-US" sz="4800" b="1" dirty="0"/>
          </a:p>
        </p:txBody>
      </p:sp>
      <p:sp>
        <p:nvSpPr>
          <p:cNvPr id="3" name="Subtitle 2"/>
          <p:cNvSpPr>
            <a:spLocks noGrp="1"/>
          </p:cNvSpPr>
          <p:nvPr>
            <p:ph type="subTitle" idx="1"/>
          </p:nvPr>
        </p:nvSpPr>
        <p:spPr>
          <a:xfrm>
            <a:off x="1371600" y="1828800"/>
            <a:ext cx="6400800" cy="1752600"/>
          </a:xfrm>
        </p:spPr>
        <p:txBody>
          <a:bodyPr>
            <a:noAutofit/>
          </a:bodyPr>
          <a:lstStyle/>
          <a:p>
            <a:pPr marL="457200" lvl="0" indent="-457200" algn="r" rtl="1">
              <a:buFont typeface="Wingdings" pitchFamily="2" charset="2"/>
              <a:buChar char="ü"/>
            </a:pPr>
            <a:r>
              <a:rPr lang="ar-SA" b="1" dirty="0">
                <a:solidFill>
                  <a:schemeClr val="tx1"/>
                </a:solidFill>
              </a:rPr>
              <a:t>بیماران مبتلا به سل را زودتر تشخیص دهند، </a:t>
            </a:r>
            <a:endParaRPr lang="en-US" b="1" dirty="0">
              <a:solidFill>
                <a:schemeClr val="tx1"/>
              </a:solidFill>
            </a:endParaRPr>
          </a:p>
          <a:p>
            <a:pPr marL="457200" lvl="0" indent="-457200" algn="r" rtl="1">
              <a:buFont typeface="Wingdings" pitchFamily="2" charset="2"/>
              <a:buChar char="ü"/>
            </a:pPr>
            <a:r>
              <a:rPr lang="ar-SA" b="1" dirty="0">
                <a:solidFill>
                  <a:schemeClr val="tx1"/>
                </a:solidFill>
              </a:rPr>
              <a:t>آنها را به شیوه ای درست تر درمان کنند، </a:t>
            </a:r>
            <a:endParaRPr lang="en-US" b="1" dirty="0">
              <a:solidFill>
                <a:schemeClr val="tx1"/>
              </a:solidFill>
            </a:endParaRPr>
          </a:p>
          <a:p>
            <a:pPr marL="457200" lvl="0" indent="-457200" algn="r" rtl="1">
              <a:buFont typeface="Wingdings" pitchFamily="2" charset="2"/>
              <a:buChar char="ü"/>
            </a:pPr>
            <a:r>
              <a:rPr lang="ar-SA" b="1" dirty="0">
                <a:solidFill>
                  <a:schemeClr val="tx1"/>
                </a:solidFill>
              </a:rPr>
              <a:t>آنانرا به خوبی پیگیری نمایند، </a:t>
            </a:r>
            <a:endParaRPr lang="en-US" b="1" dirty="0">
              <a:solidFill>
                <a:schemeClr val="tx1"/>
              </a:solidFill>
            </a:endParaRPr>
          </a:p>
          <a:p>
            <a:pPr marL="457200" lvl="0" indent="-457200" algn="r" rtl="1">
              <a:buFont typeface="Wingdings" pitchFamily="2" charset="2"/>
              <a:buChar char="ü"/>
            </a:pPr>
            <a:r>
              <a:rPr lang="ar-SA" b="1" dirty="0">
                <a:solidFill>
                  <a:schemeClr val="tx1"/>
                </a:solidFill>
              </a:rPr>
              <a:t>بتوانند در مواردی جلوی بروز آنرا </a:t>
            </a:r>
            <a:r>
              <a:rPr lang="ar-SA" b="1" dirty="0" smtClean="0">
                <a:solidFill>
                  <a:schemeClr val="tx1"/>
                </a:solidFill>
              </a:rPr>
              <a:t>بگیرند</a:t>
            </a:r>
            <a:r>
              <a:rPr lang="fa-IR" b="1" dirty="0" smtClean="0">
                <a:solidFill>
                  <a:schemeClr val="tx1"/>
                </a:solidFill>
              </a:rPr>
              <a:t>،</a:t>
            </a:r>
            <a:r>
              <a:rPr lang="ar-SA" b="1" dirty="0" smtClean="0">
                <a:solidFill>
                  <a:schemeClr val="tx1"/>
                </a:solidFill>
              </a:rPr>
              <a:t> </a:t>
            </a:r>
            <a:endParaRPr lang="en-US" b="1" dirty="0">
              <a:solidFill>
                <a:schemeClr val="tx1"/>
              </a:solidFill>
            </a:endParaRPr>
          </a:p>
          <a:p>
            <a:pPr marL="457200" lvl="0" indent="-457200" algn="r" rtl="1">
              <a:buFont typeface="Wingdings" pitchFamily="2" charset="2"/>
              <a:buChar char="ü"/>
            </a:pPr>
            <a:r>
              <a:rPr lang="ar-SA" b="1" dirty="0">
                <a:solidFill>
                  <a:schemeClr val="tx1"/>
                </a:solidFill>
              </a:rPr>
              <a:t>و تا حد امکان از خطر ابتلای خود و دیگران به میکروب سل بکاهند. </a:t>
            </a:r>
            <a:endParaRPr lang="en-US" b="1" dirty="0">
              <a:solidFill>
                <a:schemeClr val="tx1"/>
              </a:solidFill>
            </a:endParaRPr>
          </a:p>
        </p:txBody>
      </p:sp>
    </p:spTree>
    <p:extLst>
      <p:ext uri="{BB962C8B-B14F-4D97-AF65-F5344CB8AC3E}">
        <p14:creationId xmlns:p14="http://schemas.microsoft.com/office/powerpoint/2010/main" val="17487409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57200"/>
            <a:ext cx="7772400" cy="1470025"/>
          </a:xfrm>
        </p:spPr>
        <p:txBody>
          <a:bodyPr>
            <a:normAutofit/>
          </a:bodyPr>
          <a:lstStyle/>
          <a:p>
            <a:pPr rtl="1"/>
            <a:r>
              <a:rPr lang="ar-SA" sz="4800" b="1" dirty="0"/>
              <a:t>بیماریابی سل بر دو نوع است:</a:t>
            </a:r>
            <a:endParaRPr lang="en-US" sz="4800" b="1" dirty="0"/>
          </a:p>
        </p:txBody>
      </p:sp>
      <p:sp>
        <p:nvSpPr>
          <p:cNvPr id="3" name="Subtitle 2"/>
          <p:cNvSpPr>
            <a:spLocks noGrp="1"/>
          </p:cNvSpPr>
          <p:nvPr>
            <p:ph type="subTitle" idx="1"/>
          </p:nvPr>
        </p:nvSpPr>
        <p:spPr>
          <a:xfrm>
            <a:off x="1371600" y="2438400"/>
            <a:ext cx="6400800" cy="1752600"/>
          </a:xfrm>
        </p:spPr>
        <p:txBody>
          <a:bodyPr>
            <a:normAutofit/>
          </a:bodyPr>
          <a:lstStyle/>
          <a:p>
            <a:pPr algn="r" rtl="1"/>
            <a:r>
              <a:rPr lang="ar-SA" sz="4000" b="1" dirty="0">
                <a:solidFill>
                  <a:schemeClr val="tx1"/>
                </a:solidFill>
              </a:rPr>
              <a:t>الف - بیماریابی غیرفعال</a:t>
            </a:r>
            <a:endParaRPr lang="en-US" sz="4000" b="1" dirty="0">
              <a:solidFill>
                <a:schemeClr val="tx1"/>
              </a:solidFill>
            </a:endParaRPr>
          </a:p>
          <a:p>
            <a:pPr algn="r" rtl="1"/>
            <a:r>
              <a:rPr lang="ar-SA" sz="4000" b="1" dirty="0">
                <a:solidFill>
                  <a:schemeClr val="tx1"/>
                </a:solidFill>
              </a:rPr>
              <a:t>ب - بیماریابی فعال</a:t>
            </a:r>
            <a:endParaRPr lang="en-US" sz="4000" b="1" dirty="0">
              <a:solidFill>
                <a:schemeClr val="tx1"/>
              </a:solidFill>
            </a:endParaRPr>
          </a:p>
        </p:txBody>
      </p:sp>
    </p:spTree>
    <p:extLst>
      <p:ext uri="{BB962C8B-B14F-4D97-AF65-F5344CB8AC3E}">
        <p14:creationId xmlns:p14="http://schemas.microsoft.com/office/powerpoint/2010/main" val="574974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rtl="1"/>
            <a:r>
              <a:rPr lang="fa-IR" sz="4800" b="1" dirty="0" smtClean="0"/>
              <a:t> روند بیمار یابی: شرح حال و معاینه </a:t>
            </a:r>
            <a:endParaRPr lang="en-US" sz="4800" b="1" dirty="0"/>
          </a:p>
        </p:txBody>
      </p:sp>
      <p:sp>
        <p:nvSpPr>
          <p:cNvPr id="3" name="Content Placeholder 2"/>
          <p:cNvSpPr>
            <a:spLocks noGrp="1"/>
          </p:cNvSpPr>
          <p:nvPr>
            <p:ph idx="1"/>
          </p:nvPr>
        </p:nvSpPr>
        <p:spPr/>
        <p:txBody>
          <a:bodyPr>
            <a:normAutofit/>
          </a:bodyPr>
          <a:lstStyle/>
          <a:p>
            <a:pPr marL="0" indent="0" algn="r" rtl="1">
              <a:buNone/>
            </a:pPr>
            <a:r>
              <a:rPr lang="fa-IR" sz="4000" b="1" dirty="0"/>
              <a:t>پزشک از زندانی در مورد علائم بیماری سل (به خصوص سرفه، خلط، هموپتزی، تب، تعریق شبانه،کاهش وزن) و سابقه دریافت درمان ضد سل، شرح حال گرفته و او را معاینه می نماید. بیمارانی که در  شرح حال و معاینه، شواهدی از بیماری سل دارند</a:t>
            </a:r>
            <a:r>
              <a:rPr lang="ar-SA" sz="4000" b="1" dirty="0"/>
              <a:t>، مورد مشکوک به سل تلقی</a:t>
            </a:r>
            <a:r>
              <a:rPr lang="fa-IR" sz="4000" b="1" dirty="0"/>
              <a:t> گردند</a:t>
            </a:r>
            <a:endParaRPr lang="en-US" sz="4000" b="1" dirty="0"/>
          </a:p>
        </p:txBody>
      </p:sp>
    </p:spTree>
    <p:extLst>
      <p:ext uri="{BB962C8B-B14F-4D97-AF65-F5344CB8AC3E}">
        <p14:creationId xmlns:p14="http://schemas.microsoft.com/office/powerpoint/2010/main" val="26721840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sz="4800" b="1" dirty="0" smtClean="0">
                <a:solidFill>
                  <a:prstClr val="black"/>
                </a:solidFill>
              </a:rPr>
              <a:t>  روند </a:t>
            </a:r>
            <a:r>
              <a:rPr lang="fa-IR" sz="4800" b="1" dirty="0">
                <a:solidFill>
                  <a:prstClr val="black"/>
                </a:solidFill>
              </a:rPr>
              <a:t>بیمار </a:t>
            </a:r>
            <a:r>
              <a:rPr lang="fa-IR" sz="4800" b="1" dirty="0" smtClean="0">
                <a:solidFill>
                  <a:prstClr val="black"/>
                </a:solidFill>
              </a:rPr>
              <a:t>یابی (ادامه): خلط </a:t>
            </a:r>
            <a:endParaRPr lang="en-US" dirty="0"/>
          </a:p>
        </p:txBody>
      </p:sp>
      <p:sp>
        <p:nvSpPr>
          <p:cNvPr id="3" name="Content Placeholder 2"/>
          <p:cNvSpPr>
            <a:spLocks noGrp="1"/>
          </p:cNvSpPr>
          <p:nvPr>
            <p:ph idx="1"/>
          </p:nvPr>
        </p:nvSpPr>
        <p:spPr/>
        <p:txBody>
          <a:bodyPr/>
          <a:lstStyle/>
          <a:p>
            <a:pPr lvl="0" algn="just" rtl="1">
              <a:lnSpc>
                <a:spcPct val="115000"/>
              </a:lnSpc>
              <a:spcBef>
                <a:spcPts val="0"/>
              </a:spcBef>
              <a:buFont typeface="Symbol"/>
              <a:buChar char=""/>
            </a:pPr>
            <a:r>
              <a:rPr lang="en-US" dirty="0">
                <a:ea typeface="Calibri"/>
                <a:cs typeface="B Nazanin"/>
              </a:rPr>
              <a:t> "</a:t>
            </a:r>
            <a:r>
              <a:rPr lang="fa-IR" sz="3600" b="1" dirty="0">
                <a:ea typeface="Calibri"/>
                <a:cs typeface="B Nazanin"/>
              </a:rPr>
              <a:t>سه نمونه خلط</a:t>
            </a:r>
            <a:r>
              <a:rPr lang="en-US" sz="3600" b="1" dirty="0">
                <a:ea typeface="Calibri"/>
                <a:cs typeface="B Nazanin"/>
              </a:rPr>
              <a:t>" </a:t>
            </a:r>
            <a:r>
              <a:rPr lang="fa-IR" sz="3600" b="1" dirty="0">
                <a:ea typeface="Calibri"/>
                <a:cs typeface="B Nazanin"/>
              </a:rPr>
              <a:t> ترجیحا ظرف 24 ساعت </a:t>
            </a:r>
            <a:r>
              <a:rPr lang="ar-SA" sz="3600" b="1" dirty="0">
                <a:ea typeface="Calibri"/>
                <a:cs typeface="B Nazanin"/>
              </a:rPr>
              <a:t>جهت بررسی باسیل اسیدفاست   </a:t>
            </a:r>
            <a:r>
              <a:rPr lang="fa-IR" sz="3600" b="1" dirty="0">
                <a:ea typeface="Calibri"/>
                <a:cs typeface="B Nazanin"/>
              </a:rPr>
              <a:t>جمع آوری نمونه ها در محلی با تهویه مناسب ، در ارسال خلط امساک نشود</a:t>
            </a:r>
            <a:endParaRPr lang="en-US" sz="2800" b="1" dirty="0">
              <a:ea typeface="Calibri"/>
              <a:cs typeface="Arial"/>
            </a:endParaRPr>
          </a:p>
          <a:p>
            <a:pPr lvl="0" algn="just" rtl="1">
              <a:lnSpc>
                <a:spcPct val="115000"/>
              </a:lnSpc>
              <a:spcBef>
                <a:spcPts val="0"/>
              </a:spcBef>
              <a:buFont typeface="Symbol"/>
              <a:buChar char=""/>
            </a:pPr>
            <a:r>
              <a:rPr lang="fa-IR" sz="3600" b="1" dirty="0">
                <a:ea typeface="Calibri"/>
                <a:cs typeface="B Nazanin"/>
              </a:rPr>
              <a:t>ارسال نمونه ها باید در اسرع وقت به آزمایشگاه  </a:t>
            </a:r>
            <a:endParaRPr lang="en-US" sz="2800" b="1" dirty="0">
              <a:ea typeface="Calibri"/>
              <a:cs typeface="Arial"/>
            </a:endParaRPr>
          </a:p>
          <a:p>
            <a:pPr lvl="0" algn="just" rtl="1">
              <a:lnSpc>
                <a:spcPct val="115000"/>
              </a:lnSpc>
              <a:spcBef>
                <a:spcPts val="0"/>
              </a:spcBef>
              <a:buFont typeface="Symbol"/>
              <a:buChar char=""/>
            </a:pPr>
            <a:r>
              <a:rPr lang="fa-IR" sz="3600" b="1" dirty="0">
                <a:ea typeface="Calibri"/>
                <a:cs typeface="B Nazanin"/>
              </a:rPr>
              <a:t>اطلاع نتایج آزمایش خلط به پزشک متخصص عفونی زندان یا پزشک هماهنگ کننده سل </a:t>
            </a:r>
            <a:endParaRPr lang="en-US" sz="2800" b="1" dirty="0">
              <a:ea typeface="Calibri"/>
              <a:cs typeface="Arial"/>
            </a:endParaRPr>
          </a:p>
        </p:txBody>
      </p:sp>
    </p:spTree>
    <p:extLst>
      <p:ext uri="{BB962C8B-B14F-4D97-AF65-F5344CB8AC3E}">
        <p14:creationId xmlns:p14="http://schemas.microsoft.com/office/powerpoint/2010/main" val="39624028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fontScale="90000"/>
          </a:bodyPr>
          <a:lstStyle/>
          <a:p>
            <a:r>
              <a:rPr lang="fa-IR" sz="4800" b="1" dirty="0">
                <a:solidFill>
                  <a:prstClr val="black"/>
                </a:solidFill>
              </a:rPr>
              <a:t>روند بیمار یابی (ادامه): خلط </a:t>
            </a:r>
            <a:r>
              <a:rPr lang="fa-IR" sz="4800" b="1" dirty="0" smtClean="0">
                <a:solidFill>
                  <a:prstClr val="black"/>
                </a:solidFill>
              </a:rPr>
              <a:t> و گرافی سینه</a:t>
            </a:r>
            <a:endParaRPr lang="en-US" dirty="0"/>
          </a:p>
        </p:txBody>
      </p:sp>
      <p:sp>
        <p:nvSpPr>
          <p:cNvPr id="3" name="Content Placeholder 2"/>
          <p:cNvSpPr>
            <a:spLocks noGrp="1"/>
          </p:cNvSpPr>
          <p:nvPr>
            <p:ph idx="1"/>
          </p:nvPr>
        </p:nvSpPr>
        <p:spPr>
          <a:xfrm>
            <a:off x="457200" y="533400"/>
            <a:ext cx="8229600" cy="4525963"/>
          </a:xfrm>
        </p:spPr>
        <p:txBody>
          <a:bodyPr>
            <a:noAutofit/>
          </a:bodyPr>
          <a:lstStyle/>
          <a:p>
            <a:pPr lvl="0" algn="just" rtl="1">
              <a:lnSpc>
                <a:spcPct val="115000"/>
              </a:lnSpc>
              <a:spcBef>
                <a:spcPts val="0"/>
              </a:spcBef>
              <a:buFont typeface="Wingdings"/>
              <a:buChar char=""/>
            </a:pPr>
            <a:r>
              <a:rPr lang="fa-IR" sz="2400" b="1" dirty="0">
                <a:ea typeface="Calibri"/>
                <a:cs typeface="B Nazanin"/>
              </a:rPr>
              <a:t>دو نمونه از سه نمونه خلط ارسالی در آزمایش مستقیم مثبت باشد </a:t>
            </a:r>
            <a:endParaRPr lang="en-US" sz="1800" b="1" dirty="0">
              <a:ea typeface="Calibri"/>
              <a:cs typeface="Arial"/>
            </a:endParaRPr>
          </a:p>
          <a:p>
            <a:pPr lvl="0" algn="just" rtl="1">
              <a:lnSpc>
                <a:spcPct val="115000"/>
              </a:lnSpc>
              <a:spcBef>
                <a:spcPts val="0"/>
              </a:spcBef>
              <a:buFont typeface="Wingdings"/>
              <a:buChar char=""/>
            </a:pPr>
            <a:r>
              <a:rPr lang="fa-IR" sz="2400" b="1" dirty="0">
                <a:ea typeface="Calibri"/>
                <a:cs typeface="B Nazanin"/>
              </a:rPr>
              <a:t>اگر یکی از نمونه ها </a:t>
            </a:r>
            <a:r>
              <a:rPr lang="fa-IR" sz="2400" b="1" dirty="0" smtClean="0">
                <a:ea typeface="Calibri"/>
                <a:cs typeface="B Nazanin"/>
              </a:rPr>
              <a:t>مثبت </a:t>
            </a:r>
            <a:r>
              <a:rPr lang="fa-IR" sz="2400" b="1" dirty="0">
                <a:ea typeface="Calibri"/>
                <a:cs typeface="B Nazanin"/>
              </a:rPr>
              <a:t>و </a:t>
            </a:r>
            <a:r>
              <a:rPr lang="fa-IR" sz="2400" b="1" dirty="0" smtClean="0">
                <a:ea typeface="Calibri"/>
                <a:cs typeface="B Nazanin"/>
              </a:rPr>
              <a:t>مطابقت نشانه </a:t>
            </a:r>
            <a:r>
              <a:rPr lang="fa-IR" sz="2400" b="1" dirty="0">
                <a:ea typeface="Calibri"/>
                <a:cs typeface="B Nazanin"/>
              </a:rPr>
              <a:t>های بالینی و </a:t>
            </a:r>
            <a:r>
              <a:rPr lang="fa-IR" sz="2400" b="1" dirty="0">
                <a:solidFill>
                  <a:srgbClr val="FFC000"/>
                </a:solidFill>
                <a:ea typeface="Calibri"/>
                <a:cs typeface="B Nazanin"/>
              </a:rPr>
              <a:t>رادیولوژیک</a:t>
            </a:r>
            <a:r>
              <a:rPr lang="fa-IR" sz="2400" b="1" dirty="0">
                <a:ea typeface="Calibri"/>
                <a:cs typeface="B Nazanin"/>
              </a:rPr>
              <a:t> با بیماری سل </a:t>
            </a:r>
            <a:endParaRPr lang="en-US" sz="1800" b="1" dirty="0">
              <a:ea typeface="Calibri"/>
              <a:cs typeface="Arial"/>
            </a:endParaRPr>
          </a:p>
          <a:p>
            <a:pPr lvl="0" algn="just" rtl="1">
              <a:lnSpc>
                <a:spcPct val="115000"/>
              </a:lnSpc>
              <a:spcBef>
                <a:spcPts val="0"/>
              </a:spcBef>
              <a:buFont typeface="Wingdings"/>
              <a:buChar char=""/>
            </a:pPr>
            <a:r>
              <a:rPr lang="fa-IR" sz="2400" b="1" dirty="0">
                <a:ea typeface="Calibri"/>
                <a:cs typeface="B Nazanin"/>
              </a:rPr>
              <a:t>اگر نمونه های خلط، کلاً منفی باشد</a:t>
            </a:r>
            <a:r>
              <a:rPr lang="ar-SA" sz="2400" b="1" dirty="0">
                <a:ea typeface="Calibri"/>
                <a:cs typeface="B Nazanin"/>
              </a:rPr>
              <a:t>، </a:t>
            </a:r>
            <a:r>
              <a:rPr lang="fa-IR" sz="2400" b="1" dirty="0">
                <a:ea typeface="Calibri"/>
                <a:cs typeface="B Nazanin"/>
              </a:rPr>
              <a:t>باید تشخیص های افتراقی دیگر را در نظر گرفت.  </a:t>
            </a:r>
            <a:endParaRPr lang="en-US" sz="1800" b="1" dirty="0">
              <a:ea typeface="Calibri"/>
              <a:cs typeface="Arial"/>
            </a:endParaRPr>
          </a:p>
          <a:p>
            <a:pPr lvl="1" algn="just" rtl="1">
              <a:lnSpc>
                <a:spcPct val="115000"/>
              </a:lnSpc>
              <a:spcBef>
                <a:spcPts val="0"/>
              </a:spcBef>
              <a:buFont typeface="Courier New"/>
              <a:buChar char="o"/>
            </a:pPr>
            <a:r>
              <a:rPr lang="fa-IR" sz="2400" b="1" dirty="0">
                <a:ea typeface="Calibri"/>
                <a:cs typeface="B Nazanin"/>
              </a:rPr>
              <a:t>اگر نمونه های خلط، کلاً منفی باشد</a:t>
            </a:r>
            <a:r>
              <a:rPr lang="ar-SA" sz="2400" b="1" dirty="0">
                <a:ea typeface="Calibri"/>
                <a:cs typeface="B Nazanin"/>
              </a:rPr>
              <a:t>،</a:t>
            </a:r>
            <a:r>
              <a:rPr lang="fa-IR" sz="2400" b="1" dirty="0">
                <a:ea typeface="Calibri"/>
                <a:cs typeface="B Nazanin"/>
              </a:rPr>
              <a:t> و </a:t>
            </a:r>
            <a:r>
              <a:rPr lang="fa-IR" sz="2400" b="1" dirty="0" smtClean="0">
                <a:ea typeface="Calibri"/>
                <a:cs typeface="B Nazanin"/>
              </a:rPr>
              <a:t>عدم مطابقت نشانه </a:t>
            </a:r>
            <a:r>
              <a:rPr lang="fa-IR" sz="2400" b="1" dirty="0">
                <a:ea typeface="Calibri"/>
                <a:cs typeface="B Nazanin"/>
              </a:rPr>
              <a:t>های بالینی و رادیولوژیک با بیماری </a:t>
            </a:r>
            <a:r>
              <a:rPr lang="fa-IR" sz="2400" b="1" dirty="0" smtClean="0">
                <a:ea typeface="Calibri"/>
                <a:cs typeface="B Nazanin"/>
              </a:rPr>
              <a:t>سل: عدم شروع درمان سل و پیگیری نتیجه </a:t>
            </a:r>
            <a:r>
              <a:rPr lang="fa-IR" sz="2400" b="1" dirty="0">
                <a:ea typeface="Calibri"/>
                <a:cs typeface="B Nazanin"/>
              </a:rPr>
              <a:t>کشت خلط برای مایکوباکتریوم توبرکلوزیس </a:t>
            </a:r>
            <a:r>
              <a:rPr lang="fa-IR" sz="2400" b="1" dirty="0" smtClean="0">
                <a:ea typeface="Calibri"/>
                <a:cs typeface="B Nazanin"/>
              </a:rPr>
              <a:t> </a:t>
            </a:r>
            <a:endParaRPr lang="en-US" sz="1600" b="1" dirty="0">
              <a:ea typeface="Calibri"/>
              <a:cs typeface="Arial"/>
            </a:endParaRPr>
          </a:p>
          <a:p>
            <a:pPr lvl="1" algn="just" rtl="1">
              <a:lnSpc>
                <a:spcPct val="115000"/>
              </a:lnSpc>
              <a:spcBef>
                <a:spcPts val="0"/>
              </a:spcBef>
              <a:buFont typeface="Courier New"/>
              <a:buChar char="o"/>
            </a:pPr>
            <a:r>
              <a:rPr lang="ar-SA" sz="2400" b="1" dirty="0">
                <a:ea typeface="Calibri"/>
                <a:cs typeface="B Nazanin"/>
              </a:rPr>
              <a:t>دو نمونه خلط مجدد ارسال شود. اما اگر جواب هر سه نمونه خلط سری دوم نیز منفی باشد و نشانه های بالینی و رادیو لوژیک با بیماری سل مطابقت داشته باشد بیمار با نظر پزشک متخصص </a:t>
            </a:r>
            <a:r>
              <a:rPr lang="fa-IR" sz="2400" b="1" dirty="0">
                <a:ea typeface="Calibri"/>
                <a:cs typeface="B Nazanin"/>
              </a:rPr>
              <a:t>عفونی یا </a:t>
            </a:r>
            <a:r>
              <a:rPr lang="ar-SA" sz="2400" b="1" dirty="0">
                <a:ea typeface="Calibri"/>
                <a:cs typeface="B Nazanin"/>
              </a:rPr>
              <a:t>پزشک مسئول سل در زندان، </a:t>
            </a:r>
            <a:r>
              <a:rPr lang="fa-IR" sz="2400" b="1" dirty="0" smtClean="0">
                <a:ea typeface="Calibri"/>
                <a:cs typeface="B Nazanin"/>
              </a:rPr>
              <a:t>درمان با تشخیص </a:t>
            </a:r>
            <a:r>
              <a:rPr lang="ar-SA" sz="2400" b="1" dirty="0" smtClean="0">
                <a:ea typeface="Calibri"/>
                <a:cs typeface="B Nazanin"/>
              </a:rPr>
              <a:t>سل </a:t>
            </a:r>
            <a:r>
              <a:rPr lang="ar-SA" sz="2400" b="1" dirty="0">
                <a:ea typeface="Calibri"/>
                <a:cs typeface="B Nazanin"/>
              </a:rPr>
              <a:t>ریوی خلط </a:t>
            </a:r>
            <a:r>
              <a:rPr lang="ar-SA" sz="2400" b="1" dirty="0" smtClean="0">
                <a:ea typeface="Calibri"/>
                <a:cs typeface="B Nazanin"/>
              </a:rPr>
              <a:t>منفی</a:t>
            </a:r>
            <a:r>
              <a:rPr lang="fa-IR" sz="2400" b="1" dirty="0" smtClean="0">
                <a:ea typeface="Calibri"/>
                <a:cs typeface="B Nazanin"/>
              </a:rPr>
              <a:t> </a:t>
            </a:r>
            <a:endParaRPr lang="en-US" sz="1600" b="1" dirty="0">
              <a:ea typeface="Calibri"/>
              <a:cs typeface="Arial"/>
            </a:endParaRPr>
          </a:p>
          <a:p>
            <a:pPr lvl="1" algn="just" rtl="1">
              <a:lnSpc>
                <a:spcPct val="115000"/>
              </a:lnSpc>
              <a:spcBef>
                <a:spcPts val="0"/>
              </a:spcBef>
              <a:buFont typeface="Courier New"/>
              <a:buChar char="o"/>
            </a:pPr>
            <a:r>
              <a:rPr lang="fa-IR" sz="2400" b="1" dirty="0">
                <a:ea typeface="Calibri"/>
                <a:cs typeface="B Nazanin"/>
              </a:rPr>
              <a:t>اگر با وجود اقدامات فوق پزشک قادر به تشخیص و یا رد بیماری سل نباشد، و یا بیمار بدحال بوده نیاز به اقدامات بیشتری داشته باشد، </a:t>
            </a:r>
            <a:r>
              <a:rPr lang="fa-IR" sz="2400" b="1" dirty="0" smtClean="0">
                <a:ea typeface="Calibri"/>
                <a:cs typeface="B Nazanin"/>
              </a:rPr>
              <a:t>ارجاع به </a:t>
            </a:r>
            <a:r>
              <a:rPr lang="fa-IR" sz="2400" b="1" dirty="0">
                <a:ea typeface="Calibri"/>
                <a:cs typeface="B Nazanin"/>
              </a:rPr>
              <a:t>مرکز درمانی مجهزتر </a:t>
            </a:r>
            <a:r>
              <a:rPr lang="fa-IR" sz="2400" b="1" dirty="0" smtClean="0">
                <a:ea typeface="Calibri"/>
                <a:cs typeface="B Nazanin"/>
              </a:rPr>
              <a:t> </a:t>
            </a:r>
            <a:endParaRPr lang="en-US" sz="1600" b="1" dirty="0">
              <a:ea typeface="Calibri"/>
              <a:cs typeface="Arial"/>
            </a:endParaRPr>
          </a:p>
        </p:txBody>
      </p:sp>
    </p:spTree>
    <p:extLst>
      <p:ext uri="{BB962C8B-B14F-4D97-AF65-F5344CB8AC3E}">
        <p14:creationId xmlns:p14="http://schemas.microsoft.com/office/powerpoint/2010/main" val="799509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19200"/>
            <a:ext cx="8229600" cy="1143000"/>
          </a:xfrm>
        </p:spPr>
        <p:txBody>
          <a:bodyPr>
            <a:normAutofit/>
          </a:bodyPr>
          <a:lstStyle/>
          <a:p>
            <a:r>
              <a:rPr lang="ar-SA" b="1" dirty="0" smtClean="0">
                <a:solidFill>
                  <a:schemeClr val="tx1"/>
                </a:solidFill>
              </a:rPr>
              <a:t>بیماریابی غیرفعال</a:t>
            </a:r>
            <a:endParaRPr lang="en-US" dirty="0"/>
          </a:p>
        </p:txBody>
      </p:sp>
    </p:spTree>
    <p:extLst>
      <p:ext uri="{BB962C8B-B14F-4D97-AF65-F5344CB8AC3E}">
        <p14:creationId xmlns:p14="http://schemas.microsoft.com/office/powerpoint/2010/main" val="2349733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smtClean="0">
                <a:solidFill>
                  <a:schemeClr val="tx1"/>
                </a:solidFill>
              </a:rPr>
              <a:t>بیماریابی فعال</a:t>
            </a:r>
            <a:r>
              <a:rPr lang="en-US" b="1" dirty="0" smtClean="0">
                <a:solidFill>
                  <a:schemeClr val="tx1"/>
                </a:solidFill>
              </a:rPr>
              <a:t/>
            </a:r>
            <a:br>
              <a:rPr lang="en-US" b="1" dirty="0" smtClean="0">
                <a:solidFill>
                  <a:schemeClr val="tx1"/>
                </a:solidFill>
              </a:rPr>
            </a:br>
            <a:endParaRPr lang="en-US" dirty="0"/>
          </a:p>
        </p:txBody>
      </p:sp>
      <p:sp>
        <p:nvSpPr>
          <p:cNvPr id="3" name="Content Placeholder 2"/>
          <p:cNvSpPr>
            <a:spLocks noGrp="1"/>
          </p:cNvSpPr>
          <p:nvPr>
            <p:ph idx="1"/>
          </p:nvPr>
        </p:nvSpPr>
        <p:spPr/>
        <p:txBody>
          <a:bodyPr>
            <a:normAutofit fontScale="92500" lnSpcReduction="10000"/>
          </a:bodyPr>
          <a:lstStyle/>
          <a:p>
            <a:pPr marL="514350" lvl="0" indent="-514350" algn="just" rtl="1">
              <a:lnSpc>
                <a:spcPct val="115000"/>
              </a:lnSpc>
              <a:spcBef>
                <a:spcPts val="0"/>
              </a:spcBef>
              <a:buAutoNum type="arabicPeriod"/>
            </a:pPr>
            <a:r>
              <a:rPr lang="fa-IR" b="1" dirty="0" smtClean="0">
                <a:ea typeface="Calibri"/>
                <a:cs typeface="B Nazanin"/>
              </a:rPr>
              <a:t>غربالگری </a:t>
            </a:r>
            <a:r>
              <a:rPr lang="fa-IR" b="1" dirty="0">
                <a:ea typeface="Calibri"/>
                <a:cs typeface="B Nazanin"/>
              </a:rPr>
              <a:t>سل در هنگام ورود به </a:t>
            </a:r>
            <a:r>
              <a:rPr lang="fa-IR" b="1" dirty="0" smtClean="0">
                <a:ea typeface="Calibri"/>
                <a:cs typeface="B Nazanin"/>
              </a:rPr>
              <a:t>زندان</a:t>
            </a:r>
          </a:p>
          <a:p>
            <a:pPr lvl="0" algn="just" rtl="1">
              <a:lnSpc>
                <a:spcPct val="115000"/>
              </a:lnSpc>
              <a:spcBef>
                <a:spcPts val="0"/>
              </a:spcBef>
              <a:buFont typeface="Wingdings"/>
              <a:buChar char=""/>
            </a:pPr>
            <a:r>
              <a:rPr lang="fa-IR" dirty="0">
                <a:ea typeface="Calibri"/>
                <a:cs typeface="B Nazanin"/>
              </a:rPr>
              <a:t>در بدو ورود همه زندانیان باید توسط پزشک یا پرستاری که با علائم بالینی سل آشناست، ویزیت گردد  </a:t>
            </a:r>
            <a:endParaRPr lang="en-US" sz="2400" dirty="0">
              <a:ea typeface="Calibri"/>
              <a:cs typeface="Arial"/>
            </a:endParaRPr>
          </a:p>
          <a:p>
            <a:pPr lvl="1" algn="just" rtl="1">
              <a:lnSpc>
                <a:spcPct val="115000"/>
              </a:lnSpc>
              <a:spcBef>
                <a:spcPts val="0"/>
              </a:spcBef>
              <a:buFont typeface="Courier New"/>
              <a:buChar char="o"/>
            </a:pPr>
            <a:r>
              <a:rPr lang="fa-IR" dirty="0">
                <a:ea typeface="Calibri"/>
                <a:cs typeface="B Nazanin"/>
              </a:rPr>
              <a:t>سابقه درمان ضد سل  </a:t>
            </a:r>
            <a:endParaRPr lang="en-US" sz="2000" dirty="0">
              <a:ea typeface="Calibri"/>
              <a:cs typeface="Arial"/>
            </a:endParaRPr>
          </a:p>
          <a:p>
            <a:pPr lvl="1" algn="just" rtl="1">
              <a:lnSpc>
                <a:spcPct val="115000"/>
              </a:lnSpc>
              <a:spcBef>
                <a:spcPts val="0"/>
              </a:spcBef>
              <a:buFont typeface="Courier New"/>
              <a:buChar char="o"/>
            </a:pPr>
            <a:r>
              <a:rPr lang="fa-IR" dirty="0">
                <a:ea typeface="Calibri"/>
                <a:cs typeface="B Nazanin"/>
              </a:rPr>
              <a:t>  شرح حال بالینی از نظر علائم بیماری سل   </a:t>
            </a:r>
            <a:endParaRPr lang="en-US" sz="2000" dirty="0">
              <a:ea typeface="Calibri"/>
              <a:cs typeface="Arial"/>
            </a:endParaRPr>
          </a:p>
          <a:p>
            <a:pPr lvl="0" algn="just" rtl="1">
              <a:lnSpc>
                <a:spcPct val="115000"/>
              </a:lnSpc>
              <a:spcBef>
                <a:spcPts val="0"/>
              </a:spcBef>
              <a:buFont typeface="Wingdings"/>
              <a:buChar char=""/>
            </a:pPr>
            <a:r>
              <a:rPr lang="fa-IR" dirty="0">
                <a:ea typeface="Calibri"/>
                <a:cs typeface="B Nazanin"/>
              </a:rPr>
              <a:t>درصورت وجود علائم و نشانه های بالینی به نفع بیماری سل، "مورد مشکوک به سل" تلقی شده، </a:t>
            </a:r>
            <a:r>
              <a:rPr lang="fa-IR" dirty="0" smtClean="0">
                <a:ea typeface="Calibri"/>
                <a:cs typeface="B Nazanin"/>
              </a:rPr>
              <a:t>طبق توصیه های قسمت  بیماریابی در این </a:t>
            </a:r>
            <a:r>
              <a:rPr lang="fa-IR" dirty="0">
                <a:ea typeface="Calibri"/>
                <a:cs typeface="B Nazanin"/>
              </a:rPr>
              <a:t>اسلاید مورد بررسی قرار می گیرد. </a:t>
            </a:r>
            <a:endParaRPr lang="en-US" sz="2400" dirty="0">
              <a:ea typeface="Calibri"/>
              <a:cs typeface="Arial"/>
            </a:endParaRPr>
          </a:p>
          <a:p>
            <a:pPr lvl="0" algn="just" rtl="1">
              <a:lnSpc>
                <a:spcPct val="115000"/>
              </a:lnSpc>
              <a:spcBef>
                <a:spcPts val="0"/>
              </a:spcBef>
              <a:buFont typeface="Wingdings"/>
              <a:buChar char=""/>
            </a:pPr>
            <a:r>
              <a:rPr lang="fa-IR" dirty="0">
                <a:ea typeface="Calibri"/>
                <a:cs typeface="B Nazanin"/>
              </a:rPr>
              <a:t> آزمایش </a:t>
            </a:r>
            <a:r>
              <a:rPr lang="en-US" dirty="0">
                <a:ea typeface="Calibri"/>
                <a:cs typeface="B Nazanin"/>
              </a:rPr>
              <a:t>HIV </a:t>
            </a:r>
            <a:r>
              <a:rPr lang="en-US" dirty="0" err="1">
                <a:ea typeface="Calibri"/>
                <a:cs typeface="B Nazanin"/>
              </a:rPr>
              <a:t>Ab</a:t>
            </a:r>
            <a:r>
              <a:rPr lang="en-US" dirty="0" smtClean="0">
                <a:effectLst/>
                <a:latin typeface="B Nazanin"/>
                <a:ea typeface="Calibri"/>
                <a:cs typeface="Arial"/>
              </a:rPr>
              <a:t> </a:t>
            </a:r>
            <a:r>
              <a:rPr lang="fa-IR" dirty="0">
                <a:latin typeface="B Nazanin"/>
                <a:ea typeface="Calibri"/>
              </a:rPr>
              <a:t>در کسانی که در معرض خطر هستند </a:t>
            </a:r>
            <a:endParaRPr lang="en-US" sz="2400" dirty="0">
              <a:ea typeface="Calibri"/>
              <a:cs typeface="Arial"/>
            </a:endParaRPr>
          </a:p>
          <a:p>
            <a:pPr marL="457200" lvl="0" indent="-457200" algn="just" rtl="1">
              <a:lnSpc>
                <a:spcPct val="115000"/>
              </a:lnSpc>
              <a:spcBef>
                <a:spcPts val="0"/>
              </a:spcBef>
              <a:buAutoNum type="arabicPeriod"/>
            </a:pPr>
            <a:endParaRPr lang="en-US" sz="2400" dirty="0">
              <a:ea typeface="Calibri"/>
              <a:cs typeface="Arial"/>
            </a:endParaRPr>
          </a:p>
        </p:txBody>
      </p:sp>
    </p:spTree>
    <p:extLst>
      <p:ext uri="{BB962C8B-B14F-4D97-AF65-F5344CB8AC3E}">
        <p14:creationId xmlns:p14="http://schemas.microsoft.com/office/powerpoint/2010/main" val="1315648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b="1" dirty="0" smtClean="0">
                <a:solidFill>
                  <a:schemeClr val="tx1"/>
                </a:solidFill>
              </a:rPr>
              <a:t> </a:t>
            </a:r>
            <a:r>
              <a:rPr lang="ar-SA" b="1" dirty="0" smtClean="0">
                <a:solidFill>
                  <a:schemeClr val="tx1"/>
                </a:solidFill>
              </a:rPr>
              <a:t>بیماریابی فعال</a:t>
            </a:r>
            <a:r>
              <a:rPr lang="fa-IR" b="1" dirty="0" smtClean="0">
                <a:solidFill>
                  <a:schemeClr val="tx1"/>
                </a:solidFill>
              </a:rPr>
              <a:t> (ادامه)</a:t>
            </a:r>
            <a:r>
              <a:rPr lang="en-US" b="1" dirty="0" smtClean="0">
                <a:solidFill>
                  <a:schemeClr val="tx1"/>
                </a:solidFill>
              </a:rPr>
              <a:t/>
            </a:r>
            <a:br>
              <a:rPr lang="en-US" b="1" dirty="0" smtClean="0">
                <a:solidFill>
                  <a:schemeClr val="tx1"/>
                </a:solidFill>
              </a:rPr>
            </a:br>
            <a:endParaRPr lang="en-US" dirty="0"/>
          </a:p>
        </p:txBody>
      </p:sp>
      <p:sp>
        <p:nvSpPr>
          <p:cNvPr id="3" name="Content Placeholder 2"/>
          <p:cNvSpPr>
            <a:spLocks noGrp="1"/>
          </p:cNvSpPr>
          <p:nvPr>
            <p:ph idx="1"/>
          </p:nvPr>
        </p:nvSpPr>
        <p:spPr>
          <a:xfrm>
            <a:off x="457200" y="1143000"/>
            <a:ext cx="8229600" cy="4525963"/>
          </a:xfrm>
        </p:spPr>
        <p:txBody>
          <a:bodyPr>
            <a:noAutofit/>
          </a:bodyPr>
          <a:lstStyle/>
          <a:p>
            <a:pPr marL="0" lvl="0" indent="0" algn="just" rtl="1">
              <a:lnSpc>
                <a:spcPct val="115000"/>
              </a:lnSpc>
              <a:spcBef>
                <a:spcPts val="0"/>
              </a:spcBef>
              <a:buNone/>
            </a:pPr>
            <a:r>
              <a:rPr lang="fa-IR" sz="2400" b="1" dirty="0" smtClean="0">
                <a:ea typeface="Calibri"/>
                <a:cs typeface="B Nazanin"/>
              </a:rPr>
              <a:t>2. بیماریابی </a:t>
            </a:r>
            <a:r>
              <a:rPr lang="fa-IR" sz="2400" b="1" dirty="0">
                <a:ea typeface="Calibri"/>
                <a:cs typeface="B Nazanin"/>
              </a:rPr>
              <a:t>فعال دائمی</a:t>
            </a:r>
            <a:endParaRPr lang="en-US" sz="1800" dirty="0">
              <a:ea typeface="Calibri"/>
              <a:cs typeface="Arial"/>
            </a:endParaRPr>
          </a:p>
          <a:p>
            <a:pPr lvl="0" algn="just" rtl="1">
              <a:lnSpc>
                <a:spcPct val="115000"/>
              </a:lnSpc>
              <a:spcBef>
                <a:spcPts val="0"/>
              </a:spcBef>
              <a:buFont typeface="Symbol"/>
              <a:buChar char=""/>
            </a:pPr>
            <a:r>
              <a:rPr lang="fa-IR" sz="2400" dirty="0">
                <a:ea typeface="Calibri"/>
                <a:cs typeface="B Nazanin"/>
              </a:rPr>
              <a:t>بهداری زندان موظف است وکیل بندهای واحدهای زندان را در مورد علائم بیماری سل آموزش دهد. </a:t>
            </a:r>
            <a:endParaRPr lang="en-US" sz="1800" dirty="0">
              <a:ea typeface="Calibri"/>
              <a:cs typeface="Arial"/>
            </a:endParaRPr>
          </a:p>
          <a:p>
            <a:pPr lvl="0" algn="just" rtl="1">
              <a:lnSpc>
                <a:spcPct val="115000"/>
              </a:lnSpc>
              <a:spcBef>
                <a:spcPts val="0"/>
              </a:spcBef>
              <a:buFont typeface="Symbol"/>
              <a:buChar char=""/>
            </a:pPr>
            <a:r>
              <a:rPr lang="fa-IR" sz="2400" dirty="0">
                <a:ea typeface="Calibri"/>
                <a:cs typeface="B Nazanin"/>
              </a:rPr>
              <a:t>وکیل بند موظف است همه زندانیان با علائم ریوی مرتبط با سل (سرفه بیش از دو هفته) و یا علائم عمومی مرتبط با سل ( کاهش وزن اخیر) را به بهداری معرفی نماید تا </a:t>
            </a:r>
            <a:r>
              <a:rPr lang="ar-SA" sz="2400" dirty="0">
                <a:ea typeface="Calibri"/>
                <a:cs typeface="B Nazanin"/>
              </a:rPr>
              <a:t>حداکثر در مدت یک هفته توسط پزشک بهداری ویزیت شوند. </a:t>
            </a:r>
            <a:endParaRPr lang="en-US" sz="1800" dirty="0">
              <a:ea typeface="Calibri"/>
              <a:cs typeface="Arial"/>
            </a:endParaRPr>
          </a:p>
          <a:p>
            <a:pPr lvl="0" algn="just" rtl="1">
              <a:lnSpc>
                <a:spcPct val="115000"/>
              </a:lnSpc>
              <a:spcBef>
                <a:spcPts val="0"/>
              </a:spcBef>
              <a:buFont typeface="Symbol"/>
              <a:buChar char=""/>
            </a:pPr>
            <a:r>
              <a:rPr lang="fa-IR" sz="2400" dirty="0">
                <a:ea typeface="Calibri"/>
                <a:cs typeface="B Nazanin"/>
              </a:rPr>
              <a:t>وکیل بند موظف است</a:t>
            </a:r>
            <a:r>
              <a:rPr lang="ar-SA" sz="2400" dirty="0">
                <a:ea typeface="Calibri"/>
                <a:cs typeface="B Nazanin"/>
              </a:rPr>
              <a:t> لیست زندانیان با سرفه بیش از دو هفته را بطور هفتگی به بهداری زندان ارائه دهد و درصورت نبود مورد درطول هفته</a:t>
            </a:r>
            <a:r>
              <a:rPr lang="ar-SA" sz="2400" dirty="0">
                <a:ea typeface="Calibri"/>
                <a:cs typeface="Times New Roman"/>
              </a:rPr>
              <a:t>،</a:t>
            </a:r>
            <a:r>
              <a:rPr lang="ar-SA" sz="2400" dirty="0">
                <a:ea typeface="Calibri"/>
                <a:cs typeface="B Nazanin"/>
              </a:rPr>
              <a:t> لیست صفر را ارائه نماید.  </a:t>
            </a:r>
            <a:endParaRPr lang="en-US" sz="1800" dirty="0">
              <a:ea typeface="Calibri"/>
              <a:cs typeface="Arial"/>
            </a:endParaRPr>
          </a:p>
          <a:p>
            <a:pPr lvl="0" algn="just" rtl="1">
              <a:lnSpc>
                <a:spcPct val="115000"/>
              </a:lnSpc>
              <a:spcBef>
                <a:spcPts val="0"/>
              </a:spcBef>
              <a:buFont typeface="Wingdings"/>
              <a:buChar char=""/>
            </a:pPr>
            <a:r>
              <a:rPr lang="fa-IR" sz="2400" dirty="0" smtClean="0">
                <a:ea typeface="Calibri"/>
                <a:cs typeface="B Nazanin"/>
              </a:rPr>
              <a:t>پزشک موظف است درصورت </a:t>
            </a:r>
            <a:r>
              <a:rPr lang="fa-IR" sz="2400" dirty="0">
                <a:ea typeface="Calibri"/>
                <a:cs typeface="B Nazanin"/>
              </a:rPr>
              <a:t>وجود علائم و نشانه های بالینی به نفع بیماری سل، </a:t>
            </a:r>
            <a:r>
              <a:rPr lang="fa-IR" sz="2400" dirty="0" smtClean="0">
                <a:ea typeface="Calibri"/>
                <a:cs typeface="B Nazanin"/>
              </a:rPr>
              <a:t>بیمار را "مورد </a:t>
            </a:r>
            <a:r>
              <a:rPr lang="fa-IR" sz="2400" dirty="0">
                <a:ea typeface="Calibri"/>
                <a:cs typeface="B Nazanin"/>
              </a:rPr>
              <a:t>مشکوک به سل" تلقی </a:t>
            </a:r>
            <a:r>
              <a:rPr lang="fa-IR" sz="2400" dirty="0" smtClean="0">
                <a:ea typeface="Calibri"/>
                <a:cs typeface="B Nazanin"/>
              </a:rPr>
              <a:t>کند، </a:t>
            </a:r>
            <a:r>
              <a:rPr lang="fa-IR" sz="2400" dirty="0">
                <a:ea typeface="Calibri"/>
                <a:cs typeface="B Nazanin"/>
              </a:rPr>
              <a:t>طبق توصیه های قسمت  بیماریابی در این اسلاید مورد بررسی قرار </a:t>
            </a:r>
            <a:r>
              <a:rPr lang="fa-IR" sz="2400" dirty="0" smtClean="0">
                <a:ea typeface="Calibri"/>
                <a:cs typeface="B Nazanin"/>
              </a:rPr>
              <a:t>دهد. </a:t>
            </a:r>
            <a:endParaRPr lang="en-US" sz="1800" dirty="0">
              <a:ea typeface="Calibri"/>
              <a:cs typeface="Arial"/>
            </a:endParaRPr>
          </a:p>
          <a:p>
            <a:pPr lvl="0" algn="just" rtl="1">
              <a:lnSpc>
                <a:spcPct val="115000"/>
              </a:lnSpc>
              <a:spcBef>
                <a:spcPts val="0"/>
              </a:spcBef>
              <a:buFont typeface="Wingdings"/>
              <a:buChar char=""/>
            </a:pPr>
            <a:r>
              <a:rPr lang="fa-IR" sz="2400" dirty="0">
                <a:ea typeface="Calibri"/>
                <a:cs typeface="B Nazanin"/>
              </a:rPr>
              <a:t> آزمایش </a:t>
            </a:r>
            <a:r>
              <a:rPr lang="en-US" sz="2400" dirty="0">
                <a:ea typeface="Calibri"/>
                <a:cs typeface="B Nazanin"/>
              </a:rPr>
              <a:t>HIV </a:t>
            </a:r>
            <a:r>
              <a:rPr lang="en-US" sz="2400" dirty="0" err="1">
                <a:ea typeface="Calibri"/>
                <a:cs typeface="B Nazanin"/>
              </a:rPr>
              <a:t>Ab</a:t>
            </a:r>
            <a:r>
              <a:rPr lang="en-US" sz="2400" dirty="0">
                <a:latin typeface="B Nazanin"/>
                <a:ea typeface="Calibri"/>
                <a:cs typeface="Arial"/>
              </a:rPr>
              <a:t> </a:t>
            </a:r>
            <a:r>
              <a:rPr lang="fa-IR" sz="2400" dirty="0">
                <a:latin typeface="B Nazanin"/>
                <a:ea typeface="Calibri"/>
              </a:rPr>
              <a:t>در کسانی که در معرض خطر هستند </a:t>
            </a:r>
            <a:endParaRPr lang="en-US" sz="1800" dirty="0">
              <a:ea typeface="Calibri"/>
              <a:cs typeface="Arial"/>
            </a:endParaRPr>
          </a:p>
        </p:txBody>
      </p:sp>
    </p:spTree>
    <p:extLst>
      <p:ext uri="{BB962C8B-B14F-4D97-AF65-F5344CB8AC3E}">
        <p14:creationId xmlns:p14="http://schemas.microsoft.com/office/powerpoint/2010/main" val="14432394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b="1" dirty="0" smtClean="0">
                <a:solidFill>
                  <a:schemeClr val="tx1"/>
                </a:solidFill>
              </a:rPr>
              <a:t> </a:t>
            </a:r>
            <a:r>
              <a:rPr lang="ar-SA" b="1" dirty="0" smtClean="0">
                <a:solidFill>
                  <a:schemeClr val="tx1"/>
                </a:solidFill>
              </a:rPr>
              <a:t>بیماریابی فعال</a:t>
            </a:r>
            <a:r>
              <a:rPr lang="fa-IR" b="1" dirty="0" smtClean="0">
                <a:solidFill>
                  <a:schemeClr val="tx1"/>
                </a:solidFill>
              </a:rPr>
              <a:t> (ادامه)</a:t>
            </a:r>
            <a:r>
              <a:rPr lang="en-US" b="1" dirty="0" smtClean="0">
                <a:solidFill>
                  <a:schemeClr val="tx1"/>
                </a:solidFill>
              </a:rPr>
              <a:t/>
            </a:r>
            <a:br>
              <a:rPr lang="en-US" b="1" dirty="0" smtClean="0">
                <a:solidFill>
                  <a:schemeClr val="tx1"/>
                </a:solidFill>
              </a:rPr>
            </a:br>
            <a:endParaRPr lang="en-US" dirty="0"/>
          </a:p>
        </p:txBody>
      </p:sp>
      <p:sp>
        <p:nvSpPr>
          <p:cNvPr id="3" name="Content Placeholder 2"/>
          <p:cNvSpPr>
            <a:spLocks noGrp="1"/>
          </p:cNvSpPr>
          <p:nvPr>
            <p:ph idx="1"/>
          </p:nvPr>
        </p:nvSpPr>
        <p:spPr>
          <a:xfrm>
            <a:off x="457200" y="1143000"/>
            <a:ext cx="8229600" cy="4525963"/>
          </a:xfrm>
        </p:spPr>
        <p:txBody>
          <a:bodyPr>
            <a:noAutofit/>
          </a:bodyPr>
          <a:lstStyle/>
          <a:p>
            <a:pPr marL="0" lvl="0" indent="0" algn="just" rtl="1">
              <a:lnSpc>
                <a:spcPct val="115000"/>
              </a:lnSpc>
              <a:spcBef>
                <a:spcPts val="0"/>
              </a:spcBef>
              <a:buNone/>
            </a:pPr>
            <a:r>
              <a:rPr lang="fa-IR" sz="2400" b="1" dirty="0" smtClean="0">
                <a:ea typeface="Calibri"/>
                <a:cs typeface="B Nazanin"/>
              </a:rPr>
              <a:t>3. </a:t>
            </a:r>
            <a:r>
              <a:rPr lang="fa-IR" sz="3600" b="1" dirty="0">
                <a:ea typeface="Calibri"/>
                <a:cs typeface="B Nazanin"/>
              </a:rPr>
              <a:t>بیماریابی فعال در زندانیان </a:t>
            </a:r>
            <a:r>
              <a:rPr lang="en-US" sz="3600" b="1" dirty="0">
                <a:ea typeface="Calibri"/>
                <a:cs typeface="B Nazanin"/>
              </a:rPr>
              <a:t>HIV</a:t>
            </a:r>
            <a:r>
              <a:rPr lang="fa-IR" sz="3600" b="1" dirty="0">
                <a:ea typeface="Calibri"/>
                <a:cs typeface="B Nazanin"/>
              </a:rPr>
              <a:t> مثبت:</a:t>
            </a:r>
            <a:endParaRPr lang="en-US" sz="2800" dirty="0">
              <a:ea typeface="Calibri"/>
              <a:cs typeface="Arial"/>
            </a:endParaRPr>
          </a:p>
          <a:p>
            <a:pPr lvl="0" algn="just" rtl="1">
              <a:lnSpc>
                <a:spcPct val="115000"/>
              </a:lnSpc>
              <a:spcBef>
                <a:spcPts val="0"/>
              </a:spcBef>
              <a:buFont typeface="Symbol"/>
              <a:buChar char=""/>
            </a:pPr>
            <a:r>
              <a:rPr lang="fa-IR" sz="3600" dirty="0">
                <a:ea typeface="Calibri"/>
                <a:cs typeface="B Nazanin"/>
              </a:rPr>
              <a:t>درمورد زندانیان مبتلا به </a:t>
            </a:r>
            <a:r>
              <a:rPr lang="en-US" sz="3600" dirty="0">
                <a:ea typeface="Calibri"/>
                <a:cs typeface="B Nazanin"/>
              </a:rPr>
              <a:t>HIV</a:t>
            </a:r>
            <a:r>
              <a:rPr lang="fa-IR" sz="3600" dirty="0">
                <a:ea typeface="Calibri"/>
                <a:cs typeface="B Nazanin"/>
              </a:rPr>
              <a:t>، علاوه بر گرفتن شرح حال و معاینه از نظر سل فعال در همه ویزیت ها ، انجام تست پوستی توبرکولین سالانه و گرافی قفسه سینه در شروع مراقبت و پس از آن بر اساس علائم  بیمار  الزامی است. از کلیه بیمارانی که علائم بیماری سل (به خصوص سرفه، خلط، هموپتزی، تب، تعریق شبانه،کاهش وزن) دارند باید خلط از نظر اسید فست و کشت خلط برای </a:t>
            </a:r>
            <a:r>
              <a:rPr lang="en-US" sz="3600" dirty="0">
                <a:ea typeface="Calibri"/>
                <a:cs typeface="B Nazanin"/>
              </a:rPr>
              <a:t>BK</a:t>
            </a:r>
            <a:r>
              <a:rPr lang="en-US" sz="3600" dirty="0" smtClean="0">
                <a:effectLst/>
                <a:latin typeface="B Nazanin"/>
                <a:ea typeface="Calibri"/>
                <a:cs typeface="Arial"/>
              </a:rPr>
              <a:t> </a:t>
            </a:r>
            <a:r>
              <a:rPr lang="fa-IR" sz="3600" dirty="0">
                <a:latin typeface="B Nazanin"/>
                <a:ea typeface="Calibri"/>
              </a:rPr>
              <a:t>ارسال شود.</a:t>
            </a:r>
            <a:endParaRPr lang="en-US" sz="2800" dirty="0">
              <a:ea typeface="Calibri"/>
              <a:cs typeface="Arial"/>
            </a:endParaRPr>
          </a:p>
        </p:txBody>
      </p:sp>
    </p:spTree>
    <p:extLst>
      <p:ext uri="{BB962C8B-B14F-4D97-AF65-F5344CB8AC3E}">
        <p14:creationId xmlns:p14="http://schemas.microsoft.com/office/powerpoint/2010/main" val="19958130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fa-IR" b="1" dirty="0" smtClean="0">
                <a:solidFill>
                  <a:schemeClr val="tx1"/>
                </a:solidFill>
              </a:rPr>
              <a:t> </a:t>
            </a:r>
            <a:r>
              <a:rPr lang="ar-SA" b="1" dirty="0" smtClean="0">
                <a:solidFill>
                  <a:schemeClr val="tx1"/>
                </a:solidFill>
              </a:rPr>
              <a:t>بیماریابی فعال</a:t>
            </a:r>
            <a:r>
              <a:rPr lang="fa-IR" b="1" dirty="0" smtClean="0">
                <a:solidFill>
                  <a:schemeClr val="tx1"/>
                </a:solidFill>
              </a:rPr>
              <a:t> (ادامه)</a:t>
            </a:r>
            <a:r>
              <a:rPr lang="en-US" b="1" dirty="0" smtClean="0">
                <a:solidFill>
                  <a:schemeClr val="tx1"/>
                </a:solidFill>
              </a:rPr>
              <a:t/>
            </a:r>
            <a:br>
              <a:rPr lang="en-US" b="1" dirty="0" smtClean="0">
                <a:solidFill>
                  <a:schemeClr val="tx1"/>
                </a:solidFill>
              </a:rPr>
            </a:br>
            <a:endParaRPr lang="en-US" dirty="0"/>
          </a:p>
        </p:txBody>
      </p:sp>
      <p:sp>
        <p:nvSpPr>
          <p:cNvPr id="3" name="Content Placeholder 2"/>
          <p:cNvSpPr>
            <a:spLocks noGrp="1"/>
          </p:cNvSpPr>
          <p:nvPr>
            <p:ph idx="1"/>
          </p:nvPr>
        </p:nvSpPr>
        <p:spPr>
          <a:xfrm>
            <a:off x="457200" y="990600"/>
            <a:ext cx="8229600" cy="4525963"/>
          </a:xfrm>
        </p:spPr>
        <p:txBody>
          <a:bodyPr>
            <a:noAutofit/>
          </a:bodyPr>
          <a:lstStyle/>
          <a:p>
            <a:pPr marL="0" marR="0" indent="0" algn="r" rtl="1">
              <a:lnSpc>
                <a:spcPct val="115000"/>
              </a:lnSpc>
              <a:spcBef>
                <a:spcPts val="0"/>
              </a:spcBef>
              <a:spcAft>
                <a:spcPts val="1000"/>
              </a:spcAft>
              <a:buNone/>
            </a:pPr>
            <a:r>
              <a:rPr lang="fa-IR" sz="2400" b="1" dirty="0" smtClean="0">
                <a:ea typeface="Calibri"/>
                <a:cs typeface="B Nazanin"/>
              </a:rPr>
              <a:t>4. </a:t>
            </a:r>
            <a:r>
              <a:rPr lang="fa-IR" b="1" dirty="0">
                <a:ea typeface="Calibri"/>
                <a:cs typeface="B Titr"/>
              </a:rPr>
              <a:t>دستورالعمل بیماریابی فعال در افراد در تماس نزدیک با بیماران مبتلا به سل ریوی خلط مثبت</a:t>
            </a:r>
            <a:endParaRPr lang="en-US" sz="2800" dirty="0">
              <a:ea typeface="Calibri"/>
              <a:cs typeface="Arial"/>
            </a:endParaRPr>
          </a:p>
          <a:p>
            <a:pPr lvl="0" algn="just" rtl="1">
              <a:lnSpc>
                <a:spcPct val="115000"/>
              </a:lnSpc>
              <a:spcBef>
                <a:spcPts val="0"/>
              </a:spcBef>
              <a:buFont typeface="Wingdings"/>
              <a:buChar char=""/>
            </a:pPr>
            <a:r>
              <a:rPr lang="fa-IR" sz="2800" dirty="0" smtClean="0">
                <a:ea typeface="Calibri"/>
                <a:cs typeface="B Nazanin"/>
              </a:rPr>
              <a:t>زندانیانی </a:t>
            </a:r>
            <a:r>
              <a:rPr lang="fa-IR" sz="2800" dirty="0">
                <a:ea typeface="Calibri"/>
                <a:cs typeface="B Nazanin"/>
              </a:rPr>
              <a:t>که با بیمار مبتلا به سل ریوی خلط مثبت هم اتاق بوده اند.</a:t>
            </a:r>
            <a:endParaRPr lang="en-US" sz="2000" dirty="0">
              <a:ea typeface="Calibri"/>
              <a:cs typeface="Arial"/>
            </a:endParaRPr>
          </a:p>
          <a:p>
            <a:pPr lvl="0" algn="just" rtl="1">
              <a:lnSpc>
                <a:spcPct val="115000"/>
              </a:lnSpc>
              <a:spcBef>
                <a:spcPts val="0"/>
              </a:spcBef>
              <a:buFont typeface="Wingdings"/>
              <a:buChar char=""/>
            </a:pPr>
            <a:r>
              <a:rPr lang="fa-IR" sz="2800" dirty="0">
                <a:ea typeface="Calibri"/>
                <a:cs typeface="B Nazanin"/>
              </a:rPr>
              <a:t>زندانیان یا سایر افراد شامل کارکنان زندان که برای زمانی بیش از 8 ساعت در یک فضای بسته با تهویه نامناسب در کنار بیمار سل ریوی اسمیر مثبت بگذرانند</a:t>
            </a:r>
            <a:r>
              <a:rPr lang="fa-IR" sz="2800" dirty="0" smtClean="0">
                <a:ea typeface="Calibri"/>
                <a:cs typeface="B Nazanin"/>
              </a:rPr>
              <a:t>.</a:t>
            </a:r>
          </a:p>
          <a:p>
            <a:pPr lvl="0" algn="just" rtl="1">
              <a:lnSpc>
                <a:spcPct val="115000"/>
              </a:lnSpc>
              <a:spcBef>
                <a:spcPts val="0"/>
              </a:spcBef>
              <a:buFont typeface="Wingdings"/>
              <a:buChar char=""/>
            </a:pPr>
            <a:r>
              <a:rPr lang="fa-IR" sz="2800" dirty="0">
                <a:ea typeface="Calibri"/>
                <a:cs typeface="B Nazanin"/>
              </a:rPr>
              <a:t>درصورت وجود علائم و نشانه های بالینی به نفع بیماری سل، "مورد مشکوک به سل" تلقی شده، طبق توصیه های قسمت  بیماریابی در این اسلاید مورد بررسی قرار می گیرد. </a:t>
            </a:r>
            <a:endParaRPr lang="en-US" sz="2000" dirty="0">
              <a:ea typeface="Calibri"/>
              <a:cs typeface="Arial"/>
            </a:endParaRPr>
          </a:p>
          <a:p>
            <a:pPr lvl="0" algn="just" rtl="1">
              <a:lnSpc>
                <a:spcPct val="115000"/>
              </a:lnSpc>
              <a:spcBef>
                <a:spcPts val="0"/>
              </a:spcBef>
              <a:buFont typeface="Wingdings"/>
              <a:buChar char=""/>
            </a:pPr>
            <a:r>
              <a:rPr lang="fa-IR" sz="2800" dirty="0">
                <a:ea typeface="Calibri"/>
                <a:cs typeface="B Nazanin"/>
              </a:rPr>
              <a:t> آزمایش </a:t>
            </a:r>
            <a:r>
              <a:rPr lang="en-US" sz="2800" dirty="0">
                <a:ea typeface="Calibri"/>
                <a:cs typeface="B Nazanin"/>
              </a:rPr>
              <a:t>HIV </a:t>
            </a:r>
            <a:r>
              <a:rPr lang="en-US" sz="2800" dirty="0" err="1">
                <a:ea typeface="Calibri"/>
                <a:cs typeface="B Nazanin"/>
              </a:rPr>
              <a:t>Ab</a:t>
            </a:r>
            <a:r>
              <a:rPr lang="en-US" sz="2800" dirty="0">
                <a:latin typeface="B Nazanin"/>
                <a:ea typeface="Calibri"/>
                <a:cs typeface="Arial"/>
              </a:rPr>
              <a:t> </a:t>
            </a:r>
            <a:r>
              <a:rPr lang="fa-IR" sz="2800" dirty="0">
                <a:latin typeface="B Nazanin"/>
                <a:ea typeface="Calibri"/>
              </a:rPr>
              <a:t>در کسانی که در معرض خطر هستند </a:t>
            </a:r>
            <a:endParaRPr lang="en-US" sz="2000" dirty="0">
              <a:ea typeface="Calibri"/>
              <a:cs typeface="Arial"/>
            </a:endParaRPr>
          </a:p>
          <a:p>
            <a:pPr lvl="0" algn="just" rtl="1">
              <a:lnSpc>
                <a:spcPct val="115000"/>
              </a:lnSpc>
              <a:spcBef>
                <a:spcPts val="0"/>
              </a:spcBef>
              <a:buFont typeface="Wingdings"/>
              <a:buChar char=""/>
            </a:pPr>
            <a:endParaRPr lang="fa-IR" sz="3600" dirty="0" smtClean="0">
              <a:ea typeface="Calibri"/>
              <a:cs typeface="B Nazanin"/>
            </a:endParaRPr>
          </a:p>
          <a:p>
            <a:pPr lvl="0" algn="just" rtl="1">
              <a:lnSpc>
                <a:spcPct val="115000"/>
              </a:lnSpc>
              <a:spcBef>
                <a:spcPts val="0"/>
              </a:spcBef>
              <a:buFont typeface="Wingdings"/>
              <a:buChar char=""/>
            </a:pPr>
            <a:endParaRPr lang="en-US" sz="2800" dirty="0">
              <a:ea typeface="Calibri"/>
              <a:cs typeface="Arial"/>
            </a:endParaRPr>
          </a:p>
        </p:txBody>
      </p:sp>
    </p:spTree>
    <p:extLst>
      <p:ext uri="{BB962C8B-B14F-4D97-AF65-F5344CB8AC3E}">
        <p14:creationId xmlns:p14="http://schemas.microsoft.com/office/powerpoint/2010/main" val="2479821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ChangeArrowheads="1"/>
          </p:cNvSpPr>
          <p:nvPr/>
        </p:nvSpPr>
        <p:spPr bwMode="auto">
          <a:xfrm>
            <a:off x="2438400" y="20782"/>
            <a:ext cx="476765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15900" algn="l" defTabSz="914400" rtl="1" eaLnBrk="1" fontAlgn="base" latinLnBrk="0" hangingPunct="1">
              <a:lnSpc>
                <a:spcPct val="100000"/>
              </a:lnSpc>
              <a:spcBef>
                <a:spcPct val="0"/>
              </a:spcBef>
              <a:spcAft>
                <a:spcPct val="0"/>
              </a:spcAft>
              <a:buClrTx/>
              <a:buSzTx/>
              <a:buFontTx/>
              <a:buNone/>
              <a:tabLst>
                <a:tab pos="0" algn="r"/>
              </a:tabLst>
            </a:pPr>
            <a:r>
              <a:rPr kumimoji="0" lang="ar-SA" sz="3200" b="1" i="0" u="none" strike="noStrike" cap="none" normalizeH="0" baseline="0" dirty="0" smtClean="0">
                <a:ln>
                  <a:noFill/>
                </a:ln>
                <a:solidFill>
                  <a:srgbClr val="165A3E"/>
                </a:solidFill>
                <a:effectLst/>
                <a:latin typeface="Times New Roman" pitchFamily="18" charset="0"/>
                <a:ea typeface="Times New Roman" pitchFamily="18" charset="0"/>
                <a:cs typeface="B Nazanin" pitchFamily="2" charset="-78"/>
              </a:rPr>
              <a:t>رژيم درماني </a:t>
            </a:r>
            <a:r>
              <a:rPr kumimoji="0" lang="fa-IR" sz="3200" b="1" i="0" u="none" strike="noStrike" cap="none" normalizeH="0" baseline="0" dirty="0" smtClean="0">
                <a:ln>
                  <a:noFill/>
                </a:ln>
                <a:solidFill>
                  <a:srgbClr val="165A3E"/>
                </a:solidFill>
                <a:effectLst/>
                <a:latin typeface="Times New Roman" pitchFamily="18" charset="0"/>
                <a:ea typeface="Times New Roman" pitchFamily="18" charset="0"/>
                <a:cs typeface="B Nazanin" pitchFamily="2" charset="-78"/>
              </a:rPr>
              <a:t>در </a:t>
            </a:r>
            <a:r>
              <a:rPr kumimoji="0" lang="ar-SA" sz="3200" b="1" i="0" u="none" strike="noStrike" cap="none" normalizeH="0" baseline="0" dirty="0" smtClean="0">
                <a:ln>
                  <a:noFill/>
                </a:ln>
                <a:solidFill>
                  <a:srgbClr val="165A3E"/>
                </a:solidFill>
                <a:effectLst/>
                <a:latin typeface="Times New Roman" pitchFamily="18" charset="0"/>
                <a:ea typeface="Times New Roman" pitchFamily="18" charset="0"/>
                <a:cs typeface="B Nazanin" pitchFamily="2" charset="-78"/>
              </a:rPr>
              <a:t>بيماران </a:t>
            </a:r>
            <a:r>
              <a:rPr kumimoji="0" lang="fa-IR" sz="3200" b="1" i="0" u="none" strike="noStrike" cap="none" normalizeH="0" baseline="0" dirty="0" smtClean="0">
                <a:ln>
                  <a:noFill/>
                </a:ln>
                <a:solidFill>
                  <a:srgbClr val="165A3E"/>
                </a:solidFill>
                <a:effectLst/>
                <a:latin typeface="Times New Roman" pitchFamily="18" charset="0"/>
                <a:ea typeface="Times New Roman" pitchFamily="18" charset="0"/>
                <a:cs typeface="B Nazanin" pitchFamily="2" charset="-78"/>
              </a:rPr>
              <a:t>جدید</a:t>
            </a:r>
            <a:r>
              <a:rPr kumimoji="0" lang="ar-SA" sz="3200" b="1" i="0" u="none" strike="noStrike" cap="none" normalizeH="0" baseline="0" dirty="0" smtClean="0">
                <a:ln>
                  <a:noFill/>
                </a:ln>
                <a:solidFill>
                  <a:srgbClr val="165A3E"/>
                </a:solidFill>
                <a:effectLst/>
                <a:latin typeface="Times New Roman" pitchFamily="18" charset="0"/>
                <a:ea typeface="Times New Roman" pitchFamily="18" charset="0"/>
                <a:cs typeface="B Nazanin" pitchFamily="2" charset="-78"/>
              </a:rPr>
              <a:t> </a:t>
            </a:r>
            <a:r>
              <a:rPr kumimoji="0" lang="fa-IR" sz="3200" b="1" i="0" u="none" strike="noStrike" cap="none" normalizeH="0" baseline="0" dirty="0" smtClean="0">
                <a:ln>
                  <a:noFill/>
                </a:ln>
                <a:solidFill>
                  <a:srgbClr val="165A3E"/>
                </a:solidFill>
                <a:effectLst/>
                <a:latin typeface="Times New Roman" pitchFamily="18" charset="0"/>
                <a:ea typeface="Times New Roman" pitchFamily="18" charset="0"/>
                <a:cs typeface="B Nazanin" pitchFamily="2" charset="-78"/>
              </a:rPr>
              <a:t> </a:t>
            </a:r>
            <a:endParaRPr kumimoji="0" lang="en-US" b="1" i="0" u="none" strike="noStrike" cap="none" normalizeH="0" baseline="0" dirty="0" smtClean="0">
              <a:ln>
                <a:noFill/>
              </a:ln>
              <a:solidFill>
                <a:schemeClr val="tx1"/>
              </a:solidFill>
              <a:effectLst/>
              <a:latin typeface="Arial" pitchFamily="34" charset="0"/>
              <a:cs typeface="Arial" pitchFamily="34" charset="0"/>
            </a:endParaRPr>
          </a:p>
          <a:p>
            <a:pPr marL="0" marR="0" lvl="0" indent="215900" algn="l" defTabSz="914400" rtl="0" eaLnBrk="0" fontAlgn="base" latinLnBrk="0" hangingPunct="0">
              <a:lnSpc>
                <a:spcPct val="100000"/>
              </a:lnSpc>
              <a:spcBef>
                <a:spcPct val="0"/>
              </a:spcBef>
              <a:spcAft>
                <a:spcPct val="0"/>
              </a:spcAft>
              <a:buClrTx/>
              <a:buSzTx/>
              <a:buFontTx/>
              <a:buNone/>
              <a:tabLst>
                <a:tab pos="0" algn="r"/>
              </a:tabLst>
            </a:pPr>
            <a:endParaRPr kumimoji="0" lang="en-US" sz="4000" b="1"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10" name="Content Placeholder 9"/>
          <p:cNvGraphicFramePr>
            <a:graphicFrameLocks noGrp="1"/>
          </p:cNvGraphicFramePr>
          <p:nvPr>
            <p:ph idx="1"/>
            <p:extLst>
              <p:ext uri="{D42A27DB-BD31-4B8C-83A1-F6EECF244321}">
                <p14:modId xmlns:p14="http://schemas.microsoft.com/office/powerpoint/2010/main" val="4110747098"/>
              </p:ext>
            </p:extLst>
          </p:nvPr>
        </p:nvGraphicFramePr>
        <p:xfrm>
          <a:off x="762001" y="1295400"/>
          <a:ext cx="7620000" cy="3962400"/>
        </p:xfrm>
        <a:graphic>
          <a:graphicData uri="http://schemas.openxmlformats.org/drawingml/2006/table">
            <a:tbl>
              <a:tblPr rtl="1"/>
              <a:tblGrid>
                <a:gridCol w="1149361"/>
                <a:gridCol w="2797729"/>
                <a:gridCol w="1555147"/>
                <a:gridCol w="2117763"/>
              </a:tblGrid>
              <a:tr h="1384917">
                <a:tc>
                  <a:txBody>
                    <a:bodyPr/>
                    <a:lstStyle/>
                    <a:p>
                      <a:pPr marL="0" marR="0" algn="ctr" rtl="1">
                        <a:lnSpc>
                          <a:spcPct val="115000"/>
                        </a:lnSpc>
                        <a:spcBef>
                          <a:spcPts val="0"/>
                        </a:spcBef>
                        <a:spcAft>
                          <a:spcPts val="0"/>
                        </a:spcAft>
                      </a:pPr>
                      <a:r>
                        <a:rPr lang="ar-SA" sz="3200" b="1">
                          <a:solidFill>
                            <a:srgbClr val="165A3E"/>
                          </a:solidFill>
                          <a:effectLst/>
                          <a:latin typeface="Times New Roman"/>
                          <a:ea typeface="Times New Roman"/>
                          <a:cs typeface="B Nazanin"/>
                        </a:rPr>
                        <a:t>گروه درماني</a:t>
                      </a:r>
                      <a:endParaRPr lang="en-US" sz="4000" b="1">
                        <a:effectLst/>
                        <a:latin typeface="Calibri"/>
                        <a:ea typeface="Calibri"/>
                        <a:cs typeface="Arial"/>
                      </a:endParaRPr>
                    </a:p>
                  </a:txBody>
                  <a:tcPr marL="68580" marR="68580" marT="0" marB="0" anchor="ctr">
                    <a:lnL w="57150" cap="flat" cmpd="dbl"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c>
                  <a:txBody>
                    <a:bodyPr/>
                    <a:lstStyle/>
                    <a:p>
                      <a:pPr marL="0" marR="0" algn="ctr" rtl="1">
                        <a:lnSpc>
                          <a:spcPct val="115000"/>
                        </a:lnSpc>
                        <a:spcBef>
                          <a:spcPts val="0"/>
                        </a:spcBef>
                        <a:spcAft>
                          <a:spcPts val="0"/>
                        </a:spcAft>
                      </a:pPr>
                      <a:r>
                        <a:rPr lang="ar-SA" sz="3200" b="1">
                          <a:solidFill>
                            <a:srgbClr val="165A3E"/>
                          </a:solidFill>
                          <a:effectLst/>
                          <a:latin typeface="Times New Roman"/>
                          <a:ea typeface="Times New Roman"/>
                          <a:cs typeface="B Nazanin"/>
                        </a:rPr>
                        <a:t>بيماران تحت درمان</a:t>
                      </a:r>
                      <a:endParaRPr lang="en-US" sz="4000" b="1">
                        <a:effectLst/>
                        <a:latin typeface="Calibri"/>
                        <a:ea typeface="Calibri"/>
                        <a:cs typeface="Arial"/>
                      </a:endParaRPr>
                    </a:p>
                  </a:txBody>
                  <a:tcPr marL="68580" marR="68580" marT="0" marB="0" anchor="ctr">
                    <a:lnL w="12700" cap="flat" cmpd="sng"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c>
                  <a:txBody>
                    <a:bodyPr/>
                    <a:lstStyle/>
                    <a:p>
                      <a:pPr marL="0" marR="0" algn="ctr" rtl="1">
                        <a:lnSpc>
                          <a:spcPct val="115000"/>
                        </a:lnSpc>
                        <a:spcBef>
                          <a:spcPts val="0"/>
                        </a:spcBef>
                        <a:spcAft>
                          <a:spcPts val="0"/>
                        </a:spcAft>
                      </a:pPr>
                      <a:r>
                        <a:rPr lang="ar-SA" sz="3200" b="1">
                          <a:solidFill>
                            <a:srgbClr val="165A3E"/>
                          </a:solidFill>
                          <a:effectLst/>
                          <a:latin typeface="Times New Roman"/>
                          <a:ea typeface="Times New Roman"/>
                          <a:cs typeface="B Nazanin"/>
                        </a:rPr>
                        <a:t>مرحله حمله اي</a:t>
                      </a:r>
                      <a:endParaRPr lang="en-US" sz="4000" b="1">
                        <a:effectLst/>
                        <a:latin typeface="Calibri"/>
                        <a:ea typeface="Calibri"/>
                        <a:cs typeface="Arial"/>
                      </a:endParaRPr>
                    </a:p>
                  </a:txBody>
                  <a:tcPr marL="68580" marR="68580" marT="0" marB="0" anchor="ctr">
                    <a:lnL w="12700" cap="flat" cmpd="sng"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c>
                  <a:txBody>
                    <a:bodyPr/>
                    <a:lstStyle/>
                    <a:p>
                      <a:pPr marL="0" marR="0" indent="20955" algn="ctr" rtl="1">
                        <a:lnSpc>
                          <a:spcPct val="115000"/>
                        </a:lnSpc>
                        <a:spcBef>
                          <a:spcPts val="0"/>
                        </a:spcBef>
                        <a:spcAft>
                          <a:spcPts val="0"/>
                        </a:spcAft>
                      </a:pPr>
                      <a:r>
                        <a:rPr lang="ar-SA" sz="3200" b="1">
                          <a:solidFill>
                            <a:srgbClr val="165A3E"/>
                          </a:solidFill>
                          <a:effectLst/>
                          <a:latin typeface="Times New Roman"/>
                          <a:ea typeface="Times New Roman"/>
                          <a:cs typeface="B Nazanin"/>
                        </a:rPr>
                        <a:t>مرحله نگهدارنده</a:t>
                      </a:r>
                      <a:endParaRPr lang="en-US" sz="4000" b="1">
                        <a:effectLst/>
                        <a:latin typeface="Calibri"/>
                        <a:ea typeface="Calibri"/>
                        <a:cs typeface="Arial"/>
                      </a:endParaRPr>
                    </a:p>
                  </a:txBody>
                  <a:tcPr marL="68580" marR="68580" marT="0" marB="0" anchor="ctr">
                    <a:lnL w="12700" cap="flat" cmpd="sng" algn="ctr">
                      <a:solidFill>
                        <a:srgbClr val="165A3E"/>
                      </a:solidFill>
                      <a:prstDash val="solid"/>
                      <a:round/>
                      <a:headEnd type="none" w="med" len="med"/>
                      <a:tailEnd type="none" w="med" len="med"/>
                    </a:lnL>
                    <a:lnR w="57150" cap="flat" cmpd="dbl"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r>
              <a:tr h="2577483">
                <a:tc>
                  <a:txBody>
                    <a:bodyPr/>
                    <a:lstStyle/>
                    <a:p>
                      <a:pPr marL="0" marR="0" indent="215900" algn="just" rtl="1">
                        <a:lnSpc>
                          <a:spcPct val="115000"/>
                        </a:lnSpc>
                        <a:spcBef>
                          <a:spcPts val="0"/>
                        </a:spcBef>
                        <a:spcAft>
                          <a:spcPts val="0"/>
                        </a:spcAft>
                      </a:pPr>
                      <a:r>
                        <a:rPr lang="ar-SA" sz="3200" b="1" dirty="0">
                          <a:solidFill>
                            <a:srgbClr val="165A3E"/>
                          </a:solidFill>
                          <a:effectLst/>
                          <a:latin typeface="Times New Roman"/>
                          <a:ea typeface="Times New Roman"/>
                          <a:cs typeface="B Nazanin"/>
                        </a:rPr>
                        <a:t>1</a:t>
                      </a:r>
                      <a:endParaRPr lang="en-US" sz="4000" b="1" dirty="0">
                        <a:effectLst/>
                        <a:latin typeface="Calibri"/>
                        <a:ea typeface="Calibri"/>
                        <a:cs typeface="Arial"/>
                      </a:endParaRPr>
                    </a:p>
                  </a:txBody>
                  <a:tcPr marL="68580" marR="68580" marT="0" marB="0" anchor="ctr">
                    <a:lnL w="57150" cap="flat" cmpd="dbl" algn="ctr">
                      <a:solidFill>
                        <a:srgbClr val="165A3E"/>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165A3E"/>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E3BC"/>
                    </a:solidFill>
                  </a:tcPr>
                </a:tc>
                <a:tc>
                  <a:txBody>
                    <a:bodyPr/>
                    <a:lstStyle/>
                    <a:p>
                      <a:pPr marL="0" marR="0" algn="r" rtl="1">
                        <a:lnSpc>
                          <a:spcPct val="115000"/>
                        </a:lnSpc>
                        <a:spcBef>
                          <a:spcPts val="0"/>
                        </a:spcBef>
                        <a:spcAft>
                          <a:spcPts val="0"/>
                        </a:spcAft>
                        <a:tabLst>
                          <a:tab pos="0" algn="r"/>
                        </a:tabLst>
                      </a:pPr>
                      <a:r>
                        <a:rPr lang="ar-SA" sz="3200" b="1" dirty="0">
                          <a:effectLst/>
                          <a:latin typeface="Times New Roman"/>
                          <a:ea typeface="Times New Roman"/>
                          <a:cs typeface="B Nazanin"/>
                        </a:rPr>
                        <a:t>بيماران جديد </a:t>
                      </a:r>
                      <a:endParaRPr lang="en-US" sz="4000" b="1" dirty="0">
                        <a:effectLst/>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165A3E"/>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marR="0" algn="ctr" rtl="0">
                        <a:lnSpc>
                          <a:spcPct val="115000"/>
                        </a:lnSpc>
                        <a:spcBef>
                          <a:spcPts val="0"/>
                        </a:spcBef>
                        <a:spcAft>
                          <a:spcPts val="0"/>
                        </a:spcAft>
                      </a:pPr>
                      <a:r>
                        <a:rPr lang="en-US" sz="3200" b="1" dirty="0">
                          <a:effectLst/>
                          <a:latin typeface="Times New Roman"/>
                          <a:ea typeface="Times New Roman"/>
                          <a:cs typeface="B Nazanin"/>
                        </a:rPr>
                        <a:t>2HRZE</a:t>
                      </a:r>
                      <a:endParaRPr lang="en-US" sz="4000" b="1" dirty="0">
                        <a:effectLst/>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165A3E"/>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c>
                  <a:txBody>
                    <a:bodyPr/>
                    <a:lstStyle/>
                    <a:p>
                      <a:pPr marL="0" marR="0" algn="ctr" rtl="0">
                        <a:lnSpc>
                          <a:spcPct val="115000"/>
                        </a:lnSpc>
                        <a:spcBef>
                          <a:spcPts val="0"/>
                        </a:spcBef>
                        <a:spcAft>
                          <a:spcPts val="0"/>
                        </a:spcAft>
                      </a:pPr>
                      <a:r>
                        <a:rPr lang="ar-SA" sz="3200" b="1" dirty="0">
                          <a:effectLst/>
                          <a:latin typeface="Times New Roman"/>
                          <a:ea typeface="Times New Roman"/>
                          <a:cs typeface="B Nazanin"/>
                        </a:rPr>
                        <a:t> </a:t>
                      </a:r>
                      <a:endParaRPr lang="en-US" sz="4000" b="1" dirty="0">
                        <a:effectLst/>
                        <a:latin typeface="Calibri"/>
                        <a:ea typeface="Calibri"/>
                        <a:cs typeface="Arial"/>
                      </a:endParaRPr>
                    </a:p>
                    <a:p>
                      <a:pPr marL="0" marR="0" algn="ctr" rtl="0">
                        <a:lnSpc>
                          <a:spcPct val="115000"/>
                        </a:lnSpc>
                        <a:spcBef>
                          <a:spcPts val="0"/>
                        </a:spcBef>
                        <a:spcAft>
                          <a:spcPts val="0"/>
                        </a:spcAft>
                      </a:pPr>
                      <a:r>
                        <a:rPr lang="en-US" sz="3200" b="1" dirty="0">
                          <a:effectLst/>
                          <a:latin typeface="Times New Roman"/>
                          <a:ea typeface="Times New Roman"/>
                          <a:cs typeface="B Nazanin"/>
                        </a:rPr>
                        <a:t>4HR</a:t>
                      </a:r>
                      <a:endParaRPr lang="en-US" sz="4000" b="1" dirty="0">
                        <a:effectLst/>
                        <a:latin typeface="Calibri"/>
                        <a:ea typeface="Calibri"/>
                        <a:cs typeface="Arial"/>
                      </a:endParaRPr>
                    </a:p>
                    <a:p>
                      <a:pPr marL="0" marR="0" algn="ctr" rtl="0">
                        <a:lnSpc>
                          <a:spcPct val="115000"/>
                        </a:lnSpc>
                        <a:spcBef>
                          <a:spcPts val="0"/>
                        </a:spcBef>
                        <a:spcAft>
                          <a:spcPts val="0"/>
                        </a:spcAft>
                      </a:pPr>
                      <a:r>
                        <a:rPr lang="ar-SA" sz="4400" b="1" baseline="30000" dirty="0">
                          <a:effectLst/>
                          <a:latin typeface="Times New Roman"/>
                          <a:ea typeface="Times New Roman"/>
                          <a:cs typeface="B Nazanin"/>
                        </a:rPr>
                        <a:t> </a:t>
                      </a:r>
                      <a:endParaRPr lang="en-US" sz="4000" b="1" dirty="0">
                        <a:effectLst/>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57150" cap="flat" cmpd="dbl"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AF1DD"/>
                    </a:solidFill>
                  </a:tcPr>
                </a:tc>
              </a:tr>
            </a:tbl>
          </a:graphicData>
        </a:graphic>
      </p:graphicFrame>
    </p:spTree>
    <p:extLst>
      <p:ext uri="{BB962C8B-B14F-4D97-AF65-F5344CB8AC3E}">
        <p14:creationId xmlns:p14="http://schemas.microsoft.com/office/powerpoint/2010/main" val="761096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effectLst/>
                <a:latin typeface="B Nazanin"/>
                <a:ea typeface="Calibri"/>
              </a:rPr>
              <a:t> </a:t>
            </a:r>
            <a:r>
              <a:rPr lang="fa-IR" b="1" dirty="0">
                <a:ea typeface="Calibri"/>
                <a:cs typeface="B Nazanin"/>
              </a:rPr>
              <a:t>موارد درمان مجدد </a:t>
            </a:r>
            <a:endParaRPr lang="en-US" dirty="0"/>
          </a:p>
        </p:txBody>
      </p:sp>
      <p:sp>
        <p:nvSpPr>
          <p:cNvPr id="3" name="Content Placeholder 2"/>
          <p:cNvSpPr>
            <a:spLocks noGrp="1"/>
          </p:cNvSpPr>
          <p:nvPr>
            <p:ph idx="1"/>
          </p:nvPr>
        </p:nvSpPr>
        <p:spPr/>
        <p:txBody>
          <a:bodyPr>
            <a:normAutofit/>
          </a:bodyPr>
          <a:lstStyle/>
          <a:p>
            <a:pPr marL="0" indent="0" algn="r" rtl="1">
              <a:buNone/>
            </a:pPr>
            <a:r>
              <a:rPr lang="fa-IR" sz="3600" b="1" dirty="0">
                <a:ea typeface="Calibri"/>
                <a:cs typeface="B Nazanin"/>
              </a:rPr>
              <a:t>‌1) </a:t>
            </a:r>
            <a:r>
              <a:rPr lang="fa-IR" sz="3600" b="1" dirty="0" smtClean="0">
                <a:ea typeface="Calibri"/>
                <a:cs typeface="B Nazanin"/>
              </a:rPr>
              <a:t>عود</a:t>
            </a:r>
          </a:p>
          <a:p>
            <a:pPr marL="0" indent="0" algn="r" rtl="1">
              <a:buNone/>
            </a:pPr>
            <a:r>
              <a:rPr lang="fa-IR" sz="3600" b="1" dirty="0" smtClean="0">
                <a:ea typeface="Calibri"/>
                <a:cs typeface="B Nazanin"/>
              </a:rPr>
              <a:t> 2) </a:t>
            </a:r>
            <a:r>
              <a:rPr lang="fa-IR" sz="3600" b="1" dirty="0">
                <a:ea typeface="Calibri"/>
                <a:cs typeface="B Nazanin"/>
              </a:rPr>
              <a:t>شكست درمان </a:t>
            </a:r>
            <a:endParaRPr lang="fa-IR" sz="3600" b="1" dirty="0" smtClean="0">
              <a:ea typeface="Calibri"/>
              <a:cs typeface="B Nazanin"/>
            </a:endParaRPr>
          </a:p>
          <a:p>
            <a:pPr marL="0" indent="0" algn="r" rtl="1">
              <a:buNone/>
            </a:pPr>
            <a:r>
              <a:rPr lang="fa-IR" sz="3600" b="1" dirty="0" smtClean="0">
                <a:ea typeface="Calibri"/>
                <a:cs typeface="B Nazanin"/>
              </a:rPr>
              <a:t> 3) </a:t>
            </a:r>
            <a:r>
              <a:rPr lang="fa-IR" sz="3600" b="1" dirty="0">
                <a:ea typeface="Calibri"/>
                <a:cs typeface="B Nazanin"/>
              </a:rPr>
              <a:t>درمان پس از </a:t>
            </a:r>
            <a:r>
              <a:rPr lang="fa-IR" sz="3600" b="1" dirty="0" smtClean="0">
                <a:ea typeface="Calibri"/>
                <a:cs typeface="B Nazanin"/>
              </a:rPr>
              <a:t>غيبت</a:t>
            </a:r>
            <a:endParaRPr lang="en-US" sz="3600" b="1" dirty="0"/>
          </a:p>
        </p:txBody>
      </p:sp>
    </p:spTree>
    <p:extLst>
      <p:ext uri="{BB962C8B-B14F-4D97-AF65-F5344CB8AC3E}">
        <p14:creationId xmlns:p14="http://schemas.microsoft.com/office/powerpoint/2010/main" val="2318357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noAutofit/>
          </a:bodyPr>
          <a:lstStyle/>
          <a:p>
            <a:pPr lvl="0" algn="r" rtl="1" fontAlgn="base">
              <a:spcAft>
                <a:spcPct val="0"/>
              </a:spcAft>
              <a:tabLst>
                <a:tab pos="0" algn="r"/>
              </a:tabLst>
            </a:pPr>
            <a:r>
              <a:rPr lang="fa-IR" sz="2800" b="1" dirty="0" smtClean="0">
                <a:solidFill>
                  <a:prstClr val="black"/>
                </a:solidFill>
                <a:latin typeface="Calibri" pitchFamily="34" charset="0"/>
                <a:ea typeface="Calibri" pitchFamily="34" charset="0"/>
                <a:cs typeface="B Nazanin" pitchFamily="2" charset="-78"/>
              </a:rPr>
              <a:t>بهترين </a:t>
            </a:r>
            <a:r>
              <a:rPr lang="fa-IR" sz="2800" b="1" dirty="0">
                <a:solidFill>
                  <a:prstClr val="black"/>
                </a:solidFill>
                <a:latin typeface="Calibri" pitchFamily="34" charset="0"/>
                <a:ea typeface="Calibri" pitchFamily="34" charset="0"/>
                <a:cs typeface="B Nazanin" pitchFamily="2" charset="-78"/>
              </a:rPr>
              <a:t>روش برخورد با اين بيماران اين است كه قبل از شروع درمان نوع مايكوباكتريوم و تست مقاومت دارویی تعيين شود. </a:t>
            </a:r>
            <a:r>
              <a:rPr lang="fa-IR" sz="1200" b="1" dirty="0" smtClean="0">
                <a:solidFill>
                  <a:prstClr val="black"/>
                </a:solidFill>
                <a:latin typeface="Arial" pitchFamily="34" charset="0"/>
                <a:ea typeface="+mn-ea"/>
                <a:cs typeface="Arial" pitchFamily="34" charset="0"/>
              </a:rPr>
              <a:t/>
            </a:r>
            <a:br>
              <a:rPr lang="fa-IR" sz="1200" b="1" dirty="0" smtClean="0">
                <a:solidFill>
                  <a:prstClr val="black"/>
                </a:solidFill>
                <a:latin typeface="Arial" pitchFamily="34" charset="0"/>
                <a:ea typeface="+mn-ea"/>
                <a:cs typeface="Arial" pitchFamily="34" charset="0"/>
              </a:rPr>
            </a:br>
            <a:r>
              <a:rPr lang="fa-IR" sz="2800" b="1" dirty="0" smtClean="0">
                <a:solidFill>
                  <a:prstClr val="black"/>
                </a:solidFill>
                <a:latin typeface="Calibri" pitchFamily="34" charset="0"/>
                <a:ea typeface="Calibri" pitchFamily="34" charset="0"/>
                <a:cs typeface="B Nazanin" pitchFamily="2" charset="-78"/>
              </a:rPr>
              <a:t>در </a:t>
            </a:r>
            <a:r>
              <a:rPr lang="fa-IR" sz="2800" b="1" dirty="0">
                <a:solidFill>
                  <a:prstClr val="black"/>
                </a:solidFill>
                <a:latin typeface="Calibri" pitchFamily="34" charset="0"/>
                <a:ea typeface="Calibri" pitchFamily="34" charset="0"/>
                <a:cs typeface="B Nazanin" pitchFamily="2" charset="-78"/>
              </a:rPr>
              <a:t>مواردي كه تست مقاومت امكان پذير </a:t>
            </a:r>
            <a:r>
              <a:rPr lang="fa-IR" sz="2800" b="1" dirty="0" smtClean="0">
                <a:solidFill>
                  <a:prstClr val="black"/>
                </a:solidFill>
                <a:latin typeface="Calibri" pitchFamily="34" charset="0"/>
                <a:ea typeface="Calibri" pitchFamily="34" charset="0"/>
                <a:cs typeface="B Nazanin" pitchFamily="2" charset="-78"/>
              </a:rPr>
              <a:t>نیست:</a:t>
            </a:r>
            <a:r>
              <a:rPr lang="fa-IR" sz="1200" b="1" dirty="0">
                <a:solidFill>
                  <a:prstClr val="black"/>
                </a:solidFill>
                <a:latin typeface="Arial" pitchFamily="34" charset="0"/>
                <a:ea typeface="+mn-ea"/>
                <a:cs typeface="Arial" pitchFamily="34" charset="0"/>
              </a:rPr>
              <a:t/>
            </a:r>
            <a:br>
              <a:rPr lang="fa-IR" sz="1200" b="1" dirty="0">
                <a:solidFill>
                  <a:prstClr val="black"/>
                </a:solidFill>
                <a:latin typeface="Arial" pitchFamily="34" charset="0"/>
                <a:ea typeface="+mn-ea"/>
                <a:cs typeface="Arial" pitchFamily="34" charset="0"/>
              </a:rPr>
            </a:br>
            <a:r>
              <a:rPr lang="fa-IR" sz="2800" b="1" dirty="0" smtClean="0">
                <a:solidFill>
                  <a:prstClr val="black"/>
                </a:solidFill>
                <a:latin typeface="Calibri" pitchFamily="34" charset="0"/>
                <a:ea typeface="Calibri" pitchFamily="34" charset="0"/>
                <a:cs typeface="B Nazanin" pitchFamily="2" charset="-78"/>
              </a:rPr>
              <a:t>در </a:t>
            </a:r>
            <a:r>
              <a:rPr lang="fa-IR" sz="2800" b="1" dirty="0">
                <a:solidFill>
                  <a:prstClr val="black"/>
                </a:solidFill>
                <a:latin typeface="Calibri" pitchFamily="34" charset="0"/>
                <a:ea typeface="Calibri" pitchFamily="34" charset="0"/>
                <a:cs typeface="B Nazanin" pitchFamily="2" charset="-78"/>
              </a:rPr>
              <a:t>اين موارد جهت موارد عود و درمان پس از غيبت رژيم </a:t>
            </a:r>
            <a:r>
              <a:rPr lang="en-US" sz="2800" b="1" dirty="0" err="1">
                <a:solidFill>
                  <a:prstClr val="black"/>
                </a:solidFill>
                <a:latin typeface="Calibri" pitchFamily="34" charset="0"/>
                <a:ea typeface="Calibri" pitchFamily="34" charset="0"/>
                <a:cs typeface="B Nazanin" pitchFamily="2" charset="-78"/>
              </a:rPr>
              <a:t>CatII</a:t>
            </a:r>
            <a:r>
              <a:rPr lang="en-US" sz="2800" b="1" dirty="0">
                <a:solidFill>
                  <a:prstClr val="black"/>
                </a:solidFill>
                <a:latin typeface="Calibri" pitchFamily="34" charset="0"/>
                <a:ea typeface="Calibri" pitchFamily="34" charset="0"/>
                <a:cs typeface="B Nazanin" pitchFamily="2" charset="-78"/>
              </a:rPr>
              <a:t>  </a:t>
            </a:r>
            <a:r>
              <a:rPr lang="fa-IR" sz="2800" b="1" dirty="0">
                <a:solidFill>
                  <a:prstClr val="black"/>
                </a:solidFill>
                <a:latin typeface="Calibri" pitchFamily="34" charset="0"/>
                <a:ea typeface="Calibri" pitchFamily="34" charset="0"/>
                <a:cs typeface="B Nazanin" pitchFamily="2" charset="-78"/>
              </a:rPr>
              <a:t>توصيه مي شود. </a:t>
            </a:r>
            <a:r>
              <a:rPr lang="fa-IR" sz="1200" b="1" dirty="0" smtClean="0">
                <a:solidFill>
                  <a:prstClr val="black"/>
                </a:solidFill>
                <a:latin typeface="Arial" pitchFamily="34" charset="0"/>
                <a:ea typeface="+mn-ea"/>
                <a:cs typeface="Arial" pitchFamily="34" charset="0"/>
              </a:rPr>
              <a:t/>
            </a:r>
            <a:br>
              <a:rPr lang="fa-IR" sz="1200" b="1" dirty="0" smtClean="0">
                <a:solidFill>
                  <a:prstClr val="black"/>
                </a:solidFill>
                <a:latin typeface="Arial" pitchFamily="34" charset="0"/>
                <a:ea typeface="+mn-ea"/>
                <a:cs typeface="Arial" pitchFamily="34" charset="0"/>
              </a:rPr>
            </a:br>
            <a:r>
              <a:rPr lang="fa-IR" sz="2800" b="1" dirty="0" smtClean="0">
                <a:solidFill>
                  <a:prstClr val="black"/>
                </a:solidFill>
                <a:latin typeface="Calibri" pitchFamily="34" charset="0"/>
                <a:ea typeface="Calibri" pitchFamily="34" charset="0"/>
                <a:cs typeface="B Nazanin" pitchFamily="2" charset="-78"/>
              </a:rPr>
              <a:t>در </a:t>
            </a:r>
            <a:r>
              <a:rPr lang="fa-IR" sz="2800" b="1" dirty="0">
                <a:solidFill>
                  <a:prstClr val="black"/>
                </a:solidFill>
                <a:latin typeface="Calibri" pitchFamily="34" charset="0"/>
                <a:ea typeface="Calibri" pitchFamily="34" charset="0"/>
                <a:cs typeface="B Nazanin" pitchFamily="2" charset="-78"/>
              </a:rPr>
              <a:t>موارديكه شك به سل مقاوم  بالا است ( موارد شكست درمان </a:t>
            </a:r>
            <a:r>
              <a:rPr lang="en-US" sz="2800" b="1" dirty="0" err="1">
                <a:solidFill>
                  <a:prstClr val="black"/>
                </a:solidFill>
                <a:latin typeface="Calibri" pitchFamily="34" charset="0"/>
                <a:ea typeface="Calibri" pitchFamily="34" charset="0"/>
                <a:cs typeface="B Nazanin" pitchFamily="2" charset="-78"/>
              </a:rPr>
              <a:t>CatI</a:t>
            </a:r>
            <a:r>
              <a:rPr lang="fa-IR" sz="2800" b="1" dirty="0">
                <a:solidFill>
                  <a:prstClr val="black"/>
                </a:solidFill>
                <a:latin typeface="Calibri" pitchFamily="34" charset="0"/>
                <a:ea typeface="Calibri" pitchFamily="34" charset="0"/>
                <a:cs typeface="B Nazanin" pitchFamily="2" charset="-78"/>
              </a:rPr>
              <a:t> و </a:t>
            </a:r>
            <a:r>
              <a:rPr lang="en-US" sz="2800" b="1" dirty="0" err="1">
                <a:solidFill>
                  <a:prstClr val="black"/>
                </a:solidFill>
                <a:latin typeface="Calibri" pitchFamily="34" charset="0"/>
                <a:ea typeface="Calibri" pitchFamily="34" charset="0"/>
                <a:cs typeface="B Nazanin" pitchFamily="2" charset="-78"/>
              </a:rPr>
              <a:t>CatII</a:t>
            </a:r>
            <a:r>
              <a:rPr lang="fa-IR" sz="2800" b="1" dirty="0">
                <a:solidFill>
                  <a:prstClr val="black"/>
                </a:solidFill>
                <a:latin typeface="Calibri" pitchFamily="34" charset="0"/>
                <a:ea typeface="Calibri" pitchFamily="34" charset="0"/>
                <a:cs typeface="B Nazanin" pitchFamily="2" charset="-78"/>
              </a:rPr>
              <a:t> ) رژيم استاندارد ضد </a:t>
            </a:r>
            <a:r>
              <a:rPr lang="en-US" sz="2800" b="1" dirty="0">
                <a:solidFill>
                  <a:prstClr val="black"/>
                </a:solidFill>
                <a:latin typeface="Calibri" pitchFamily="34" charset="0"/>
                <a:ea typeface="Calibri" pitchFamily="34" charset="0"/>
                <a:cs typeface="B Nazanin" pitchFamily="2" charset="-78"/>
              </a:rPr>
              <a:t>MDR</a:t>
            </a:r>
            <a:r>
              <a:rPr lang="fa-IR" sz="2800" b="1" dirty="0">
                <a:solidFill>
                  <a:prstClr val="black"/>
                </a:solidFill>
                <a:latin typeface="Calibri" pitchFamily="34" charset="0"/>
                <a:ea typeface="Calibri" pitchFamily="34" charset="0"/>
                <a:cs typeface="B Nazanin" pitchFamily="2" charset="-78"/>
              </a:rPr>
              <a:t> توصيه مي شود که به این منظور با فوکال پوینت منطقه ای </a:t>
            </a:r>
            <a:r>
              <a:rPr lang="en-US" sz="2800" b="1" dirty="0">
                <a:solidFill>
                  <a:prstClr val="black"/>
                </a:solidFill>
                <a:latin typeface="Calibri" pitchFamily="34" charset="0"/>
                <a:ea typeface="Calibri" pitchFamily="34" charset="0"/>
                <a:cs typeface="B Nazanin" pitchFamily="2" charset="-78"/>
              </a:rPr>
              <a:t>MDR  </a:t>
            </a:r>
            <a:r>
              <a:rPr lang="fa-IR" sz="2800" b="1" dirty="0">
                <a:solidFill>
                  <a:prstClr val="black"/>
                </a:solidFill>
                <a:latin typeface="Calibri" pitchFamily="34" charset="0"/>
                <a:ea typeface="Calibri" pitchFamily="34" charset="0"/>
                <a:cs typeface="B Nazanin" pitchFamily="2" charset="-78"/>
              </a:rPr>
              <a:t>هماهنگ شود</a:t>
            </a:r>
            <a:r>
              <a:rPr lang="fa-IR" sz="3200" b="1" dirty="0">
                <a:solidFill>
                  <a:prstClr val="black"/>
                </a:solidFill>
                <a:latin typeface="Calibri" pitchFamily="34" charset="0"/>
                <a:ea typeface="Calibri" pitchFamily="34" charset="0"/>
                <a:cs typeface="B Nazanin" pitchFamily="2" charset="-78"/>
              </a:rPr>
              <a:t>. </a:t>
            </a:r>
            <a:r>
              <a:rPr lang="en-US" sz="1400" b="1" dirty="0">
                <a:solidFill>
                  <a:prstClr val="black"/>
                </a:solidFill>
                <a:latin typeface="Arial" pitchFamily="34" charset="0"/>
                <a:ea typeface="+mn-ea"/>
                <a:cs typeface="Arial" pitchFamily="34" charset="0"/>
              </a:rPr>
              <a:t/>
            </a:r>
            <a:br>
              <a:rPr lang="en-US" sz="1400" b="1" dirty="0">
                <a:solidFill>
                  <a:prstClr val="black"/>
                </a:solidFill>
                <a:latin typeface="Arial" pitchFamily="34" charset="0"/>
                <a:ea typeface="+mn-ea"/>
                <a:cs typeface="Arial" pitchFamily="34" charset="0"/>
              </a:rPr>
            </a:br>
            <a:endParaRPr lang="en-US" sz="4000" b="1" dirty="0">
              <a:solidFill>
                <a:prstClr val="black"/>
              </a:solidFill>
              <a:latin typeface="Arial" pitchFamily="34" charset="0"/>
              <a:ea typeface="+mn-ea"/>
              <a:cs typeface="Arial" pitchFamily="34" charset="0"/>
            </a:endParaRPr>
          </a:p>
        </p:txBody>
      </p:sp>
      <p:graphicFrame>
        <p:nvGraphicFramePr>
          <p:cNvPr id="6" name="Content Placeholder 5"/>
          <p:cNvGraphicFramePr>
            <a:graphicFrameLocks noGrp="1"/>
          </p:cNvGraphicFramePr>
          <p:nvPr>
            <p:ph idx="4294967295"/>
            <p:extLst>
              <p:ext uri="{D42A27DB-BD31-4B8C-83A1-F6EECF244321}">
                <p14:modId xmlns:p14="http://schemas.microsoft.com/office/powerpoint/2010/main" val="530103820"/>
              </p:ext>
            </p:extLst>
          </p:nvPr>
        </p:nvGraphicFramePr>
        <p:xfrm>
          <a:off x="381000" y="4800600"/>
          <a:ext cx="8305800" cy="1878426"/>
        </p:xfrm>
        <a:graphic>
          <a:graphicData uri="http://schemas.openxmlformats.org/drawingml/2006/table">
            <a:tbl>
              <a:tblPr rtl="1"/>
              <a:tblGrid>
                <a:gridCol w="1252804"/>
                <a:gridCol w="3049524"/>
                <a:gridCol w="1695110"/>
                <a:gridCol w="2308362"/>
              </a:tblGrid>
              <a:tr h="300894">
                <a:tc>
                  <a:txBody>
                    <a:bodyPr/>
                    <a:lstStyle/>
                    <a:p>
                      <a:pPr marL="0" marR="0" algn="ctr" rtl="1">
                        <a:lnSpc>
                          <a:spcPct val="115000"/>
                        </a:lnSpc>
                        <a:spcBef>
                          <a:spcPts val="0"/>
                        </a:spcBef>
                        <a:spcAft>
                          <a:spcPts val="0"/>
                        </a:spcAft>
                      </a:pPr>
                      <a:r>
                        <a:rPr lang="ar-SA" sz="2000" b="1" dirty="0">
                          <a:solidFill>
                            <a:srgbClr val="165A3E"/>
                          </a:solidFill>
                          <a:effectLst/>
                          <a:latin typeface="Times New Roman"/>
                          <a:ea typeface="Times New Roman"/>
                          <a:cs typeface="B Nazanin"/>
                        </a:rPr>
                        <a:t>گروه درماني</a:t>
                      </a:r>
                      <a:endParaRPr lang="en-US" sz="2800" dirty="0">
                        <a:effectLst/>
                        <a:latin typeface="Calibri"/>
                        <a:ea typeface="Calibri"/>
                        <a:cs typeface="Arial"/>
                      </a:endParaRPr>
                    </a:p>
                  </a:txBody>
                  <a:tcPr marL="68580" marR="68580" marT="0" marB="0" anchor="ctr">
                    <a:lnL w="57150" cap="flat" cmpd="dbl"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c>
                  <a:txBody>
                    <a:bodyPr/>
                    <a:lstStyle/>
                    <a:p>
                      <a:pPr marL="0" marR="0" algn="ctr" rtl="1">
                        <a:lnSpc>
                          <a:spcPct val="115000"/>
                        </a:lnSpc>
                        <a:spcBef>
                          <a:spcPts val="0"/>
                        </a:spcBef>
                        <a:spcAft>
                          <a:spcPts val="0"/>
                        </a:spcAft>
                      </a:pPr>
                      <a:r>
                        <a:rPr lang="ar-SA" sz="2000" b="1">
                          <a:solidFill>
                            <a:srgbClr val="165A3E"/>
                          </a:solidFill>
                          <a:effectLst/>
                          <a:latin typeface="Times New Roman"/>
                          <a:ea typeface="Times New Roman"/>
                          <a:cs typeface="B Nazanin"/>
                        </a:rPr>
                        <a:t>بيماران تحت درمان</a:t>
                      </a:r>
                      <a:endParaRPr lang="en-US" sz="2800">
                        <a:effectLst/>
                        <a:latin typeface="Calibri"/>
                        <a:ea typeface="Calibri"/>
                        <a:cs typeface="Arial"/>
                      </a:endParaRPr>
                    </a:p>
                  </a:txBody>
                  <a:tcPr marL="68580" marR="68580" marT="0" marB="0" anchor="ctr">
                    <a:lnL w="12700" cap="flat" cmpd="sng"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c>
                  <a:txBody>
                    <a:bodyPr/>
                    <a:lstStyle/>
                    <a:p>
                      <a:pPr marL="0" marR="0" algn="ctr" rtl="1">
                        <a:lnSpc>
                          <a:spcPct val="115000"/>
                        </a:lnSpc>
                        <a:spcBef>
                          <a:spcPts val="0"/>
                        </a:spcBef>
                        <a:spcAft>
                          <a:spcPts val="0"/>
                        </a:spcAft>
                      </a:pPr>
                      <a:r>
                        <a:rPr lang="ar-SA" sz="2000" b="1">
                          <a:solidFill>
                            <a:srgbClr val="165A3E"/>
                          </a:solidFill>
                          <a:effectLst/>
                          <a:latin typeface="Times New Roman"/>
                          <a:ea typeface="Times New Roman"/>
                          <a:cs typeface="B Nazanin"/>
                        </a:rPr>
                        <a:t>مرحله حمله اي</a:t>
                      </a:r>
                      <a:endParaRPr lang="en-US" sz="2800">
                        <a:effectLst/>
                        <a:latin typeface="Calibri"/>
                        <a:ea typeface="Calibri"/>
                        <a:cs typeface="Arial"/>
                      </a:endParaRPr>
                    </a:p>
                  </a:txBody>
                  <a:tcPr marL="68580" marR="68580" marT="0" marB="0" anchor="ctr">
                    <a:lnL w="12700" cap="flat" cmpd="sng"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c>
                  <a:txBody>
                    <a:bodyPr/>
                    <a:lstStyle/>
                    <a:p>
                      <a:pPr marL="0" marR="0" indent="20955" algn="ctr" rtl="1">
                        <a:lnSpc>
                          <a:spcPct val="115000"/>
                        </a:lnSpc>
                        <a:spcBef>
                          <a:spcPts val="0"/>
                        </a:spcBef>
                        <a:spcAft>
                          <a:spcPts val="0"/>
                        </a:spcAft>
                      </a:pPr>
                      <a:r>
                        <a:rPr lang="ar-SA" sz="2000" b="1">
                          <a:solidFill>
                            <a:srgbClr val="165A3E"/>
                          </a:solidFill>
                          <a:effectLst/>
                          <a:latin typeface="Times New Roman"/>
                          <a:ea typeface="Times New Roman"/>
                          <a:cs typeface="B Nazanin"/>
                        </a:rPr>
                        <a:t>مرحله نگهدارنده</a:t>
                      </a:r>
                      <a:endParaRPr lang="en-US" sz="2800">
                        <a:effectLst/>
                        <a:latin typeface="Calibri"/>
                        <a:ea typeface="Calibri"/>
                        <a:cs typeface="Arial"/>
                      </a:endParaRPr>
                    </a:p>
                  </a:txBody>
                  <a:tcPr marL="68580" marR="68580" marT="0" marB="0" anchor="ctr">
                    <a:lnL w="12700" cap="flat" cmpd="sng" algn="ctr">
                      <a:solidFill>
                        <a:srgbClr val="165A3E"/>
                      </a:solidFill>
                      <a:prstDash val="solid"/>
                      <a:round/>
                      <a:headEnd type="none" w="med" len="med"/>
                      <a:tailEnd type="none" w="med" len="med"/>
                    </a:lnL>
                    <a:lnR w="57150" cap="flat" cmpd="dbl"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r>
              <a:tr h="1527906">
                <a:tc>
                  <a:txBody>
                    <a:bodyPr/>
                    <a:lstStyle/>
                    <a:p>
                      <a:pPr marL="0" marR="0" indent="215900" algn="just" rtl="1">
                        <a:lnSpc>
                          <a:spcPct val="115000"/>
                        </a:lnSpc>
                        <a:spcBef>
                          <a:spcPts val="0"/>
                        </a:spcBef>
                        <a:spcAft>
                          <a:spcPts val="0"/>
                        </a:spcAft>
                      </a:pPr>
                      <a:r>
                        <a:rPr lang="ar-SA" sz="2000" b="1" dirty="0">
                          <a:solidFill>
                            <a:srgbClr val="165A3E"/>
                          </a:solidFill>
                          <a:effectLst/>
                          <a:latin typeface="Times New Roman"/>
                          <a:ea typeface="Times New Roman"/>
                          <a:cs typeface="B Nazanin"/>
                        </a:rPr>
                        <a:t>2</a:t>
                      </a:r>
                      <a:endParaRPr lang="en-US" sz="2800" dirty="0">
                        <a:effectLst/>
                        <a:latin typeface="Calibri"/>
                        <a:ea typeface="Calibri"/>
                        <a:cs typeface="Arial"/>
                      </a:endParaRPr>
                    </a:p>
                  </a:txBody>
                  <a:tcPr marL="68580" marR="68580" marT="0" marB="0" anchor="ctr">
                    <a:lnL w="57150" cap="flat" cmpd="dbl" algn="ctr">
                      <a:solidFill>
                        <a:srgbClr val="165A3E"/>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D6E3BC"/>
                    </a:solidFill>
                  </a:tcPr>
                </a:tc>
                <a:tc>
                  <a:txBody>
                    <a:bodyPr/>
                    <a:lstStyle/>
                    <a:p>
                      <a:pPr marL="0" marR="0" algn="r" rtl="1">
                        <a:lnSpc>
                          <a:spcPct val="115000"/>
                        </a:lnSpc>
                        <a:spcBef>
                          <a:spcPts val="0"/>
                        </a:spcBef>
                        <a:spcAft>
                          <a:spcPts val="0"/>
                        </a:spcAft>
                        <a:tabLst>
                          <a:tab pos="0" algn="r"/>
                        </a:tabLst>
                      </a:pPr>
                      <a:r>
                        <a:rPr lang="ar-SA" sz="2000" b="1" dirty="0">
                          <a:effectLst/>
                          <a:latin typeface="Times New Roman"/>
                          <a:ea typeface="Times New Roman"/>
                          <a:cs typeface="B Nazanin"/>
                        </a:rPr>
                        <a:t>بيماران تحت درمان مجدد </a:t>
                      </a:r>
                      <a:endParaRPr lang="en-US" sz="2800" dirty="0">
                        <a:effectLst/>
                        <a:latin typeface="Calibri"/>
                        <a:ea typeface="Calibri"/>
                        <a:cs typeface="Arial"/>
                      </a:endParaRPr>
                    </a:p>
                    <a:p>
                      <a:pPr marL="0" marR="0" algn="r" rtl="1">
                        <a:lnSpc>
                          <a:spcPct val="115000"/>
                        </a:lnSpc>
                        <a:spcBef>
                          <a:spcPts val="0"/>
                        </a:spcBef>
                        <a:spcAft>
                          <a:spcPts val="0"/>
                        </a:spcAft>
                        <a:tabLst>
                          <a:tab pos="0" algn="r"/>
                        </a:tabLst>
                      </a:pPr>
                      <a:r>
                        <a:rPr lang="ar-SA" sz="2000" dirty="0">
                          <a:effectLst/>
                          <a:latin typeface="Times New Roman"/>
                          <a:ea typeface="Times New Roman"/>
                          <a:cs typeface="B Nazanin"/>
                        </a:rPr>
                        <a:t>(عود، شكست درمان و ساير)</a:t>
                      </a:r>
                      <a:endParaRPr lang="en-US" sz="2800" dirty="0">
                        <a:effectLst/>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EAF1DD"/>
                    </a:solidFill>
                  </a:tcPr>
                </a:tc>
                <a:tc>
                  <a:txBody>
                    <a:bodyPr/>
                    <a:lstStyle/>
                    <a:p>
                      <a:pPr marL="0" marR="0" algn="ctr" rtl="0">
                        <a:lnSpc>
                          <a:spcPct val="115000"/>
                        </a:lnSpc>
                        <a:spcBef>
                          <a:spcPts val="0"/>
                        </a:spcBef>
                        <a:spcAft>
                          <a:spcPts val="0"/>
                        </a:spcAft>
                      </a:pPr>
                      <a:r>
                        <a:rPr lang="en-US" sz="2000" b="1" dirty="0">
                          <a:effectLst/>
                          <a:latin typeface="Times New Roman"/>
                          <a:ea typeface="Times New Roman"/>
                          <a:cs typeface="B Nazanin"/>
                        </a:rPr>
                        <a:t>2HRZES</a:t>
                      </a:r>
                      <a:endParaRPr lang="en-US" sz="2800" dirty="0">
                        <a:effectLst/>
                        <a:latin typeface="Calibri"/>
                        <a:ea typeface="Calibri"/>
                        <a:cs typeface="Arial"/>
                      </a:endParaRPr>
                    </a:p>
                    <a:p>
                      <a:pPr marL="0" marR="0" algn="ctr" rtl="1">
                        <a:lnSpc>
                          <a:spcPct val="115000"/>
                        </a:lnSpc>
                        <a:spcBef>
                          <a:spcPts val="0"/>
                        </a:spcBef>
                        <a:spcAft>
                          <a:spcPts val="0"/>
                        </a:spcAft>
                      </a:pPr>
                      <a:r>
                        <a:rPr lang="ar-SA" sz="2000" b="1" dirty="0">
                          <a:effectLst/>
                          <a:latin typeface="Times New Roman"/>
                          <a:ea typeface="Times New Roman"/>
                          <a:cs typeface="B Nazanin"/>
                        </a:rPr>
                        <a:t>و سپس</a:t>
                      </a:r>
                      <a:endParaRPr lang="en-US" sz="2800" dirty="0">
                        <a:effectLst/>
                        <a:latin typeface="Calibri"/>
                        <a:ea typeface="Calibri"/>
                        <a:cs typeface="Arial"/>
                      </a:endParaRPr>
                    </a:p>
                    <a:p>
                      <a:pPr marL="0" marR="0" algn="ctr" rtl="0">
                        <a:lnSpc>
                          <a:spcPct val="115000"/>
                        </a:lnSpc>
                        <a:spcBef>
                          <a:spcPts val="0"/>
                        </a:spcBef>
                        <a:spcAft>
                          <a:spcPts val="0"/>
                        </a:spcAft>
                      </a:pPr>
                      <a:r>
                        <a:rPr lang="en-US" sz="2000" b="1" dirty="0">
                          <a:effectLst/>
                          <a:latin typeface="Times New Roman"/>
                          <a:ea typeface="Times New Roman"/>
                          <a:cs typeface="B Nazanin"/>
                        </a:rPr>
                        <a:t>1HRZE</a:t>
                      </a:r>
                      <a:endParaRPr lang="en-US" sz="2800" dirty="0">
                        <a:effectLst/>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EAF1DD"/>
                    </a:solidFill>
                  </a:tcPr>
                </a:tc>
                <a:tc>
                  <a:txBody>
                    <a:bodyPr/>
                    <a:lstStyle/>
                    <a:p>
                      <a:pPr marL="0" marR="0" indent="215900" algn="ctr" rtl="0">
                        <a:lnSpc>
                          <a:spcPct val="115000"/>
                        </a:lnSpc>
                        <a:spcBef>
                          <a:spcPts val="0"/>
                        </a:spcBef>
                        <a:spcAft>
                          <a:spcPts val="0"/>
                        </a:spcAft>
                      </a:pPr>
                      <a:r>
                        <a:rPr lang="en-US" sz="2000" b="1" dirty="0">
                          <a:effectLst/>
                          <a:latin typeface="Times New Roman"/>
                          <a:ea typeface="Times New Roman"/>
                          <a:cs typeface="B Nazanin"/>
                        </a:rPr>
                        <a:t>5HRE</a:t>
                      </a:r>
                      <a:r>
                        <a:rPr lang="fa-IR" sz="2000" b="1" dirty="0">
                          <a:effectLst/>
                          <a:latin typeface="Times New Roman"/>
                          <a:ea typeface="Times New Roman"/>
                          <a:cs typeface="B Nazanin"/>
                        </a:rPr>
                        <a:t>        </a:t>
                      </a:r>
                      <a:endParaRPr lang="en-US" sz="2800" dirty="0">
                        <a:effectLst/>
                        <a:latin typeface="Calibri"/>
                        <a:ea typeface="Calibri"/>
                        <a:cs typeface="Arial"/>
                      </a:endParaRPr>
                    </a:p>
                  </a:txBody>
                  <a:tcPr marL="68580" marR="68580" marT="0" marB="0" anchor="ctr">
                    <a:lnL w="12700" cap="flat" cmpd="sng" algn="ctr">
                      <a:solidFill>
                        <a:srgbClr val="000000"/>
                      </a:solidFill>
                      <a:prstDash val="solid"/>
                      <a:round/>
                      <a:headEnd type="none" w="med" len="med"/>
                      <a:tailEnd type="none" w="med" len="med"/>
                    </a:lnL>
                    <a:lnR w="57150" cap="flat" cmpd="dbl"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solidFill>
                      <a:srgbClr val="EAF1DD"/>
                    </a:solidFill>
                  </a:tcPr>
                </a:tc>
              </a:tr>
            </a:tbl>
          </a:graphicData>
        </a:graphic>
      </p:graphicFrame>
    </p:spTree>
    <p:extLst>
      <p:ext uri="{BB962C8B-B14F-4D97-AF65-F5344CB8AC3E}">
        <p14:creationId xmlns:p14="http://schemas.microsoft.com/office/powerpoint/2010/main" val="9090050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Grp="1" noChangeArrowheads="1"/>
          </p:cNvSpPr>
          <p:nvPr>
            <p:ph type="title"/>
          </p:nvPr>
        </p:nvSpPr>
        <p:spPr bwMode="auto">
          <a:xfrm>
            <a:off x="244278" y="1897559"/>
            <a:ext cx="8655446" cy="7694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defTabSz="914400" rtl="1" eaLnBrk="1" fontAlgn="base" latinLnBrk="0" hangingPunct="1">
              <a:lnSpc>
                <a:spcPct val="100000"/>
              </a:lnSpc>
              <a:spcBef>
                <a:spcPct val="0"/>
              </a:spcBef>
              <a:spcAft>
                <a:spcPct val="0"/>
              </a:spcAft>
              <a:buClrTx/>
              <a:buSzTx/>
              <a:buFontTx/>
              <a:buNone/>
              <a:tabLst>
                <a:tab pos="3441700" algn="r"/>
              </a:tabLst>
            </a:pPr>
            <a:r>
              <a:rPr kumimoji="0" lang="ar-SA" sz="3200" b="1" i="0" u="none" strike="noStrike" cap="none" normalizeH="0" baseline="0" dirty="0" smtClean="0">
                <a:ln>
                  <a:noFill/>
                </a:ln>
                <a:solidFill>
                  <a:srgbClr val="165A3E"/>
                </a:solidFill>
                <a:effectLst/>
                <a:latin typeface="Arial" pitchFamily="34" charset="0"/>
                <a:ea typeface="Times New Roman" pitchFamily="18" charset="0"/>
                <a:cs typeface="B Nazanin" pitchFamily="2" charset="-78"/>
              </a:rPr>
              <a:t>جدول</a:t>
            </a:r>
            <a:r>
              <a:rPr kumimoji="0" lang="fa-IR" sz="3200" b="1" i="0" u="none" strike="noStrike" cap="none" normalizeH="0" baseline="0" dirty="0" smtClean="0">
                <a:ln>
                  <a:noFill/>
                </a:ln>
                <a:solidFill>
                  <a:srgbClr val="165A3E"/>
                </a:solidFill>
                <a:effectLst/>
                <a:latin typeface="Arial" pitchFamily="34" charset="0"/>
                <a:ea typeface="Times New Roman" pitchFamily="18" charset="0"/>
                <a:cs typeface="B Nazanin" pitchFamily="2" charset="-78"/>
              </a:rPr>
              <a:t>:</a:t>
            </a:r>
            <a:r>
              <a:rPr kumimoji="0" lang="ar-SA" sz="3200" b="1" i="0" u="none" strike="noStrike" cap="none" normalizeH="0" baseline="0" dirty="0" smtClean="0">
                <a:ln>
                  <a:noFill/>
                </a:ln>
                <a:solidFill>
                  <a:srgbClr val="165A3E"/>
                </a:solidFill>
                <a:effectLst/>
                <a:latin typeface="Arial" pitchFamily="34" charset="0"/>
                <a:ea typeface="Times New Roman" pitchFamily="18" charset="0"/>
                <a:cs typeface="B Nazanin" pitchFamily="2" charset="-78"/>
              </a:rPr>
              <a:t> نحوه درمان بيماران مراجعه كننده بعد از قطع درمان</a:t>
            </a:r>
            <a:endParaRPr kumimoji="0" lang="en-US" sz="18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441700" algn="r"/>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102959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208226466"/>
              </p:ext>
            </p:extLst>
          </p:nvPr>
        </p:nvGraphicFramePr>
        <p:xfrm>
          <a:off x="381001" y="33314"/>
          <a:ext cx="8458200" cy="23990808"/>
        </p:xfrm>
        <a:graphic>
          <a:graphicData uri="http://schemas.openxmlformats.org/drawingml/2006/table">
            <a:tbl>
              <a:tblPr rtl="1"/>
              <a:tblGrid>
                <a:gridCol w="2383148"/>
                <a:gridCol w="6075052"/>
              </a:tblGrid>
              <a:tr h="143367">
                <a:tc>
                  <a:txBody>
                    <a:bodyPr/>
                    <a:lstStyle/>
                    <a:p>
                      <a:pPr marL="0" marR="0" algn="ctr" rtl="1">
                        <a:lnSpc>
                          <a:spcPct val="115000"/>
                        </a:lnSpc>
                        <a:spcBef>
                          <a:spcPts val="0"/>
                        </a:spcBef>
                        <a:spcAft>
                          <a:spcPts val="0"/>
                        </a:spcAft>
                      </a:pPr>
                      <a:r>
                        <a:rPr lang="ar-SA" sz="2400" b="0" kern="0" dirty="0">
                          <a:solidFill>
                            <a:srgbClr val="165A3E"/>
                          </a:solidFill>
                          <a:effectLst/>
                          <a:latin typeface="Calibri"/>
                          <a:ea typeface="Times New Roman"/>
                          <a:cs typeface="B Titr"/>
                        </a:rPr>
                        <a:t>طول مدت قطع درمان</a:t>
                      </a:r>
                      <a:endParaRPr lang="en-US" sz="2400" b="0" kern="0" dirty="0">
                        <a:effectLst/>
                        <a:latin typeface="Calibri"/>
                        <a:ea typeface="Times New Roman"/>
                      </a:endParaRPr>
                    </a:p>
                  </a:txBody>
                  <a:tcPr marL="22247" marR="22247" marT="0" marB="0" anchor="ctr">
                    <a:lnL w="57150" cap="flat" cmpd="dbl" algn="ctr">
                      <a:solidFill>
                        <a:srgbClr val="165A3E"/>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165A3E"/>
                      </a:solidFill>
                      <a:prstDash val="solid"/>
                      <a:round/>
                      <a:headEnd type="none" w="med" len="med"/>
                      <a:tailEnd type="none" w="med" len="med"/>
                    </a:lnT>
                    <a:lnB w="28575" cap="flat" cmpd="sng" algn="ctr">
                      <a:solidFill>
                        <a:srgbClr val="165A3E"/>
                      </a:solidFill>
                      <a:prstDash val="solid"/>
                      <a:round/>
                      <a:headEnd type="none" w="med" len="med"/>
                      <a:tailEnd type="none" w="med" len="med"/>
                    </a:lnB>
                    <a:solidFill>
                      <a:srgbClr val="D6E3BC"/>
                    </a:solidFill>
                  </a:tcPr>
                </a:tc>
                <a:tc>
                  <a:txBody>
                    <a:bodyPr/>
                    <a:lstStyle/>
                    <a:p>
                      <a:pPr marL="0" marR="0" algn="ctr" rtl="0">
                        <a:lnSpc>
                          <a:spcPct val="115000"/>
                        </a:lnSpc>
                        <a:spcBef>
                          <a:spcPts val="0"/>
                        </a:spcBef>
                        <a:spcAft>
                          <a:spcPts val="1000"/>
                        </a:spcAft>
                      </a:pPr>
                      <a:r>
                        <a:rPr lang="ar-SA" sz="2400" b="0" dirty="0">
                          <a:solidFill>
                            <a:srgbClr val="165A3E"/>
                          </a:solidFill>
                          <a:effectLst/>
                          <a:latin typeface="Calibri"/>
                          <a:ea typeface="Calibri"/>
                          <a:cs typeface="B Titr"/>
                        </a:rPr>
                        <a:t>فعاليتهاي مورد نياز</a:t>
                      </a:r>
                      <a:endParaRPr lang="en-US" sz="2400" b="0" dirty="0">
                        <a:effectLst/>
                        <a:latin typeface="Calibri"/>
                        <a:ea typeface="Calibri"/>
                        <a:cs typeface="Arial"/>
                      </a:endParaRPr>
                    </a:p>
                  </a:txBody>
                  <a:tcPr marL="22247" marR="22247" marT="0" marB="0" anchor="ctr">
                    <a:lnL w="12700" cap="flat" cmpd="sng" algn="ctr">
                      <a:solidFill>
                        <a:srgbClr val="000000"/>
                      </a:solidFill>
                      <a:prstDash val="solid"/>
                      <a:round/>
                      <a:headEnd type="none" w="med" len="med"/>
                      <a:tailEnd type="none" w="med" len="med"/>
                    </a:lnL>
                    <a:lnR w="57150" cap="flat" cmpd="dbl" algn="ctr">
                      <a:solidFill>
                        <a:srgbClr val="165A3E"/>
                      </a:solidFill>
                      <a:prstDash val="solid"/>
                      <a:round/>
                      <a:headEnd type="none" w="med" len="med"/>
                      <a:tailEnd type="none" w="med" len="med"/>
                    </a:lnR>
                    <a:lnT w="57150" cap="flat" cmpd="dbl" algn="ctr">
                      <a:solidFill>
                        <a:srgbClr val="165A3E"/>
                      </a:solidFill>
                      <a:prstDash val="solid"/>
                      <a:round/>
                      <a:headEnd type="none" w="med" len="med"/>
                      <a:tailEnd type="none" w="med" len="med"/>
                    </a:lnT>
                    <a:lnB w="28575" cap="flat" cmpd="sng" algn="ctr">
                      <a:solidFill>
                        <a:srgbClr val="165A3E"/>
                      </a:solidFill>
                      <a:prstDash val="solid"/>
                      <a:round/>
                      <a:headEnd type="none" w="med" len="med"/>
                      <a:tailEnd type="none" w="med" len="med"/>
                    </a:lnB>
                    <a:solidFill>
                      <a:srgbClr val="D6E3BC"/>
                    </a:solidFill>
                  </a:tcPr>
                </a:tc>
              </a:tr>
              <a:tr h="309806">
                <a:tc>
                  <a:txBody>
                    <a:bodyPr/>
                    <a:lstStyle/>
                    <a:p>
                      <a:pPr marL="0" marR="0" algn="ctr" rtl="0">
                        <a:lnSpc>
                          <a:spcPct val="115000"/>
                        </a:lnSpc>
                        <a:spcBef>
                          <a:spcPts val="0"/>
                        </a:spcBef>
                        <a:spcAft>
                          <a:spcPts val="1000"/>
                        </a:spcAft>
                      </a:pPr>
                      <a:r>
                        <a:rPr lang="ar-SA" sz="2400" b="0">
                          <a:solidFill>
                            <a:srgbClr val="165A3E"/>
                          </a:solidFill>
                          <a:effectLst/>
                          <a:latin typeface="Calibri"/>
                          <a:ea typeface="Calibri"/>
                          <a:cs typeface="B Titr"/>
                        </a:rPr>
                        <a:t>كمتر  از 4 هفته</a:t>
                      </a:r>
                      <a:endParaRPr lang="en-US" sz="2400" b="0">
                        <a:effectLst/>
                        <a:latin typeface="Calibri"/>
                        <a:ea typeface="Calibri"/>
                        <a:cs typeface="Arial"/>
                      </a:endParaRPr>
                    </a:p>
                  </a:txBody>
                  <a:tcPr marL="22247" marR="22247" marT="0" marB="0" anchor="ctr">
                    <a:lnL w="57150" cap="flat" cmpd="dbl"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28575" cap="flat" cmpd="sng" algn="ctr">
                      <a:solidFill>
                        <a:srgbClr val="165A3E"/>
                      </a:solidFill>
                      <a:prstDash val="solid"/>
                      <a:round/>
                      <a:headEnd type="none" w="med" len="med"/>
                      <a:tailEnd type="none" w="med" len="med"/>
                    </a:lnT>
                    <a:lnB w="28575" cap="flat" cmpd="sng" algn="ctr">
                      <a:solidFill>
                        <a:srgbClr val="165A3E"/>
                      </a:solidFill>
                      <a:prstDash val="solid"/>
                      <a:round/>
                      <a:headEnd type="none" w="med" len="med"/>
                      <a:tailEnd type="none" w="med" len="med"/>
                    </a:lnB>
                  </a:tcPr>
                </a:tc>
                <a:tc>
                  <a:txBody>
                    <a:bodyPr/>
                    <a:lstStyle/>
                    <a:p>
                      <a:pPr marL="0" marR="0" algn="just" rtl="1">
                        <a:lnSpc>
                          <a:spcPct val="115000"/>
                        </a:lnSpc>
                        <a:spcBef>
                          <a:spcPts val="0"/>
                        </a:spcBef>
                        <a:spcAft>
                          <a:spcPts val="1000"/>
                        </a:spcAft>
                      </a:pPr>
                      <a:r>
                        <a:rPr lang="ar-SA" sz="2000" b="0">
                          <a:effectLst/>
                          <a:latin typeface="Calibri"/>
                          <a:ea typeface="Calibri"/>
                          <a:cs typeface="B Nazanin"/>
                        </a:rPr>
                        <a:t>بیمار را پیگیری کنید؛</a:t>
                      </a:r>
                      <a:endParaRPr lang="en-US" sz="2400" b="0">
                        <a:effectLst/>
                        <a:latin typeface="Calibri"/>
                        <a:ea typeface="Calibri"/>
                        <a:cs typeface="Arial"/>
                      </a:endParaRPr>
                    </a:p>
                    <a:p>
                      <a:pPr marL="0" marR="0" algn="just" rtl="1">
                        <a:lnSpc>
                          <a:spcPct val="115000"/>
                        </a:lnSpc>
                        <a:spcBef>
                          <a:spcPts val="0"/>
                        </a:spcBef>
                        <a:spcAft>
                          <a:spcPts val="1000"/>
                        </a:spcAft>
                      </a:pPr>
                      <a:r>
                        <a:rPr lang="ar-SA" sz="2000" b="0">
                          <a:effectLst/>
                          <a:latin typeface="Calibri"/>
                          <a:ea typeface="Calibri"/>
                          <a:cs typeface="B Nazanin"/>
                        </a:rPr>
                        <a:t>علت/ علل قطع درمان را برطرف کنید؛</a:t>
                      </a:r>
                      <a:endParaRPr lang="en-US" sz="2400" b="0">
                        <a:effectLst/>
                        <a:latin typeface="Calibri"/>
                        <a:ea typeface="Calibri"/>
                        <a:cs typeface="Arial"/>
                      </a:endParaRPr>
                    </a:p>
                    <a:p>
                      <a:pPr marL="0" marR="0" algn="just" rtl="1">
                        <a:lnSpc>
                          <a:spcPct val="115000"/>
                        </a:lnSpc>
                        <a:spcBef>
                          <a:spcPts val="0"/>
                        </a:spcBef>
                        <a:spcAft>
                          <a:spcPts val="1000"/>
                        </a:spcAft>
                      </a:pPr>
                      <a:r>
                        <a:rPr lang="ar-SA" sz="2000" b="0">
                          <a:effectLst/>
                          <a:latin typeface="Calibri"/>
                          <a:ea typeface="Calibri"/>
                          <a:cs typeface="B Nazanin"/>
                        </a:rPr>
                        <a:t>رژيم درماني مربوطه را ادامه داده و به ازاي روزهايي كه دارو مصرف نشده به مدت درمان بیمار اضافه کنید.</a:t>
                      </a:r>
                      <a:endParaRPr lang="en-US" sz="2400" b="0">
                        <a:effectLst/>
                        <a:latin typeface="Calibri"/>
                        <a:ea typeface="Calibri"/>
                        <a:cs typeface="Arial"/>
                      </a:endParaRPr>
                    </a:p>
                  </a:txBody>
                  <a:tcPr marL="22247" marR="22247" marT="0" marB="0" anchor="ctr">
                    <a:lnL w="12700" cap="flat" cmpd="sng" algn="ctr">
                      <a:solidFill>
                        <a:srgbClr val="165A3E"/>
                      </a:solidFill>
                      <a:prstDash val="solid"/>
                      <a:round/>
                      <a:headEnd type="none" w="med" len="med"/>
                      <a:tailEnd type="none" w="med" len="med"/>
                    </a:lnL>
                    <a:lnR w="57150" cap="flat" cmpd="dbl" algn="ctr">
                      <a:solidFill>
                        <a:srgbClr val="165A3E"/>
                      </a:solidFill>
                      <a:prstDash val="solid"/>
                      <a:round/>
                      <a:headEnd type="none" w="med" len="med"/>
                      <a:tailEnd type="none" w="med" len="med"/>
                    </a:lnR>
                    <a:lnT w="28575" cap="flat" cmpd="sng" algn="ctr">
                      <a:solidFill>
                        <a:srgbClr val="165A3E"/>
                      </a:solidFill>
                      <a:prstDash val="solid"/>
                      <a:round/>
                      <a:headEnd type="none" w="med" len="med"/>
                      <a:tailEnd type="none" w="med" len="med"/>
                    </a:lnT>
                    <a:lnB w="28575" cap="flat" cmpd="sng" algn="ctr">
                      <a:solidFill>
                        <a:srgbClr val="165A3E"/>
                      </a:solidFill>
                      <a:prstDash val="solid"/>
                      <a:round/>
                      <a:headEnd type="none" w="med" len="med"/>
                      <a:tailEnd type="none" w="med" len="med"/>
                    </a:lnB>
                  </a:tcPr>
                </a:tc>
              </a:tr>
              <a:tr h="1966771">
                <a:tc>
                  <a:txBody>
                    <a:bodyPr/>
                    <a:lstStyle/>
                    <a:p>
                      <a:pPr marL="45720" marR="45720" indent="-45720" algn="ctr" rtl="1">
                        <a:lnSpc>
                          <a:spcPct val="115000"/>
                        </a:lnSpc>
                        <a:spcBef>
                          <a:spcPts val="0"/>
                        </a:spcBef>
                        <a:spcAft>
                          <a:spcPts val="1000"/>
                        </a:spcAft>
                      </a:pPr>
                      <a:r>
                        <a:rPr lang="ar-SA" sz="2400" b="0">
                          <a:solidFill>
                            <a:srgbClr val="165A3E"/>
                          </a:solidFill>
                          <a:effectLst/>
                          <a:latin typeface="Calibri"/>
                          <a:ea typeface="Calibri"/>
                          <a:cs typeface="B Titr"/>
                        </a:rPr>
                        <a:t>4 تا 8 هفته</a:t>
                      </a:r>
                      <a:endParaRPr lang="en-US" sz="2400" b="0">
                        <a:effectLst/>
                        <a:latin typeface="Calibri"/>
                        <a:ea typeface="Calibri"/>
                        <a:cs typeface="Arial"/>
                      </a:endParaRPr>
                    </a:p>
                  </a:txBody>
                  <a:tcPr marL="22247" marR="22247" marT="0" marB="0" anchor="ctr">
                    <a:lnL w="57150" cap="flat" cmpd="dbl"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28575" cap="flat" cmpd="sng" algn="ctr">
                      <a:solidFill>
                        <a:srgbClr val="165A3E"/>
                      </a:solidFill>
                      <a:prstDash val="solid"/>
                      <a:round/>
                      <a:headEnd type="none" w="med" len="med"/>
                      <a:tailEnd type="none" w="med" len="med"/>
                    </a:lnT>
                    <a:lnB w="28575" cap="flat" cmpd="sng" algn="ctr">
                      <a:solidFill>
                        <a:srgbClr val="165A3E"/>
                      </a:solidFill>
                      <a:prstDash val="solid"/>
                      <a:round/>
                      <a:headEnd type="none" w="med" len="med"/>
                      <a:tailEnd type="none" w="med" len="med"/>
                    </a:lnB>
                  </a:tcPr>
                </a:tc>
                <a:tc>
                  <a:txBody>
                    <a:bodyPr/>
                    <a:lstStyle/>
                    <a:p>
                      <a:pPr marL="0" marR="0" algn="just" rtl="1">
                        <a:lnSpc>
                          <a:spcPct val="115000"/>
                        </a:lnSpc>
                        <a:spcBef>
                          <a:spcPts val="0"/>
                        </a:spcBef>
                        <a:spcAft>
                          <a:spcPts val="1000"/>
                        </a:spcAft>
                      </a:pPr>
                      <a:r>
                        <a:rPr lang="ar-SA" sz="2000" b="0" u="sng" dirty="0">
                          <a:solidFill>
                            <a:srgbClr val="165A3E"/>
                          </a:solidFill>
                          <a:effectLst/>
                          <a:latin typeface="Calibri"/>
                          <a:ea typeface="Calibri"/>
                          <a:cs typeface="B Titr"/>
                        </a:rPr>
                        <a:t>اقدامات نخست:</a:t>
                      </a:r>
                      <a:endParaRPr lang="en-US" sz="2400" b="0" dirty="0">
                        <a:effectLst/>
                        <a:latin typeface="Calibri"/>
                        <a:ea typeface="Calibri"/>
                        <a:cs typeface="Arial"/>
                      </a:endParaRPr>
                    </a:p>
                    <a:p>
                      <a:pPr marL="0" marR="0" algn="just" rtl="1">
                        <a:lnSpc>
                          <a:spcPct val="115000"/>
                        </a:lnSpc>
                        <a:spcBef>
                          <a:spcPts val="0"/>
                        </a:spcBef>
                        <a:spcAft>
                          <a:spcPts val="1000"/>
                        </a:spcAft>
                      </a:pPr>
                      <a:r>
                        <a:rPr lang="ar-SA" sz="2000" b="0" dirty="0">
                          <a:effectLst/>
                          <a:latin typeface="Calibri"/>
                          <a:ea typeface="Calibri"/>
                          <a:cs typeface="B Nazanin"/>
                        </a:rPr>
                        <a:t>بیمار را پیگیری کنید؛</a:t>
                      </a:r>
                      <a:endParaRPr lang="en-US" sz="2400" b="0" dirty="0">
                        <a:effectLst/>
                        <a:latin typeface="Calibri"/>
                        <a:ea typeface="Calibri"/>
                        <a:cs typeface="Arial"/>
                      </a:endParaRPr>
                    </a:p>
                    <a:p>
                      <a:pPr marL="0" marR="0" algn="just" rtl="1">
                        <a:lnSpc>
                          <a:spcPct val="115000"/>
                        </a:lnSpc>
                        <a:spcBef>
                          <a:spcPts val="0"/>
                        </a:spcBef>
                        <a:spcAft>
                          <a:spcPts val="1000"/>
                        </a:spcAft>
                      </a:pPr>
                      <a:r>
                        <a:rPr lang="ar-SA" sz="2000" b="0" dirty="0">
                          <a:effectLst/>
                          <a:latin typeface="Calibri"/>
                          <a:ea typeface="Calibri"/>
                          <a:cs typeface="B Nazanin"/>
                        </a:rPr>
                        <a:t>علت/ علل قطع درمان را برطرف کنید؛</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effectLst/>
                          <a:latin typeface="Calibri"/>
                          <a:ea typeface="Calibri"/>
                          <a:cs typeface="B Nazanin"/>
                        </a:rPr>
                        <a:t>سه نمونه خلط از بیمار تهیه و برای انجام آزمایش اسمیر به آزمایشگاه ارسال کنید؛</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effectLst/>
                          <a:latin typeface="Calibri"/>
                          <a:ea typeface="Calibri"/>
                          <a:cs typeface="B Nazanin"/>
                        </a:rPr>
                        <a:t>تا زمان آماده شدن نتیجه آزمایش اسمیر، رژیم درمانی قبلی را ادامه دهید.</a:t>
                      </a:r>
                      <a:endParaRPr lang="en-US" sz="2400" b="0" dirty="0">
                        <a:effectLst/>
                        <a:latin typeface="Calibri"/>
                        <a:ea typeface="Calibri"/>
                        <a:cs typeface="Arial"/>
                      </a:endParaRPr>
                    </a:p>
                    <a:p>
                      <a:pPr marL="0" marR="0" algn="just" rtl="1">
                        <a:lnSpc>
                          <a:spcPct val="115000"/>
                        </a:lnSpc>
                        <a:spcBef>
                          <a:spcPts val="0"/>
                        </a:spcBef>
                        <a:spcAft>
                          <a:spcPts val="1000"/>
                        </a:spcAft>
                      </a:pPr>
                      <a:r>
                        <a:rPr lang="ar-SA" sz="2000" b="0" u="sng" dirty="0">
                          <a:solidFill>
                            <a:srgbClr val="165A3E"/>
                          </a:solidFill>
                          <a:effectLst/>
                          <a:latin typeface="Calibri"/>
                          <a:ea typeface="Calibri"/>
                          <a:cs typeface="B Titr"/>
                        </a:rPr>
                        <a:t>اقدامات بعدی:</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solidFill>
                            <a:srgbClr val="165A3E"/>
                          </a:solidFill>
                          <a:effectLst/>
                          <a:latin typeface="Calibri"/>
                          <a:ea typeface="Calibri"/>
                          <a:cs typeface="B Titr"/>
                        </a:rPr>
                        <a:t>اگر نتیجه اسمير خلط منفی است یا نوع سل خارج ریوی باشد:</a:t>
                      </a:r>
                      <a:r>
                        <a:rPr lang="ar-SA" sz="2000" b="0" dirty="0">
                          <a:effectLst/>
                          <a:latin typeface="Calibri"/>
                          <a:ea typeface="Calibri"/>
                          <a:cs typeface="B Titr"/>
                        </a:rPr>
                        <a:t> </a:t>
                      </a:r>
                      <a:endParaRPr lang="en-US" sz="2400" b="0" dirty="0">
                        <a:effectLst/>
                        <a:latin typeface="Calibri"/>
                        <a:ea typeface="Calibri"/>
                        <a:cs typeface="Arial"/>
                      </a:endParaRPr>
                    </a:p>
                    <a:p>
                      <a:pPr marL="143510" marR="0" algn="just" rtl="1">
                        <a:lnSpc>
                          <a:spcPct val="115000"/>
                        </a:lnSpc>
                        <a:spcBef>
                          <a:spcPts val="0"/>
                        </a:spcBef>
                        <a:spcAft>
                          <a:spcPts val="1000"/>
                        </a:spcAft>
                        <a:tabLst>
                          <a:tab pos="143510" algn="r"/>
                        </a:tabLst>
                      </a:pPr>
                      <a:r>
                        <a:rPr lang="ar-SA" sz="2000" b="0" dirty="0">
                          <a:effectLst/>
                          <a:latin typeface="Calibri"/>
                          <a:ea typeface="Calibri"/>
                          <a:cs typeface="B Nazanin"/>
                        </a:rPr>
                        <a:t>رژيم درماني مربوطه را ادامه داده و به ازاي روزهايي كه دارو مصرف نشده به مدت درمان بیمار اضافه کنید.</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effectLst/>
                          <a:latin typeface="Calibri"/>
                          <a:ea typeface="Calibri"/>
                          <a:cs typeface="B Nazanin"/>
                        </a:rPr>
                        <a:t> </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solidFill>
                            <a:srgbClr val="165A3E"/>
                          </a:solidFill>
                          <a:effectLst/>
                          <a:latin typeface="Calibri"/>
                          <a:ea typeface="Calibri"/>
                          <a:cs typeface="B Titr"/>
                        </a:rPr>
                        <a:t>اگر نتیجه اسمير خلط مثبت باشد:</a:t>
                      </a:r>
                      <a:r>
                        <a:rPr lang="ar-SA" sz="2000" b="0" dirty="0">
                          <a:effectLst/>
                          <a:latin typeface="Calibri"/>
                          <a:ea typeface="Calibri"/>
                          <a:cs typeface="B Titr"/>
                        </a:rPr>
                        <a:t> </a:t>
                      </a:r>
                      <a:endParaRPr lang="en-US" sz="2400" b="0" dirty="0">
                        <a:effectLst/>
                        <a:latin typeface="Calibri"/>
                        <a:ea typeface="Calibri"/>
                        <a:cs typeface="Arial"/>
                      </a:endParaRPr>
                    </a:p>
                    <a:p>
                      <a:pPr marL="342900" marR="0" lvl="0" indent="-342900" algn="just" rtl="1">
                        <a:lnSpc>
                          <a:spcPct val="115000"/>
                        </a:lnSpc>
                        <a:spcBef>
                          <a:spcPts val="0"/>
                        </a:spcBef>
                        <a:spcAft>
                          <a:spcPts val="0"/>
                        </a:spcAft>
                        <a:buFont typeface="Symbol"/>
                        <a:buChar char=""/>
                        <a:tabLst>
                          <a:tab pos="143510" algn="r"/>
                        </a:tabLst>
                      </a:pPr>
                      <a:r>
                        <a:rPr lang="ar-SA" sz="2000" b="0" dirty="0">
                          <a:solidFill>
                            <a:srgbClr val="165A3E"/>
                          </a:solidFill>
                          <a:effectLst/>
                          <a:latin typeface="Calibri"/>
                          <a:ea typeface="Calibri"/>
                          <a:cs typeface="B Titr"/>
                        </a:rPr>
                        <a:t>و طول مدت دریافت درمان کمتر از 5 ماه بوده:</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رژيم درماني مربوطه را ادامه داده و به ازاي روزهايي كه دارو مصرف نشده به مدت درمان بیمار اضافه کنید.</a:t>
                      </a:r>
                      <a:endParaRPr lang="en-US" sz="2400" b="0" dirty="0">
                        <a:effectLst/>
                        <a:latin typeface="Calibri"/>
                        <a:ea typeface="Calibri"/>
                        <a:cs typeface="Arial"/>
                      </a:endParaRPr>
                    </a:p>
                    <a:p>
                      <a:pPr marL="342900" marR="0" lvl="0" indent="-342900" algn="just" rtl="1">
                        <a:lnSpc>
                          <a:spcPct val="115000"/>
                        </a:lnSpc>
                        <a:spcBef>
                          <a:spcPts val="0"/>
                        </a:spcBef>
                        <a:spcAft>
                          <a:spcPts val="0"/>
                        </a:spcAft>
                        <a:buFont typeface="Symbol"/>
                        <a:buChar char=""/>
                        <a:tabLst>
                          <a:tab pos="143510" algn="r"/>
                        </a:tabLst>
                      </a:pPr>
                      <a:r>
                        <a:rPr lang="ar-SA" sz="2000" b="0" dirty="0">
                          <a:solidFill>
                            <a:srgbClr val="165A3E"/>
                          </a:solidFill>
                          <a:effectLst/>
                          <a:latin typeface="Calibri"/>
                          <a:ea typeface="Calibri"/>
                          <a:cs typeface="B Titr"/>
                        </a:rPr>
                        <a:t>و طول مدت دریافت درمان بیش از 5 ماه بوده:</a:t>
                      </a:r>
                      <a:endParaRPr lang="en-US" sz="2400" b="0" dirty="0">
                        <a:effectLst/>
                        <a:latin typeface="Calibri"/>
                        <a:ea typeface="Calibri"/>
                        <a:cs typeface="Arial"/>
                      </a:endParaRPr>
                    </a:p>
                    <a:p>
                      <a:pPr marL="342900" marR="0" lvl="0" indent="-342900" algn="just" rtl="1">
                        <a:lnSpc>
                          <a:spcPct val="115000"/>
                        </a:lnSpc>
                        <a:spcBef>
                          <a:spcPts val="0"/>
                        </a:spcBef>
                        <a:spcAft>
                          <a:spcPts val="0"/>
                        </a:spcAft>
                        <a:buFont typeface="Wingdings"/>
                        <a:buChar char=""/>
                        <a:tabLst>
                          <a:tab pos="143510" algn="r"/>
                        </a:tabLst>
                      </a:pPr>
                      <a:r>
                        <a:rPr lang="ar-SA" sz="2000" b="0" u="sng" dirty="0">
                          <a:effectLst/>
                          <a:latin typeface="Calibri"/>
                          <a:ea typeface="Calibri"/>
                          <a:cs typeface="B Nazanin"/>
                        </a:rPr>
                        <a:t>بیمار قبلا تحت گروه درمانی 1 بوده:</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مجددا ثبت کنید؛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از بیمار آزمایش کشت خلط و آنتی بیوگرام به عمل آورید؛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تحت گروه درمانی 2 قرار دهید.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en-US" sz="2000" b="0" dirty="0">
                          <a:effectLst/>
                          <a:latin typeface="Calibri"/>
                          <a:ea typeface="Calibri"/>
                          <a:cs typeface="B Nazanin"/>
                        </a:rPr>
                        <a:t> </a:t>
                      </a:r>
                      <a:endParaRPr lang="en-US" sz="2400" b="0" dirty="0">
                        <a:effectLst/>
                        <a:latin typeface="Calibri"/>
                        <a:ea typeface="Calibri"/>
                        <a:cs typeface="Arial"/>
                      </a:endParaRPr>
                    </a:p>
                    <a:p>
                      <a:pPr marL="342900" marR="0" lvl="0" indent="-342900" algn="just" rtl="1">
                        <a:lnSpc>
                          <a:spcPct val="115000"/>
                        </a:lnSpc>
                        <a:spcBef>
                          <a:spcPts val="0"/>
                        </a:spcBef>
                        <a:spcAft>
                          <a:spcPts val="0"/>
                        </a:spcAft>
                        <a:buFont typeface="Wingdings"/>
                        <a:buChar char=""/>
                        <a:tabLst>
                          <a:tab pos="143510" algn="r"/>
                        </a:tabLst>
                      </a:pPr>
                      <a:r>
                        <a:rPr lang="ar-SA" sz="2000" b="0" u="sng" dirty="0">
                          <a:effectLst/>
                          <a:latin typeface="Calibri"/>
                          <a:ea typeface="Calibri"/>
                          <a:cs typeface="B Nazanin"/>
                        </a:rPr>
                        <a:t>بیمار قبلا تحت گروه درمانی 2 بوده:</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مجددا ثبت کنید؛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به مرکز ارجاع کشوری/ منطقه ای سل ارجاع کنید.</a:t>
                      </a:r>
                      <a:endParaRPr lang="en-US" sz="2400" b="0" dirty="0">
                        <a:effectLst/>
                        <a:latin typeface="Calibri"/>
                        <a:ea typeface="Calibri"/>
                        <a:cs typeface="Arial"/>
                      </a:endParaRPr>
                    </a:p>
                  </a:txBody>
                  <a:tcPr marL="22247" marR="22247" marT="0" marB="0" anchor="ctr">
                    <a:lnL w="12700" cap="flat" cmpd="sng" algn="ctr">
                      <a:solidFill>
                        <a:srgbClr val="165A3E"/>
                      </a:solidFill>
                      <a:prstDash val="solid"/>
                      <a:round/>
                      <a:headEnd type="none" w="med" len="med"/>
                      <a:tailEnd type="none" w="med" len="med"/>
                    </a:lnL>
                    <a:lnR w="57150" cap="flat" cmpd="dbl" algn="ctr">
                      <a:solidFill>
                        <a:srgbClr val="165A3E"/>
                      </a:solidFill>
                      <a:prstDash val="solid"/>
                      <a:round/>
                      <a:headEnd type="none" w="med" len="med"/>
                      <a:tailEnd type="none" w="med" len="med"/>
                    </a:lnR>
                    <a:lnT w="28575" cap="flat" cmpd="sng" algn="ctr">
                      <a:solidFill>
                        <a:srgbClr val="165A3E"/>
                      </a:solidFill>
                      <a:prstDash val="solid"/>
                      <a:round/>
                      <a:headEnd type="none" w="med" len="med"/>
                      <a:tailEnd type="none" w="med" len="med"/>
                    </a:lnT>
                    <a:lnB w="28575" cap="flat" cmpd="sng" algn="ctr">
                      <a:solidFill>
                        <a:srgbClr val="165A3E"/>
                      </a:solidFill>
                      <a:prstDash val="solid"/>
                      <a:round/>
                      <a:headEnd type="none" w="med" len="med"/>
                      <a:tailEnd type="none" w="med" len="med"/>
                    </a:lnB>
                  </a:tcPr>
                </a:tc>
              </a:tr>
              <a:tr h="2106019">
                <a:tc>
                  <a:txBody>
                    <a:bodyPr/>
                    <a:lstStyle/>
                    <a:p>
                      <a:pPr marL="0" marR="0" algn="ctr" rtl="0">
                        <a:lnSpc>
                          <a:spcPct val="115000"/>
                        </a:lnSpc>
                        <a:spcBef>
                          <a:spcPts val="0"/>
                        </a:spcBef>
                        <a:spcAft>
                          <a:spcPts val="1000"/>
                        </a:spcAft>
                      </a:pPr>
                      <a:r>
                        <a:rPr lang="ar-SA" sz="2400" b="0">
                          <a:effectLst/>
                          <a:latin typeface="Calibri"/>
                          <a:ea typeface="Calibri"/>
                          <a:cs typeface="B Titr"/>
                        </a:rPr>
                        <a:t> </a:t>
                      </a:r>
                      <a:endParaRPr lang="en-US" sz="2400" b="0">
                        <a:effectLst/>
                        <a:latin typeface="Calibri"/>
                        <a:ea typeface="Calibri"/>
                        <a:cs typeface="Arial"/>
                      </a:endParaRPr>
                    </a:p>
                    <a:p>
                      <a:pPr marL="0" marR="0" algn="ctr" rtl="0">
                        <a:lnSpc>
                          <a:spcPct val="115000"/>
                        </a:lnSpc>
                        <a:spcBef>
                          <a:spcPts val="0"/>
                        </a:spcBef>
                        <a:spcAft>
                          <a:spcPts val="1000"/>
                        </a:spcAft>
                      </a:pPr>
                      <a:r>
                        <a:rPr lang="ar-SA" sz="2400" b="0">
                          <a:effectLst/>
                          <a:latin typeface="Calibri"/>
                          <a:ea typeface="Calibri"/>
                          <a:cs typeface="B Titr"/>
                        </a:rPr>
                        <a:t> </a:t>
                      </a:r>
                      <a:endParaRPr lang="en-US" sz="2400" b="0">
                        <a:effectLst/>
                        <a:latin typeface="Calibri"/>
                        <a:ea typeface="Calibri"/>
                        <a:cs typeface="Arial"/>
                      </a:endParaRPr>
                    </a:p>
                    <a:p>
                      <a:pPr marL="0" marR="0" algn="ctr" rtl="0">
                        <a:lnSpc>
                          <a:spcPct val="115000"/>
                        </a:lnSpc>
                        <a:spcBef>
                          <a:spcPts val="0"/>
                        </a:spcBef>
                        <a:spcAft>
                          <a:spcPts val="1000"/>
                        </a:spcAft>
                      </a:pPr>
                      <a:r>
                        <a:rPr lang="ar-SA" sz="2400" b="0">
                          <a:effectLst/>
                          <a:latin typeface="Calibri"/>
                          <a:ea typeface="Calibri"/>
                          <a:cs typeface="B Titr"/>
                        </a:rPr>
                        <a:t> </a:t>
                      </a:r>
                      <a:endParaRPr lang="en-US" sz="2400" b="0">
                        <a:effectLst/>
                        <a:latin typeface="Calibri"/>
                        <a:ea typeface="Calibri"/>
                        <a:cs typeface="Arial"/>
                      </a:endParaRPr>
                    </a:p>
                    <a:p>
                      <a:pPr marL="0" marR="0" algn="ctr" rtl="0">
                        <a:lnSpc>
                          <a:spcPct val="115000"/>
                        </a:lnSpc>
                        <a:spcBef>
                          <a:spcPts val="0"/>
                        </a:spcBef>
                        <a:spcAft>
                          <a:spcPts val="1000"/>
                        </a:spcAft>
                      </a:pPr>
                      <a:r>
                        <a:rPr lang="ar-SA" sz="2400" b="0">
                          <a:solidFill>
                            <a:srgbClr val="165A3E"/>
                          </a:solidFill>
                          <a:effectLst/>
                          <a:latin typeface="Calibri"/>
                          <a:ea typeface="Calibri"/>
                          <a:cs typeface="B Titr"/>
                        </a:rPr>
                        <a:t>بيش از 8 هفته</a:t>
                      </a:r>
                      <a:endParaRPr lang="en-US" sz="2400" b="0">
                        <a:effectLst/>
                        <a:latin typeface="Calibri"/>
                        <a:ea typeface="Calibri"/>
                        <a:cs typeface="Arial"/>
                      </a:endParaRPr>
                    </a:p>
                  </a:txBody>
                  <a:tcPr marL="22247" marR="22247" marT="0" marB="0">
                    <a:lnL w="57150" cap="flat" cmpd="dbl" algn="ctr">
                      <a:solidFill>
                        <a:srgbClr val="165A3E"/>
                      </a:solidFill>
                      <a:prstDash val="solid"/>
                      <a:round/>
                      <a:headEnd type="none" w="med" len="med"/>
                      <a:tailEnd type="none" w="med" len="med"/>
                    </a:lnL>
                    <a:lnR w="12700" cap="flat" cmpd="sng" algn="ctr">
                      <a:solidFill>
                        <a:srgbClr val="165A3E"/>
                      </a:solidFill>
                      <a:prstDash val="solid"/>
                      <a:round/>
                      <a:headEnd type="none" w="med" len="med"/>
                      <a:tailEnd type="none" w="med" len="med"/>
                    </a:lnR>
                    <a:lnT w="28575" cap="flat" cmpd="sng"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tcPr>
                </a:tc>
                <a:tc>
                  <a:txBody>
                    <a:bodyPr/>
                    <a:lstStyle/>
                    <a:p>
                      <a:pPr marL="0" marR="0" algn="just" rtl="1">
                        <a:lnSpc>
                          <a:spcPct val="115000"/>
                        </a:lnSpc>
                        <a:spcBef>
                          <a:spcPts val="0"/>
                        </a:spcBef>
                        <a:spcAft>
                          <a:spcPts val="1000"/>
                        </a:spcAft>
                      </a:pPr>
                      <a:r>
                        <a:rPr lang="ar-SA" sz="2000" b="0" u="sng" dirty="0">
                          <a:solidFill>
                            <a:srgbClr val="165A3E"/>
                          </a:solidFill>
                          <a:effectLst/>
                          <a:latin typeface="Calibri"/>
                          <a:ea typeface="Calibri"/>
                          <a:cs typeface="B Titr"/>
                        </a:rPr>
                        <a:t>اقدامات نخست:</a:t>
                      </a:r>
                      <a:endParaRPr lang="en-US" sz="2400" b="0" dirty="0">
                        <a:effectLst/>
                        <a:latin typeface="Calibri"/>
                        <a:ea typeface="Calibri"/>
                        <a:cs typeface="Arial"/>
                      </a:endParaRPr>
                    </a:p>
                    <a:p>
                      <a:pPr marL="0" marR="0" algn="just" rtl="1">
                        <a:lnSpc>
                          <a:spcPct val="115000"/>
                        </a:lnSpc>
                        <a:spcBef>
                          <a:spcPts val="0"/>
                        </a:spcBef>
                        <a:spcAft>
                          <a:spcPts val="1000"/>
                        </a:spcAft>
                      </a:pPr>
                      <a:r>
                        <a:rPr lang="ar-SA" sz="2000" b="0" dirty="0">
                          <a:effectLst/>
                          <a:latin typeface="Calibri"/>
                          <a:ea typeface="Calibri"/>
                          <a:cs typeface="B Nazanin"/>
                        </a:rPr>
                        <a:t>بیمار را پیگیری کنید؛</a:t>
                      </a:r>
                      <a:endParaRPr lang="en-US" sz="2400" b="0" dirty="0">
                        <a:effectLst/>
                        <a:latin typeface="Calibri"/>
                        <a:ea typeface="Calibri"/>
                        <a:cs typeface="Arial"/>
                      </a:endParaRPr>
                    </a:p>
                    <a:p>
                      <a:pPr marL="0" marR="0" algn="just" rtl="1">
                        <a:lnSpc>
                          <a:spcPct val="115000"/>
                        </a:lnSpc>
                        <a:spcBef>
                          <a:spcPts val="0"/>
                        </a:spcBef>
                        <a:spcAft>
                          <a:spcPts val="1000"/>
                        </a:spcAft>
                      </a:pPr>
                      <a:r>
                        <a:rPr lang="ar-SA" sz="2000" b="0" dirty="0">
                          <a:effectLst/>
                          <a:latin typeface="Calibri"/>
                          <a:ea typeface="Calibri"/>
                          <a:cs typeface="B Nazanin"/>
                        </a:rPr>
                        <a:t>علت/ علل قطع درمان را برطرف کنید؛</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effectLst/>
                          <a:latin typeface="Calibri"/>
                          <a:ea typeface="Calibri"/>
                          <a:cs typeface="B Nazanin"/>
                        </a:rPr>
                        <a:t>سه نمونه خلط از بیمار تهیه و برای انجام آزمایش اسمیر به آزمایشگاه ارسال کنید؛</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effectLst/>
                          <a:latin typeface="Calibri"/>
                          <a:ea typeface="Calibri"/>
                          <a:cs typeface="B Nazanin"/>
                        </a:rPr>
                        <a:t>تا زمان آماده شدن نتیجه آزمایش اسمیر خلط، درمانی تجویز نکنید.</a:t>
                      </a:r>
                      <a:endParaRPr lang="en-US" sz="2400" b="0" dirty="0">
                        <a:effectLst/>
                        <a:latin typeface="Calibri"/>
                        <a:ea typeface="Calibri"/>
                        <a:cs typeface="Arial"/>
                      </a:endParaRPr>
                    </a:p>
                    <a:p>
                      <a:pPr marL="0" marR="0" algn="just" rtl="1">
                        <a:lnSpc>
                          <a:spcPct val="115000"/>
                        </a:lnSpc>
                        <a:spcBef>
                          <a:spcPts val="0"/>
                        </a:spcBef>
                        <a:spcAft>
                          <a:spcPts val="1000"/>
                        </a:spcAft>
                      </a:pPr>
                      <a:r>
                        <a:rPr lang="ar-SA" sz="2000" b="0" u="sng" dirty="0">
                          <a:solidFill>
                            <a:srgbClr val="165A3E"/>
                          </a:solidFill>
                          <a:effectLst/>
                          <a:latin typeface="Calibri"/>
                          <a:ea typeface="Calibri"/>
                          <a:cs typeface="B Titr"/>
                        </a:rPr>
                        <a:t>اقدامات بعدی:</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solidFill>
                            <a:srgbClr val="165A3E"/>
                          </a:solidFill>
                          <a:effectLst/>
                          <a:latin typeface="Calibri"/>
                          <a:ea typeface="Calibri"/>
                          <a:cs typeface="B Titr"/>
                        </a:rPr>
                        <a:t>اگر نتیجه اسمير خلط منفی است یا نوع سل خارج ریوی باشد: </a:t>
                      </a:r>
                      <a:endParaRPr lang="en-US" sz="2400" b="0" dirty="0">
                        <a:effectLst/>
                        <a:latin typeface="Calibri"/>
                        <a:ea typeface="Calibri"/>
                        <a:cs typeface="Arial"/>
                      </a:endParaRPr>
                    </a:p>
                    <a:p>
                      <a:pPr marL="191770" marR="21590" algn="just" rtl="1">
                        <a:lnSpc>
                          <a:spcPct val="115000"/>
                        </a:lnSpc>
                        <a:spcBef>
                          <a:spcPts val="0"/>
                        </a:spcBef>
                        <a:spcAft>
                          <a:spcPts val="1000"/>
                        </a:spcAft>
                        <a:tabLst>
                          <a:tab pos="191770" algn="r"/>
                          <a:tab pos="3262630" algn="r"/>
                        </a:tabLst>
                      </a:pPr>
                      <a:r>
                        <a:rPr lang="ar-SA" sz="2000" b="0" dirty="0">
                          <a:effectLst/>
                          <a:latin typeface="Calibri"/>
                          <a:ea typeface="Calibri"/>
                          <a:cs typeface="B Nazanin"/>
                        </a:rPr>
                        <a:t>نتيجه درمان قبلي را  به عنوان </a:t>
                      </a:r>
                      <a:r>
                        <a:rPr lang="ar-SA" sz="2000" b="0" dirty="0">
                          <a:effectLst/>
                          <a:latin typeface="Calibri"/>
                          <a:ea typeface="Calibri"/>
                          <a:cs typeface="Arial"/>
                        </a:rPr>
                        <a:t>"</a:t>
                      </a:r>
                      <a:r>
                        <a:rPr lang="ar-SA" sz="2000" b="0" dirty="0">
                          <a:effectLst/>
                          <a:latin typeface="Calibri"/>
                          <a:ea typeface="Calibri"/>
                          <a:cs typeface="B Nazanin"/>
                        </a:rPr>
                        <a:t>غيبت از درمان</a:t>
                      </a:r>
                      <a:r>
                        <a:rPr lang="ar-SA" sz="2000" b="0" dirty="0">
                          <a:effectLst/>
                          <a:latin typeface="Calibri"/>
                          <a:ea typeface="Calibri"/>
                          <a:cs typeface="Arial"/>
                        </a:rPr>
                        <a:t>"</a:t>
                      </a:r>
                      <a:r>
                        <a:rPr lang="ar-SA" sz="2000" b="0" dirty="0">
                          <a:effectLst/>
                          <a:latin typeface="Calibri"/>
                          <a:ea typeface="Calibri"/>
                          <a:cs typeface="B Nazanin"/>
                        </a:rPr>
                        <a:t> ثبت کرده و دليل غيبت را حتي المقدور قيد کنید؛</a:t>
                      </a:r>
                      <a:endParaRPr lang="en-US" sz="2400" b="0" dirty="0">
                        <a:effectLst/>
                        <a:latin typeface="Calibri"/>
                        <a:ea typeface="Calibri"/>
                        <a:cs typeface="Arial"/>
                      </a:endParaRPr>
                    </a:p>
                    <a:p>
                      <a:pPr marL="17018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تحت عنوان "سایر موارد"</a:t>
                      </a:r>
                      <a:r>
                        <a:rPr lang="ar-SA" sz="2000" b="0" dirty="0">
                          <a:effectLst/>
                          <a:latin typeface="Calibri"/>
                          <a:ea typeface="Calibri"/>
                          <a:cs typeface="Arial"/>
                        </a:rPr>
                        <a:t> </a:t>
                      </a:r>
                      <a:r>
                        <a:rPr lang="ar-SA" sz="2000" b="0" dirty="0">
                          <a:effectLst/>
                          <a:latin typeface="Calibri"/>
                          <a:ea typeface="Calibri"/>
                          <a:cs typeface="B Nazanin"/>
                        </a:rPr>
                        <a:t>مجددا ثبت کنید؛</a:t>
                      </a:r>
                      <a:endParaRPr lang="en-US" sz="2400" b="0" dirty="0">
                        <a:effectLst/>
                        <a:latin typeface="Calibri"/>
                        <a:ea typeface="Calibri"/>
                        <a:cs typeface="Arial"/>
                      </a:endParaRPr>
                    </a:p>
                    <a:p>
                      <a:pPr marL="170180" marR="0" algn="just" rtl="1">
                        <a:lnSpc>
                          <a:spcPct val="115000"/>
                        </a:lnSpc>
                        <a:spcBef>
                          <a:spcPts val="0"/>
                        </a:spcBef>
                        <a:spcAft>
                          <a:spcPts val="1000"/>
                        </a:spcAft>
                        <a:tabLst>
                          <a:tab pos="143510" algn="r"/>
                        </a:tabLst>
                      </a:pPr>
                      <a:r>
                        <a:rPr lang="ar-SA" sz="2000" b="0" dirty="0">
                          <a:effectLst/>
                          <a:latin typeface="Calibri"/>
                          <a:ea typeface="Calibri"/>
                          <a:cs typeface="B Nazanin"/>
                        </a:rPr>
                        <a:t>بر اساس وضعيت باليني بيمار جهت ادامه درمان قبلي يا شروع مجدد درمان قبلي  تصميم گيري کنید.</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effectLst/>
                          <a:latin typeface="Calibri"/>
                          <a:ea typeface="Calibri"/>
                          <a:cs typeface="B Nazanin"/>
                        </a:rPr>
                        <a:t> </a:t>
                      </a:r>
                      <a:endParaRPr lang="en-US" sz="2400" b="0" dirty="0">
                        <a:effectLst/>
                        <a:latin typeface="Calibri"/>
                        <a:ea typeface="Calibri"/>
                        <a:cs typeface="Arial"/>
                      </a:endParaRPr>
                    </a:p>
                    <a:p>
                      <a:pPr marL="0" marR="0" algn="just" rtl="1">
                        <a:lnSpc>
                          <a:spcPct val="115000"/>
                        </a:lnSpc>
                        <a:spcBef>
                          <a:spcPts val="0"/>
                        </a:spcBef>
                        <a:spcAft>
                          <a:spcPts val="1000"/>
                        </a:spcAft>
                        <a:tabLst>
                          <a:tab pos="143510" algn="r"/>
                        </a:tabLst>
                      </a:pPr>
                      <a:r>
                        <a:rPr lang="ar-SA" sz="2000" b="0" dirty="0">
                          <a:solidFill>
                            <a:srgbClr val="165A3E"/>
                          </a:solidFill>
                          <a:effectLst/>
                          <a:latin typeface="Calibri"/>
                          <a:ea typeface="Calibri"/>
                          <a:cs typeface="B Titr"/>
                        </a:rPr>
                        <a:t>اگر نتیجه اسمير خلط مثبت باشد: </a:t>
                      </a:r>
                      <a:endParaRPr lang="en-US" sz="2400" b="0" dirty="0">
                        <a:effectLst/>
                        <a:latin typeface="Calibri"/>
                        <a:ea typeface="Calibri"/>
                        <a:cs typeface="Arial"/>
                      </a:endParaRPr>
                    </a:p>
                    <a:p>
                      <a:pPr marL="342900" marR="0" lvl="0" indent="-342900" algn="just" rtl="1">
                        <a:lnSpc>
                          <a:spcPct val="115000"/>
                        </a:lnSpc>
                        <a:spcBef>
                          <a:spcPts val="0"/>
                        </a:spcBef>
                        <a:spcAft>
                          <a:spcPts val="0"/>
                        </a:spcAft>
                        <a:buFont typeface="Wingdings"/>
                        <a:buChar char=""/>
                        <a:tabLst>
                          <a:tab pos="143510" algn="r"/>
                        </a:tabLst>
                      </a:pPr>
                      <a:r>
                        <a:rPr lang="ar-SA" sz="2000" b="0" u="sng" dirty="0">
                          <a:effectLst/>
                          <a:latin typeface="Calibri"/>
                          <a:ea typeface="Calibri"/>
                          <a:cs typeface="B Nazanin"/>
                        </a:rPr>
                        <a:t>بیمار قبلا تحت گروه درمانی 1 بوده:</a:t>
                      </a:r>
                      <a:endParaRPr lang="en-US" sz="2400" b="0" dirty="0">
                        <a:effectLst/>
                        <a:latin typeface="Calibri"/>
                        <a:ea typeface="Calibri"/>
                        <a:cs typeface="Arial"/>
                      </a:endParaRPr>
                    </a:p>
                    <a:p>
                      <a:pPr marL="372110" marR="21590" algn="just" rtl="1">
                        <a:lnSpc>
                          <a:spcPct val="115000"/>
                        </a:lnSpc>
                        <a:spcBef>
                          <a:spcPts val="0"/>
                        </a:spcBef>
                        <a:spcAft>
                          <a:spcPts val="1000"/>
                        </a:spcAft>
                        <a:tabLst>
                          <a:tab pos="191770" algn="r"/>
                          <a:tab pos="3262630" algn="r"/>
                        </a:tabLst>
                      </a:pPr>
                      <a:r>
                        <a:rPr lang="ar-SA" sz="2000" b="0" dirty="0">
                          <a:effectLst/>
                          <a:latin typeface="Calibri"/>
                          <a:ea typeface="Calibri"/>
                          <a:cs typeface="B Nazanin"/>
                        </a:rPr>
                        <a:t>نتيجه درمان قبلي را به عنوان </a:t>
                      </a:r>
                      <a:r>
                        <a:rPr lang="ar-SA" sz="2000" b="0" dirty="0">
                          <a:effectLst/>
                          <a:latin typeface="Calibri"/>
                          <a:ea typeface="Calibri"/>
                          <a:cs typeface="Arial"/>
                        </a:rPr>
                        <a:t>"</a:t>
                      </a:r>
                      <a:r>
                        <a:rPr lang="ar-SA" sz="2000" b="0" dirty="0">
                          <a:effectLst/>
                          <a:latin typeface="Calibri"/>
                          <a:ea typeface="Calibri"/>
                          <a:cs typeface="B Nazanin"/>
                        </a:rPr>
                        <a:t>غيبت از درمان</a:t>
                      </a:r>
                      <a:r>
                        <a:rPr lang="ar-SA" sz="2000" b="0" dirty="0">
                          <a:effectLst/>
                          <a:latin typeface="Calibri"/>
                          <a:ea typeface="Calibri"/>
                          <a:cs typeface="Arial"/>
                        </a:rPr>
                        <a:t>"</a:t>
                      </a:r>
                      <a:r>
                        <a:rPr lang="ar-SA" sz="2000" b="0" dirty="0">
                          <a:effectLst/>
                          <a:latin typeface="Calibri"/>
                          <a:ea typeface="Calibri"/>
                          <a:cs typeface="B Nazanin"/>
                        </a:rPr>
                        <a:t> ثبت کرده و دليل غيبت را حتي المقدور قيد کنید؛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تحت عنوان "درمان بعد از غیبت"</a:t>
                      </a:r>
                      <a:r>
                        <a:rPr lang="ar-SA" sz="2000" b="0" dirty="0">
                          <a:effectLst/>
                          <a:latin typeface="Calibri"/>
                          <a:ea typeface="Calibri"/>
                          <a:cs typeface="Arial"/>
                        </a:rPr>
                        <a:t> </a:t>
                      </a:r>
                      <a:r>
                        <a:rPr lang="ar-SA" sz="2000" b="0" dirty="0">
                          <a:effectLst/>
                          <a:latin typeface="Calibri"/>
                          <a:ea typeface="Calibri"/>
                          <a:cs typeface="B Nazanin"/>
                        </a:rPr>
                        <a:t>مجددا ثبت کنید؛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از بیمار آزمایش کشت خلط و آنتی بیوگرام به عمل آورید؛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تحت گروه درمانی 2 قرار دهید.</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en-US" sz="2000" b="0" dirty="0">
                          <a:effectLst/>
                          <a:latin typeface="Calibri"/>
                          <a:ea typeface="Calibri"/>
                          <a:cs typeface="B Nazanin"/>
                        </a:rPr>
                        <a:t> </a:t>
                      </a:r>
                      <a:endParaRPr lang="en-US" sz="2400" b="0" dirty="0">
                        <a:effectLst/>
                        <a:latin typeface="Calibri"/>
                        <a:ea typeface="Calibri"/>
                        <a:cs typeface="Arial"/>
                      </a:endParaRPr>
                    </a:p>
                    <a:p>
                      <a:pPr marL="342900" marR="0" lvl="0" indent="-342900" algn="just" rtl="1">
                        <a:lnSpc>
                          <a:spcPct val="115000"/>
                        </a:lnSpc>
                        <a:spcBef>
                          <a:spcPts val="0"/>
                        </a:spcBef>
                        <a:spcAft>
                          <a:spcPts val="0"/>
                        </a:spcAft>
                        <a:buFont typeface="Wingdings"/>
                        <a:buChar char=""/>
                        <a:tabLst>
                          <a:tab pos="143510" algn="r"/>
                        </a:tabLst>
                      </a:pPr>
                      <a:r>
                        <a:rPr lang="ar-SA" sz="2000" b="0" u="sng" dirty="0">
                          <a:effectLst/>
                          <a:latin typeface="Calibri"/>
                          <a:ea typeface="Calibri"/>
                          <a:cs typeface="B Nazanin"/>
                        </a:rPr>
                        <a:t>بیمار قبلا تحت گروه درمانی 2 بوده:</a:t>
                      </a:r>
                      <a:endParaRPr lang="en-US" sz="2400" b="0" dirty="0">
                        <a:effectLst/>
                        <a:latin typeface="Calibri"/>
                        <a:ea typeface="Calibri"/>
                        <a:cs typeface="Arial"/>
                      </a:endParaRPr>
                    </a:p>
                    <a:p>
                      <a:pPr marL="372110" marR="0" algn="just" rtl="1">
                        <a:lnSpc>
                          <a:spcPct val="115000"/>
                        </a:lnSpc>
                        <a:spcBef>
                          <a:spcPts val="0"/>
                        </a:spcBef>
                        <a:spcAft>
                          <a:spcPts val="1000"/>
                        </a:spcAft>
                        <a:tabLst>
                          <a:tab pos="143510" algn="r"/>
                        </a:tabLst>
                      </a:pPr>
                      <a:r>
                        <a:rPr lang="ar-SA" sz="2000" b="0" dirty="0">
                          <a:effectLst/>
                          <a:latin typeface="Calibri"/>
                          <a:ea typeface="Calibri"/>
                          <a:cs typeface="B Nazanin"/>
                        </a:rPr>
                        <a:t>بیمار را مجددا ثبت کنید؛</a:t>
                      </a:r>
                      <a:endParaRPr lang="en-US" sz="2400" b="0" dirty="0">
                        <a:effectLst/>
                        <a:latin typeface="Calibri"/>
                        <a:ea typeface="Calibri"/>
                        <a:cs typeface="Arial"/>
                      </a:endParaRPr>
                    </a:p>
                    <a:p>
                      <a:pPr marL="372110" marR="228600" algn="just" rtl="1">
                        <a:lnSpc>
                          <a:spcPct val="115000"/>
                        </a:lnSpc>
                        <a:spcBef>
                          <a:spcPts val="0"/>
                        </a:spcBef>
                        <a:spcAft>
                          <a:spcPts val="1000"/>
                        </a:spcAft>
                        <a:tabLst>
                          <a:tab pos="3442335" algn="r"/>
                        </a:tabLst>
                      </a:pPr>
                      <a:r>
                        <a:rPr lang="ar-SA" sz="2000" b="0" dirty="0">
                          <a:effectLst/>
                          <a:latin typeface="Calibri"/>
                          <a:ea typeface="Calibri"/>
                          <a:cs typeface="B Nazanin"/>
                        </a:rPr>
                        <a:t>بیمار را  به مرکز ارجاع کشوری/ منطقه ای سل ارجاع کنید.</a:t>
                      </a:r>
                      <a:endParaRPr lang="en-US" sz="2400" b="0" dirty="0">
                        <a:effectLst/>
                        <a:latin typeface="Calibri"/>
                        <a:ea typeface="Calibri"/>
                        <a:cs typeface="Arial"/>
                      </a:endParaRPr>
                    </a:p>
                  </a:txBody>
                  <a:tcPr marL="22247" marR="22247" marT="0" marB="0" anchor="ctr">
                    <a:lnL w="12700" cap="flat" cmpd="sng" algn="ctr">
                      <a:solidFill>
                        <a:srgbClr val="165A3E"/>
                      </a:solidFill>
                      <a:prstDash val="solid"/>
                      <a:round/>
                      <a:headEnd type="none" w="med" len="med"/>
                      <a:tailEnd type="none" w="med" len="med"/>
                    </a:lnL>
                    <a:lnR w="57150" cap="flat" cmpd="dbl" algn="ctr">
                      <a:solidFill>
                        <a:srgbClr val="165A3E"/>
                      </a:solidFill>
                      <a:prstDash val="solid"/>
                      <a:round/>
                      <a:headEnd type="none" w="med" len="med"/>
                      <a:tailEnd type="none" w="med" len="med"/>
                    </a:lnR>
                    <a:lnT w="28575" cap="flat" cmpd="sng" algn="ctr">
                      <a:solidFill>
                        <a:srgbClr val="165A3E"/>
                      </a:solidFill>
                      <a:prstDash val="solid"/>
                      <a:round/>
                      <a:headEnd type="none" w="med" len="med"/>
                      <a:tailEnd type="none" w="med" len="med"/>
                    </a:lnT>
                    <a:lnB w="57150" cap="flat" cmpd="dbl" algn="ctr">
                      <a:solidFill>
                        <a:srgbClr val="165A3E"/>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045238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fontScale="90000"/>
          </a:bodyPr>
          <a:lstStyle/>
          <a:p>
            <a:pPr rtl="1"/>
            <a:r>
              <a:rPr lang="fa-IR" b="1" dirty="0"/>
              <a:t>دستورالعمل  اجرای </a:t>
            </a:r>
            <a:r>
              <a:rPr lang="en-US" b="1" dirty="0"/>
              <a:t>DOTS</a:t>
            </a:r>
            <a:r>
              <a:rPr lang="fa-IR" b="1" dirty="0"/>
              <a:t> در طول دوره درمان</a:t>
            </a:r>
            <a:endParaRPr lang="en-US" dirty="0"/>
          </a:p>
        </p:txBody>
      </p:sp>
      <p:sp>
        <p:nvSpPr>
          <p:cNvPr id="3" name="Content Placeholder 2"/>
          <p:cNvSpPr>
            <a:spLocks noGrp="1"/>
          </p:cNvSpPr>
          <p:nvPr>
            <p:ph idx="1"/>
          </p:nvPr>
        </p:nvSpPr>
        <p:spPr>
          <a:xfrm>
            <a:off x="0" y="457200"/>
            <a:ext cx="9144000" cy="5668963"/>
          </a:xfrm>
        </p:spPr>
        <p:txBody>
          <a:bodyPr>
            <a:noAutofit/>
          </a:bodyPr>
          <a:lstStyle/>
          <a:p>
            <a:pPr lvl="0" algn="just" rtl="1">
              <a:lnSpc>
                <a:spcPct val="115000"/>
              </a:lnSpc>
              <a:spcBef>
                <a:spcPts val="0"/>
              </a:spcBef>
              <a:buFont typeface="Symbol"/>
              <a:buChar char=""/>
            </a:pPr>
            <a:r>
              <a:rPr lang="fa-IR" sz="1800" b="1" dirty="0">
                <a:ea typeface="Calibri"/>
                <a:cs typeface="B Nazanin"/>
              </a:rPr>
              <a:t>در طی بستری در بخش ایزوله، مصرف دارو ها هر روز صبح به طور ناشتا در حضور پرستار یا ناظر مورد تایید بهداری</a:t>
            </a:r>
            <a:endParaRPr lang="en-US" sz="1600" b="1" dirty="0">
              <a:ea typeface="Calibri"/>
              <a:cs typeface="Arial"/>
            </a:endParaRPr>
          </a:p>
          <a:p>
            <a:pPr lvl="0" algn="just" rtl="1">
              <a:lnSpc>
                <a:spcPct val="115000"/>
              </a:lnSpc>
              <a:spcBef>
                <a:spcPts val="0"/>
              </a:spcBef>
              <a:buFont typeface="Symbol"/>
              <a:buChar char=""/>
            </a:pPr>
            <a:r>
              <a:rPr lang="fa-IR" sz="1800" b="1" dirty="0">
                <a:ea typeface="Calibri"/>
                <a:cs typeface="B Nazanin"/>
              </a:rPr>
              <a:t>پس از ترخیص از بخش یا اتاق ایزوله:</a:t>
            </a:r>
            <a:endParaRPr lang="en-US" sz="16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تهیه فهرست مبتلایان به سل به تفکیک محل سکونت در واحدها و بند های زندان، </a:t>
            </a:r>
            <a:endParaRPr lang="en-US" sz="14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ممنوعیت جابه جایی محل نگه داری زندانیان مبتلا به سل در طول دوره درمان، بدون هماهنگی با رییس بهداری     </a:t>
            </a:r>
            <a:endParaRPr lang="en-US" sz="14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اسامی زندانیان مبتلا به سل در اختیار رییس واحد و وکیل بند مربوطه قرار گیرد. رییس واحد موظف است ترتیبی فراهم نماید تا وکیل بند هر روز صبح مبتلایان به سل را به طور ناشتا قبل از آمار صبح به بهداری بیاورد. </a:t>
            </a:r>
            <a:endParaRPr lang="en-US" sz="1400" b="1" dirty="0">
              <a:ea typeface="Calibri"/>
              <a:cs typeface="Arial"/>
            </a:endParaRPr>
          </a:p>
          <a:p>
            <a:pPr lvl="2" algn="just" rtl="1">
              <a:lnSpc>
                <a:spcPct val="115000"/>
              </a:lnSpc>
              <a:spcBef>
                <a:spcPts val="0"/>
              </a:spcBef>
              <a:buFont typeface="Wingdings"/>
              <a:buChar char=""/>
            </a:pPr>
            <a:r>
              <a:rPr lang="fa-IR" sz="1400" b="1" dirty="0">
                <a:ea typeface="Calibri"/>
                <a:cs typeface="B Nazanin"/>
              </a:rPr>
              <a:t>چنانچه به علت شرایط خاص زندان امکان آوردن زندانیان مبتلا به سل به صورت ناشتا قبل از آمار صبح به بهداری وجود نداشته باشد، بهداری و رییس واحد می توانند به گونه ای هماهنگ کنند که این زندانیان بلا فاصله پس از آمار صبح آورده شوند.</a:t>
            </a:r>
            <a:endParaRPr lang="en-US" sz="1200" b="1" dirty="0">
              <a:ea typeface="Calibri"/>
              <a:cs typeface="Arial"/>
            </a:endParaRPr>
          </a:p>
          <a:p>
            <a:pPr lvl="2" algn="just" rtl="1">
              <a:lnSpc>
                <a:spcPct val="115000"/>
              </a:lnSpc>
              <a:spcBef>
                <a:spcPts val="0"/>
              </a:spcBef>
              <a:buFont typeface="Wingdings"/>
              <a:buChar char=""/>
            </a:pPr>
            <a:r>
              <a:rPr lang="fa-IR" sz="1400" b="1" dirty="0">
                <a:ea typeface="Calibri"/>
                <a:cs typeface="B Nazanin"/>
              </a:rPr>
              <a:t>رییس واحد و وکیل بند موظفند به هنگام فراخوانی مبتلایان به سل، ترتیبی اتخاذ نمایند که بیماران با القابی مانند"بیماران سلی" فراخوانده نشوند تا انگ و تبعیض ناشی از آن مانعی برای مصرف دارو نگردد. </a:t>
            </a:r>
            <a:endParaRPr lang="en-US" sz="1200" b="1" dirty="0">
              <a:ea typeface="Calibri"/>
              <a:cs typeface="Arial"/>
            </a:endParaRPr>
          </a:p>
          <a:p>
            <a:pPr lvl="2" algn="just" rtl="1">
              <a:lnSpc>
                <a:spcPct val="115000"/>
              </a:lnSpc>
              <a:spcBef>
                <a:spcPts val="0"/>
              </a:spcBef>
              <a:buFont typeface="Wingdings"/>
              <a:buChar char=""/>
            </a:pPr>
            <a:r>
              <a:rPr lang="fa-IR" sz="1400" b="1" dirty="0">
                <a:ea typeface="Calibri"/>
                <a:cs typeface="B Nazanin"/>
              </a:rPr>
              <a:t> بهداری موظف است به زندانیان مبتلا به سل آموزش دهد حدود نیم تا یک ساعت قبل و پس از مصرف داروهای سل، چیزی میل نکنند.</a:t>
            </a:r>
            <a:endParaRPr lang="en-US" sz="12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بهداری موظف است فرد مشخصی را برای دادن داروهای سل به بیماران آموزش دهد. وی باید داروها را طبق دستوری که پزشک داده به بیماران بدهد و بیماران دارو را تحت نظر وی بخورند و پس از گفتن جمله " خوردم" به بند خود بازگردانده شوند.</a:t>
            </a:r>
            <a:endParaRPr lang="en-US" sz="14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در صورتی که بیماری از خوردن دارو امتناع نماید یا با خوردن آن دچار مشکلی شود، مسئول تحویل دارو موظف است بلافاصله به پزشک هماهنگ کننده سل یا رییس بهداری اطلاع دهد.  </a:t>
            </a:r>
            <a:endParaRPr lang="en-US" sz="14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پس از خوردن دارو توسط بیمار، فرد توزیع کننده داروی سل باید کارت درمان سل تیک بزند و در یک برگه سفید جداگانه که ضمیمه کارت درمان می گردد ضمن درج تاریخ از بیمار اثر انگشت بگیرد.</a:t>
            </a:r>
            <a:endParaRPr lang="en-US" sz="14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اگر در زندان این امکان وجود دارد که فرد توزیع کننده دارو هر روز به داخل سالن ها برود و دارو در سالن یا اتاق و تحت نظر وی توسط بیمار مصرف شود، ارائه دارو به این طریق نیز بلامانع است. </a:t>
            </a:r>
            <a:endParaRPr lang="en-US" sz="1400" b="1" dirty="0">
              <a:ea typeface="Calibri"/>
              <a:cs typeface="Arial"/>
            </a:endParaRPr>
          </a:p>
          <a:p>
            <a:pPr lvl="1" algn="just" rtl="1">
              <a:lnSpc>
                <a:spcPct val="115000"/>
              </a:lnSpc>
              <a:spcBef>
                <a:spcPts val="0"/>
              </a:spcBef>
              <a:buFont typeface="Wingdings"/>
              <a:buChar char=""/>
            </a:pPr>
            <a:r>
              <a:rPr lang="fa-IR" sz="1600" b="1" dirty="0">
                <a:ea typeface="Calibri"/>
                <a:cs typeface="B Nazanin"/>
              </a:rPr>
              <a:t>رییس بهداری یا هماهنگ کننده سل در زندان موظف است به صورت هفتگی روند توزیع و تحویل ومصرف درمان در واحدهای زندان را کنترل نماید. </a:t>
            </a:r>
            <a:endParaRPr lang="en-US" sz="1400" b="1" dirty="0">
              <a:ea typeface="Calibri"/>
              <a:cs typeface="Arial"/>
            </a:endParaRPr>
          </a:p>
        </p:txBody>
      </p:sp>
    </p:spTree>
    <p:extLst>
      <p:ext uri="{BB962C8B-B14F-4D97-AF65-F5344CB8AC3E}">
        <p14:creationId xmlns:p14="http://schemas.microsoft.com/office/powerpoint/2010/main" val="22784976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Autofit/>
          </a:bodyPr>
          <a:lstStyle/>
          <a:p>
            <a:pPr marL="0" marR="0" algn="just" rtl="1">
              <a:lnSpc>
                <a:spcPct val="115000"/>
              </a:lnSpc>
              <a:spcBef>
                <a:spcPts val="0"/>
              </a:spcBef>
              <a:spcAft>
                <a:spcPts val="0"/>
              </a:spcAft>
            </a:pPr>
            <a:r>
              <a:rPr lang="fa-IR" sz="3200" b="1" dirty="0">
                <a:ea typeface="Calibri"/>
                <a:cs typeface="B Titr"/>
              </a:rPr>
              <a:t>دستورالعمل نحوه پیگیری موارد مشکوک به سل در زندان</a:t>
            </a:r>
            <a:endParaRPr lang="en-US" sz="2400" dirty="0">
              <a:ea typeface="Calibri"/>
              <a:cs typeface="Arial"/>
            </a:endParaRPr>
          </a:p>
        </p:txBody>
      </p:sp>
      <p:sp>
        <p:nvSpPr>
          <p:cNvPr id="3" name="Content Placeholder 2"/>
          <p:cNvSpPr>
            <a:spLocks noGrp="1"/>
          </p:cNvSpPr>
          <p:nvPr>
            <p:ph idx="1"/>
          </p:nvPr>
        </p:nvSpPr>
        <p:spPr>
          <a:xfrm>
            <a:off x="0" y="762000"/>
            <a:ext cx="9144000" cy="5364163"/>
          </a:xfrm>
        </p:spPr>
        <p:txBody>
          <a:bodyPr>
            <a:noAutofit/>
          </a:bodyPr>
          <a:lstStyle/>
          <a:p>
            <a:pPr lvl="0" algn="just" rtl="1">
              <a:lnSpc>
                <a:spcPct val="115000"/>
              </a:lnSpc>
              <a:spcBef>
                <a:spcPts val="0"/>
              </a:spcBef>
              <a:buFont typeface="+mj-lt"/>
              <a:buAutoNum type="arabicPeriod"/>
            </a:pPr>
            <a:r>
              <a:rPr lang="fa-IR" sz="2400" b="1" dirty="0">
                <a:ea typeface="Calibri"/>
                <a:cs typeface="B Nazanin"/>
              </a:rPr>
              <a:t>هر پزشکی که با بیمار مشکوک به سل مواجه می شود، موظف است ضمن شروع بررسی های </a:t>
            </a:r>
            <a:r>
              <a:rPr lang="fa-IR" sz="2400" b="1" dirty="0" smtClean="0">
                <a:ea typeface="Calibri"/>
                <a:cs typeface="B Nazanin"/>
              </a:rPr>
              <a:t>تشخیصی، </a:t>
            </a:r>
            <a:r>
              <a:rPr lang="fa-IR" sz="2400" b="1" dirty="0">
                <a:ea typeface="Calibri"/>
                <a:cs typeface="B Nazanin"/>
              </a:rPr>
              <a:t>در یک سر برگ معمولی موضوع را به رییس بهداری زندان یا هماهنگ کننده سل در زندان اعلام نماید. در این سربرگ باید نام بیمار، تاریخ ویزیت، واحدی که بیمار در آن به سر می برد، آدرس و شماره تلفن بیمار و اقدام انجام شده ذکر شود.</a:t>
            </a:r>
            <a:endParaRPr lang="en-US" sz="1800" b="1" dirty="0">
              <a:ea typeface="Calibri"/>
              <a:cs typeface="Arial"/>
            </a:endParaRPr>
          </a:p>
          <a:p>
            <a:pPr lvl="0" algn="just" rtl="1">
              <a:lnSpc>
                <a:spcPct val="115000"/>
              </a:lnSpc>
              <a:spcBef>
                <a:spcPts val="0"/>
              </a:spcBef>
              <a:buFont typeface="+mj-lt"/>
              <a:buAutoNum type="arabicPeriod"/>
            </a:pPr>
            <a:r>
              <a:rPr lang="fa-IR" sz="2400" b="1" dirty="0" smtClean="0">
                <a:ea typeface="Calibri"/>
                <a:cs typeface="B Nazanin"/>
              </a:rPr>
              <a:t>در دفتر  </a:t>
            </a:r>
            <a:r>
              <a:rPr lang="fa-IR" sz="2400" b="1" dirty="0">
                <a:ea typeface="Calibri"/>
                <a:cs typeface="B Nazanin"/>
              </a:rPr>
              <a:t>بهداری زندان، با دریافت گزارش وجود یک بیمار مشکوک به سل </a:t>
            </a:r>
            <a:r>
              <a:rPr lang="fa-IR" sz="2400" b="1" dirty="0" smtClean="0">
                <a:ea typeface="Calibri"/>
                <a:cs typeface="B Nazanin"/>
              </a:rPr>
              <a:t>،  در دفتر </a:t>
            </a:r>
            <a:r>
              <a:rPr lang="fa-IR" sz="2400" b="1" dirty="0">
                <a:ea typeface="Calibri"/>
                <a:cs typeface="B Nazanin"/>
              </a:rPr>
              <a:t>پیگیری موارد مشکوک به سل" </a:t>
            </a:r>
            <a:r>
              <a:rPr lang="fa-IR" sz="2400" b="1" dirty="0" smtClean="0">
                <a:ea typeface="Calibri"/>
                <a:cs typeface="B Nazanin"/>
              </a:rPr>
              <a:t>ثبت می شود </a:t>
            </a:r>
            <a:r>
              <a:rPr lang="fa-IR" sz="2400" b="1" dirty="0">
                <a:ea typeface="Calibri"/>
                <a:cs typeface="B Nazanin"/>
              </a:rPr>
              <a:t>. </a:t>
            </a:r>
            <a:r>
              <a:rPr lang="fa-IR" sz="2400" b="1" dirty="0" smtClean="0">
                <a:ea typeface="Calibri"/>
                <a:cs typeface="B Nazanin"/>
              </a:rPr>
              <a:t> </a:t>
            </a:r>
            <a:endParaRPr lang="en-US" sz="1800" b="1" dirty="0">
              <a:ea typeface="Calibri"/>
              <a:cs typeface="Arial"/>
            </a:endParaRPr>
          </a:p>
          <a:p>
            <a:pPr lvl="0" algn="just" rtl="1">
              <a:lnSpc>
                <a:spcPct val="115000"/>
              </a:lnSpc>
              <a:spcBef>
                <a:spcPts val="0"/>
              </a:spcBef>
              <a:buFont typeface="+mj-lt"/>
              <a:buAutoNum type="arabicPeriod"/>
            </a:pPr>
            <a:r>
              <a:rPr lang="fa-IR" sz="2400" b="1" dirty="0">
                <a:ea typeface="Calibri"/>
                <a:cs typeface="B Nazanin"/>
              </a:rPr>
              <a:t>بیماران مشکوک به سل باید تا تعیین تکلیف قطعی هر هفته ویزیت و پیگیری شوند. چنانچه سل طبق این رهنمود تایید شود در ستون "نتیجه بررسی" به عنوان </a:t>
            </a:r>
            <a:r>
              <a:rPr lang="fa-IR" sz="2400" b="1" dirty="0">
                <a:ea typeface="Calibri"/>
                <a:cs typeface="Times New Roman"/>
              </a:rPr>
              <a:t>"</a:t>
            </a:r>
            <a:r>
              <a:rPr lang="fa-IR" sz="2400" b="1" dirty="0">
                <a:ea typeface="Calibri"/>
                <a:cs typeface="B Nazanin"/>
              </a:rPr>
              <a:t>تایید سل</a:t>
            </a:r>
            <a:r>
              <a:rPr lang="fa-IR" sz="2400" b="1" dirty="0">
                <a:ea typeface="Calibri"/>
                <a:cs typeface="Times New Roman"/>
              </a:rPr>
              <a:t>"</a:t>
            </a:r>
            <a:r>
              <a:rPr lang="fa-IR" sz="2400" b="1" dirty="0">
                <a:ea typeface="Calibri"/>
                <a:cs typeface="B Nazanin"/>
              </a:rPr>
              <a:t> ثبت می شود. چنانچه سل رد شود، در همان ستون به عنوان "تایید نشد" و چنانچه هنوز تحت بررسی باشد به عنوان "تحت بررسی" ثبت می گردد. اگر بیمار آزاد یا به زندان دیگری جابه جا شود هم در همین قسمت ثبت می گردد. </a:t>
            </a:r>
            <a:endParaRPr lang="en-US" sz="1800" b="1" dirty="0">
              <a:ea typeface="Calibri"/>
              <a:cs typeface="Arial"/>
            </a:endParaRPr>
          </a:p>
          <a:p>
            <a:pPr lvl="0" algn="just" rtl="1">
              <a:lnSpc>
                <a:spcPct val="115000"/>
              </a:lnSpc>
              <a:spcBef>
                <a:spcPts val="0"/>
              </a:spcBef>
              <a:buFont typeface="+mj-lt"/>
              <a:buAutoNum type="arabicPeriod"/>
            </a:pPr>
            <a:r>
              <a:rPr lang="fa-IR" sz="2400" b="1" dirty="0">
                <a:ea typeface="Calibri"/>
                <a:cs typeface="B Nazanin"/>
              </a:rPr>
              <a:t>رییس بهداری زندان یا هماهنگ کننده سل در زندان موظفند این دفتر را هر هفته بررسی کنند و مواردی که پیگیری نشده اند را مشخص و تعیین تکلیف نمایند.</a:t>
            </a:r>
            <a:endParaRPr lang="en-US" sz="1800" b="1" dirty="0">
              <a:ea typeface="Calibri"/>
              <a:cs typeface="Arial"/>
            </a:endParaRPr>
          </a:p>
        </p:txBody>
      </p:sp>
    </p:spTree>
    <p:extLst>
      <p:ext uri="{BB962C8B-B14F-4D97-AF65-F5344CB8AC3E}">
        <p14:creationId xmlns:p14="http://schemas.microsoft.com/office/powerpoint/2010/main" val="417218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lstStyle/>
          <a:p>
            <a:pPr rtl="1"/>
            <a:r>
              <a:rPr lang="fa-IR" b="1" dirty="0"/>
              <a:t>دستورالعمل پایش درمان سل در زندان</a:t>
            </a:r>
            <a:endParaRPr lang="en-US" dirty="0"/>
          </a:p>
        </p:txBody>
      </p:sp>
      <p:sp>
        <p:nvSpPr>
          <p:cNvPr id="3" name="Content Placeholder 2"/>
          <p:cNvSpPr>
            <a:spLocks noGrp="1"/>
          </p:cNvSpPr>
          <p:nvPr>
            <p:ph idx="1"/>
          </p:nvPr>
        </p:nvSpPr>
        <p:spPr>
          <a:xfrm>
            <a:off x="457200" y="381000"/>
            <a:ext cx="8229600" cy="6172200"/>
          </a:xfrm>
        </p:spPr>
        <p:txBody>
          <a:bodyPr>
            <a:noAutofit/>
          </a:bodyPr>
          <a:lstStyle/>
          <a:p>
            <a:pPr marL="0" lvl="0" algn="just" rtl="1">
              <a:lnSpc>
                <a:spcPct val="115000"/>
              </a:lnSpc>
              <a:spcBef>
                <a:spcPts val="0"/>
              </a:spcBef>
            </a:pPr>
            <a:r>
              <a:rPr lang="ar-SA" sz="2400" b="1" dirty="0">
                <a:ea typeface="Calibri"/>
                <a:cs typeface="B Nazanin"/>
              </a:rPr>
              <a:t>موارد جدید سل ریوی اسمیر </a:t>
            </a:r>
            <a:r>
              <a:rPr lang="ar-SA" sz="2400" b="1" dirty="0" smtClean="0">
                <a:ea typeface="Calibri"/>
                <a:cs typeface="B Nazanin"/>
              </a:rPr>
              <a:t>مثبت</a:t>
            </a:r>
            <a:r>
              <a:rPr lang="fa-IR" sz="2400" b="1" dirty="0" smtClean="0">
                <a:ea typeface="Calibri"/>
                <a:cs typeface="B Nazanin"/>
              </a:rPr>
              <a:t>: </a:t>
            </a:r>
            <a:r>
              <a:rPr lang="ar-SA" sz="2000" dirty="0" smtClean="0">
                <a:ea typeface="Calibri"/>
                <a:cs typeface="B Nazanin"/>
              </a:rPr>
              <a:t>پی گیری بالینی </a:t>
            </a:r>
            <a:r>
              <a:rPr lang="fa-IR" sz="2000" dirty="0" smtClean="0">
                <a:ea typeface="Calibri"/>
                <a:cs typeface="B Nazanin"/>
              </a:rPr>
              <a:t>همراه </a:t>
            </a:r>
            <a:r>
              <a:rPr lang="ar-SA" sz="2000" dirty="0" smtClean="0">
                <a:ea typeface="Calibri"/>
                <a:cs typeface="B Nazanin"/>
              </a:rPr>
              <a:t>با بررسی خلط</a:t>
            </a:r>
            <a:r>
              <a:rPr lang="fa-IR" sz="2000" dirty="0" smtClean="0">
                <a:ea typeface="Calibri"/>
                <a:cs typeface="B Nazanin"/>
              </a:rPr>
              <a:t>:</a:t>
            </a:r>
            <a:endParaRPr lang="en-US" sz="2000" dirty="0">
              <a:ea typeface="Calibri"/>
              <a:cs typeface="Arial"/>
            </a:endParaRPr>
          </a:p>
          <a:p>
            <a:pPr lvl="0" algn="just" rtl="1">
              <a:lnSpc>
                <a:spcPct val="115000"/>
              </a:lnSpc>
              <a:spcBef>
                <a:spcPts val="0"/>
              </a:spcBef>
              <a:buFont typeface="Wingdings"/>
              <a:buChar char=""/>
            </a:pPr>
            <a:r>
              <a:rPr lang="ar-SA" sz="2400" dirty="0" smtClean="0">
                <a:ea typeface="Calibri"/>
                <a:cs typeface="B Nazanin"/>
              </a:rPr>
              <a:t>اول: در انتهای فاز اول درمان یعنی انتهای ماه دوم درمان</a:t>
            </a:r>
            <a:endParaRPr lang="en-US" sz="2000" dirty="0" smtClean="0">
              <a:ea typeface="Calibri"/>
              <a:cs typeface="Arial"/>
            </a:endParaRPr>
          </a:p>
          <a:p>
            <a:pPr lvl="0" algn="just" rtl="1">
              <a:lnSpc>
                <a:spcPct val="115000"/>
              </a:lnSpc>
              <a:spcBef>
                <a:spcPts val="0"/>
              </a:spcBef>
              <a:buFont typeface="Wingdings"/>
              <a:buChar char=""/>
            </a:pPr>
            <a:r>
              <a:rPr lang="ar-SA" sz="2400" dirty="0" smtClean="0">
                <a:ea typeface="Calibri"/>
                <a:cs typeface="B Nazanin"/>
              </a:rPr>
              <a:t>دوم</a:t>
            </a:r>
            <a:r>
              <a:rPr lang="ar-SA" sz="2400" dirty="0">
                <a:ea typeface="Calibri"/>
                <a:cs typeface="B Nazanin"/>
              </a:rPr>
              <a:t>: در فاز ادامه ( </a:t>
            </a:r>
            <a:r>
              <a:rPr lang="en-US" sz="2400" dirty="0">
                <a:ea typeface="Calibri"/>
                <a:cs typeface="B Nazanin"/>
              </a:rPr>
              <a:t>Continuation</a:t>
            </a:r>
            <a:r>
              <a:rPr lang="fa-IR" sz="2400" dirty="0">
                <a:ea typeface="Calibri"/>
                <a:cs typeface="B Nazanin"/>
              </a:rPr>
              <a:t>) </a:t>
            </a:r>
            <a:r>
              <a:rPr lang="ar-SA" sz="2400" dirty="0">
                <a:ea typeface="Calibri"/>
                <a:cs typeface="B Nazanin"/>
              </a:rPr>
              <a:t>یعنی دو ماه بعد از شروع درمان نگهدارنده</a:t>
            </a:r>
            <a:endParaRPr lang="en-US" sz="2000" dirty="0">
              <a:ea typeface="Calibri"/>
              <a:cs typeface="Arial"/>
            </a:endParaRPr>
          </a:p>
          <a:p>
            <a:pPr lvl="0" algn="just" rtl="1">
              <a:lnSpc>
                <a:spcPct val="115000"/>
              </a:lnSpc>
              <a:spcBef>
                <a:spcPts val="0"/>
              </a:spcBef>
              <a:buFont typeface="Wingdings"/>
              <a:buChar char=""/>
            </a:pPr>
            <a:r>
              <a:rPr lang="ar-SA" sz="2400" dirty="0">
                <a:ea typeface="Calibri"/>
                <a:cs typeface="B Nazanin"/>
              </a:rPr>
              <a:t>سوم: در انتهای درمان یعنی در آخر ماه ششم درمان </a:t>
            </a:r>
            <a:endParaRPr lang="fa-IR" sz="2400" dirty="0" smtClean="0">
              <a:ea typeface="Calibri"/>
              <a:cs typeface="B Nazanin"/>
            </a:endParaRPr>
          </a:p>
          <a:p>
            <a:pPr algn="just" rtl="1">
              <a:lnSpc>
                <a:spcPct val="115000"/>
              </a:lnSpc>
              <a:spcBef>
                <a:spcPts val="0"/>
              </a:spcBef>
              <a:buFont typeface="Wingdings"/>
              <a:buChar char=""/>
            </a:pPr>
            <a:r>
              <a:rPr lang="fa-IR" sz="2000" dirty="0" smtClean="0">
                <a:ea typeface="Calibri"/>
                <a:cs typeface="B Nazanin"/>
              </a:rPr>
              <a:t>اگر </a:t>
            </a:r>
            <a:r>
              <a:rPr lang="ar-SA" sz="2000" dirty="0" smtClean="0">
                <a:ea typeface="Calibri"/>
                <a:cs typeface="B Nazanin"/>
              </a:rPr>
              <a:t>اسمیر خلط در انتهای ماه </a:t>
            </a:r>
            <a:r>
              <a:rPr lang="fa-IR" sz="2000" dirty="0" smtClean="0">
                <a:ea typeface="Calibri"/>
                <a:cs typeface="B Nazanin"/>
              </a:rPr>
              <a:t>د</a:t>
            </a:r>
            <a:r>
              <a:rPr lang="ar-SA" sz="2000" dirty="0" smtClean="0">
                <a:ea typeface="Calibri"/>
                <a:cs typeface="B Nazanin"/>
              </a:rPr>
              <a:t>وم درمان مثبت است، </a:t>
            </a:r>
            <a:r>
              <a:rPr lang="fa-IR" sz="2000" dirty="0" smtClean="0">
                <a:ea typeface="Calibri"/>
                <a:cs typeface="B Nazanin"/>
              </a:rPr>
              <a:t>ارسال</a:t>
            </a:r>
            <a:r>
              <a:rPr lang="ar-SA" sz="2000" dirty="0" smtClean="0">
                <a:ea typeface="Calibri"/>
                <a:cs typeface="B Nazanin"/>
              </a:rPr>
              <a:t> نمونه خلط برای کشت و بررسی مقاومت مولکولی ارسال </a:t>
            </a:r>
            <a:r>
              <a:rPr lang="fa-IR" sz="2000" dirty="0" smtClean="0">
                <a:ea typeface="Calibri"/>
                <a:cs typeface="B Nazanin"/>
              </a:rPr>
              <a:t> </a:t>
            </a:r>
            <a:r>
              <a:rPr lang="ar-SA" sz="2000" dirty="0" smtClean="0">
                <a:ea typeface="Calibri"/>
                <a:cs typeface="B Nazanin"/>
              </a:rPr>
              <a:t>و </a:t>
            </a:r>
            <a:r>
              <a:rPr lang="fa-IR" sz="2000" dirty="0" smtClean="0">
                <a:ea typeface="Calibri"/>
                <a:cs typeface="B Nazanin"/>
              </a:rPr>
              <a:t>ادامه </a:t>
            </a:r>
            <a:r>
              <a:rPr lang="ar-SA" sz="2000" dirty="0" smtClean="0">
                <a:ea typeface="Calibri"/>
                <a:cs typeface="B Nazanin"/>
              </a:rPr>
              <a:t>درمان فاز اولیه تا یک ماه دیگر</a:t>
            </a:r>
            <a:r>
              <a:rPr lang="fa-IR" sz="2000" dirty="0" smtClean="0">
                <a:ea typeface="Calibri"/>
                <a:cs typeface="B Nazanin"/>
              </a:rPr>
              <a:t> </a:t>
            </a:r>
            <a:endParaRPr lang="en-US" sz="2000" dirty="0">
              <a:ea typeface="Calibri"/>
              <a:cs typeface="Arial"/>
            </a:endParaRPr>
          </a:p>
          <a:p>
            <a:pPr marL="0" lvl="0" algn="just" rtl="1">
              <a:lnSpc>
                <a:spcPct val="115000"/>
              </a:lnSpc>
              <a:spcBef>
                <a:spcPts val="0"/>
              </a:spcBef>
            </a:pPr>
            <a:r>
              <a:rPr lang="ar-SA" sz="2400" b="1" dirty="0" smtClean="0">
                <a:ea typeface="Calibri"/>
                <a:cs typeface="B Nazanin"/>
              </a:rPr>
              <a:t>پی </a:t>
            </a:r>
            <a:r>
              <a:rPr lang="ar-SA" sz="2400" b="1" dirty="0">
                <a:ea typeface="Calibri"/>
                <a:cs typeface="B Nazanin"/>
              </a:rPr>
              <a:t>گیری درمان درمان </a:t>
            </a:r>
            <a:r>
              <a:rPr lang="en-US" sz="2400" b="1" dirty="0">
                <a:ea typeface="Calibri"/>
                <a:cs typeface="B Nazanin"/>
              </a:rPr>
              <a:t>Cat 2</a:t>
            </a:r>
            <a:r>
              <a:rPr lang="ar-SA" sz="2400" b="1" dirty="0">
                <a:ea typeface="Calibri"/>
                <a:cs typeface="B Nazanin"/>
              </a:rPr>
              <a:t> سل ریوی اسمیر </a:t>
            </a:r>
            <a:r>
              <a:rPr lang="ar-SA" sz="2400" b="1" dirty="0" smtClean="0">
                <a:ea typeface="Calibri"/>
                <a:cs typeface="B Nazanin"/>
              </a:rPr>
              <a:t>مثبت</a:t>
            </a:r>
            <a:r>
              <a:rPr lang="fa-IR" sz="2400" b="1" dirty="0" smtClean="0">
                <a:ea typeface="Calibri"/>
                <a:cs typeface="B Nazanin"/>
              </a:rPr>
              <a:t>: </a:t>
            </a:r>
            <a:r>
              <a:rPr lang="ar-SA" sz="2000" dirty="0" smtClean="0">
                <a:ea typeface="Calibri"/>
                <a:cs typeface="B Nazanin"/>
              </a:rPr>
              <a:t>پی گیری بالینی </a:t>
            </a:r>
            <a:r>
              <a:rPr lang="fa-IR" sz="2000" dirty="0" smtClean="0">
                <a:ea typeface="Calibri"/>
                <a:cs typeface="B Nazanin"/>
              </a:rPr>
              <a:t>همراه </a:t>
            </a:r>
            <a:r>
              <a:rPr lang="ar-SA" sz="2000" dirty="0" smtClean="0">
                <a:ea typeface="Calibri"/>
                <a:cs typeface="B Nazanin"/>
              </a:rPr>
              <a:t>با بررسی خلط</a:t>
            </a:r>
            <a:r>
              <a:rPr lang="fa-IR" sz="2000" dirty="0" smtClean="0">
                <a:ea typeface="Calibri"/>
                <a:cs typeface="B Nazanin"/>
              </a:rPr>
              <a:t>:</a:t>
            </a:r>
            <a:endParaRPr lang="en-US" sz="2000" dirty="0">
              <a:ea typeface="Calibri"/>
              <a:cs typeface="Arial"/>
            </a:endParaRPr>
          </a:p>
          <a:p>
            <a:pPr lvl="0" algn="just" rtl="1">
              <a:lnSpc>
                <a:spcPct val="115000"/>
              </a:lnSpc>
              <a:spcBef>
                <a:spcPts val="0"/>
              </a:spcBef>
              <a:buFont typeface="Wingdings"/>
              <a:buChar char=""/>
            </a:pPr>
            <a:r>
              <a:rPr lang="ar-SA" sz="2400" dirty="0" smtClean="0">
                <a:ea typeface="Calibri"/>
                <a:cs typeface="B Nazanin"/>
              </a:rPr>
              <a:t>اول</a:t>
            </a:r>
            <a:r>
              <a:rPr lang="ar-SA" sz="2400" dirty="0">
                <a:ea typeface="Calibri"/>
                <a:cs typeface="B Nazanin"/>
              </a:rPr>
              <a:t>: در انتهای فاز اول درمان (انتهای ماه سوم درمان)</a:t>
            </a:r>
            <a:endParaRPr lang="en-US" sz="2000" dirty="0">
              <a:ea typeface="Calibri"/>
              <a:cs typeface="Arial"/>
            </a:endParaRPr>
          </a:p>
          <a:p>
            <a:pPr lvl="0" algn="just" rtl="1">
              <a:lnSpc>
                <a:spcPct val="115000"/>
              </a:lnSpc>
              <a:spcBef>
                <a:spcPts val="0"/>
              </a:spcBef>
              <a:buFont typeface="Wingdings"/>
              <a:buChar char=""/>
            </a:pPr>
            <a:r>
              <a:rPr lang="ar-SA" sz="2400" dirty="0">
                <a:ea typeface="Calibri"/>
                <a:cs typeface="B Nazanin"/>
              </a:rPr>
              <a:t>دوم: در فاز ادامه ( </a:t>
            </a:r>
            <a:r>
              <a:rPr lang="en-US" sz="2400" dirty="0">
                <a:ea typeface="Calibri"/>
                <a:cs typeface="B Nazanin"/>
              </a:rPr>
              <a:t>Continuation</a:t>
            </a:r>
            <a:r>
              <a:rPr lang="fa-IR" sz="2400" dirty="0">
                <a:ea typeface="Calibri"/>
                <a:cs typeface="B Nazanin"/>
              </a:rPr>
              <a:t>) </a:t>
            </a:r>
            <a:r>
              <a:rPr lang="ar-SA" sz="2400" dirty="0">
                <a:ea typeface="Calibri"/>
                <a:cs typeface="B Nazanin"/>
              </a:rPr>
              <a:t>یعنی دو ماه بعد از شروع درمان نگهدارنده</a:t>
            </a:r>
            <a:endParaRPr lang="en-US" sz="2000" dirty="0">
              <a:ea typeface="Calibri"/>
              <a:cs typeface="Arial"/>
            </a:endParaRPr>
          </a:p>
          <a:p>
            <a:pPr lvl="0" algn="just" rtl="1">
              <a:lnSpc>
                <a:spcPct val="115000"/>
              </a:lnSpc>
              <a:spcBef>
                <a:spcPts val="0"/>
              </a:spcBef>
              <a:buFont typeface="Wingdings"/>
              <a:buChar char=""/>
            </a:pPr>
            <a:r>
              <a:rPr lang="ar-SA" sz="2400" dirty="0">
                <a:ea typeface="Calibri"/>
                <a:cs typeface="B Nazanin"/>
              </a:rPr>
              <a:t>سوم: در انتهای درمان ( آخرماه هشتم درمان) </a:t>
            </a:r>
            <a:endParaRPr lang="fa-IR" sz="2000" dirty="0" smtClean="0">
              <a:ea typeface="Calibri"/>
              <a:cs typeface="Arial"/>
            </a:endParaRPr>
          </a:p>
          <a:p>
            <a:pPr algn="just" rtl="1">
              <a:lnSpc>
                <a:spcPct val="115000"/>
              </a:lnSpc>
              <a:spcBef>
                <a:spcPts val="0"/>
              </a:spcBef>
              <a:buFont typeface="Wingdings"/>
              <a:buChar char=""/>
            </a:pPr>
            <a:r>
              <a:rPr lang="fa-IR" sz="2400" dirty="0" smtClean="0">
                <a:ea typeface="Calibri"/>
                <a:cs typeface="B Nazanin"/>
              </a:rPr>
              <a:t>اگر </a:t>
            </a:r>
            <a:r>
              <a:rPr lang="ar-SA" sz="2400" dirty="0" smtClean="0">
                <a:ea typeface="Calibri"/>
                <a:cs typeface="B Nazanin"/>
              </a:rPr>
              <a:t>اسمیر خلط در انتهای ماه </a:t>
            </a:r>
            <a:r>
              <a:rPr lang="fa-IR" sz="2400" dirty="0">
                <a:ea typeface="Calibri"/>
                <a:cs typeface="B Nazanin"/>
              </a:rPr>
              <a:t>س</a:t>
            </a:r>
            <a:r>
              <a:rPr lang="ar-SA" sz="2400" dirty="0" smtClean="0">
                <a:ea typeface="Calibri"/>
                <a:cs typeface="B Nazanin"/>
              </a:rPr>
              <a:t>وم درمان مثبت است، </a:t>
            </a:r>
            <a:r>
              <a:rPr lang="fa-IR" sz="2400" dirty="0" smtClean="0">
                <a:ea typeface="Calibri"/>
                <a:cs typeface="B Nazanin"/>
              </a:rPr>
              <a:t>ارسال</a:t>
            </a:r>
            <a:r>
              <a:rPr lang="ar-SA" sz="2400" dirty="0" smtClean="0">
                <a:ea typeface="Calibri"/>
                <a:cs typeface="B Nazanin"/>
              </a:rPr>
              <a:t> نمونه خلط برای کشت و بررسی مقاومت مولکولی ارسال </a:t>
            </a:r>
            <a:r>
              <a:rPr lang="fa-IR" sz="2400" dirty="0" smtClean="0">
                <a:ea typeface="Calibri"/>
                <a:cs typeface="B Nazanin"/>
              </a:rPr>
              <a:t> </a:t>
            </a:r>
            <a:r>
              <a:rPr lang="ar-SA" sz="2400" dirty="0" smtClean="0">
                <a:ea typeface="Calibri"/>
                <a:cs typeface="B Nazanin"/>
              </a:rPr>
              <a:t>و </a:t>
            </a:r>
            <a:r>
              <a:rPr lang="fa-IR" sz="2400" dirty="0" smtClean="0">
                <a:ea typeface="Calibri"/>
                <a:cs typeface="B Nazanin"/>
              </a:rPr>
              <a:t>ادامه </a:t>
            </a:r>
            <a:r>
              <a:rPr lang="ar-SA" sz="2400" dirty="0" smtClean="0">
                <a:ea typeface="Calibri"/>
                <a:cs typeface="B Nazanin"/>
              </a:rPr>
              <a:t>درمان فاز اولیه تا یک ماه دیگر</a:t>
            </a:r>
            <a:r>
              <a:rPr lang="fa-IR" sz="2400" dirty="0" smtClean="0">
                <a:ea typeface="Calibri"/>
                <a:cs typeface="B Nazanin"/>
              </a:rPr>
              <a:t> </a:t>
            </a:r>
            <a:endParaRPr lang="en-US" sz="2400" dirty="0" smtClean="0">
              <a:ea typeface="Calibri"/>
              <a:cs typeface="Arial"/>
            </a:endParaRPr>
          </a:p>
          <a:p>
            <a:pPr marL="0" marR="0" algn="just" rtl="1">
              <a:lnSpc>
                <a:spcPct val="115000"/>
              </a:lnSpc>
              <a:spcBef>
                <a:spcPts val="0"/>
              </a:spcBef>
              <a:spcAft>
                <a:spcPts val="0"/>
              </a:spcAft>
            </a:pPr>
            <a:r>
              <a:rPr lang="ar-SA" sz="2400" b="1" dirty="0" smtClean="0">
                <a:ea typeface="Calibri"/>
                <a:cs typeface="B Nazanin"/>
              </a:rPr>
              <a:t>موارد </a:t>
            </a:r>
            <a:r>
              <a:rPr lang="ar-SA" sz="2400" b="1" dirty="0">
                <a:ea typeface="Calibri"/>
                <a:cs typeface="B Nazanin"/>
              </a:rPr>
              <a:t>جدید سل ریوی اسمیر منفی</a:t>
            </a:r>
            <a:endParaRPr lang="en-US" sz="2000" dirty="0">
              <a:ea typeface="Calibri"/>
              <a:cs typeface="Arial"/>
            </a:endParaRPr>
          </a:p>
          <a:p>
            <a:pPr lvl="0" algn="just" rtl="1">
              <a:lnSpc>
                <a:spcPct val="115000"/>
              </a:lnSpc>
              <a:spcBef>
                <a:spcPts val="0"/>
              </a:spcBef>
              <a:buFont typeface="Symbol"/>
              <a:buChar char=""/>
            </a:pPr>
            <a:r>
              <a:rPr lang="fa-IR" sz="2400" dirty="0" smtClean="0">
                <a:ea typeface="Calibri"/>
                <a:cs typeface="B Nazanin"/>
              </a:rPr>
              <a:t>پیگیری </a:t>
            </a:r>
            <a:r>
              <a:rPr lang="ar-SA" sz="2400" dirty="0" smtClean="0">
                <a:ea typeface="Calibri"/>
                <a:cs typeface="B Nazanin"/>
              </a:rPr>
              <a:t>بالینی </a:t>
            </a:r>
            <a:r>
              <a:rPr lang="fa-IR" sz="2400" dirty="0" smtClean="0">
                <a:ea typeface="Calibri"/>
                <a:cs typeface="B Nazanin"/>
              </a:rPr>
              <a:t>(به خصوص </a:t>
            </a:r>
            <a:r>
              <a:rPr lang="ar-SA" sz="2400" dirty="0" smtClean="0">
                <a:ea typeface="Calibri"/>
                <a:cs typeface="B Nazanin"/>
              </a:rPr>
              <a:t>وزن بدن</a:t>
            </a:r>
            <a:r>
              <a:rPr lang="fa-IR" sz="2400" dirty="0" smtClean="0">
                <a:ea typeface="Calibri"/>
                <a:cs typeface="B Nazanin"/>
              </a:rPr>
              <a:t>)،</a:t>
            </a:r>
            <a:r>
              <a:rPr lang="ar-SA" sz="2400" dirty="0" smtClean="0">
                <a:ea typeface="Calibri"/>
                <a:cs typeface="B Nazanin"/>
              </a:rPr>
              <a:t> </a:t>
            </a:r>
            <a:r>
              <a:rPr lang="fa-IR" sz="2400" dirty="0" smtClean="0">
                <a:ea typeface="Calibri"/>
                <a:cs typeface="B Nazanin"/>
              </a:rPr>
              <a:t>ارسال </a:t>
            </a:r>
            <a:r>
              <a:rPr lang="ar-SA" sz="2400" dirty="0" smtClean="0">
                <a:ea typeface="Calibri"/>
                <a:cs typeface="B Nazanin"/>
              </a:rPr>
              <a:t>اسمیر </a:t>
            </a:r>
            <a:r>
              <a:rPr lang="ar-SA" sz="2400" dirty="0">
                <a:ea typeface="Calibri"/>
                <a:cs typeface="B Nazanin"/>
              </a:rPr>
              <a:t>خلط در انتهای ماه دوم درمان </a:t>
            </a:r>
            <a:r>
              <a:rPr lang="fa-IR" sz="2400" dirty="0" smtClean="0">
                <a:ea typeface="Calibri"/>
                <a:cs typeface="B Nazanin"/>
              </a:rPr>
              <a:t> </a:t>
            </a:r>
            <a:endParaRPr lang="en-US" sz="2000" dirty="0">
              <a:ea typeface="Calibri"/>
              <a:cs typeface="Arial"/>
            </a:endParaRPr>
          </a:p>
          <a:p>
            <a:pPr marL="0" marR="0" algn="just" rtl="1">
              <a:lnSpc>
                <a:spcPct val="115000"/>
              </a:lnSpc>
              <a:spcBef>
                <a:spcPts val="0"/>
              </a:spcBef>
              <a:spcAft>
                <a:spcPts val="0"/>
              </a:spcAft>
            </a:pPr>
            <a:r>
              <a:rPr lang="ar-SA" sz="2400" b="1" dirty="0">
                <a:ea typeface="Calibri"/>
                <a:cs typeface="B Nazanin"/>
              </a:rPr>
              <a:t>موارد سل خارج ریوی</a:t>
            </a:r>
            <a:endParaRPr lang="en-US" sz="2000" dirty="0">
              <a:ea typeface="Calibri"/>
              <a:cs typeface="Arial"/>
            </a:endParaRPr>
          </a:p>
          <a:p>
            <a:pPr lvl="0" algn="just" rtl="1">
              <a:lnSpc>
                <a:spcPct val="115000"/>
              </a:lnSpc>
              <a:spcBef>
                <a:spcPts val="0"/>
              </a:spcBef>
              <a:buFont typeface="Symbol"/>
              <a:buChar char=""/>
            </a:pPr>
            <a:r>
              <a:rPr lang="fa-IR" sz="2400" dirty="0" smtClean="0">
                <a:ea typeface="Calibri"/>
                <a:cs typeface="B Nazanin"/>
              </a:rPr>
              <a:t>پیگیری </a:t>
            </a:r>
            <a:r>
              <a:rPr lang="ar-SA" sz="2400" dirty="0" smtClean="0">
                <a:ea typeface="Calibri"/>
                <a:cs typeface="B Nazanin"/>
              </a:rPr>
              <a:t>بالینی </a:t>
            </a:r>
            <a:r>
              <a:rPr lang="fa-IR" sz="2400" dirty="0" smtClean="0">
                <a:ea typeface="Calibri"/>
                <a:cs typeface="B Nazanin"/>
              </a:rPr>
              <a:t>(به خصوص </a:t>
            </a:r>
            <a:r>
              <a:rPr lang="ar-SA" sz="2400" dirty="0" smtClean="0">
                <a:ea typeface="Calibri"/>
                <a:cs typeface="B Nazanin"/>
              </a:rPr>
              <a:t>وزن بدن</a:t>
            </a:r>
            <a:r>
              <a:rPr lang="fa-IR" sz="2400" dirty="0" smtClean="0">
                <a:ea typeface="Calibri"/>
                <a:cs typeface="B Nazanin"/>
              </a:rPr>
              <a:t>)</a:t>
            </a:r>
            <a:endParaRPr lang="en-US" sz="2000" dirty="0">
              <a:ea typeface="Calibri"/>
              <a:cs typeface="Arial"/>
            </a:endParaRPr>
          </a:p>
        </p:txBody>
      </p:sp>
    </p:spTree>
    <p:extLst>
      <p:ext uri="{BB962C8B-B14F-4D97-AF65-F5344CB8AC3E}">
        <p14:creationId xmlns:p14="http://schemas.microsoft.com/office/powerpoint/2010/main" val="7679630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Text Box 3"/>
          <p:cNvSpPr txBox="1">
            <a:spLocks noChangeArrowheads="1"/>
          </p:cNvSpPr>
          <p:nvPr/>
        </p:nvSpPr>
        <p:spPr bwMode="auto">
          <a:xfrm>
            <a:off x="0" y="1125538"/>
            <a:ext cx="18732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nl-BE" sz="2400">
                <a:solidFill>
                  <a:schemeClr val="bg1"/>
                </a:solidFill>
                <a:latin typeface="Times New Roman" pitchFamily="18" charset="0"/>
              </a:rPr>
              <a:t>Rolla, IAS 2007, Sidney</a:t>
            </a:r>
            <a:endParaRPr lang="en-US" sz="2400">
              <a:solidFill>
                <a:schemeClr val="bg1"/>
              </a:solidFill>
              <a:latin typeface="Times New Roman" pitchFamily="18" charset="0"/>
            </a:endParaRPr>
          </a:p>
        </p:txBody>
      </p:sp>
      <p:sp>
        <p:nvSpPr>
          <p:cNvPr id="14340" name="Text Box 4"/>
          <p:cNvSpPr txBox="1">
            <a:spLocks noChangeArrowheads="1"/>
          </p:cNvSpPr>
          <p:nvPr/>
        </p:nvSpPr>
        <p:spPr bwMode="auto">
          <a:xfrm>
            <a:off x="0" y="2349500"/>
            <a:ext cx="1835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nl-BE" sz="2400">
                <a:solidFill>
                  <a:schemeClr val="bg1"/>
                </a:solidFill>
                <a:latin typeface="Times New Roman" pitchFamily="18" charset="0"/>
              </a:rPr>
              <a:t>Brazil</a:t>
            </a:r>
            <a:endParaRPr lang="en-US" sz="2400">
              <a:solidFill>
                <a:schemeClr val="bg1"/>
              </a:solidFill>
              <a:latin typeface="Times New Roman" pitchFamily="18" charset="0"/>
            </a:endParaRPr>
          </a:p>
        </p:txBody>
      </p:sp>
      <p:sp>
        <p:nvSpPr>
          <p:cNvPr id="14341" name="Text Box 5"/>
          <p:cNvSpPr txBox="1">
            <a:spLocks noChangeArrowheads="1"/>
          </p:cNvSpPr>
          <p:nvPr/>
        </p:nvSpPr>
        <p:spPr bwMode="auto">
          <a:xfrm>
            <a:off x="2843213" y="3933825"/>
            <a:ext cx="4103687"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spcBef>
                <a:spcPct val="50000"/>
              </a:spcBef>
            </a:pPr>
            <a:r>
              <a:rPr lang="nl-BE"/>
              <a:t>TB PATIENTS</a:t>
            </a:r>
            <a:endParaRPr lang="en-US"/>
          </a:p>
        </p:txBody>
      </p:sp>
    </p:spTree>
    <p:extLst>
      <p:ext uri="{BB962C8B-B14F-4D97-AF65-F5344CB8AC3E}">
        <p14:creationId xmlns:p14="http://schemas.microsoft.com/office/powerpoint/2010/main" val="1275539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0" y="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endParaRPr lang="en-US"/>
          </a:p>
        </p:txBody>
      </p:sp>
      <p:sp>
        <p:nvSpPr>
          <p:cNvPr id="15363" name="Rectangle 2"/>
          <p:cNvSpPr>
            <a:spLocks noChangeArrowheads="1"/>
          </p:cNvSpPr>
          <p:nvPr/>
        </p:nvSpPr>
        <p:spPr bwMode="auto">
          <a:xfrm>
            <a:off x="990600" y="1609725"/>
            <a:ext cx="74676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algn="just" rtl="1">
              <a:buFont typeface="Wingdings" pitchFamily="2" charset="2"/>
              <a:buChar char="ü"/>
            </a:pPr>
            <a:r>
              <a:rPr lang="ar-SA" sz="2000" b="1"/>
              <a:t>در این گروه باید ضمن ادامه درمان</a:t>
            </a:r>
            <a:r>
              <a:rPr lang="en-US" sz="2000" b="1"/>
              <a:t>ARV</a:t>
            </a:r>
            <a:r>
              <a:rPr lang="ar-SA" sz="2000" b="1"/>
              <a:t> برایشان درمان ضدسل را به محض تشخیص سل شروع کرد. در این شرایط باید به دونکته توجه داشت: </a:t>
            </a:r>
            <a:endParaRPr lang="en-US" sz="2000" b="1"/>
          </a:p>
          <a:p>
            <a:pPr lvl="1" algn="just" rtl="1"/>
            <a:r>
              <a:rPr lang="ar-SA" sz="2000" b="1"/>
              <a:t>الف. آیا داروهای ضد رتروویروسی نیاز به تغییر دارند با توجه به تداخلات دارویی؟</a:t>
            </a:r>
            <a:endParaRPr lang="en-US" sz="2000" b="1"/>
          </a:p>
          <a:p>
            <a:pPr lvl="1" algn="just" rtl="1"/>
            <a:r>
              <a:rPr lang="ar-SA" sz="2000" b="1"/>
              <a:t>ب. آیا سل نشانه شکست داروهای ضد رتروویروسی است و نیاز به تغییرداروها می باشد؟ </a:t>
            </a:r>
            <a:endParaRPr lang="en-US" sz="2000" b="1"/>
          </a:p>
          <a:p>
            <a:pPr marL="342900" indent="-342900" algn="just" rtl="1">
              <a:buFont typeface="Wingdings" pitchFamily="2" charset="2"/>
              <a:buChar char="ü"/>
            </a:pPr>
            <a:r>
              <a:rPr lang="fa-IR" sz="2000" b="1"/>
              <a:t>این بیماران خود شامل دو گروهند:</a:t>
            </a:r>
            <a:endParaRPr lang="en-US" sz="2000" b="1"/>
          </a:p>
          <a:p>
            <a:pPr marL="1257300" lvl="2" indent="-342900" algn="just" rtl="1">
              <a:buFont typeface="Arial" pitchFamily="34" charset="0"/>
              <a:buChar char="•"/>
            </a:pPr>
            <a:r>
              <a:rPr lang="fa-IR" sz="2000" b="1"/>
              <a:t>افرادی که رژیم درمانی ضد رتروویروسی آنها شامل  داروهای مهارکننده پروتئاز </a:t>
            </a:r>
            <a:r>
              <a:rPr lang="en-US" sz="2000" b="1"/>
              <a:t>(PI)</a:t>
            </a:r>
            <a:r>
              <a:rPr lang="fa-IR" sz="2000" b="1"/>
              <a:t> نباشد </a:t>
            </a:r>
            <a:endParaRPr lang="en-US" sz="2000" b="1"/>
          </a:p>
          <a:p>
            <a:pPr marL="1257300" lvl="2" indent="-342900" algn="just" rtl="1">
              <a:buFont typeface="Arial" pitchFamily="34" charset="0"/>
              <a:buChar char="•"/>
            </a:pPr>
            <a:r>
              <a:rPr lang="ar-SA" sz="2000" b="1"/>
              <a:t>افرادی که به هر دلیلی در رژیم دارویی </a:t>
            </a:r>
            <a:r>
              <a:rPr lang="en-US" sz="2000" b="1"/>
              <a:t>ARV</a:t>
            </a:r>
            <a:r>
              <a:rPr lang="ar-SA" sz="2000" b="1"/>
              <a:t> آنها داروهای مهارکننده پروتئاز وجود دارد و امکان تغییر رژیم ضدرتروویروسی و جایگزینی داروهای مهارکننده پروتئاز در آنها نباشد</a:t>
            </a:r>
            <a:r>
              <a:rPr lang="fa-IR" sz="2000" b="1"/>
              <a:t> </a:t>
            </a:r>
            <a:endParaRPr lang="en-US" sz="2000" b="1"/>
          </a:p>
        </p:txBody>
      </p:sp>
      <p:sp>
        <p:nvSpPr>
          <p:cNvPr id="15364" name="Title 3"/>
          <p:cNvSpPr>
            <a:spLocks noGrp="1"/>
          </p:cNvSpPr>
          <p:nvPr>
            <p:ph type="ctrTitle"/>
          </p:nvPr>
        </p:nvSpPr>
        <p:spPr>
          <a:xfrm>
            <a:off x="685800" y="53975"/>
            <a:ext cx="7772400" cy="1470025"/>
          </a:xfrm>
        </p:spPr>
        <p:txBody>
          <a:bodyPr>
            <a:normAutofit fontScale="90000"/>
          </a:bodyPr>
          <a:lstStyle/>
          <a:p>
            <a:pPr algn="r" rtl="1"/>
            <a:r>
              <a:rPr lang="fa-IR" sz="3600" b="1" smtClean="0"/>
              <a:t>نحوه عمل در باره درمان ضدرتروویروسی و سل در </a:t>
            </a:r>
            <a:r>
              <a:rPr lang="ar-SA" sz="3600" b="1" smtClean="0"/>
              <a:t>افرادی که قبل از تشخیص سل تحت درمان ضدرتروویروسی بوده اند:</a:t>
            </a:r>
            <a:endParaRPr lang="en-US" sz="3600" smtClean="0"/>
          </a:p>
        </p:txBody>
      </p:sp>
    </p:spTree>
    <p:extLst>
      <p:ext uri="{BB962C8B-B14F-4D97-AF65-F5344CB8AC3E}">
        <p14:creationId xmlns:p14="http://schemas.microsoft.com/office/powerpoint/2010/main" val="1599782442"/>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nvPr>
        </p:nvSpPr>
        <p:spPr>
          <a:xfrm>
            <a:off x="685800" y="76200"/>
            <a:ext cx="7772400" cy="1470025"/>
          </a:xfrm>
        </p:spPr>
        <p:txBody>
          <a:bodyPr/>
          <a:lstStyle/>
          <a:p>
            <a:r>
              <a:rPr lang="fa-IR" smtClean="0"/>
              <a:t>افرادی که قبل از تشخیص سل تحت درمان ضدرتروویروسی نبوده اند:</a:t>
            </a:r>
            <a:endParaRPr lang="en-US" smtClean="0"/>
          </a:p>
        </p:txBody>
      </p:sp>
      <p:sp>
        <p:nvSpPr>
          <p:cNvPr id="16387" name="Subtitle 2"/>
          <p:cNvSpPr>
            <a:spLocks noGrp="1"/>
          </p:cNvSpPr>
          <p:nvPr>
            <p:ph type="subTitle" idx="1"/>
          </p:nvPr>
        </p:nvSpPr>
        <p:spPr>
          <a:xfrm>
            <a:off x="533400" y="1828800"/>
            <a:ext cx="8153400" cy="3886200"/>
          </a:xfrm>
        </p:spPr>
        <p:txBody>
          <a:bodyPr>
            <a:normAutofit fontScale="92500" lnSpcReduction="10000"/>
          </a:bodyPr>
          <a:lstStyle/>
          <a:p>
            <a:pPr algn="just" rtl="1"/>
            <a:r>
              <a:rPr lang="fa-IR" sz="2400" b="1" smtClean="0">
                <a:solidFill>
                  <a:schemeClr val="tx1"/>
                </a:solidFill>
              </a:rPr>
              <a:t>به طور معمول و در حال حاضر درمان ضد رتروویروسی در مبتلایان به سل بدون در نظر گرفتن تعداد </a:t>
            </a:r>
            <a:r>
              <a:rPr lang="en-US" sz="2400" b="1" smtClean="0">
                <a:solidFill>
                  <a:schemeClr val="tx1"/>
                </a:solidFill>
              </a:rPr>
              <a:t>CD4</a:t>
            </a:r>
            <a:r>
              <a:rPr lang="fa-IR" sz="2400" b="1" smtClean="0">
                <a:solidFill>
                  <a:schemeClr val="tx1"/>
                </a:solidFill>
              </a:rPr>
              <a:t>، در اسرع وقت و پس از تحمل داروهای سل توصیه می شود. رژیمهای پیشنهادی در این موارد عبارتند از: </a:t>
            </a:r>
            <a:endParaRPr lang="en-US" sz="2400" b="1" smtClean="0">
              <a:solidFill>
                <a:schemeClr val="tx1"/>
              </a:solidFill>
            </a:endParaRPr>
          </a:p>
          <a:p>
            <a:pPr algn="l" rtl="1"/>
            <a:r>
              <a:rPr lang="en-US" sz="2400" b="1" smtClean="0">
                <a:solidFill>
                  <a:schemeClr val="tx1"/>
                </a:solidFill>
              </a:rPr>
              <a:t>ZDV(300mg BID) +3TC(150mg BID)+EFV(600mg daily)   or NVP </a:t>
            </a:r>
          </a:p>
          <a:p>
            <a:pPr algn="l" rtl="1"/>
            <a:r>
              <a:rPr lang="en-US" sz="2400" b="1" smtClean="0">
                <a:solidFill>
                  <a:schemeClr val="tx1"/>
                </a:solidFill>
              </a:rPr>
              <a:t>or</a:t>
            </a:r>
          </a:p>
          <a:p>
            <a:pPr algn="l" rtl="1"/>
            <a:r>
              <a:rPr lang="en-US" sz="2400" b="1" smtClean="0">
                <a:solidFill>
                  <a:schemeClr val="tx1"/>
                </a:solidFill>
              </a:rPr>
              <a:t>ZDV+TDF(300mg daily)+EFV or NVP </a:t>
            </a:r>
          </a:p>
          <a:p>
            <a:pPr algn="just" rtl="1"/>
            <a:r>
              <a:rPr lang="fa-IR" sz="2400" b="1" smtClean="0">
                <a:solidFill>
                  <a:schemeClr val="tx1"/>
                </a:solidFill>
              </a:rPr>
              <a:t> رژیم های جایگزین :</a:t>
            </a:r>
            <a:endParaRPr lang="en-US" sz="2400" b="1" smtClean="0">
              <a:solidFill>
                <a:schemeClr val="tx1"/>
              </a:solidFill>
            </a:endParaRPr>
          </a:p>
          <a:p>
            <a:pPr algn="just" rtl="1"/>
            <a:r>
              <a:rPr lang="en-US" sz="2400" b="1" smtClean="0">
                <a:solidFill>
                  <a:schemeClr val="tx1"/>
                </a:solidFill>
              </a:rPr>
              <a:t>ZDV+3TC+ABC(300mg BID)</a:t>
            </a:r>
          </a:p>
          <a:p>
            <a:pPr algn="just" rtl="1"/>
            <a:r>
              <a:rPr lang="en-US" sz="2400" b="1" smtClean="0">
                <a:solidFill>
                  <a:schemeClr val="tx1"/>
                </a:solidFill>
              </a:rPr>
              <a:t>or</a:t>
            </a:r>
          </a:p>
          <a:p>
            <a:pPr algn="just" rtl="1"/>
            <a:r>
              <a:rPr lang="en-US" sz="2400" b="1" smtClean="0">
                <a:solidFill>
                  <a:schemeClr val="tx1"/>
                </a:solidFill>
              </a:rPr>
              <a:t>ZDV+3TC+TDF</a:t>
            </a:r>
          </a:p>
        </p:txBody>
      </p:sp>
    </p:spTree>
    <p:extLst>
      <p:ext uri="{BB962C8B-B14F-4D97-AF65-F5344CB8AC3E}">
        <p14:creationId xmlns:p14="http://schemas.microsoft.com/office/powerpoint/2010/main" val="3543493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685800" y="381000"/>
            <a:ext cx="7772400" cy="1470025"/>
          </a:xfrm>
        </p:spPr>
        <p:txBody>
          <a:bodyPr/>
          <a:lstStyle/>
          <a:p>
            <a:pPr rtl="1"/>
            <a:r>
              <a:rPr lang="fa-IR" smtClean="0"/>
              <a:t>تشخیص سل نهفته</a:t>
            </a:r>
            <a:br>
              <a:rPr lang="fa-IR" smtClean="0"/>
            </a:br>
            <a:r>
              <a:rPr lang="fa-IR" sz="2400" b="1" smtClean="0"/>
              <a:t>همه مبتلایان به اچ آی وی باید از نظر سل نهفته ارزیابی شوند:</a:t>
            </a:r>
            <a:endParaRPr lang="en-US" b="1" smtClean="0"/>
          </a:p>
        </p:txBody>
      </p:sp>
      <p:sp>
        <p:nvSpPr>
          <p:cNvPr id="3" name="Subtitle 2"/>
          <p:cNvSpPr>
            <a:spLocks noGrp="1"/>
          </p:cNvSpPr>
          <p:nvPr>
            <p:ph type="subTitle" idx="1"/>
          </p:nvPr>
        </p:nvSpPr>
        <p:spPr>
          <a:xfrm>
            <a:off x="609600" y="1981200"/>
            <a:ext cx="7924800" cy="1752600"/>
          </a:xfrm>
        </p:spPr>
        <p:txBody>
          <a:bodyPr>
            <a:normAutofit fontScale="55000" lnSpcReduction="20000"/>
          </a:bodyPr>
          <a:lstStyle/>
          <a:p>
            <a:pPr marL="457200" indent="-457200" algn="r" rtl="1">
              <a:buFont typeface="Arial" pitchFamily="34" charset="0"/>
              <a:buAutoNum type="arabicPeriod"/>
              <a:defRPr/>
            </a:pPr>
            <a:r>
              <a:rPr lang="fa-IR" sz="2800" b="1" dirty="0" smtClean="0">
                <a:solidFill>
                  <a:schemeClr val="tx1"/>
                </a:solidFill>
              </a:rPr>
              <a:t>تست پوستی </a:t>
            </a:r>
            <a:r>
              <a:rPr lang="en-US" sz="2800" b="1" dirty="0" smtClean="0">
                <a:solidFill>
                  <a:schemeClr val="tx1"/>
                </a:solidFill>
              </a:rPr>
              <a:t>PPD&gt;or=5mm </a:t>
            </a:r>
            <a:r>
              <a:rPr lang="fa-IR" sz="2800" b="1" dirty="0" smtClean="0">
                <a:solidFill>
                  <a:schemeClr val="tx1"/>
                </a:solidFill>
              </a:rPr>
              <a:t> ، بعد از رد سل فعال با ارزیابی بالینی،گرافی قفسه سینه و </a:t>
            </a:r>
            <a:r>
              <a:rPr lang="en-US" sz="2800" b="1" dirty="0" smtClean="0">
                <a:solidFill>
                  <a:schemeClr val="tx1"/>
                </a:solidFill>
              </a:rPr>
              <a:t>AFB</a:t>
            </a:r>
            <a:r>
              <a:rPr lang="fa-IR" sz="2800" b="1" dirty="0" smtClean="0">
                <a:solidFill>
                  <a:schemeClr val="tx1"/>
                </a:solidFill>
              </a:rPr>
              <a:t> خلط</a:t>
            </a:r>
          </a:p>
          <a:p>
            <a:pPr marL="914400" lvl="1" indent="-457200" algn="r" rtl="1">
              <a:buFont typeface="Wingdings" pitchFamily="2" charset="2"/>
              <a:buChar char="ü"/>
              <a:defRPr/>
            </a:pPr>
            <a:r>
              <a:rPr lang="fa-IR" sz="2000" b="1" dirty="0" smtClean="0">
                <a:solidFill>
                  <a:schemeClr val="tx1"/>
                </a:solidFill>
              </a:rPr>
              <a:t>تست پوستی سالانه تکرار شود</a:t>
            </a:r>
          </a:p>
          <a:p>
            <a:pPr marL="914400" lvl="1" indent="-457200" algn="r" rtl="1">
              <a:buFont typeface="Wingdings" pitchFamily="2" charset="2"/>
              <a:buChar char="ü"/>
              <a:defRPr/>
            </a:pPr>
            <a:r>
              <a:rPr lang="fa-IR" sz="2000" b="1" dirty="0" smtClean="0">
                <a:solidFill>
                  <a:schemeClr val="tx1"/>
                </a:solidFill>
              </a:rPr>
              <a:t>در صورت </a:t>
            </a:r>
            <a:r>
              <a:rPr lang="en-US" sz="2000" b="1" dirty="0" smtClean="0">
                <a:solidFill>
                  <a:schemeClr val="tx1"/>
                </a:solidFill>
              </a:rPr>
              <a:t>CD4&lt;200</a:t>
            </a:r>
            <a:r>
              <a:rPr lang="fa-IR" sz="2000" b="1" dirty="0" smtClean="0">
                <a:solidFill>
                  <a:schemeClr val="tx1"/>
                </a:solidFill>
              </a:rPr>
              <a:t> و منفی بودن تست پوستی ،تکرارآن بعد از افزایش </a:t>
            </a:r>
            <a:r>
              <a:rPr lang="en-US" sz="2000" b="1" dirty="0" smtClean="0">
                <a:solidFill>
                  <a:schemeClr val="tx1"/>
                </a:solidFill>
              </a:rPr>
              <a:t>CD4</a:t>
            </a:r>
            <a:r>
              <a:rPr lang="fa-IR" sz="2000" b="1" dirty="0" smtClean="0">
                <a:solidFill>
                  <a:schemeClr val="tx1"/>
                </a:solidFill>
              </a:rPr>
              <a:t> به بیش از 200 </a:t>
            </a:r>
            <a:endParaRPr lang="fa-IR" b="1" dirty="0" smtClean="0">
              <a:solidFill>
                <a:schemeClr val="tx1"/>
              </a:solidFill>
            </a:endParaRPr>
          </a:p>
          <a:p>
            <a:pPr marL="457200" indent="-457200" algn="r" rtl="1">
              <a:buFont typeface="Arial" pitchFamily="34" charset="0"/>
              <a:buAutoNum type="arabicPeriod"/>
              <a:defRPr/>
            </a:pPr>
            <a:r>
              <a:rPr lang="fa-IR" sz="2800" b="1" dirty="0" smtClean="0">
                <a:solidFill>
                  <a:schemeClr val="tx1"/>
                </a:solidFill>
              </a:rPr>
              <a:t>تماس قابل توجه اخیر با باسیل کخ </a:t>
            </a:r>
            <a:r>
              <a:rPr lang="ar-SA" sz="2800" i="1" dirty="0" smtClean="0">
                <a:solidFill>
                  <a:schemeClr val="tx1"/>
                </a:solidFill>
              </a:rPr>
              <a:t>(مانند سل ریوی خلط مثبت) </a:t>
            </a:r>
            <a:r>
              <a:rPr lang="fa-IR" sz="2800" b="1" dirty="0" smtClean="0">
                <a:solidFill>
                  <a:schemeClr val="tx1"/>
                </a:solidFill>
              </a:rPr>
              <a:t>بعد از رد سل فعال با ارزیابی بالینی،گرافی قفسه سینه و </a:t>
            </a:r>
            <a:r>
              <a:rPr lang="en-US" sz="2800" b="1" dirty="0" smtClean="0">
                <a:solidFill>
                  <a:schemeClr val="tx1"/>
                </a:solidFill>
              </a:rPr>
              <a:t>AFB</a:t>
            </a:r>
            <a:r>
              <a:rPr lang="fa-IR" sz="2800" b="1" dirty="0" smtClean="0">
                <a:solidFill>
                  <a:schemeClr val="tx1"/>
                </a:solidFill>
              </a:rPr>
              <a:t> خلط صرف نظر از نتیجه تست پوستی </a:t>
            </a:r>
            <a:r>
              <a:rPr lang="en-US" sz="2800" b="1" dirty="0" smtClean="0">
                <a:solidFill>
                  <a:schemeClr val="tx1"/>
                </a:solidFill>
              </a:rPr>
              <a:t>PPD</a:t>
            </a:r>
            <a:endParaRPr lang="fa-IR" sz="2800" b="1" dirty="0" smtClean="0">
              <a:solidFill>
                <a:schemeClr val="tx1"/>
              </a:solidFill>
            </a:endParaRPr>
          </a:p>
          <a:p>
            <a:pPr marL="457200" indent="-457200" algn="r" rtl="1">
              <a:buFont typeface="Arial" pitchFamily="34" charset="0"/>
              <a:buAutoNum type="arabicPeriod"/>
              <a:defRPr/>
            </a:pPr>
            <a:r>
              <a:rPr lang="fa-IR" sz="2800" b="1" dirty="0" smtClean="0">
                <a:solidFill>
                  <a:schemeClr val="tx1"/>
                </a:solidFill>
              </a:rPr>
              <a:t>ضایعات حاکی از سل قدیمی در </a:t>
            </a:r>
            <a:r>
              <a:rPr lang="en-US" sz="2800" b="1" dirty="0" smtClean="0">
                <a:solidFill>
                  <a:schemeClr val="tx1"/>
                </a:solidFill>
              </a:rPr>
              <a:t>CXR </a:t>
            </a:r>
            <a:r>
              <a:rPr lang="fa-IR" sz="2800" b="1" dirty="0" smtClean="0">
                <a:solidFill>
                  <a:schemeClr val="tx1"/>
                </a:solidFill>
              </a:rPr>
              <a:t>  بعد از رد سل فعال با ارزیابی بالینی،گرافی قفسه سینه و </a:t>
            </a:r>
            <a:r>
              <a:rPr lang="en-US" sz="2800" b="1" dirty="0" smtClean="0">
                <a:solidFill>
                  <a:schemeClr val="tx1"/>
                </a:solidFill>
              </a:rPr>
              <a:t>AFB</a:t>
            </a:r>
            <a:r>
              <a:rPr lang="fa-IR" sz="2800" b="1" dirty="0" smtClean="0">
                <a:solidFill>
                  <a:schemeClr val="tx1"/>
                </a:solidFill>
              </a:rPr>
              <a:t> </a:t>
            </a:r>
            <a:r>
              <a:rPr lang="en-US" sz="2800" b="1" dirty="0" smtClean="0">
                <a:solidFill>
                  <a:schemeClr val="tx1"/>
                </a:solidFill>
              </a:rPr>
              <a:t> </a:t>
            </a:r>
            <a:r>
              <a:rPr lang="fa-IR" sz="2800" b="1" dirty="0" smtClean="0">
                <a:solidFill>
                  <a:schemeClr val="tx1"/>
                </a:solidFill>
              </a:rPr>
              <a:t>کشت خلط از نظر </a:t>
            </a:r>
            <a:r>
              <a:rPr lang="en-US" sz="2800" b="1" dirty="0" smtClean="0">
                <a:solidFill>
                  <a:schemeClr val="tx1"/>
                </a:solidFill>
              </a:rPr>
              <a:t>BK</a:t>
            </a:r>
            <a:r>
              <a:rPr lang="fa-IR" sz="2800" b="1" dirty="0" smtClean="0">
                <a:solidFill>
                  <a:schemeClr val="tx1"/>
                </a:solidFill>
              </a:rPr>
              <a:t> صرف نظر از نتیجه تست پوستی </a:t>
            </a:r>
            <a:r>
              <a:rPr lang="en-US" sz="2800" b="1" dirty="0" smtClean="0">
                <a:solidFill>
                  <a:schemeClr val="tx1"/>
                </a:solidFill>
              </a:rPr>
              <a:t>PPD</a:t>
            </a:r>
          </a:p>
          <a:p>
            <a:pPr marL="457200" indent="-457200" algn="r" rtl="1">
              <a:defRPr/>
            </a:pPr>
            <a:endParaRPr lang="fa-IR" sz="2000" b="1" dirty="0" smtClean="0">
              <a:solidFill>
                <a:schemeClr val="tx1"/>
              </a:solidFill>
            </a:endParaRPr>
          </a:p>
          <a:p>
            <a:pPr>
              <a:defRPr/>
            </a:pPr>
            <a:endParaRPr lang="en-US" dirty="0"/>
          </a:p>
        </p:txBody>
      </p:sp>
    </p:spTree>
    <p:extLst>
      <p:ext uri="{BB962C8B-B14F-4D97-AF65-F5344CB8AC3E}">
        <p14:creationId xmlns:p14="http://schemas.microsoft.com/office/powerpoint/2010/main" val="13221585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990600" y="457200"/>
          <a:ext cx="7170738" cy="4995229"/>
        </p:xfrm>
        <a:graphic>
          <a:graphicData uri="http://schemas.openxmlformats.org/drawingml/2006/table">
            <a:tbl>
              <a:tblPr/>
              <a:tblGrid>
                <a:gridCol w="152400"/>
                <a:gridCol w="1882775"/>
                <a:gridCol w="1319213"/>
                <a:gridCol w="1320800"/>
                <a:gridCol w="2495550"/>
              </a:tblGrid>
              <a:tr h="609600">
                <a:tc>
                  <a:txBody>
                    <a:bodyPr/>
                    <a:lstStyle/>
                    <a:p>
                      <a:pPr marL="0" marR="0" lvl="0" indent="0" algn="ctr" defTabSz="914400" rtl="1" eaLnBrk="1" fontAlgn="base" latinLnBrk="0" hangingPunct="1">
                        <a:lnSpc>
                          <a:spcPct val="100000"/>
                        </a:lnSpc>
                        <a:spcBef>
                          <a:spcPct val="0"/>
                        </a:spcBef>
                        <a:spcAft>
                          <a:spcPct val="0"/>
                        </a:spcAft>
                        <a:buClrTx/>
                        <a:buSzTx/>
                        <a:buFontTx/>
                        <a:buNone/>
                        <a:tabLst/>
                      </a:pPr>
                      <a:endParaRPr kumimoji="0" lang="en-US" sz="1600" b="0" i="0" u="none" strike="noStrike" cap="none" normalizeH="0" baseline="0" dirty="0" smtClean="0">
                        <a:ln>
                          <a:noFill/>
                        </a:ln>
                        <a:solidFill>
                          <a:srgbClr val="000000"/>
                        </a:solidFill>
                        <a:effectLst/>
                        <a:latin typeface="Times New Roman" pitchFamily="18" charset="0"/>
                        <a:cs typeface="Times New Roman" pitchFamily="18" charset="0"/>
                      </a:endParaRPr>
                    </a:p>
                  </a:txBody>
                  <a:tcPr marL="54431" marR="5443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4">
                  <a:txBody>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Treatment Regimens for Latent Tuberculosis</a:t>
                      </a:r>
                      <a:endParaRPr kumimoji="0" lang="en-US" sz="20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endParaRPr>
                    </a:p>
                    <a:p>
                      <a:pPr marL="0" marR="0" lvl="0" indent="0" algn="ctr" defTabSz="914400" rtl="1"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endParaRPr>
                    </a:p>
                  </a:txBody>
                  <a:tcPr marL="54431" marR="5443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r h="304800">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smtClean="0">
                          <a:ln>
                            <a:noFill/>
                          </a:ln>
                          <a:solidFill>
                            <a:srgbClr val="000000"/>
                          </a:solidFill>
                          <a:effectLst/>
                          <a:latin typeface="Times New Roman" pitchFamily="18" charset="0"/>
                          <a:cs typeface="Times New Roman" pitchFamily="18" charset="0"/>
                        </a:rPr>
                        <a:t>Recommended</a:t>
                      </a:r>
                      <a:endParaRPr kumimoji="0" lang="en-US" sz="2000" b="0" i="0" u="none" strike="noStrike" cap="none" normalizeH="0" baseline="0" smtClean="0">
                        <a:ln>
                          <a:noFill/>
                        </a:ln>
                        <a:solidFill>
                          <a:srgbClr val="000000"/>
                        </a:solidFill>
                        <a:effectLst/>
                        <a:latin typeface="Times New Roman" pitchFamily="18" charset="0"/>
                        <a:cs typeface="Times New Roman" pitchFamily="18" charset="0"/>
                      </a:endParaRPr>
                    </a:p>
                  </a:txBody>
                  <a:tcPr marL="54431" marR="54431"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822325">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000000"/>
                          </a:solidFill>
                          <a:effectLst/>
                          <a:latin typeface="Times New Roman" pitchFamily="18" charset="0"/>
                          <a:ea typeface="Times New Roman" pitchFamily="18" charset="0"/>
                          <a:cs typeface="B Nazanin" pitchFamily="2" charset="-78"/>
                        </a:rPr>
                        <a:t>Drug</a:t>
                      </a:r>
                      <a:endParaRPr kumimoji="0" lang="en-US" sz="1800" b="0" i="0" u="none" strike="noStrike" cap="none" normalizeH="0" baseline="0" dirty="0" smtClean="0">
                        <a:ln>
                          <a:noFill/>
                        </a:ln>
                        <a:solidFill>
                          <a:srgbClr val="000000"/>
                        </a:solidFill>
                        <a:effectLst/>
                        <a:latin typeface="Times New Roman" pitchFamily="18" charset="0"/>
                        <a:ea typeface="Times New Roman" pitchFamily="18" charset="0"/>
                        <a:cs typeface="B Nazanin" pitchFamily="2" charset="-78"/>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Dose</a:t>
                      </a:r>
                      <a:endPar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(taken orally)</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Frequency</a:t>
                      </a:r>
                      <a:endPar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Duration</a:t>
                      </a:r>
                      <a:r>
                        <a:rPr kumimoji="0" lang="en-US" sz="1200" b="1" i="0" u="none" strike="noStrike" cap="none" normalizeH="0" baseline="0" smtClean="0">
                          <a:ln>
                            <a:noFill/>
                          </a:ln>
                          <a:solidFill>
                            <a:schemeClr val="tx1"/>
                          </a:solidFill>
                          <a:effectLst/>
                          <a:latin typeface="MyriadPro-BoldCond"/>
                          <a:ea typeface="Times New Roman" pitchFamily="18" charset="0"/>
                          <a:cs typeface="B Nazanin" pitchFamily="2" charset="-78"/>
                        </a:rPr>
                        <a:t> </a:t>
                      </a:r>
                      <a:r>
                        <a:rPr kumimoji="0" lang="en-US" sz="1100" b="0" i="0" u="none" strike="noStrike" cap="none" normalizeH="0" baseline="0" smtClean="0">
                          <a:ln>
                            <a:noFill/>
                          </a:ln>
                          <a:solidFill>
                            <a:schemeClr val="tx1"/>
                          </a:solidFill>
                          <a:effectLst/>
                          <a:latin typeface="MyriadPro-LightCond"/>
                          <a:ea typeface="Times New Roman" pitchFamily="18" charset="0"/>
                          <a:cs typeface="B Nazanin" pitchFamily="2" charset="-78"/>
                        </a:rPr>
                        <a:t>(</a:t>
                      </a:r>
                      <a:r>
                        <a:rPr kumimoji="0" lang="en-US" sz="14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minimum number of doses for completion</a:t>
                      </a:r>
                      <a:endParaRPr kumimoji="0" lang="en-US" sz="1400" b="0" i="0" u="none" strike="noStrike" cap="none" normalizeH="0" baseline="0" smtClean="0">
                        <a:ln>
                          <a:noFill/>
                        </a:ln>
                        <a:solidFill>
                          <a:schemeClr val="tx1"/>
                        </a:solidFill>
                        <a:effectLst/>
                        <a:latin typeface="Times New Roman" pitchFamily="18" charset="0"/>
                        <a:ea typeface="Times New Roman" pitchFamily="18" charset="0"/>
                        <a:cs typeface="B Nazanin" pitchFamily="2" charset="-78"/>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434975">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Recommended</a:t>
                      </a:r>
                      <a:endPar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096963">
                <a:tc grid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Isoniazid*</a:t>
                      </a: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Adults: 300 mg Children: 5mg/kg</a:t>
                      </a:r>
                      <a:endParaRPr kumimoji="0" lang="en-US" sz="1800" b="0" i="0" u="none" strike="noStrike" cap="none" normalizeH="0" baseline="0" smtClean="0">
                        <a:ln>
                          <a:noFill/>
                        </a:ln>
                        <a:solidFill>
                          <a:schemeClr val="tx1"/>
                        </a:solidFill>
                        <a:effectLst/>
                        <a:latin typeface="Times New Roman" pitchFamily="18" charset="0"/>
                        <a:ea typeface="Times New Roman" pitchFamily="18" charset="0"/>
                        <a:cs typeface="B Nazanin" pitchFamily="2" charset="-78"/>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Daily</a:t>
                      </a: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9 months OR 270 doses in 12 months</a:t>
                      </a: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290513">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Alternative</a:t>
                      </a:r>
                      <a:r>
                        <a:rPr kumimoji="0" lang="fa-IR" sz="18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 </a:t>
                      </a:r>
                      <a:r>
                        <a:rPr kumimoji="0" lang="en-US" sz="18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a:t>
                      </a: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274638">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Exposure to multidrug-resistant (MDR) TB</a:t>
                      </a:r>
                      <a:endPar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endParaRP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160463">
                <a:tc gridSpan="5">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000000"/>
                          </a:solidFill>
                          <a:effectLst/>
                          <a:latin typeface="Times New Roman" pitchFamily="18" charset="0"/>
                          <a:ea typeface="Times New Roman" pitchFamily="18" charset="0"/>
                          <a:cs typeface="B Nazanin" pitchFamily="2" charset="-78"/>
                        </a:rPr>
                        <a:t>No prophylaxis is recommended at present,follow these patients every 3 months for at least 2 years</a:t>
                      </a:r>
                    </a:p>
                  </a:txBody>
                  <a:tcPr marL="68583" marR="6858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Tree>
    <p:extLst>
      <p:ext uri="{BB962C8B-B14F-4D97-AF65-F5344CB8AC3E}">
        <p14:creationId xmlns:p14="http://schemas.microsoft.com/office/powerpoint/2010/main" val="2832626265"/>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pPr marL="0" marR="0" rtl="1">
              <a:lnSpc>
                <a:spcPct val="115000"/>
              </a:lnSpc>
              <a:spcBef>
                <a:spcPts val="0"/>
              </a:spcBef>
              <a:spcAft>
                <a:spcPts val="0"/>
              </a:spcAft>
            </a:pPr>
            <a:r>
              <a:rPr lang="fa-IR" b="1" dirty="0">
                <a:ea typeface="Calibri"/>
                <a:cs typeface="B Titr"/>
              </a:rPr>
              <a:t>آموزش بیماران</a:t>
            </a:r>
            <a:endParaRPr lang="en-US" sz="2000" dirty="0">
              <a:ea typeface="Calibri"/>
              <a:cs typeface="Arial"/>
            </a:endParaRPr>
          </a:p>
        </p:txBody>
      </p:sp>
      <p:sp>
        <p:nvSpPr>
          <p:cNvPr id="3" name="Content Placeholder 2"/>
          <p:cNvSpPr>
            <a:spLocks noGrp="1"/>
          </p:cNvSpPr>
          <p:nvPr>
            <p:ph idx="1"/>
          </p:nvPr>
        </p:nvSpPr>
        <p:spPr>
          <a:xfrm>
            <a:off x="457200" y="762000"/>
            <a:ext cx="8229600" cy="4525963"/>
          </a:xfrm>
        </p:spPr>
        <p:txBody>
          <a:bodyPr/>
          <a:lstStyle/>
          <a:p>
            <a:pPr marL="0" marR="0" algn="just" rtl="1">
              <a:lnSpc>
                <a:spcPct val="115000"/>
              </a:lnSpc>
              <a:spcBef>
                <a:spcPts val="0"/>
              </a:spcBef>
              <a:spcAft>
                <a:spcPts val="0"/>
              </a:spcAft>
            </a:pPr>
            <a:r>
              <a:rPr lang="fa-IR" b="1" dirty="0">
                <a:ea typeface="Calibri"/>
                <a:cs typeface="B Titr"/>
              </a:rPr>
              <a:t>آموزش بیماران در زمینه سل نهفته در مبتلایان </a:t>
            </a:r>
            <a:r>
              <a:rPr lang="fa-IR" b="1" dirty="0" smtClean="0">
                <a:ea typeface="Calibri"/>
                <a:cs typeface="B Titr"/>
              </a:rPr>
              <a:t>به</a:t>
            </a:r>
          </a:p>
          <a:p>
            <a:pPr marL="0" marR="0" indent="0" algn="just" rtl="1">
              <a:lnSpc>
                <a:spcPct val="115000"/>
              </a:lnSpc>
              <a:spcBef>
                <a:spcPts val="0"/>
              </a:spcBef>
              <a:spcAft>
                <a:spcPts val="0"/>
              </a:spcAft>
              <a:buNone/>
            </a:pPr>
            <a:r>
              <a:rPr lang="fa-IR" b="1" dirty="0" smtClean="0">
                <a:ea typeface="Calibri"/>
                <a:cs typeface="B Titr"/>
              </a:rPr>
              <a:t> </a:t>
            </a:r>
            <a:r>
              <a:rPr lang="fa-IR" b="1" dirty="0">
                <a:ea typeface="Calibri"/>
                <a:cs typeface="B Titr"/>
              </a:rPr>
              <a:t>اچ آی وی</a:t>
            </a:r>
            <a:endParaRPr lang="en-US" sz="2800" dirty="0">
              <a:ea typeface="Calibri"/>
              <a:cs typeface="Arial"/>
            </a:endParaRPr>
          </a:p>
          <a:p>
            <a:pPr marL="0" marR="0" algn="just" rtl="1">
              <a:lnSpc>
                <a:spcPct val="115000"/>
              </a:lnSpc>
              <a:spcBef>
                <a:spcPts val="0"/>
              </a:spcBef>
              <a:spcAft>
                <a:spcPts val="0"/>
              </a:spcAft>
            </a:pPr>
            <a:r>
              <a:rPr lang="fa-IR" b="1" dirty="0">
                <a:ea typeface="Calibri"/>
                <a:cs typeface="B Titr"/>
              </a:rPr>
              <a:t>آموزش بیماران در زمینه سل فعال:</a:t>
            </a:r>
            <a:endParaRPr lang="en-US" sz="2800" dirty="0">
              <a:ea typeface="Calibri"/>
              <a:cs typeface="Arial"/>
            </a:endParaRPr>
          </a:p>
          <a:p>
            <a:pPr marL="0" marR="0" algn="just" rtl="1">
              <a:lnSpc>
                <a:spcPct val="115000"/>
              </a:lnSpc>
              <a:spcBef>
                <a:spcPts val="0"/>
              </a:spcBef>
              <a:spcAft>
                <a:spcPts val="0"/>
              </a:spcAft>
            </a:pPr>
            <a:r>
              <a:rPr lang="fa-IR" b="1" dirty="0">
                <a:ea typeface="Calibri"/>
                <a:cs typeface="B Titr"/>
              </a:rPr>
              <a:t>آموزش های بیماران در زمینه درمان ضدرتروویروسی</a:t>
            </a:r>
            <a:r>
              <a:rPr lang="fa-IR" sz="3600" dirty="0">
                <a:ea typeface="Calibri"/>
                <a:cs typeface="B Nazanin"/>
              </a:rPr>
              <a:t> </a:t>
            </a:r>
            <a:endParaRPr lang="en-US" sz="2800" dirty="0">
              <a:ea typeface="Calibri"/>
              <a:cs typeface="Arial"/>
            </a:endParaRPr>
          </a:p>
          <a:p>
            <a:pPr algn="r"/>
            <a:endParaRPr lang="en-US" dirty="0"/>
          </a:p>
        </p:txBody>
      </p:sp>
    </p:spTree>
    <p:extLst>
      <p:ext uri="{BB962C8B-B14F-4D97-AF65-F5344CB8AC3E}">
        <p14:creationId xmlns:p14="http://schemas.microsoft.com/office/powerpoint/2010/main" val="8685541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fa-IR" b="1" dirty="0">
                <a:ea typeface="Calibri"/>
                <a:cs typeface="B Titr"/>
              </a:rPr>
              <a:t>ارزشیابی و پایش برنامه</a:t>
            </a:r>
            <a:endParaRPr lang="en-US" dirty="0"/>
          </a:p>
        </p:txBody>
      </p:sp>
      <p:sp>
        <p:nvSpPr>
          <p:cNvPr id="3" name="Content Placeholder 2"/>
          <p:cNvSpPr>
            <a:spLocks noGrp="1"/>
          </p:cNvSpPr>
          <p:nvPr>
            <p:ph idx="1"/>
          </p:nvPr>
        </p:nvSpPr>
        <p:spPr>
          <a:xfrm>
            <a:off x="457200" y="533400"/>
            <a:ext cx="8229600" cy="5943600"/>
          </a:xfrm>
        </p:spPr>
        <p:txBody>
          <a:bodyPr>
            <a:normAutofit/>
          </a:bodyPr>
          <a:lstStyle/>
          <a:p>
            <a:pPr marL="0" marR="0" algn="just" rtl="1">
              <a:lnSpc>
                <a:spcPct val="115000"/>
              </a:lnSpc>
              <a:spcBef>
                <a:spcPts val="0"/>
              </a:spcBef>
              <a:spcAft>
                <a:spcPts val="0"/>
              </a:spcAft>
            </a:pPr>
            <a:r>
              <a:rPr lang="fa-IR" dirty="0">
                <a:ea typeface="Calibri"/>
                <a:cs typeface="B Nazanin"/>
              </a:rPr>
              <a:t>نیاز به سیستم ثبت کارآمد و شاخص هایی معین و تعریف شده  </a:t>
            </a:r>
            <a:endParaRPr lang="en-US" sz="1800" dirty="0">
              <a:ea typeface="Calibri"/>
              <a:cs typeface="Arial"/>
            </a:endParaRPr>
          </a:p>
          <a:p>
            <a:pPr marL="0" marR="0" algn="just" rtl="1">
              <a:lnSpc>
                <a:spcPct val="115000"/>
              </a:lnSpc>
              <a:spcBef>
                <a:spcPts val="0"/>
              </a:spcBef>
              <a:spcAft>
                <a:spcPts val="0"/>
              </a:spcAft>
            </a:pPr>
            <a:r>
              <a:rPr lang="fa-IR" b="1" dirty="0">
                <a:ea typeface="Calibri"/>
                <a:cs typeface="B Titr"/>
              </a:rPr>
              <a:t>سیستم ثبت: </a:t>
            </a:r>
            <a:r>
              <a:rPr lang="fa-IR" dirty="0">
                <a:ea typeface="Calibri"/>
                <a:cs typeface="B Nazanin"/>
              </a:rPr>
              <a:t>ثبت </a:t>
            </a:r>
            <a:r>
              <a:rPr lang="fa-IR" dirty="0" smtClean="0">
                <a:ea typeface="Calibri"/>
                <a:cs typeface="B Nazanin"/>
              </a:rPr>
              <a:t>و گزارش دهی بر اساس تعاریف زیر:</a:t>
            </a:r>
            <a:endParaRPr lang="en-US" sz="1800" dirty="0">
              <a:ea typeface="Calibri"/>
              <a:cs typeface="Arial"/>
            </a:endParaRPr>
          </a:p>
          <a:p>
            <a:pPr lvl="0" algn="just" rtl="1">
              <a:lnSpc>
                <a:spcPct val="115000"/>
              </a:lnSpc>
              <a:spcBef>
                <a:spcPts val="0"/>
              </a:spcBef>
              <a:buFont typeface="+mj-lt"/>
              <a:buAutoNum type="arabicPeriod"/>
            </a:pPr>
            <a:r>
              <a:rPr lang="ar-SA" dirty="0" smtClean="0">
                <a:ea typeface="Calibri"/>
                <a:cs typeface="B Nazanin"/>
              </a:rPr>
              <a:t>محل </a:t>
            </a:r>
            <a:r>
              <a:rPr lang="ar-SA" dirty="0">
                <a:ea typeface="Calibri"/>
                <a:cs typeface="B Nazanin"/>
              </a:rPr>
              <a:t>درگیری سل</a:t>
            </a:r>
            <a:endParaRPr lang="en-US" sz="1800" dirty="0">
              <a:ea typeface="Calibri"/>
              <a:cs typeface="Arial"/>
            </a:endParaRPr>
          </a:p>
          <a:p>
            <a:pPr lvl="0" algn="just" rtl="1">
              <a:lnSpc>
                <a:spcPct val="115000"/>
              </a:lnSpc>
              <a:spcBef>
                <a:spcPts val="0"/>
              </a:spcBef>
              <a:buFont typeface="+mj-lt"/>
              <a:buAutoNum type="arabicPeriod"/>
            </a:pPr>
            <a:r>
              <a:rPr lang="ar-SA" dirty="0">
                <a:ea typeface="Calibri"/>
                <a:cs typeface="B Nazanin"/>
              </a:rPr>
              <a:t>نتیجه اسمیر خلط</a:t>
            </a:r>
            <a:endParaRPr lang="en-US" sz="1800" dirty="0">
              <a:ea typeface="Calibri"/>
              <a:cs typeface="Arial"/>
            </a:endParaRPr>
          </a:p>
          <a:p>
            <a:pPr lvl="0" algn="just" rtl="1">
              <a:lnSpc>
                <a:spcPct val="115000"/>
              </a:lnSpc>
              <a:spcBef>
                <a:spcPts val="0"/>
              </a:spcBef>
              <a:buFont typeface="+mj-lt"/>
              <a:buAutoNum type="arabicPeriod"/>
            </a:pPr>
            <a:r>
              <a:rPr lang="ar-SA" dirty="0">
                <a:ea typeface="Calibri"/>
                <a:cs typeface="B Nazanin"/>
              </a:rPr>
              <a:t>سابقه درمان</a:t>
            </a:r>
            <a:endParaRPr lang="en-US" sz="1800" dirty="0">
              <a:ea typeface="Calibri"/>
              <a:cs typeface="Arial"/>
            </a:endParaRPr>
          </a:p>
          <a:p>
            <a:pPr lvl="0" algn="just" rtl="1">
              <a:lnSpc>
                <a:spcPct val="115000"/>
              </a:lnSpc>
              <a:spcBef>
                <a:spcPts val="0"/>
              </a:spcBef>
              <a:buFont typeface="+mj-lt"/>
              <a:buAutoNum type="arabicPeriod"/>
            </a:pPr>
            <a:r>
              <a:rPr lang="ar-SA" dirty="0">
                <a:ea typeface="Calibri"/>
                <a:cs typeface="B Nazanin"/>
              </a:rPr>
              <a:t>رژیم درمانی </a:t>
            </a:r>
            <a:endParaRPr lang="en-US" sz="1800" dirty="0">
              <a:ea typeface="Calibri"/>
              <a:cs typeface="Arial"/>
            </a:endParaRPr>
          </a:p>
          <a:p>
            <a:pPr lvl="0" algn="just" rtl="1">
              <a:lnSpc>
                <a:spcPct val="115000"/>
              </a:lnSpc>
              <a:spcBef>
                <a:spcPts val="0"/>
              </a:spcBef>
              <a:buFont typeface="+mj-lt"/>
              <a:buAutoNum type="arabicPeriod"/>
            </a:pPr>
            <a:r>
              <a:rPr lang="ar-SA" dirty="0">
                <a:ea typeface="Calibri"/>
                <a:cs typeface="B Nazanin"/>
              </a:rPr>
              <a:t>نتیجه درمان</a:t>
            </a:r>
            <a:endParaRPr lang="en-US" sz="1800" dirty="0">
              <a:ea typeface="Calibri"/>
              <a:cs typeface="Arial"/>
            </a:endParaRPr>
          </a:p>
          <a:p>
            <a:pPr marL="0" marR="0" algn="just" rtl="1">
              <a:lnSpc>
                <a:spcPct val="115000"/>
              </a:lnSpc>
              <a:spcBef>
                <a:spcPts val="0"/>
              </a:spcBef>
              <a:spcAft>
                <a:spcPts val="0"/>
              </a:spcAft>
            </a:pPr>
            <a:r>
              <a:rPr lang="fa-IR" b="1" dirty="0" smtClean="0">
                <a:ea typeface="Calibri"/>
                <a:cs typeface="B Titr"/>
              </a:rPr>
              <a:t>شاخص </a:t>
            </a:r>
            <a:r>
              <a:rPr lang="fa-IR" b="1" dirty="0">
                <a:ea typeface="Calibri"/>
                <a:cs typeface="B Titr"/>
              </a:rPr>
              <a:t>هاي ارزشيابي برنامه مبارزه با </a:t>
            </a:r>
            <a:r>
              <a:rPr lang="fa-IR" b="1" dirty="0" smtClean="0">
                <a:ea typeface="Calibri"/>
                <a:cs typeface="B Titr"/>
              </a:rPr>
              <a:t>سل</a:t>
            </a:r>
          </a:p>
          <a:p>
            <a:pPr marL="0" marR="0" indent="0" algn="just" rtl="1">
              <a:lnSpc>
                <a:spcPct val="115000"/>
              </a:lnSpc>
              <a:spcBef>
                <a:spcPts val="0"/>
              </a:spcBef>
              <a:spcAft>
                <a:spcPts val="0"/>
              </a:spcAft>
              <a:buNone/>
            </a:pPr>
            <a:endParaRPr lang="en-US" sz="1800" dirty="0">
              <a:ea typeface="Calibri"/>
              <a:cs typeface="Arial"/>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2690867415"/>
              </p:ext>
            </p:extLst>
          </p:nvPr>
        </p:nvGraphicFramePr>
        <p:xfrm>
          <a:off x="1600200" y="5105400"/>
          <a:ext cx="6783388" cy="2151063"/>
        </p:xfrm>
        <a:graphic>
          <a:graphicData uri="http://schemas.openxmlformats.org/presentationml/2006/ole">
            <mc:AlternateContent xmlns:mc="http://schemas.openxmlformats.org/markup-compatibility/2006">
              <mc:Choice xmlns:v="urn:schemas-microsoft-com:vml" Requires="v">
                <p:oleObj spid="_x0000_s5134" name="Document" r:id="rId4" imgW="6782714" imgH="2150276" progId="Word.Document.12">
                  <p:embed/>
                </p:oleObj>
              </mc:Choice>
              <mc:Fallback>
                <p:oleObj name="Document" r:id="rId4" imgW="6782714" imgH="2150276" progId="Word.Document.12">
                  <p:embed/>
                  <p:pic>
                    <p:nvPicPr>
                      <p:cNvPr id="0"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00200" y="5105400"/>
                        <a:ext cx="6783388" cy="21510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4723805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fontScale="90000"/>
          </a:bodyPr>
          <a:lstStyle/>
          <a:p>
            <a:pPr rtl="1"/>
            <a:r>
              <a:rPr lang="fa-IR" b="1" dirty="0"/>
              <a:t>دستورالعمل مراقبت بعد از خروج در بیماران سل</a:t>
            </a:r>
            <a:endParaRPr lang="en-US" dirty="0"/>
          </a:p>
        </p:txBody>
      </p:sp>
      <p:sp>
        <p:nvSpPr>
          <p:cNvPr id="3" name="Content Placeholder 2"/>
          <p:cNvSpPr>
            <a:spLocks noGrp="1"/>
          </p:cNvSpPr>
          <p:nvPr>
            <p:ph idx="1"/>
          </p:nvPr>
        </p:nvSpPr>
        <p:spPr>
          <a:xfrm>
            <a:off x="457200" y="381000"/>
            <a:ext cx="8229600" cy="4525963"/>
          </a:xfrm>
        </p:spPr>
        <p:txBody>
          <a:bodyPr>
            <a:noAutofit/>
          </a:bodyPr>
          <a:lstStyle/>
          <a:p>
            <a:pPr lvl="0" algn="just" rtl="1">
              <a:lnSpc>
                <a:spcPct val="115000"/>
              </a:lnSpc>
              <a:spcBef>
                <a:spcPts val="0"/>
              </a:spcBef>
              <a:buFont typeface="+mj-lt"/>
              <a:buAutoNum type="arabicPeriod"/>
            </a:pPr>
            <a:r>
              <a:rPr lang="fa-IR" sz="2400" b="1" dirty="0" smtClean="0">
                <a:ea typeface="Calibri"/>
                <a:cs typeface="B Nazanin"/>
              </a:rPr>
              <a:t>صدورکارت درمان </a:t>
            </a:r>
            <a:endParaRPr lang="en-US" sz="2000" b="1" dirty="0">
              <a:ea typeface="Calibri"/>
              <a:cs typeface="Arial"/>
            </a:endParaRPr>
          </a:p>
          <a:p>
            <a:pPr lvl="0" algn="just" rtl="1">
              <a:lnSpc>
                <a:spcPct val="115000"/>
              </a:lnSpc>
              <a:spcBef>
                <a:spcPts val="0"/>
              </a:spcBef>
              <a:buFont typeface="+mj-lt"/>
              <a:buAutoNum type="arabicPeriod"/>
            </a:pPr>
            <a:r>
              <a:rPr lang="fa-IR" sz="2400" b="1" dirty="0" smtClean="0">
                <a:ea typeface="Calibri"/>
                <a:cs typeface="B Nazanin"/>
              </a:rPr>
              <a:t>تصلاع ابتلای </a:t>
            </a:r>
            <a:r>
              <a:rPr lang="fa-IR" sz="2400" b="1" dirty="0">
                <a:ea typeface="Calibri"/>
                <a:cs typeface="B Nazanin"/>
              </a:rPr>
              <a:t>بیمار به سل را به مرکز بهداشت شهرستان </a:t>
            </a:r>
            <a:r>
              <a:rPr lang="fa-IR" sz="2400" b="1" dirty="0" smtClean="0">
                <a:ea typeface="Calibri"/>
                <a:cs typeface="B Nazanin"/>
              </a:rPr>
              <a:t>تابعه،  </a:t>
            </a:r>
            <a:r>
              <a:rPr lang="fa-IR" sz="2400" b="1" dirty="0">
                <a:ea typeface="Calibri"/>
                <a:cs typeface="B Nazanin"/>
              </a:rPr>
              <a:t>گزارش </a:t>
            </a:r>
            <a:r>
              <a:rPr lang="fa-IR" sz="2400" b="1" dirty="0" smtClean="0">
                <a:ea typeface="Calibri"/>
                <a:cs typeface="B Nazanin"/>
              </a:rPr>
              <a:t>فوری </a:t>
            </a:r>
            <a:r>
              <a:rPr lang="fa-IR" sz="2400" b="1" dirty="0">
                <a:ea typeface="Calibri"/>
                <a:cs typeface="B Nazanin"/>
              </a:rPr>
              <a:t>هم تلفنی و هم رسمي  (نمابر/...) و شامل آدرس و شماره تلفن </a:t>
            </a:r>
            <a:r>
              <a:rPr lang="fa-IR" sz="2400" b="1" dirty="0" smtClean="0">
                <a:ea typeface="Calibri"/>
                <a:cs typeface="B Nazanin"/>
              </a:rPr>
              <a:t>بیمار.  چک مركز </a:t>
            </a:r>
            <a:r>
              <a:rPr lang="fa-IR" sz="2400" b="1" dirty="0">
                <a:ea typeface="Calibri"/>
                <a:cs typeface="B Nazanin"/>
              </a:rPr>
              <a:t>بهداشت شهرستان </a:t>
            </a:r>
            <a:r>
              <a:rPr lang="fa-IR" sz="2400" b="1" dirty="0" smtClean="0">
                <a:ea typeface="Calibri"/>
                <a:cs typeface="B Nazanin"/>
              </a:rPr>
              <a:t>در باره </a:t>
            </a:r>
            <a:r>
              <a:rPr lang="fa-IR" sz="2400" b="1" dirty="0">
                <a:ea typeface="Calibri"/>
                <a:cs typeface="B Nazanin"/>
              </a:rPr>
              <a:t>واقعي بودن آدرس و شماره تلفن </a:t>
            </a:r>
            <a:r>
              <a:rPr lang="fa-IR" sz="2400" b="1" dirty="0" smtClean="0">
                <a:ea typeface="Calibri"/>
                <a:cs typeface="B Nazanin"/>
              </a:rPr>
              <a:t> بیمار</a:t>
            </a:r>
            <a:endParaRPr lang="en-US" sz="2000" b="1" dirty="0">
              <a:ea typeface="Calibri"/>
              <a:cs typeface="Arial"/>
            </a:endParaRPr>
          </a:p>
          <a:p>
            <a:pPr lvl="0" algn="just" rtl="1">
              <a:lnSpc>
                <a:spcPct val="115000"/>
              </a:lnSpc>
              <a:spcBef>
                <a:spcPts val="0"/>
              </a:spcBef>
              <a:buFont typeface="+mj-lt"/>
              <a:buAutoNum type="arabicPeriod"/>
            </a:pPr>
            <a:r>
              <a:rPr lang="fa-IR" sz="2400" b="1" dirty="0" smtClean="0">
                <a:ea typeface="Calibri"/>
                <a:cs typeface="B Nazanin"/>
              </a:rPr>
              <a:t>پرسش از بیمار در باره </a:t>
            </a:r>
            <a:r>
              <a:rPr lang="fa-IR" sz="2400" b="1" dirty="0">
                <a:ea typeface="Calibri"/>
                <a:cs typeface="B Nazanin"/>
              </a:rPr>
              <a:t>محل زندگی پس از آزادی احتمالی شامل آدرس دقیق و شماره </a:t>
            </a:r>
            <a:r>
              <a:rPr lang="fa-IR" sz="2400" b="1" dirty="0" smtClean="0">
                <a:ea typeface="Calibri"/>
                <a:cs typeface="B Nazanin"/>
              </a:rPr>
              <a:t>تلفن، توضیح به بیمار در باره علت درخواست آدرس</a:t>
            </a:r>
            <a:r>
              <a:rPr lang="ar-SA" sz="2400" b="1" dirty="0" smtClean="0">
                <a:ea typeface="Calibri"/>
                <a:cs typeface="B Nazanin"/>
              </a:rPr>
              <a:t>  </a:t>
            </a:r>
            <a:endParaRPr lang="en-US" sz="2000" b="1" dirty="0">
              <a:ea typeface="Calibri"/>
              <a:cs typeface="Arial"/>
            </a:endParaRPr>
          </a:p>
          <a:p>
            <a:pPr lvl="0" algn="just" rtl="1">
              <a:lnSpc>
                <a:spcPct val="115000"/>
              </a:lnSpc>
              <a:spcBef>
                <a:spcPts val="0"/>
              </a:spcBef>
              <a:buFont typeface="+mj-lt"/>
              <a:buAutoNum type="arabicPeriod"/>
            </a:pPr>
            <a:r>
              <a:rPr lang="fa-IR" sz="2400" b="1" dirty="0">
                <a:ea typeface="Calibri"/>
                <a:cs typeface="B Nazanin"/>
              </a:rPr>
              <a:t> </a:t>
            </a:r>
            <a:r>
              <a:rPr lang="fa-IR" sz="2400" b="1" dirty="0" smtClean="0">
                <a:ea typeface="Calibri"/>
                <a:cs typeface="B Nazanin"/>
              </a:rPr>
              <a:t>اخذ نام، آدرس و شماره تلفن اقوامی از بیمار </a:t>
            </a:r>
            <a:r>
              <a:rPr lang="fa-IR" sz="2400" b="1" dirty="0">
                <a:ea typeface="Calibri"/>
                <a:cs typeface="B Nazanin"/>
              </a:rPr>
              <a:t>که از به نظر وی می توانند از ابتلای بیمار آگاه </a:t>
            </a:r>
            <a:r>
              <a:rPr lang="fa-IR" sz="2400" b="1" dirty="0" smtClean="0">
                <a:ea typeface="Calibri"/>
                <a:cs typeface="B Nazanin"/>
              </a:rPr>
              <a:t>شوند</a:t>
            </a:r>
            <a:endParaRPr lang="en-US" sz="2000" b="1" dirty="0">
              <a:ea typeface="Calibri"/>
              <a:cs typeface="Arial"/>
            </a:endParaRPr>
          </a:p>
          <a:p>
            <a:pPr lvl="0" algn="just" rtl="1">
              <a:lnSpc>
                <a:spcPct val="115000"/>
              </a:lnSpc>
              <a:spcBef>
                <a:spcPts val="0"/>
              </a:spcBef>
              <a:buFont typeface="+mj-lt"/>
              <a:buAutoNum type="arabicPeriod"/>
            </a:pPr>
            <a:r>
              <a:rPr lang="fa-IR" sz="2400" b="1" dirty="0" smtClean="0">
                <a:ea typeface="Calibri"/>
                <a:cs typeface="B Nazanin"/>
              </a:rPr>
              <a:t> اطلاع </a:t>
            </a:r>
            <a:r>
              <a:rPr lang="fa-IR" sz="2400" b="1" dirty="0">
                <a:ea typeface="Calibri"/>
                <a:cs typeface="B Nazanin"/>
              </a:rPr>
              <a:t>رسانی به </a:t>
            </a:r>
            <a:r>
              <a:rPr lang="fa-IR" sz="2400" b="1" dirty="0" smtClean="0">
                <a:ea typeface="Calibri"/>
                <a:cs typeface="B Nazanin"/>
              </a:rPr>
              <a:t>اقوام فوق </a:t>
            </a:r>
            <a:endParaRPr lang="en-US" sz="2000" b="1" dirty="0">
              <a:ea typeface="Calibri"/>
              <a:cs typeface="Arial"/>
            </a:endParaRPr>
          </a:p>
          <a:p>
            <a:pPr lvl="0" algn="just" rtl="1">
              <a:lnSpc>
                <a:spcPct val="115000"/>
              </a:lnSpc>
              <a:spcBef>
                <a:spcPts val="0"/>
              </a:spcBef>
              <a:buFont typeface="+mj-lt"/>
              <a:buAutoNum type="arabicPeriod"/>
            </a:pPr>
            <a:r>
              <a:rPr lang="fa-IR" sz="2400" b="1" dirty="0" smtClean="0">
                <a:ea typeface="Calibri"/>
                <a:cs typeface="B Nazanin"/>
              </a:rPr>
              <a:t>اطلاع تلفنی و تکمیل و ارسال فرم های ارجاع به واحد سل شهرستلن تابعه پس </a:t>
            </a:r>
            <a:r>
              <a:rPr lang="fa-IR" sz="2400" b="1" dirty="0">
                <a:ea typeface="Calibri"/>
                <a:cs typeface="B Nazanin"/>
              </a:rPr>
              <a:t>از </a:t>
            </a:r>
            <a:r>
              <a:rPr lang="fa-IR" sz="2400" b="1" dirty="0" smtClean="0">
                <a:ea typeface="Calibri"/>
                <a:cs typeface="B Nazanin"/>
              </a:rPr>
              <a:t>آزادی </a:t>
            </a:r>
            <a:endParaRPr lang="en-US" sz="2000" b="1" dirty="0">
              <a:ea typeface="Calibri"/>
              <a:cs typeface="Arial"/>
            </a:endParaRPr>
          </a:p>
          <a:p>
            <a:pPr lvl="0" algn="just" rtl="1">
              <a:lnSpc>
                <a:spcPct val="115000"/>
              </a:lnSpc>
              <a:spcBef>
                <a:spcPts val="0"/>
              </a:spcBef>
              <a:buFont typeface="+mj-lt"/>
              <a:buAutoNum type="arabicPeriod"/>
            </a:pPr>
            <a:r>
              <a:rPr lang="fa-IR" sz="2400" b="1" dirty="0">
                <a:ea typeface="Calibri"/>
                <a:cs typeface="B Nazanin"/>
              </a:rPr>
              <a:t>پس از آزادی، تلفنی به اقوامی که در </a:t>
            </a:r>
            <a:r>
              <a:rPr lang="fa-IR" sz="2400" b="1" dirty="0" smtClean="0">
                <a:ea typeface="Calibri"/>
                <a:cs typeface="B Nazanin"/>
              </a:rPr>
              <a:t>بند 4 </a:t>
            </a:r>
            <a:r>
              <a:rPr lang="fa-IR" sz="2400" b="1" dirty="0">
                <a:ea typeface="Calibri"/>
                <a:cs typeface="B Nazanin"/>
              </a:rPr>
              <a:t>ذکر شد، اطلاع دهید.</a:t>
            </a:r>
            <a:endParaRPr lang="en-US" sz="2000" b="1" dirty="0">
              <a:ea typeface="Calibri"/>
              <a:cs typeface="Arial"/>
            </a:endParaRPr>
          </a:p>
          <a:p>
            <a:pPr lvl="0" algn="just" rtl="1">
              <a:lnSpc>
                <a:spcPct val="115000"/>
              </a:lnSpc>
              <a:spcBef>
                <a:spcPts val="0"/>
              </a:spcBef>
              <a:buFont typeface="+mj-lt"/>
              <a:buAutoNum type="arabicPeriod"/>
            </a:pPr>
            <a:r>
              <a:rPr lang="fa-IR" sz="2400" b="1" dirty="0" smtClean="0">
                <a:ea typeface="Calibri"/>
                <a:cs typeface="B Nazanin"/>
              </a:rPr>
              <a:t>تماس تلفنی با بیمار پس </a:t>
            </a:r>
            <a:r>
              <a:rPr lang="fa-IR" sz="2400" b="1" dirty="0">
                <a:ea typeface="Calibri"/>
                <a:cs typeface="B Nazanin"/>
              </a:rPr>
              <a:t>از آزادی، تلفنی </a:t>
            </a:r>
          </a:p>
          <a:p>
            <a:pPr lvl="0" algn="just" rtl="1">
              <a:lnSpc>
                <a:spcPct val="115000"/>
              </a:lnSpc>
              <a:spcBef>
                <a:spcPts val="0"/>
              </a:spcBef>
              <a:buFont typeface="+mj-lt"/>
              <a:buAutoNum type="arabicPeriod"/>
            </a:pPr>
            <a:r>
              <a:rPr lang="fa-IR" sz="2400" b="1" dirty="0" smtClean="0">
                <a:ea typeface="Calibri"/>
                <a:cs typeface="B Nazanin"/>
              </a:rPr>
              <a:t>اصلاع رسانی تلفنی در </a:t>
            </a:r>
            <a:r>
              <a:rPr lang="fa-IR" sz="2400" b="1" dirty="0">
                <a:ea typeface="Calibri"/>
                <a:cs typeface="B Nazanin"/>
              </a:rPr>
              <a:t>صورت جابجایی بیمار به سایر زندان ها، </a:t>
            </a:r>
            <a:r>
              <a:rPr lang="fa-IR" sz="2400" b="1" dirty="0" smtClean="0">
                <a:ea typeface="Calibri"/>
                <a:cs typeface="B Nazanin"/>
              </a:rPr>
              <a:t>نمابر فرم </a:t>
            </a:r>
            <a:r>
              <a:rPr lang="fa-IR" sz="2400" b="1" dirty="0">
                <a:ea typeface="Calibri"/>
                <a:cs typeface="B Nazanin"/>
              </a:rPr>
              <a:t>ارجاع </a:t>
            </a:r>
            <a:r>
              <a:rPr lang="fa-IR" sz="2400" b="1" dirty="0" smtClean="0">
                <a:ea typeface="Calibri"/>
                <a:cs typeface="B Nazanin"/>
              </a:rPr>
              <a:t> . </a:t>
            </a:r>
            <a:endParaRPr lang="en-US" sz="2000" b="1" dirty="0">
              <a:ea typeface="Calibri"/>
              <a:cs typeface="Arial"/>
            </a:endParaRPr>
          </a:p>
        </p:txBody>
      </p:sp>
    </p:spTree>
    <p:extLst>
      <p:ext uri="{BB962C8B-B14F-4D97-AF65-F5344CB8AC3E}">
        <p14:creationId xmlns:p14="http://schemas.microsoft.com/office/powerpoint/2010/main" val="978063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fa-IR" b="1" dirty="0"/>
              <a:t>مصرف مواد و سل و اچ آی وی در زندان</a:t>
            </a:r>
            <a:endParaRPr lang="en-US" dirty="0"/>
          </a:p>
        </p:txBody>
      </p:sp>
      <p:sp>
        <p:nvSpPr>
          <p:cNvPr id="3" name="Content Placeholder 2"/>
          <p:cNvSpPr>
            <a:spLocks noGrp="1"/>
          </p:cNvSpPr>
          <p:nvPr>
            <p:ph idx="1"/>
          </p:nvPr>
        </p:nvSpPr>
        <p:spPr>
          <a:xfrm>
            <a:off x="457200" y="1143000"/>
            <a:ext cx="8229600" cy="4525963"/>
          </a:xfrm>
        </p:spPr>
        <p:txBody>
          <a:bodyPr>
            <a:noAutofit/>
          </a:bodyPr>
          <a:lstStyle/>
          <a:p>
            <a:pPr lvl="1" algn="just" rtl="1">
              <a:lnSpc>
                <a:spcPct val="115000"/>
              </a:lnSpc>
              <a:spcBef>
                <a:spcPts val="0"/>
              </a:spcBef>
              <a:buFont typeface="Wingdings"/>
              <a:buChar char=""/>
            </a:pPr>
            <a:r>
              <a:rPr lang="fa-IR" b="1" dirty="0">
                <a:ea typeface="Calibri"/>
                <a:cs typeface="B Nazanin"/>
              </a:rPr>
              <a:t>کاهش غلضت سرمی متادون با مصرف ريفامپين  و مشاهده علائم ترک مواد در 70% بیماران</a:t>
            </a:r>
            <a:endParaRPr lang="en-US" sz="2000" b="1" dirty="0">
              <a:ea typeface="Calibri"/>
              <a:cs typeface="Arial"/>
            </a:endParaRPr>
          </a:p>
          <a:p>
            <a:pPr lvl="1" algn="just" rtl="1">
              <a:lnSpc>
                <a:spcPct val="115000"/>
              </a:lnSpc>
              <a:spcBef>
                <a:spcPts val="0"/>
              </a:spcBef>
              <a:buFont typeface="Wingdings"/>
              <a:buChar char=""/>
            </a:pPr>
            <a:r>
              <a:rPr lang="fa-IR" b="1" dirty="0">
                <a:ea typeface="Calibri"/>
                <a:cs typeface="B Nazanin"/>
              </a:rPr>
              <a:t>در مورد ساير داروهاي ضد سل در اين زمينه مطالعه اي در دسترس نمي باشد. </a:t>
            </a:r>
            <a:endParaRPr lang="en-US" sz="2000" b="1" dirty="0">
              <a:ea typeface="Calibri"/>
              <a:cs typeface="Arial"/>
            </a:endParaRPr>
          </a:p>
          <a:p>
            <a:pPr lvl="1" algn="just" rtl="1">
              <a:lnSpc>
                <a:spcPct val="115000"/>
              </a:lnSpc>
              <a:spcBef>
                <a:spcPts val="0"/>
              </a:spcBef>
              <a:buFont typeface="Wingdings"/>
              <a:buChar char=""/>
            </a:pPr>
            <a:r>
              <a:rPr lang="fa-IR" b="1" dirty="0">
                <a:ea typeface="Calibri"/>
                <a:cs typeface="B Nazanin"/>
              </a:rPr>
              <a:t>  افزايش سطح زيدوودين با مصرف متادون  ولزوم دقت در علائم عوارض زیدوودین( آنمي، نوروپاتي پريفرال، لاكتيك اسيدوزيس) </a:t>
            </a:r>
            <a:endParaRPr lang="en-US" sz="2000" b="1" dirty="0">
              <a:ea typeface="Calibri"/>
              <a:cs typeface="Arial"/>
            </a:endParaRPr>
          </a:p>
          <a:p>
            <a:pPr lvl="1" algn="just" rtl="1">
              <a:lnSpc>
                <a:spcPct val="115000"/>
              </a:lnSpc>
              <a:spcBef>
                <a:spcPts val="0"/>
              </a:spcBef>
              <a:buFont typeface="Wingdings"/>
              <a:buChar char=""/>
            </a:pPr>
            <a:r>
              <a:rPr lang="fa-IR" b="1" dirty="0">
                <a:ea typeface="Calibri"/>
                <a:cs typeface="B Nazanin"/>
              </a:rPr>
              <a:t>كاهش سطح متادون با آباکاویر ، کاهش قابل توجه سطح متادون با مصرف افاویرنز و نویراپین ( به ترتيب 57% و 46%)</a:t>
            </a:r>
            <a:endParaRPr lang="en-US" sz="2000" b="1" dirty="0">
              <a:ea typeface="Calibri"/>
              <a:cs typeface="Arial"/>
            </a:endParaRPr>
          </a:p>
          <a:p>
            <a:pPr lvl="1" algn="just" rtl="1">
              <a:lnSpc>
                <a:spcPct val="115000"/>
              </a:lnSpc>
              <a:spcBef>
                <a:spcPts val="0"/>
              </a:spcBef>
              <a:buFont typeface="Wingdings"/>
              <a:buChar char=""/>
            </a:pPr>
            <a:r>
              <a:rPr lang="fa-IR" b="1" dirty="0">
                <a:ea typeface="Calibri"/>
                <a:cs typeface="B Nazanin"/>
              </a:rPr>
              <a:t>لوپيناوير - ريتوناوير باعث كاهش سطح متادون به ميزان 36%-26% مي شود. در صورت نياز دوز متادون افزايش يابد</a:t>
            </a:r>
            <a:endParaRPr lang="en-US" sz="2000" b="1" dirty="0">
              <a:ea typeface="Calibri"/>
              <a:cs typeface="Arial"/>
            </a:endParaRPr>
          </a:p>
        </p:txBody>
      </p:sp>
    </p:spTree>
    <p:extLst>
      <p:ext uri="{BB962C8B-B14F-4D97-AF65-F5344CB8AC3E}">
        <p14:creationId xmlns:p14="http://schemas.microsoft.com/office/powerpoint/2010/main" val="5278991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a:t>کنترل انتقال سل در </a:t>
            </a:r>
            <a:r>
              <a:rPr lang="fa-IR" b="1" dirty="0" smtClean="0"/>
              <a:t>زندان</a:t>
            </a:r>
            <a:endParaRPr lang="en-US" dirty="0"/>
          </a:p>
        </p:txBody>
      </p:sp>
      <p:sp>
        <p:nvSpPr>
          <p:cNvPr id="3" name="Content Placeholder 2"/>
          <p:cNvSpPr>
            <a:spLocks noGrp="1"/>
          </p:cNvSpPr>
          <p:nvPr>
            <p:ph idx="1"/>
          </p:nvPr>
        </p:nvSpPr>
        <p:spPr>
          <a:xfrm>
            <a:off x="457200" y="1295400"/>
            <a:ext cx="8229600" cy="4525963"/>
          </a:xfrm>
        </p:spPr>
        <p:txBody>
          <a:bodyPr>
            <a:noAutofit/>
          </a:bodyPr>
          <a:lstStyle/>
          <a:p>
            <a:pPr lvl="0" algn="just" rtl="1">
              <a:lnSpc>
                <a:spcPct val="115000"/>
              </a:lnSpc>
              <a:spcBef>
                <a:spcPts val="0"/>
              </a:spcBef>
              <a:buFont typeface="Symbol"/>
              <a:buChar char=""/>
            </a:pPr>
            <a:r>
              <a:rPr lang="fa-IR" sz="2800" b="1" dirty="0">
                <a:ea typeface="Calibri"/>
                <a:cs typeface="B Nazanin"/>
              </a:rPr>
              <a:t>اصول كنترل عفونت در چهار سطح بايد در محيط زندان اجرا شود: </a:t>
            </a:r>
            <a:endParaRPr lang="en-US" sz="2400" b="1" dirty="0">
              <a:ea typeface="Calibri"/>
              <a:cs typeface="Arial"/>
            </a:endParaRPr>
          </a:p>
          <a:p>
            <a:pPr lvl="0" algn="just" rtl="1">
              <a:lnSpc>
                <a:spcPct val="115000"/>
              </a:lnSpc>
              <a:spcBef>
                <a:spcPts val="0"/>
              </a:spcBef>
              <a:buFont typeface="+mj-lt"/>
              <a:buAutoNum type="arabicPeriod"/>
            </a:pPr>
            <a:r>
              <a:rPr lang="fa-IR" sz="2800" b="1" dirty="0">
                <a:ea typeface="Calibri"/>
                <a:cs typeface="B Nazanin"/>
              </a:rPr>
              <a:t>اقدامات برنامه ای (</a:t>
            </a:r>
            <a:r>
              <a:rPr lang="en-US" sz="2800" b="1" dirty="0">
                <a:ea typeface="Calibri"/>
                <a:cs typeface="B Nazanin"/>
              </a:rPr>
              <a:t>Programmatic</a:t>
            </a:r>
            <a:r>
              <a:rPr lang="fa-IR" sz="2800" b="1" dirty="0">
                <a:ea typeface="Calibri"/>
                <a:cs typeface="B Nazanin"/>
              </a:rPr>
              <a:t> ): شامل تهيه استراتژي كنترل عفونت مركز </a:t>
            </a:r>
            <a:endParaRPr lang="en-US" sz="2400" b="1" dirty="0">
              <a:ea typeface="Calibri"/>
              <a:cs typeface="Arial"/>
            </a:endParaRPr>
          </a:p>
          <a:p>
            <a:pPr lvl="0" algn="just" rtl="1">
              <a:lnSpc>
                <a:spcPct val="115000"/>
              </a:lnSpc>
              <a:spcBef>
                <a:spcPts val="0"/>
              </a:spcBef>
              <a:buFont typeface="+mj-lt"/>
              <a:buAutoNum type="arabicPeriod"/>
            </a:pPr>
            <a:r>
              <a:rPr lang="fa-IR" sz="2800" b="1" dirty="0">
                <a:ea typeface="Calibri"/>
                <a:cs typeface="B Nazanin"/>
              </a:rPr>
              <a:t>اقدامات اجرایی (</a:t>
            </a:r>
            <a:r>
              <a:rPr lang="en-US" sz="2800" b="1" dirty="0">
                <a:ea typeface="Calibri"/>
                <a:cs typeface="B Nazanin"/>
              </a:rPr>
              <a:t>Administrative</a:t>
            </a:r>
            <a:r>
              <a:rPr lang="fa-IR" sz="2800" b="1" dirty="0">
                <a:ea typeface="Calibri"/>
                <a:cs typeface="B Nazanin"/>
              </a:rPr>
              <a:t>): شامل شناسائي زودرس مبتلایان به سل، غربالگري و جداسازي بيماران و رعايت آداب سرفه</a:t>
            </a:r>
            <a:endParaRPr lang="en-US" sz="2400" b="1" dirty="0">
              <a:ea typeface="Calibri"/>
              <a:cs typeface="Arial"/>
            </a:endParaRPr>
          </a:p>
          <a:p>
            <a:pPr lvl="0" algn="just" rtl="1">
              <a:lnSpc>
                <a:spcPct val="115000"/>
              </a:lnSpc>
              <a:spcBef>
                <a:spcPts val="0"/>
              </a:spcBef>
              <a:buFont typeface="+mj-lt"/>
              <a:buAutoNum type="arabicPeriod"/>
            </a:pPr>
            <a:r>
              <a:rPr lang="fa-IR" sz="2800" b="1" dirty="0">
                <a:ea typeface="Calibri"/>
                <a:cs typeface="B Nazanin"/>
              </a:rPr>
              <a:t>اقدامات محیطی(</a:t>
            </a:r>
            <a:r>
              <a:rPr lang="en-US" sz="2800" b="1" dirty="0">
                <a:ea typeface="Calibri"/>
                <a:cs typeface="B Nazanin"/>
              </a:rPr>
              <a:t>environmental</a:t>
            </a:r>
            <a:r>
              <a:rPr lang="fa-IR" sz="2800" b="1" dirty="0">
                <a:ea typeface="Calibri"/>
                <a:cs typeface="B Nazanin"/>
              </a:rPr>
              <a:t>): شامل ونتيلاسيون مكانيكي و طبيعي و استفاده از اشعه </a:t>
            </a:r>
            <a:r>
              <a:rPr lang="en-US" sz="2800" b="1" dirty="0">
                <a:ea typeface="Calibri"/>
                <a:cs typeface="B Nazanin"/>
              </a:rPr>
              <a:t>UV</a:t>
            </a:r>
            <a:r>
              <a:rPr lang="en-US" sz="2800" b="1" dirty="0" smtClean="0">
                <a:effectLst/>
                <a:latin typeface="B Nazanin"/>
                <a:ea typeface="Calibri"/>
                <a:cs typeface="Arial"/>
              </a:rPr>
              <a:t> </a:t>
            </a:r>
            <a:endParaRPr lang="en-US" sz="2400" b="1" dirty="0">
              <a:ea typeface="Calibri"/>
              <a:cs typeface="Arial"/>
            </a:endParaRPr>
          </a:p>
          <a:p>
            <a:pPr lvl="0" algn="just" rtl="1">
              <a:lnSpc>
                <a:spcPct val="115000"/>
              </a:lnSpc>
              <a:spcBef>
                <a:spcPts val="0"/>
              </a:spcBef>
              <a:buFont typeface="+mj-lt"/>
              <a:buAutoNum type="arabicPeriod"/>
            </a:pPr>
            <a:r>
              <a:rPr lang="fa-IR" sz="2800" b="1" dirty="0">
                <a:ea typeface="Calibri"/>
                <a:cs typeface="B Nazanin"/>
              </a:rPr>
              <a:t>اقدامات حفاظت شخصي: شامل استفاده از ماسک تنفسی جهت پرسنل </a:t>
            </a:r>
            <a:endParaRPr lang="en-US" sz="2400" b="1" dirty="0">
              <a:ea typeface="Calibri"/>
              <a:cs typeface="Arial"/>
            </a:endParaRPr>
          </a:p>
        </p:txBody>
      </p:sp>
    </p:spTree>
    <p:extLst>
      <p:ext uri="{BB962C8B-B14F-4D97-AF65-F5344CB8AC3E}">
        <p14:creationId xmlns:p14="http://schemas.microsoft.com/office/powerpoint/2010/main" val="32836044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390</TotalTime>
  <Words>2850</Words>
  <Application>Microsoft Office PowerPoint</Application>
  <PresentationFormat>On-screen Show (4:3)</PresentationFormat>
  <Paragraphs>243</Paragraphs>
  <Slides>30</Slides>
  <Notes>4</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Office Theme</vt:lpstr>
      <vt:lpstr>Document</vt:lpstr>
      <vt:lpstr>بنام خدا</vt:lpstr>
      <vt:lpstr>کنترل سل در زندان</vt:lpstr>
      <vt:lpstr>محور های کنترل سل</vt:lpstr>
      <vt:lpstr>بیماریابی سل بر دو نوع است:</vt:lpstr>
      <vt:lpstr> روند بیمار یابی: شرح حال و معاینه </vt:lpstr>
      <vt:lpstr>  روند بیمار یابی (ادامه): خلط </vt:lpstr>
      <vt:lpstr>روند بیمار یابی (ادامه): خلط  و گرافی سینه</vt:lpstr>
      <vt:lpstr>بیماریابی غیرفعال</vt:lpstr>
      <vt:lpstr>بیماریابی فعال </vt:lpstr>
      <vt:lpstr> بیماریابی فعال (ادامه) </vt:lpstr>
      <vt:lpstr> بیماریابی فعال (ادامه) </vt:lpstr>
      <vt:lpstr> بیماریابی فعال (ادامه) </vt:lpstr>
      <vt:lpstr>PowerPoint Presentation</vt:lpstr>
      <vt:lpstr> موارد درمان مجدد </vt:lpstr>
      <vt:lpstr>بهترين روش برخورد با اين بيماران اين است كه قبل از شروع درمان نوع مايكوباكتريوم و تست مقاومت دارویی تعيين شود.  در مواردي كه تست مقاومت امكان پذير نیست: در اين موارد جهت موارد عود و درمان پس از غيبت رژيم CatII  توصيه مي شود.  در موارديكه شك به سل مقاوم  بالا است ( موارد شكست درمان CatI و CatII ) رژيم استاندارد ضد MDR توصيه مي شود که به این منظور با فوکال پوینت منطقه ای MDR  هماهنگ شود.  </vt:lpstr>
      <vt:lpstr>جدول: نحوه درمان بيماران مراجعه كننده بعد از قطع درمان </vt:lpstr>
      <vt:lpstr>PowerPoint Presentation</vt:lpstr>
      <vt:lpstr>دستورالعمل  اجرای DOTS در طول دوره درمان</vt:lpstr>
      <vt:lpstr>دستورالعمل نحوه پیگیری موارد مشکوک به سل در زندان</vt:lpstr>
      <vt:lpstr>دستورالعمل پایش درمان سل در زندان</vt:lpstr>
      <vt:lpstr>PowerPoint Presentation</vt:lpstr>
      <vt:lpstr>نحوه عمل در باره درمان ضدرتروویروسی و سل در افرادی که قبل از تشخیص سل تحت درمان ضدرتروویروسی بوده اند:</vt:lpstr>
      <vt:lpstr>افرادی که قبل از تشخیص سل تحت درمان ضدرتروویروسی نبوده اند:</vt:lpstr>
      <vt:lpstr>تشخیص سل نهفته همه مبتلایان به اچ آی وی باید از نظر سل نهفته ارزیابی شوند:</vt:lpstr>
      <vt:lpstr>PowerPoint Presentation</vt:lpstr>
      <vt:lpstr>آموزش بیماران</vt:lpstr>
      <vt:lpstr>ارزشیابی و پایش برنامه</vt:lpstr>
      <vt:lpstr>دستورالعمل مراقبت بعد از خروج در بیماران سل</vt:lpstr>
      <vt:lpstr>مصرف مواد و سل و اچ آی وی در زندان</vt:lpstr>
      <vt:lpstr>کنترل انتقال سل در زندان</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محور های کنترل سل</dc:title>
  <dc:creator>Acer</dc:creator>
  <cp:lastModifiedBy>Windows User</cp:lastModifiedBy>
  <cp:revision>33</cp:revision>
  <dcterms:created xsi:type="dcterms:W3CDTF">2013-06-07T12:44:46Z</dcterms:created>
  <dcterms:modified xsi:type="dcterms:W3CDTF">2020-04-30T23:20:25Z</dcterms:modified>
</cp:coreProperties>
</file>