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58"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3" r:id="rId26"/>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p:scale>
          <a:sx n="81" d="100"/>
          <a:sy n="81" d="100"/>
        </p:scale>
        <p:origin x="-1056"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64FD5F94-F42C-4C5A-B59E-98DF3FE98975}" type="datetimeFigureOut">
              <a:rPr lang="fa-IR" smtClean="0"/>
              <a:pPr/>
              <a:t>07/10/1439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04FBC8B-4037-4CE9-A412-29BC527DD8B3}" type="slidenum">
              <a:rPr lang="fa-IR" smtClean="0"/>
              <a:pPr/>
              <a:t>‹#›</a:t>
            </a:fld>
            <a:endParaRPr lang="fa-IR"/>
          </a:p>
        </p:txBody>
      </p:sp>
    </p:spTree>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4FD5F94-F42C-4C5A-B59E-98DF3FE98975}" type="datetimeFigureOut">
              <a:rPr lang="fa-IR" smtClean="0"/>
              <a:pPr/>
              <a:t>07/10/1439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04FBC8B-4037-4CE9-A412-29BC527DD8B3}" type="slidenum">
              <a:rPr lang="fa-IR" smtClean="0"/>
              <a:pPr/>
              <a:t>‹#›</a:t>
            </a:fld>
            <a:endParaRPr lang="fa-IR"/>
          </a:p>
        </p:txBody>
      </p:sp>
    </p:spTree>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FD5F94-F42C-4C5A-B59E-98DF3FE98975}" type="datetimeFigureOut">
              <a:rPr lang="fa-IR" smtClean="0"/>
              <a:pPr/>
              <a:t>07/10/1439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04FBC8B-4037-4CE9-A412-29BC527DD8B3}" type="slidenum">
              <a:rPr lang="fa-IR" smtClean="0"/>
              <a:pPr/>
              <a:t>‹#›</a:t>
            </a:fld>
            <a:endParaRPr lang="fa-IR"/>
          </a:p>
        </p:txBody>
      </p:sp>
    </p:spTree>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64FD5F94-F42C-4C5A-B59E-98DF3FE98975}" type="datetimeFigureOut">
              <a:rPr lang="fa-IR" smtClean="0"/>
              <a:pPr/>
              <a:t>07/10/1439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04FBC8B-4037-4CE9-A412-29BC527DD8B3}" type="slidenum">
              <a:rPr lang="fa-IR" smtClean="0"/>
              <a:pPr/>
              <a:t>‹#›</a:t>
            </a:fld>
            <a:endParaRPr lang="fa-IR"/>
          </a:p>
        </p:txBody>
      </p:sp>
    </p:spTree>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64FD5F94-F42C-4C5A-B59E-98DF3FE98975}" type="datetimeFigureOut">
              <a:rPr lang="fa-IR" smtClean="0"/>
              <a:pPr/>
              <a:t>07/10/1439</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D04FBC8B-4037-4CE9-A412-29BC527DD8B3}" type="slidenum">
              <a:rPr lang="fa-IR" smtClean="0"/>
              <a:pPr/>
              <a:t>‹#›</a:t>
            </a:fld>
            <a:endParaRPr lang="fa-IR"/>
          </a:p>
        </p:txBody>
      </p:sp>
    </p:spTree>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64FD5F94-F42C-4C5A-B59E-98DF3FE98975}" type="datetimeFigureOut">
              <a:rPr lang="fa-IR" smtClean="0"/>
              <a:pPr/>
              <a:t>07/10/1439</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D04FBC8B-4037-4CE9-A412-29BC527DD8B3}" type="slidenum">
              <a:rPr lang="fa-IR" smtClean="0"/>
              <a:pPr/>
              <a:t>‹#›</a:t>
            </a:fld>
            <a:endParaRPr lang="fa-IR"/>
          </a:p>
        </p:txBody>
      </p:sp>
    </p:spTree>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FD5F94-F42C-4C5A-B59E-98DF3FE98975}" type="datetimeFigureOut">
              <a:rPr lang="fa-IR" smtClean="0"/>
              <a:pPr/>
              <a:t>07/10/1439</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D04FBC8B-4037-4CE9-A412-29BC527DD8B3}" type="slidenum">
              <a:rPr lang="fa-IR" smtClean="0"/>
              <a:pPr/>
              <a:t>‹#›</a:t>
            </a:fld>
            <a:endParaRPr lang="fa-IR"/>
          </a:p>
        </p:txBody>
      </p:sp>
    </p:spTree>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FD5F94-F42C-4C5A-B59E-98DF3FE98975}" type="datetimeFigureOut">
              <a:rPr lang="fa-IR" smtClean="0"/>
              <a:pPr/>
              <a:t>07/10/1439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04FBC8B-4037-4CE9-A412-29BC527DD8B3}" type="slidenum">
              <a:rPr lang="fa-IR" smtClean="0"/>
              <a:pPr/>
              <a:t>‹#›</a:t>
            </a:fld>
            <a:endParaRPr lang="fa-IR"/>
          </a:p>
        </p:txBody>
      </p:sp>
    </p:spTree>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FD5F94-F42C-4C5A-B59E-98DF3FE98975}" type="datetimeFigureOut">
              <a:rPr lang="fa-IR" smtClean="0"/>
              <a:pPr/>
              <a:t>07/10/1439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04FBC8B-4037-4CE9-A412-29BC527DD8B3}" type="slidenum">
              <a:rPr lang="fa-IR" smtClean="0"/>
              <a:pPr/>
              <a:t>‹#›</a:t>
            </a:fld>
            <a:endParaRPr lang="fa-IR"/>
          </a:p>
        </p:txBody>
      </p:sp>
    </p:spTree>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4FD5F94-F42C-4C5A-B59E-98DF3FE98975}" type="datetimeFigureOut">
              <a:rPr lang="fa-IR" smtClean="0"/>
              <a:pPr/>
              <a:t>07/10/1439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04FBC8B-4037-4CE9-A412-29BC527DD8B3}" type="slidenum">
              <a:rPr lang="fa-IR" smtClean="0"/>
              <a:pPr/>
              <a:t>‹#›</a:t>
            </a:fld>
            <a:endParaRPr lang="fa-IR"/>
          </a:p>
        </p:txBody>
      </p:sp>
    </p:spTree>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4FD5F94-F42C-4C5A-B59E-98DF3FE98975}" type="datetimeFigureOut">
              <a:rPr lang="fa-IR" smtClean="0"/>
              <a:pPr/>
              <a:t>07/10/1439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04FBC8B-4037-4CE9-A412-29BC527DD8B3}" type="slidenum">
              <a:rPr lang="fa-IR" smtClean="0"/>
              <a:pPr/>
              <a:t>‹#›</a:t>
            </a:fld>
            <a:endParaRPr lang="fa-IR"/>
          </a:p>
        </p:txBody>
      </p:sp>
    </p:spTree>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64FD5F94-F42C-4C5A-B59E-98DF3FE98975}" type="datetimeFigureOut">
              <a:rPr lang="fa-IR" smtClean="0"/>
              <a:pPr/>
              <a:t>07/10/1439</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D04FBC8B-4037-4CE9-A412-29BC527DD8B3}"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wipe dir="r"/>
  </p:transition>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google.com/imgres?imgurl=http://svr225.stepx.com:3388/lake-toba/file/71177.jpg&amp;imgrefurl=http://svr225.stepx.com:3388/lake-toba&amp;usg=__H9DO_iCGzhxItOKuvs_Jh7W-qYw=&amp;h=480&amp;w=640&amp;sz=113&amp;hl=fa&amp;start=96&amp;zoom=0&amp;um=1&amp;itbs=1&amp;tbnid=oEjOfet69HBwPM:&amp;tbnh=103&amp;tbnw=137&amp;prev=/search?q=basins+of+andonesia&amp;start=80&amp;um=1&amp;hl=fa&amp;sa=N&amp;ndsp=20&amp;biw=1003&amp;bih=541&amp;tbm=isch&amp;ei=8PG2TYb9K9HRsgbOlJTWDQ" TargetMode="External"/><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google.com/imgres?imgurl=http://image.tradevv.com/2007/10/24/forsunliuhui_984371_600/wireline-core-barrels.jpg&amp;imgrefurl=http://www.tradevv.com/chinasuppliers/forsunliuhui_p_f0533/china-Wireline-Core-Barrels.html&amp;usg=__GWR6fVBHjkliItwHAFqsiAcsM1M=&amp;h=500&amp;w=500&amp;sz=11&amp;hl=fa&amp;start=54&amp;zoom=1&amp;um=1&amp;itbs=1&amp;tbnid=cqHyvT6XsOkPYM:&amp;tbnh=130&amp;tbnw=130&amp;prev=/search?q=Core+barrels&amp;start=40&amp;um=1&amp;hl=fa&amp;sa=N&amp;ndsp=20&amp;biw=1003&amp;bih=541&amp;tbm=isch&amp;ei=JPe2TZCyD9SBswbUp6i8DQ" TargetMode="External"/><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2910" y="214290"/>
            <a:ext cx="7858180" cy="2255843"/>
          </a:xfrm>
        </p:spPr>
        <p:style>
          <a:lnRef idx="2">
            <a:schemeClr val="accent4">
              <a:shade val="50000"/>
            </a:schemeClr>
          </a:lnRef>
          <a:fillRef idx="1">
            <a:schemeClr val="accent4"/>
          </a:fillRef>
          <a:effectRef idx="0">
            <a:schemeClr val="accent4"/>
          </a:effectRef>
          <a:fontRef idx="minor">
            <a:schemeClr val="lt1"/>
          </a:fontRef>
        </p:style>
        <p:txBody>
          <a:bodyPr/>
          <a:lstStyle/>
          <a:p>
            <a:r>
              <a:rPr lang="fa-IR" dirty="0" smtClean="0"/>
              <a:t>به نام خداوند یکتایی که جهان را آفرید</a:t>
            </a:r>
            <a:endParaRPr lang="fa-IR" dirty="0"/>
          </a:p>
        </p:txBody>
      </p:sp>
      <p:pic>
        <p:nvPicPr>
          <p:cNvPr id="1026" name="Picture 2"/>
          <p:cNvPicPr>
            <a:picLocks noChangeAspect="1" noChangeArrowheads="1"/>
          </p:cNvPicPr>
          <p:nvPr/>
        </p:nvPicPr>
        <p:blipFill>
          <a:blip r:embed="rId2"/>
          <a:srcRect/>
          <a:stretch>
            <a:fillRect/>
          </a:stretch>
        </p:blipFill>
        <p:spPr bwMode="auto">
          <a:xfrm>
            <a:off x="2071670" y="2480245"/>
            <a:ext cx="5357850" cy="4377755"/>
          </a:xfrm>
          <a:prstGeom prst="rect">
            <a:avLst/>
          </a:prstGeom>
          <a:noFill/>
          <a:ln w="9525">
            <a:noFill/>
            <a:miter lim="800000"/>
            <a:headEnd/>
            <a:tailEnd/>
          </a:ln>
          <a:effectLst/>
        </p:spPr>
      </p:pic>
    </p:spTree>
  </p:cSld>
  <p:clrMapOvr>
    <a:masterClrMapping/>
  </p:clrMapOvr>
  <p:transition>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گرایش های ژئوشیمی:</a:t>
            </a:r>
            <a:endParaRPr lang="fa-IR" dirty="0"/>
          </a:p>
        </p:txBody>
      </p:sp>
      <p:sp>
        <p:nvSpPr>
          <p:cNvPr id="3" name="Content Placeholder 2"/>
          <p:cNvSpPr>
            <a:spLocks noGrp="1"/>
          </p:cNvSpPr>
          <p:nvPr>
            <p:ph idx="1"/>
          </p:nvPr>
        </p:nvSpPr>
        <p:spPr/>
        <p:txBody>
          <a:bodyPr>
            <a:normAutofit lnSpcReduction="10000"/>
          </a:bodyPr>
          <a:lstStyle/>
          <a:p>
            <a:r>
              <a:rPr lang="fa-IR" dirty="0" smtClean="0"/>
              <a:t>ژئوشیمی معدنی</a:t>
            </a:r>
          </a:p>
          <a:p>
            <a:r>
              <a:rPr lang="fa-IR" dirty="0" smtClean="0"/>
              <a:t>ژئوشیمی آلی</a:t>
            </a:r>
          </a:p>
          <a:p>
            <a:r>
              <a:rPr lang="fa-IR" dirty="0" smtClean="0"/>
              <a:t>ژئوشیمی اکتشافی</a:t>
            </a:r>
          </a:p>
          <a:p>
            <a:r>
              <a:rPr lang="fa-IR" dirty="0" smtClean="0"/>
              <a:t>ژئوشیمی زیست محیطی</a:t>
            </a:r>
          </a:p>
          <a:p>
            <a:r>
              <a:rPr lang="fa-IR" dirty="0" smtClean="0"/>
              <a:t>ژئوشیمی ایزوتوپی</a:t>
            </a:r>
          </a:p>
          <a:p>
            <a:r>
              <a:rPr lang="fa-IR" dirty="0" smtClean="0"/>
              <a:t>ژئوشیمی کرونولوژی</a:t>
            </a:r>
          </a:p>
          <a:p>
            <a:r>
              <a:rPr lang="fa-IR" dirty="0" smtClean="0"/>
              <a:t>هیدروژئوشیمی</a:t>
            </a:r>
          </a:p>
          <a:p>
            <a:r>
              <a:rPr lang="fa-IR" dirty="0" smtClean="0"/>
              <a:t>ژئوشیمی نفت</a:t>
            </a:r>
            <a:endParaRPr lang="fa-IR" dirty="0"/>
          </a:p>
        </p:txBody>
      </p:sp>
    </p:spTree>
  </p:cSld>
  <p:clrMapOvr>
    <a:masterClrMapping/>
  </p:clrMapOvr>
  <p:transition>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تعریف ژئوشیمی اکتشافی:</a:t>
            </a:r>
            <a:endParaRPr lang="fa-IR" dirty="0"/>
          </a:p>
        </p:txBody>
      </p:sp>
      <p:sp>
        <p:nvSpPr>
          <p:cNvPr id="3" name="Content Placeholder 2"/>
          <p:cNvSpPr>
            <a:spLocks noGrp="1"/>
          </p:cNvSpPr>
          <p:nvPr>
            <p:ph idx="1"/>
          </p:nvPr>
        </p:nvSpPr>
        <p:spPr/>
        <p:txBody>
          <a:bodyPr/>
          <a:lstStyle/>
          <a:p>
            <a:pPr marL="347472" indent="-347472">
              <a:spcBef>
                <a:spcPts val="768"/>
              </a:spcBef>
            </a:pPr>
            <a:endParaRPr lang="fa-IR" dirty="0">
              <a:cs typeface="Calibri"/>
            </a:endParaRPr>
          </a:p>
          <a:p>
            <a:r>
              <a:rPr lang="fa-IR" dirty="0" smtClean="0"/>
              <a:t>ژئوشیمی اکتشافی شامل کاربرد نظری اصول زمین شناسی و ژئوشیمی در کانیهای اکتشافی با اهداف ویژه مثل اکتشاف نهشته های جدید از فلزات یا نفت و گاز می باشد. این شاخه علمی بسیار مهم و حیاتی برای اکتشاف است که به صورت گسترده ای توسط شرکتهای مختلف و پروژه های مختلف اکتشافی است. </a:t>
            </a:r>
            <a:br>
              <a:rPr lang="fa-IR" dirty="0" smtClean="0"/>
            </a:br>
            <a:endParaRPr lang="fa-IR" dirty="0"/>
          </a:p>
        </p:txBody>
      </p:sp>
    </p:spTree>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کاربرد ژئوشیمی اکتشافی:</a:t>
            </a:r>
            <a:endParaRPr lang="fa-IR" dirty="0"/>
          </a:p>
        </p:txBody>
      </p:sp>
      <p:sp>
        <p:nvSpPr>
          <p:cNvPr id="3" name="Content Placeholder 2"/>
          <p:cNvSpPr>
            <a:spLocks noGrp="1"/>
          </p:cNvSpPr>
          <p:nvPr>
            <p:ph idx="1"/>
          </p:nvPr>
        </p:nvSpPr>
        <p:spPr/>
        <p:txBody>
          <a:bodyPr>
            <a:normAutofit fontScale="70000" lnSpcReduction="20000"/>
          </a:bodyPr>
          <a:lstStyle/>
          <a:p>
            <a:r>
              <a:rPr lang="fa-IR" dirty="0" smtClean="0"/>
              <a:t>بیشترین کاربرد ژئوشیمی اکتشافی برای اکتشاف نفت به کار برده می شود. ژئوشیمی اکتشافی سطحی هیدروکربنها برای تراوشهای نفتی که معمولاً با چشم دیده می شود و به طور عمده برای اکتشاف نفت و گاز طبیعی در صنایع کاربرد دارد. </a:t>
            </a:r>
            <a:br>
              <a:rPr lang="fa-IR" dirty="0" smtClean="0"/>
            </a:br>
            <a:endParaRPr lang="fa-IR" dirty="0" smtClean="0"/>
          </a:p>
          <a:p>
            <a:r>
              <a:rPr lang="fa-IR" dirty="0" smtClean="0"/>
              <a:t>کاربرد:</a:t>
            </a:r>
            <a:br>
              <a:rPr lang="fa-IR" dirty="0" smtClean="0"/>
            </a:br>
            <a:r>
              <a:rPr lang="fa-IR" dirty="0" smtClean="0"/>
              <a:t/>
            </a:r>
            <a:br>
              <a:rPr lang="fa-IR" dirty="0" smtClean="0"/>
            </a:br>
            <a:r>
              <a:rPr lang="fa-IR" dirty="0" smtClean="0"/>
              <a:t>1- از برنامه های ژئوشیمی اکتشافی منطقه ای تعیین مناطق با پتانسیل بالا برای تولید و همچنین مطالعات منطقه ای که اغلب برای ترکیب برنامه های لرزه ای منطقه ای و شبکه ای و تستهای موقعیت منطقه اکتشافی می باشد.</a:t>
            </a:r>
            <a:br>
              <a:rPr lang="fa-IR" dirty="0" smtClean="0"/>
            </a:br>
            <a:r>
              <a:rPr lang="fa-IR" dirty="0" smtClean="0"/>
              <a:t>2- مطالعات سنجش آلودگی برای استفاده پتانسیل های خصوصیات منطقه ای. </a:t>
            </a:r>
            <a:br>
              <a:rPr lang="fa-IR" dirty="0" smtClean="0"/>
            </a:br>
            <a:r>
              <a:rPr lang="fa-IR" dirty="0" smtClean="0"/>
              <a:t>3- مطالعات اکتشافی می تواند برای تعیین میزان بزرگی تراوشات و ترکیبات نفتی که از حفاری بدست آمده و تعیین ساختارهای مناطق با پتانسیل بالا به کار رود.</a:t>
            </a:r>
            <a:br>
              <a:rPr lang="fa-IR" dirty="0" smtClean="0"/>
            </a:br>
            <a:r>
              <a:rPr lang="fa-IR" dirty="0" smtClean="0"/>
              <a:t>4- تفسیر آنومالی مناطق نفتی شامل تعیین فاصله های نمونه ها و برنامه های حفاری ژئوشیمی و چینه نگاری که می تواند برای منابع نفتی و میزان تراوشات نفتی کاربرد داشته باشد. </a:t>
            </a:r>
            <a:br>
              <a:rPr lang="fa-IR" dirty="0" smtClean="0"/>
            </a:br>
            <a:endParaRPr lang="fa-IR" dirty="0"/>
          </a:p>
        </p:txBody>
      </p:sp>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اهداف ژئوشیمی اکتشافی:</a:t>
            </a:r>
            <a:endParaRPr lang="fa-IR" dirty="0"/>
          </a:p>
        </p:txBody>
      </p:sp>
      <p:sp>
        <p:nvSpPr>
          <p:cNvPr id="3" name="Content Placeholder 2"/>
          <p:cNvSpPr>
            <a:spLocks noGrp="1"/>
          </p:cNvSpPr>
          <p:nvPr>
            <p:ph idx="1"/>
          </p:nvPr>
        </p:nvSpPr>
        <p:spPr/>
        <p:txBody>
          <a:bodyPr/>
          <a:lstStyle/>
          <a:p>
            <a:r>
              <a:rPr lang="fa-IR" dirty="0" smtClean="0"/>
              <a:t>*اهداف: </a:t>
            </a:r>
            <a:br>
              <a:rPr lang="fa-IR" dirty="0" smtClean="0"/>
            </a:br>
            <a:r>
              <a:rPr lang="fa-IR" dirty="0" smtClean="0"/>
              <a:t>1- ترسیم نقشه پراکندگی تراوشات نفت و گاز برای تشخیص مناطق دارای پتانسیل بالای مخازن نفتی هستند. </a:t>
            </a:r>
            <a:br>
              <a:rPr lang="fa-IR" dirty="0" smtClean="0"/>
            </a:br>
            <a:r>
              <a:rPr lang="fa-IR" dirty="0" smtClean="0"/>
              <a:t>2- کاهش محدوده مورد مطالعه به وسیله تکنیکهای اکتشاف برای مناطقی که در آنها تراوشهای نفتی دیده شده است و ساختار و موقعیت این تراوشها مشخص شده است. </a:t>
            </a:r>
            <a:br>
              <a:rPr lang="fa-IR" dirty="0" smtClean="0"/>
            </a:br>
            <a:r>
              <a:rPr lang="fa-IR" dirty="0" smtClean="0"/>
              <a:t>3- تعیین دورنمای ساختارهای نفت و گاز</a:t>
            </a:r>
            <a:endParaRPr lang="fa-IR" dirty="0"/>
          </a:p>
        </p:txBody>
      </p:sp>
    </p:spTree>
  </p:cSld>
  <p:clrMapOvr>
    <a:masterClrMapping/>
  </p:clrMapOvr>
  <p:transition>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اکتشاف مستلزم این نکات است:</a:t>
            </a:r>
            <a:endParaRPr lang="fa-IR" dirty="0"/>
          </a:p>
        </p:txBody>
      </p:sp>
      <p:sp>
        <p:nvSpPr>
          <p:cNvPr id="3" name="Content Placeholder 2"/>
          <p:cNvSpPr>
            <a:spLocks noGrp="1"/>
          </p:cNvSpPr>
          <p:nvPr>
            <p:ph idx="1"/>
          </p:nvPr>
        </p:nvSpPr>
        <p:spPr/>
        <p:txBody>
          <a:bodyPr/>
          <a:lstStyle/>
          <a:p>
            <a:r>
              <a:rPr lang="fa-IR" dirty="0" smtClean="0"/>
              <a:t>استفاده ازتمام روش های ژئوفیزیک،ژئوشیمی، زمین شناسی،فتوژئولوژی،سنجش از دور و ....</a:t>
            </a:r>
          </a:p>
          <a:p>
            <a:r>
              <a:rPr lang="fa-IR" dirty="0" smtClean="0"/>
              <a:t>در نظر گرفتن مسائل و مشکلات اقتصادی و محدودیتهای زمانی یعنی در زمان کوتاه باهزینه کمتر چاهی حفر شود که مزیت بالایی برخوردار باشد.</a:t>
            </a:r>
          </a:p>
          <a:p>
            <a:r>
              <a:rPr lang="fa-IR" dirty="0" smtClean="0"/>
              <a:t> آشنا بودن با تکنیکها و ابزار مناسب</a:t>
            </a:r>
            <a:endParaRPr lang="fa-IR" dirty="0"/>
          </a:p>
        </p:txBody>
      </p:sp>
    </p:spTree>
  </p:cSld>
  <p:clrMapOvr>
    <a:masterClrMapping/>
  </p:clrMapOvr>
  <p:transition>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اولین حفاری</a:t>
            </a:r>
            <a:endParaRPr lang="fa-IR" dirty="0"/>
          </a:p>
        </p:txBody>
      </p:sp>
      <p:sp>
        <p:nvSpPr>
          <p:cNvPr id="3" name="Content Placeholder 2"/>
          <p:cNvSpPr>
            <a:spLocks noGrp="1"/>
          </p:cNvSpPr>
          <p:nvPr>
            <p:ph idx="1"/>
          </p:nvPr>
        </p:nvSpPr>
        <p:spPr/>
        <p:txBody>
          <a:bodyPr>
            <a:normAutofit fontScale="85000" lnSpcReduction="10000"/>
          </a:bodyPr>
          <a:lstStyle/>
          <a:p>
            <a:r>
              <a:rPr lang="fa-IR" dirty="0" smtClean="0"/>
              <a:t>در آمریکا در سال 1859 با چاه دریک در منطقه تیتوسویل</a:t>
            </a:r>
          </a:p>
          <a:p>
            <a:r>
              <a:rPr lang="fa-IR" dirty="0" smtClean="0"/>
              <a:t>اولین چاه برای حفر با استفاده از تکنولوژی جدید در منطقه مانینگتون در غرب ویرجینیا انجامید البته با شانس نه با کمک زمین شناسان!!!</a:t>
            </a:r>
          </a:p>
          <a:p>
            <a:r>
              <a:rPr lang="fa-IR" dirty="0" smtClean="0"/>
              <a:t>خطوط ساختاری در سال 1850 توسط جی.پی.لسلی به آمریکا معرفی شد و در نقشه برداری مناطق زغال سنگ به کار گرفته شد.</a:t>
            </a:r>
          </a:p>
          <a:p>
            <a:r>
              <a:rPr lang="fa-IR" dirty="0" smtClean="0"/>
              <a:t>در سال 1908، تعداد کمی از کمپانی ها محتاطانه دنباله روی توصیه های زمین شناسی شدند یا در هرصورت آن را در بایگانی های خود در مواقع اضطراری قرار دادند .موفقیتهای بهبود یافته تعدادی از کمپانی های معروف که از اطلاعات زمین شناسی استفاده کرده بودند بزودی آشکار شد و در سال 1915 رشته زمین شناسی در روزهای اوج خود بود.</a:t>
            </a:r>
            <a:endParaRPr lang="en-US" dirty="0" smtClean="0"/>
          </a:p>
          <a:p>
            <a:endParaRPr lang="fa-IR" dirty="0"/>
          </a:p>
        </p:txBody>
      </p:sp>
    </p:spTree>
  </p:cSld>
  <p:clrMapOvr>
    <a:masterClrMapping/>
  </p:clrMapOvr>
  <p:transition>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راههای اکتشاف:</a:t>
            </a:r>
            <a:endParaRPr lang="fa-IR" dirty="0"/>
          </a:p>
        </p:txBody>
      </p:sp>
      <p:sp>
        <p:nvSpPr>
          <p:cNvPr id="3" name="Content Placeholder 2"/>
          <p:cNvSpPr>
            <a:spLocks noGrp="1"/>
          </p:cNvSpPr>
          <p:nvPr>
            <p:ph idx="1"/>
          </p:nvPr>
        </p:nvSpPr>
        <p:spPr/>
        <p:txBody>
          <a:bodyPr>
            <a:normAutofit fontScale="92500" lnSpcReduction="20000"/>
          </a:bodyPr>
          <a:lstStyle/>
          <a:p>
            <a:r>
              <a:rPr lang="fa-IR" sz="2800" dirty="0" smtClean="0"/>
              <a:t>قدیمیترین متد مغناطیس است که از ژئوفیزیک نشات گرفت هاست.</a:t>
            </a:r>
          </a:p>
          <a:p>
            <a:r>
              <a:rPr lang="fa-IR" sz="2800" dirty="0" smtClean="0"/>
              <a:t>نقشه برداری سطحی ، مگنتومتری چگالی متری و لرزه متری همگی به عنوان ابزاری برای تعیین کردن آنومالی های ساختاری پیشرفت کردند.</a:t>
            </a:r>
            <a:r>
              <a:rPr lang="fa-IR" sz="2800" b="1" dirty="0" smtClean="0"/>
              <a:t> </a:t>
            </a:r>
            <a:r>
              <a:rPr lang="fa-IR" sz="2800" dirty="0" smtClean="0"/>
              <a:t>البته متدهای ژئوفیزیکی تنها میتوانند حضور شرایط مناسب برای ذخیره مواد نفتی را نمایان سازند.</a:t>
            </a:r>
          </a:p>
          <a:p>
            <a:r>
              <a:rPr lang="fa-IR" sz="2800" dirty="0" smtClean="0"/>
              <a:t>روش ژئوشیمیایی مربوط به تمرکز میکرو مواد نفتی که با چشم قابل رویت نیستند ، میباشد. برتری مهم ژئوشیمی نسبت به ژئوفیزیک و زمینشناسی این است محدود به نوع تله که در آن مواد هیدروکربنی به دام می افتد ، نشده است. ژئوشیمی مخصوصا در اکتشافات، نقاط استراتیگرافی و لیتولوژیکی که با خصوصیات ساختاری قابل </a:t>
            </a:r>
            <a:r>
              <a:rPr lang="fa-IR" sz="2800" smtClean="0"/>
              <a:t>تشخیص  </a:t>
            </a:r>
            <a:r>
              <a:rPr lang="fa-IR" sz="2800" dirty="0" smtClean="0"/>
              <a:t>پیوسته نیستند، مفید است.</a:t>
            </a:r>
          </a:p>
          <a:p>
            <a:r>
              <a:rPr lang="fa-IR" sz="2800" dirty="0" smtClean="0"/>
              <a:t>که روش زمینشناسی میتواند تمرکز ماکرو را که قابل رویت است جستجو کند.</a:t>
            </a:r>
          </a:p>
          <a:p>
            <a:endParaRPr lang="fa-IR" dirty="0"/>
          </a:p>
        </p:txBody>
      </p:sp>
    </p:spTree>
  </p:cSld>
  <p:clrMapOvr>
    <a:masterClrMapping/>
  </p:clrMapOvr>
  <p:transition>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راه های اکتشاف ژئوشیمیایی:</a:t>
            </a:r>
            <a:endParaRPr lang="fa-IR" dirty="0"/>
          </a:p>
        </p:txBody>
      </p:sp>
      <p:sp>
        <p:nvSpPr>
          <p:cNvPr id="3" name="Content Placeholder 2"/>
          <p:cNvSpPr>
            <a:spLocks noGrp="1"/>
          </p:cNvSpPr>
          <p:nvPr>
            <p:ph sz="half" idx="1"/>
          </p:nvPr>
        </p:nvSpPr>
        <p:spPr/>
        <p:txBody>
          <a:bodyPr/>
          <a:lstStyle/>
          <a:p>
            <a:r>
              <a:rPr lang="fa-IR" dirty="0" smtClean="0"/>
              <a:t>غیر مستقیم:</a:t>
            </a:r>
          </a:p>
          <a:p>
            <a:r>
              <a:rPr lang="fa-IR" b="1" dirty="0" smtClean="0"/>
              <a:t>از شناسایی هرگونه تغییرات شیمیایی ،فیزیکی یا میکروبیولوژیکی در خاک ،آبها یا سنگهای پیوسته با رسوبات مواد نفتی و گاز سرچشمه میگیرند. </a:t>
            </a:r>
            <a:endParaRPr lang="fa-IR" dirty="0"/>
          </a:p>
        </p:txBody>
      </p:sp>
      <p:sp>
        <p:nvSpPr>
          <p:cNvPr id="4" name="Content Placeholder 3"/>
          <p:cNvSpPr>
            <a:spLocks noGrp="1"/>
          </p:cNvSpPr>
          <p:nvPr>
            <p:ph sz="half" idx="2"/>
          </p:nvPr>
        </p:nvSpPr>
        <p:spPr/>
        <p:txBody>
          <a:bodyPr/>
          <a:lstStyle/>
          <a:p>
            <a:r>
              <a:rPr lang="fa-IR" dirty="0" smtClean="0"/>
              <a:t>مستقیم:</a:t>
            </a:r>
          </a:p>
          <a:p>
            <a:r>
              <a:rPr lang="fa-IR" b="1" dirty="0" smtClean="0"/>
              <a:t>برقرارسازی حضور پراکنده بخشهای مواد نفتی در فرم گازهای هیدروکربن یا قیرها در خاکها ،آبها، سنگها در مجاورت توده مواد نفتی و گاز میباشد.</a:t>
            </a:r>
            <a:endParaRPr lang="fa-IR" dirty="0"/>
          </a:p>
        </p:txBody>
      </p:sp>
    </p:spTree>
  </p:cSld>
  <p:clrMapOvr>
    <a:masterClrMapping/>
  </p:clrMapOvr>
  <p:transition>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شاخص!</a:t>
            </a:r>
            <a:endParaRPr lang="fa-IR" dirty="0"/>
          </a:p>
        </p:txBody>
      </p:sp>
      <p:sp>
        <p:nvSpPr>
          <p:cNvPr id="3" name="Content Placeholder 2"/>
          <p:cNvSpPr>
            <a:spLocks noGrp="1"/>
          </p:cNvSpPr>
          <p:nvPr>
            <p:ph idx="1"/>
          </p:nvPr>
        </p:nvSpPr>
        <p:spPr/>
        <p:txBody>
          <a:bodyPr>
            <a:normAutofit fontScale="92500" lnSpcReduction="10000"/>
          </a:bodyPr>
          <a:lstStyle/>
          <a:p>
            <a:r>
              <a:rPr lang="fa-IR" dirty="0" smtClean="0"/>
              <a:t>شاخصهای غیرمستقیم هیدروژئوشیمی نمکها و یونهای حل شونده هستند که حاکی از شرایط مساعد برای حضور ذخایر نفتی میباشد. این شاخصهای غیرمستقیم موارد زیر را شامل میشوند :</a:t>
            </a:r>
            <a:endParaRPr lang="en-US" dirty="0" smtClean="0"/>
          </a:p>
          <a:p>
            <a:pPr lvl="0"/>
            <a:r>
              <a:rPr lang="fa-IR" dirty="0" smtClean="0"/>
              <a:t>هیدروسولفیدها و دیگر ترکیبات تبدیل شده به سولفور</a:t>
            </a:r>
            <a:endParaRPr lang="en-US" dirty="0" smtClean="0"/>
          </a:p>
          <a:p>
            <a:pPr lvl="0"/>
            <a:r>
              <a:rPr lang="fa-IR" dirty="0" smtClean="0"/>
              <a:t>فقدان سولفاتها</a:t>
            </a:r>
            <a:endParaRPr lang="en-US" dirty="0" smtClean="0"/>
          </a:p>
          <a:p>
            <a:pPr lvl="0"/>
            <a:r>
              <a:rPr lang="fa-IR" dirty="0" smtClean="0"/>
              <a:t>سودا</a:t>
            </a:r>
            <a:endParaRPr lang="en-US" dirty="0" smtClean="0"/>
          </a:p>
          <a:p>
            <a:pPr lvl="0"/>
            <a:r>
              <a:rPr lang="fa-IR" dirty="0" smtClean="0"/>
              <a:t>برومین </a:t>
            </a:r>
            <a:endParaRPr lang="en-US" dirty="0" smtClean="0"/>
          </a:p>
          <a:p>
            <a:r>
              <a:rPr lang="fa-IR" dirty="0" smtClean="0"/>
              <a:t>رده بندی آبهای زیرزمینی </a:t>
            </a:r>
            <a:endParaRPr lang="fa-IR" dirty="0"/>
          </a:p>
        </p:txBody>
      </p:sp>
    </p:spTree>
  </p:cSld>
  <p:clrMapOvr>
    <a:masterClrMapping/>
  </p:clrMapOvr>
  <p:transition>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شاخص!</a:t>
            </a:r>
            <a:endParaRPr lang="fa-IR" dirty="0"/>
          </a:p>
        </p:txBody>
      </p:sp>
      <p:sp>
        <p:nvSpPr>
          <p:cNvPr id="3" name="Content Placeholder 2"/>
          <p:cNvSpPr>
            <a:spLocks noGrp="1"/>
          </p:cNvSpPr>
          <p:nvPr>
            <p:ph idx="1"/>
          </p:nvPr>
        </p:nvSpPr>
        <p:spPr/>
        <p:txBody>
          <a:bodyPr>
            <a:normAutofit fontScale="92500" lnSpcReduction="20000"/>
          </a:bodyPr>
          <a:lstStyle/>
          <a:p>
            <a:r>
              <a:rPr lang="fa-IR" dirty="0" smtClean="0"/>
              <a:t>برای بررسی گاز،ارزیابی قیر معدنی مهم است. این روش مستقیم، از ردیابی قیرهای نفتی در خاک نشات گرفته است که از قابلیت آن به عنوان فلورسانس زمانی که توسط نور فرابنفش تحریک میکنند،استفاده میشود. معنای ژئوشیمیایی قیرمعدنی ،ماده آلی حل شدنی طبیعی در مایعهای آلی خنثی تحت حالات نرمال دما و فشار میباشد. حلالهای مخصوص قیر معدنی ،اتر نفتی،بنزن،کلروفورم،کربن تتراکلوراید، کربن دی سولفید و اتیل اتر هستند. اکثریت ترکیبات آلی که شارندگی شدید به صورت چرخه ای نشان میدهندساختارها را صرف میکنند. زمانی که اغلب قیرهای معدنی به داخل این رده از ترکیبات می افتند ،تقریبا همه آنها تابنده میشوند .</a:t>
            </a:r>
            <a:endParaRPr lang="en-US" dirty="0" smtClean="0"/>
          </a:p>
          <a:p>
            <a:endParaRPr lang="fa-IR" dirty="0"/>
          </a:p>
        </p:txBody>
      </p:sp>
    </p:spTree>
  </p:cSld>
  <p:clrMapOvr>
    <a:masterClrMapping/>
  </p:clrMapOvr>
  <p:transition>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شاخص!</a:t>
            </a:r>
            <a:endParaRPr lang="fa-IR" dirty="0"/>
          </a:p>
        </p:txBody>
      </p:sp>
      <p:sp>
        <p:nvSpPr>
          <p:cNvPr id="3" name="Content Placeholder 2"/>
          <p:cNvSpPr>
            <a:spLocks noGrp="1"/>
          </p:cNvSpPr>
          <p:nvPr>
            <p:ph idx="1"/>
          </p:nvPr>
        </p:nvSpPr>
        <p:spPr/>
        <p:txBody>
          <a:bodyPr/>
          <a:lstStyle/>
          <a:p>
            <a:r>
              <a:rPr lang="fa-IR" b="1" dirty="0" smtClean="0"/>
              <a:t>متدهای اکتشافی خاک – نمک که مورد استفاده اند در زیر آمده است:</a:t>
            </a:r>
            <a:endParaRPr lang="en-US" dirty="0" smtClean="0"/>
          </a:p>
          <a:p>
            <a:pPr lvl="0"/>
            <a:r>
              <a:rPr lang="fa-IR" b="1" dirty="0" smtClean="0"/>
              <a:t>کلراید</a:t>
            </a:r>
            <a:endParaRPr lang="en-US" dirty="0" smtClean="0"/>
          </a:p>
          <a:p>
            <a:pPr lvl="0"/>
            <a:r>
              <a:rPr lang="fa-IR" b="1" dirty="0" smtClean="0"/>
              <a:t>ید</a:t>
            </a:r>
            <a:endParaRPr lang="en-US" dirty="0" smtClean="0"/>
          </a:p>
          <a:p>
            <a:pPr lvl="0"/>
            <a:r>
              <a:rPr lang="fa-IR" b="1" dirty="0" smtClean="0"/>
              <a:t>ژیپس </a:t>
            </a:r>
            <a:endParaRPr lang="en-US" dirty="0" smtClean="0"/>
          </a:p>
          <a:p>
            <a:pPr lvl="0"/>
            <a:r>
              <a:rPr lang="fa-IR" b="1" dirty="0" smtClean="0"/>
              <a:t>رادیوم</a:t>
            </a:r>
            <a:endParaRPr lang="en-US" dirty="0" smtClean="0"/>
          </a:p>
          <a:p>
            <a:endParaRPr lang="fa-IR" dirty="0"/>
          </a:p>
        </p:txBody>
      </p:sp>
    </p:spTree>
  </p:cSld>
  <p:clrMapOvr>
    <a:masterClrMapping/>
  </p:clrMapOvr>
  <p:transition>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2800" dirty="0" smtClean="0"/>
              <a:t>اقدامات انجمن نفت اندونزی</a:t>
            </a:r>
            <a:r>
              <a:rPr lang="en-US" sz="2800" dirty="0" smtClean="0"/>
              <a:t/>
            </a:r>
            <a:br>
              <a:rPr lang="en-US" sz="2800" dirty="0" smtClean="0"/>
            </a:br>
            <a:r>
              <a:rPr lang="fa-IR" sz="2800" dirty="0" smtClean="0"/>
              <a:t>اکتشاف ژئوشیمیایی سطحی و بررسی جریانهای گرم در 15 مرز حوزه رودخانه ای اندونزیایی</a:t>
            </a:r>
            <a:endParaRPr lang="fa-IR" sz="2800" dirty="0"/>
          </a:p>
        </p:txBody>
      </p:sp>
      <p:pic>
        <p:nvPicPr>
          <p:cNvPr id="4" name="Content Placeholder 3" descr="images.jpg"/>
          <p:cNvPicPr>
            <a:picLocks noGrp="1" noChangeAspect="1"/>
          </p:cNvPicPr>
          <p:nvPr>
            <p:ph idx="1"/>
          </p:nvPr>
        </p:nvPicPr>
        <p:blipFill>
          <a:blip r:embed="rId2"/>
          <a:stretch>
            <a:fillRect/>
          </a:stretch>
        </p:blipFill>
        <p:spPr>
          <a:xfrm>
            <a:off x="357158" y="2557436"/>
            <a:ext cx="4300564" cy="4300564"/>
          </a:xfrm>
        </p:spPr>
      </p:pic>
      <p:pic>
        <p:nvPicPr>
          <p:cNvPr id="1026" name="Picture 2" descr="http://t2.gstatic.com/images?q=tbn:ANd9GcSxQiqbuXUw3X_M8r6eO3xqkOBo_Yui-tJEB_8BYmm11ZweH23t">
            <a:hlinkClick r:id="rId3"/>
          </p:cNvPr>
          <p:cNvPicPr>
            <a:picLocks noChangeAspect="1" noChangeArrowheads="1"/>
          </p:cNvPicPr>
          <p:nvPr/>
        </p:nvPicPr>
        <p:blipFill>
          <a:blip r:embed="rId4"/>
          <a:srcRect/>
          <a:stretch>
            <a:fillRect/>
          </a:stretch>
        </p:blipFill>
        <p:spPr bwMode="auto">
          <a:xfrm>
            <a:off x="4643438" y="3071810"/>
            <a:ext cx="4345545" cy="3267092"/>
          </a:xfrm>
          <a:prstGeom prst="rect">
            <a:avLst/>
          </a:prstGeom>
          <a:noFill/>
        </p:spPr>
      </p:pic>
    </p:spTree>
  </p:cSld>
  <p:clrMapOvr>
    <a:masterClrMapping/>
  </p:clrMapOvr>
  <p:transition>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اکتشاف نفت وگاز در اندونزی</a:t>
            </a:r>
            <a:endParaRPr lang="fa-IR" dirty="0"/>
          </a:p>
        </p:txBody>
      </p:sp>
      <p:sp>
        <p:nvSpPr>
          <p:cNvPr id="3" name="Content Placeholder 2"/>
          <p:cNvSpPr>
            <a:spLocks noGrp="1"/>
          </p:cNvSpPr>
          <p:nvPr>
            <p:ph idx="1"/>
          </p:nvPr>
        </p:nvSpPr>
        <p:spPr/>
        <p:txBody>
          <a:bodyPr>
            <a:normAutofit fontScale="85000" lnSpcReduction="20000"/>
          </a:bodyPr>
          <a:lstStyle/>
          <a:p>
            <a:r>
              <a:rPr lang="fa-IR" dirty="0" smtClean="0"/>
              <a:t>تی دی آی بروکس بین المللی تحت تماس با تی جی اس – نوپک ، یک بررسی اکتشاف ژئوشیمیایی سطحی پهناور(اس ای جی) در 15 مرز حوزه رودخانه ای در اندونزی بین آپریل 2007 و مارس 2008 اداره و سرپرستی کرد. پروژه مرزهای رودخانه ای اندونزی آی اف بی ، برنامه چند تادیبه طراحی شده جهت ایجاد داده های مفهموم اکتشاف نفت میباشد و سرتاسر اندونزی تحت بررسی مرزهای رودخانه ای قرار گرفته است. برنامه اس ای جی مرحله نهایی در این مطالعات طراحی شده جهت ارزیابی وزن هیدروکربن در این قسمت ساحل مرزهای رودخانه ای بود. مکان هسته ها بر پایه عمق سنجی چند پرتو/بازگشت پخش آنومالی در مکان پتانسیلی از نشت مشخص شده بود، با دادههای ارتعاش 2دی جایی که قابل دسترس برای توجه  در تشخیص مجرای نشت از عمق تا بستر دریا است ،ترکیب شده بود. </a:t>
            </a:r>
            <a:endParaRPr lang="fa-IR" dirty="0"/>
          </a:p>
        </p:txBody>
      </p:sp>
    </p:spTree>
  </p:cSld>
  <p:clrMapOvr>
    <a:masterClrMapping/>
  </p:clrMapOvr>
  <p:transition>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مراحل:</a:t>
            </a:r>
            <a:endParaRPr lang="fa-IR" dirty="0"/>
          </a:p>
        </p:txBody>
      </p:sp>
      <p:sp>
        <p:nvSpPr>
          <p:cNvPr id="3" name="Content Placeholder 2"/>
          <p:cNvSpPr>
            <a:spLocks noGrp="1"/>
          </p:cNvSpPr>
          <p:nvPr>
            <p:ph idx="1"/>
          </p:nvPr>
        </p:nvSpPr>
        <p:spPr/>
        <p:txBody>
          <a:bodyPr/>
          <a:lstStyle/>
          <a:p>
            <a:r>
              <a:rPr lang="fa-IR" dirty="0" smtClean="0"/>
              <a:t>بررسی های کشتی اکتشافی با تجهیزات کامل در منطقه</a:t>
            </a:r>
          </a:p>
          <a:p>
            <a:r>
              <a:rPr lang="fa-IR" dirty="0" smtClean="0"/>
              <a:t>انتخاب نمونه ها با روش های علمی</a:t>
            </a:r>
          </a:p>
          <a:p>
            <a:r>
              <a:rPr lang="fa-IR" dirty="0" smtClean="0"/>
              <a:t>استخراج مغزه</a:t>
            </a:r>
          </a:p>
          <a:p>
            <a:r>
              <a:rPr lang="fa-IR" dirty="0" smtClean="0"/>
              <a:t>آماده کردن مغزه</a:t>
            </a:r>
          </a:p>
          <a:p>
            <a:r>
              <a:rPr lang="fa-IR" dirty="0" smtClean="0"/>
              <a:t>مراحل آزمایشگاهی</a:t>
            </a:r>
          </a:p>
          <a:p>
            <a:r>
              <a:rPr lang="fa-IR" dirty="0" smtClean="0"/>
              <a:t>آنالیزهای مختلف</a:t>
            </a:r>
          </a:p>
          <a:p>
            <a:r>
              <a:rPr lang="fa-IR" dirty="0" smtClean="0"/>
              <a:t>نتیجه گیری</a:t>
            </a:r>
            <a:endParaRPr lang="fa-IR" dirty="0"/>
          </a:p>
        </p:txBody>
      </p:sp>
    </p:spTree>
  </p:cSld>
  <p:clrMapOvr>
    <a:masterClrMapping/>
  </p:clrMapOvr>
  <p:transition>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فواید مغزه گیری پیستون:</a:t>
            </a:r>
            <a:endParaRPr lang="fa-IR" dirty="0"/>
          </a:p>
        </p:txBody>
      </p:sp>
      <p:sp>
        <p:nvSpPr>
          <p:cNvPr id="3" name="Content Placeholder 2"/>
          <p:cNvSpPr>
            <a:spLocks noGrp="1"/>
          </p:cNvSpPr>
          <p:nvPr>
            <p:ph idx="1"/>
          </p:nvPr>
        </p:nvSpPr>
        <p:spPr/>
        <p:txBody>
          <a:bodyPr>
            <a:normAutofit lnSpcReduction="10000"/>
          </a:bodyPr>
          <a:lstStyle/>
          <a:p>
            <a:r>
              <a:rPr lang="fa-IR" dirty="0" smtClean="0"/>
              <a:t>شرکت تی دی آی بروکس بین المللی، بررسیهای ژئوشیمیایی سطحی  را با استفاده از کشتی مجهز جهت اجرای مغزه گیری به عمق 3 تا 9 متر انجام میدهد. مغزه گیری پیستون چندین فایده درباره اهمیت مغزه گیری را دارد، شامل: </a:t>
            </a:r>
            <a:endParaRPr lang="en-US" dirty="0" smtClean="0"/>
          </a:p>
          <a:p>
            <a:pPr lvl="0"/>
            <a:r>
              <a:rPr lang="fa-IR" dirty="0" smtClean="0"/>
              <a:t>عمق نفوذ بالا </a:t>
            </a:r>
            <a:endParaRPr lang="en-US" dirty="0" smtClean="0"/>
          </a:p>
          <a:p>
            <a:pPr lvl="0"/>
            <a:r>
              <a:rPr lang="fa-IR" dirty="0" smtClean="0"/>
              <a:t>بازیافت بهتر مغزه</a:t>
            </a:r>
            <a:endParaRPr lang="en-US" dirty="0" smtClean="0"/>
          </a:p>
          <a:p>
            <a:pPr lvl="0"/>
            <a:r>
              <a:rPr lang="fa-IR" dirty="0" smtClean="0"/>
              <a:t>کیفیت بالای نمونه ها به ویژه تمرکز گاز رسوبات میتواند چند درجه بر اهمیت بیفزاید.</a:t>
            </a:r>
            <a:endParaRPr lang="en-US" dirty="0" smtClean="0"/>
          </a:p>
          <a:p>
            <a:endParaRPr lang="fa-IR" dirty="0"/>
          </a:p>
        </p:txBody>
      </p:sp>
    </p:spTree>
  </p:cSld>
  <p:clrMapOvr>
    <a:masterClrMapping/>
  </p:clrMapOvr>
  <p:transition>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Coring Pistons</a:t>
            </a:r>
            <a:endParaRPr lang="fa-IR" dirty="0"/>
          </a:p>
        </p:txBody>
      </p:sp>
      <p:pic>
        <p:nvPicPr>
          <p:cNvPr id="4" name="Content Placeholder 3" descr="ff.jpg"/>
          <p:cNvPicPr>
            <a:picLocks noGrp="1" noChangeAspect="1"/>
          </p:cNvPicPr>
          <p:nvPr>
            <p:ph idx="1"/>
          </p:nvPr>
        </p:nvPicPr>
        <p:blipFill>
          <a:blip r:embed="rId2"/>
          <a:stretch>
            <a:fillRect/>
          </a:stretch>
        </p:blipFill>
        <p:spPr>
          <a:xfrm>
            <a:off x="6072198" y="1643050"/>
            <a:ext cx="2857520" cy="48243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6626" name="Picture 2" descr="C:\Documents and Settings\user\My Documents\My Pictures\hjhjlj.jpg"/>
          <p:cNvPicPr>
            <a:picLocks noChangeAspect="1" noChangeArrowheads="1"/>
          </p:cNvPicPr>
          <p:nvPr/>
        </p:nvPicPr>
        <p:blipFill>
          <a:blip r:embed="rId3"/>
          <a:srcRect/>
          <a:stretch>
            <a:fillRect/>
          </a:stretch>
        </p:blipFill>
        <p:spPr bwMode="auto">
          <a:xfrm>
            <a:off x="1428728" y="1857364"/>
            <a:ext cx="4162450" cy="416245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Seep</a:t>
            </a:r>
            <a:endParaRPr lang="fa-IR" dirty="0"/>
          </a:p>
        </p:txBody>
      </p:sp>
      <p:pic>
        <p:nvPicPr>
          <p:cNvPr id="4" name="Content Placeholder 3" descr="llll.jpg"/>
          <p:cNvPicPr>
            <a:picLocks noGrp="1" noChangeAspect="1"/>
          </p:cNvPicPr>
          <p:nvPr>
            <p:ph idx="1"/>
          </p:nvPr>
        </p:nvPicPr>
        <p:blipFill>
          <a:blip r:embed="rId2"/>
          <a:stretch>
            <a:fillRect/>
          </a:stretch>
        </p:blipFill>
        <p:spPr>
          <a:xfrm>
            <a:off x="1500166" y="1571612"/>
            <a:ext cx="6195772" cy="4751645"/>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Tree>
  </p:cSld>
  <p:clrMapOvr>
    <a:masterClrMapping/>
  </p:clrMapOvr>
  <p:transition>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Subbottem</a:t>
            </a:r>
            <a:r>
              <a:rPr lang="en-US" dirty="0" smtClean="0"/>
              <a:t> profiler</a:t>
            </a:r>
            <a:endParaRPr lang="fa-IR" dirty="0"/>
          </a:p>
        </p:txBody>
      </p:sp>
      <p:pic>
        <p:nvPicPr>
          <p:cNvPr id="4" name="Content Placeholder 3" descr="www.jpg"/>
          <p:cNvPicPr>
            <a:picLocks noGrp="1" noChangeAspect="1"/>
          </p:cNvPicPr>
          <p:nvPr>
            <p:ph idx="1"/>
          </p:nvPr>
        </p:nvPicPr>
        <p:blipFill>
          <a:blip r:embed="rId2"/>
          <a:stretch>
            <a:fillRect/>
          </a:stretch>
        </p:blipFill>
        <p:spPr>
          <a:xfrm>
            <a:off x="1714480" y="2285992"/>
            <a:ext cx="6084246" cy="382034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transition>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USBL Transducer</a:t>
            </a:r>
            <a:endParaRPr lang="fa-IR" dirty="0"/>
          </a:p>
        </p:txBody>
      </p:sp>
      <p:pic>
        <p:nvPicPr>
          <p:cNvPr id="4" name="Content Placeholder 3" descr="A51SGZTCAL8ELIACAAE1Q9PCA5U96DYCA81IRS6CA8TRX2SCA7MT7HGCA4T2S5GCAEIO43BCAXSCA5QCA3ZV0RACA1CIGMFCA4R2XBECAO1N7ESCAJ0W9XKCAD7US59CAQ951N9CADB9NMWCAV85SAKCATSPUVL.jpg"/>
          <p:cNvPicPr>
            <a:picLocks noGrp="1" noChangeAspect="1"/>
          </p:cNvPicPr>
          <p:nvPr>
            <p:ph idx="1"/>
          </p:nvPr>
        </p:nvPicPr>
        <p:blipFill>
          <a:blip r:embed="rId2"/>
          <a:stretch>
            <a:fillRect/>
          </a:stretch>
        </p:blipFill>
        <p:spPr>
          <a:xfrm>
            <a:off x="2714612" y="2428868"/>
            <a:ext cx="4300564" cy="321668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ransition>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GPS Navigation system</a:t>
            </a:r>
            <a:endParaRPr lang="fa-IR" dirty="0"/>
          </a:p>
        </p:txBody>
      </p:sp>
      <p:pic>
        <p:nvPicPr>
          <p:cNvPr id="4" name="Content Placeholder 3" descr="A54S6FBCAE3UJYHCAC5KXHQCAI52Y6ECATYAT3XCANB8WHOCA0YZYTCCATC6RR9CA6D4S76CA7A1HCTCAAF5611CAR3SXXCCABNO7IWCAC3DHY2CAW0I7HMCAW43FUKCAQXH4DOCAACNVAGCANBLOXSCAG1O33Y.jpg"/>
          <p:cNvPicPr>
            <a:picLocks noGrp="1" noChangeAspect="1"/>
          </p:cNvPicPr>
          <p:nvPr>
            <p:ph idx="1"/>
          </p:nvPr>
        </p:nvPicPr>
        <p:blipFill>
          <a:blip r:embed="rId2"/>
          <a:stretch>
            <a:fillRect/>
          </a:stretch>
        </p:blipFill>
        <p:spPr>
          <a:xfrm>
            <a:off x="2428860" y="1714488"/>
            <a:ext cx="4643466" cy="464346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ransition>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Core barrels</a:t>
            </a:r>
            <a:endParaRPr lang="fa-IR" dirty="0"/>
          </a:p>
        </p:txBody>
      </p:sp>
      <p:pic>
        <p:nvPicPr>
          <p:cNvPr id="4" name="Content Placeholder 3" descr="AEPHGIOCAFS9X0ECAYC777QCATZP012CAXZDC7GCAEBKFLKCACM8N1SCAPJCT8HCANF845UCA2Q2SO0CABS3OJQCA5VIM5MCA7NQJ2JCA7LLJ0PCAHYRWZ2CA28GU8ZCA0M6FNJCASN8NX0CARKZL4OCA6P4P9S.jpg"/>
          <p:cNvPicPr>
            <a:picLocks noGrp="1" noChangeAspect="1"/>
          </p:cNvPicPr>
          <p:nvPr>
            <p:ph idx="1"/>
          </p:nvPr>
        </p:nvPicPr>
        <p:blipFill>
          <a:blip r:embed="rId2">
            <a:lum contrast="-40000"/>
          </a:blip>
          <a:stretch>
            <a:fillRect/>
          </a:stretch>
        </p:blipFill>
        <p:spPr>
          <a:xfrm>
            <a:off x="928662" y="2143116"/>
            <a:ext cx="4071962" cy="4173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7650" name="Picture 2" descr="http://t2.gstatic.com/images?q=tbn:ANd9GcTagUyo6-NvSoFrZmnwKMh69BosdQZAK2yDvWRYWnpsTvAreOmq4XgwSSmcnA">
            <a:hlinkClick r:id="rId3"/>
          </p:cNvPr>
          <p:cNvPicPr>
            <a:picLocks noChangeAspect="1" noChangeArrowheads="1"/>
          </p:cNvPicPr>
          <p:nvPr/>
        </p:nvPicPr>
        <p:blipFill>
          <a:blip r:embed="rId4">
            <a:lum contrast="40000"/>
          </a:blip>
          <a:srcRect/>
          <a:stretch>
            <a:fillRect/>
          </a:stretch>
        </p:blipFill>
        <p:spPr bwMode="auto">
          <a:xfrm>
            <a:off x="5286380" y="2571744"/>
            <a:ext cx="3524266" cy="352426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transition>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Multibeam</a:t>
            </a:r>
            <a:r>
              <a:rPr lang="en-US" dirty="0" smtClean="0"/>
              <a:t> Bathymetry</a:t>
            </a:r>
            <a:endParaRPr lang="fa-IR" dirty="0"/>
          </a:p>
        </p:txBody>
      </p:sp>
      <p:pic>
        <p:nvPicPr>
          <p:cNvPr id="4" name="Content Placeholder 3" descr="A0BVCU1CAJS5QSTCAP16PM5CAO56YXTCAAVQ9D4CA7DUGBBCAPDBUELCAW7R3NWCAWNT1BHCA1YCKSUCALKUC4MCA3INI81CAWMGWRSCANA61GICAD86MF3CAAXJOF5CAPAQU24CAVQ2MJWCAHNH5FPCAD6FBVS.jpg"/>
          <p:cNvPicPr>
            <a:picLocks noGrp="1" noChangeAspect="1"/>
          </p:cNvPicPr>
          <p:nvPr>
            <p:ph idx="1"/>
          </p:nvPr>
        </p:nvPicPr>
        <p:blipFill>
          <a:blip r:embed="rId2"/>
          <a:stretch>
            <a:fillRect/>
          </a:stretch>
        </p:blipFill>
        <p:spPr>
          <a:xfrm>
            <a:off x="3214678" y="2500306"/>
            <a:ext cx="3910036" cy="3606671"/>
          </a:xfrm>
        </p:spPr>
      </p:pic>
    </p:spTree>
  </p:cSld>
  <p:clrMapOvr>
    <a:masterClrMapping/>
  </p:clrMapOvr>
  <p:transition>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Criteria for </a:t>
            </a:r>
            <a:r>
              <a:rPr lang="en-US" dirty="0" err="1" smtClean="0"/>
              <a:t>screnning</a:t>
            </a:r>
            <a:endParaRPr lang="fa-IR" dirty="0"/>
          </a:p>
        </p:txBody>
      </p:sp>
      <p:sp>
        <p:nvSpPr>
          <p:cNvPr id="3" name="Content Placeholder 2"/>
          <p:cNvSpPr>
            <a:spLocks noGrp="1"/>
          </p:cNvSpPr>
          <p:nvPr>
            <p:ph idx="1"/>
          </p:nvPr>
        </p:nvSpPr>
        <p:spPr/>
        <p:txBody>
          <a:bodyPr/>
          <a:lstStyle/>
          <a:p>
            <a:r>
              <a:rPr lang="en-US" dirty="0" smtClean="0"/>
              <a:t>TSF maximum intensity&gt; and = 10.000</a:t>
            </a:r>
          </a:p>
          <a:p>
            <a:r>
              <a:rPr lang="en-US" dirty="0" smtClean="0"/>
              <a:t>UCM&gt; and = 10 microgram/gram</a:t>
            </a:r>
          </a:p>
          <a:p>
            <a:r>
              <a:rPr lang="en-US" dirty="0" smtClean="0"/>
              <a:t>T/D&gt; and = 1.5 </a:t>
            </a:r>
            <a:endParaRPr lang="fa-IR" dirty="0" smtClean="0"/>
          </a:p>
          <a:p>
            <a:r>
              <a:rPr lang="en-US" dirty="0" smtClean="0"/>
              <a:t>Ethane/</a:t>
            </a:r>
            <a:r>
              <a:rPr lang="en-US" dirty="0" err="1" smtClean="0"/>
              <a:t>ethene</a:t>
            </a:r>
            <a:r>
              <a:rPr lang="en-US" dirty="0" smtClean="0"/>
              <a:t> ratio </a:t>
            </a:r>
            <a:endParaRPr lang="fa-IR" dirty="0" smtClean="0"/>
          </a:p>
          <a:p>
            <a:pPr>
              <a:buNone/>
            </a:pPr>
            <a:r>
              <a:rPr lang="en-US" dirty="0" err="1" smtClean="0"/>
              <a:t>UCM:unresolverd</a:t>
            </a:r>
            <a:r>
              <a:rPr lang="en-US" dirty="0" smtClean="0"/>
              <a:t> complex mixture</a:t>
            </a:r>
          </a:p>
          <a:p>
            <a:pPr>
              <a:buNone/>
            </a:pPr>
            <a:r>
              <a:rPr lang="en-US" dirty="0" err="1" smtClean="0"/>
              <a:t>TSF:total</a:t>
            </a:r>
            <a:r>
              <a:rPr lang="en-US" dirty="0" smtClean="0"/>
              <a:t> saving factor</a:t>
            </a:r>
            <a:endParaRPr lang="fa-IR" dirty="0"/>
          </a:p>
        </p:txBody>
      </p:sp>
    </p:spTree>
  </p:cSld>
  <p:clrMapOvr>
    <a:masterClrMapping/>
  </p:clrMapOvr>
  <p:transition>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11882"/>
          </a:xfrm>
        </p:spPr>
        <p:txBody>
          <a:bodyPr/>
          <a:lstStyle/>
          <a:p>
            <a:r>
              <a:rPr lang="fa-IR" dirty="0" smtClean="0"/>
              <a:t>موفق باشید</a:t>
            </a:r>
            <a:endParaRPr lang="fa-IR" dirty="0"/>
          </a:p>
        </p:txBody>
      </p:sp>
    </p:spTree>
  </p:cSld>
  <p:clrMapOvr>
    <a:masterClrMapping/>
  </p:clrMapOvr>
  <p:transition>
    <p:wipe dir="r"/>
  </p:transition>
  <p:timing>
    <p:tnLst>
      <p:par>
        <p:cTn id="1" dur="indefinite" restart="never" nodeType="tmRoot"/>
      </p:par>
    </p:tnLst>
  </p:timing>
</p:sld>
</file>

<file path=ppt/theme/theme1.xml><?xml version="1.0" encoding="utf-8"?>
<a:theme xmlns:a="http://schemas.openxmlformats.org/drawingml/2006/main" name="Office Them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116</TotalTime>
  <Words>990</Words>
  <Application>Microsoft Office PowerPoint</Application>
  <PresentationFormat>On-screen Show (4:3)</PresentationFormat>
  <Paragraphs>83</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به نام خداوند یکتایی که جهان را آفرید</vt:lpstr>
      <vt:lpstr>گرایش های ژئوشیمی:</vt:lpstr>
      <vt:lpstr>تعریف ژئوشیمی اکتشافی:</vt:lpstr>
      <vt:lpstr>کاربرد ژئوشیمی اکتشافی:</vt:lpstr>
      <vt:lpstr>اهداف ژئوشیمی اکتشافی:</vt:lpstr>
      <vt:lpstr>اکتشاف مستلزم این نکات است:</vt:lpstr>
      <vt:lpstr>اولین حفاری</vt:lpstr>
      <vt:lpstr>راههای اکتشاف:</vt:lpstr>
      <vt:lpstr>راه های اکتشاف ژئوشیمیایی:</vt:lpstr>
      <vt:lpstr>شاخص!</vt:lpstr>
      <vt:lpstr>شاخص!</vt:lpstr>
      <vt:lpstr>شاخص!</vt:lpstr>
      <vt:lpstr>اقدامات انجمن نفت اندونزی اکتشاف ژئوشیمیایی سطحی و بررسی جریانهای گرم در 15 مرز حوزه رودخانه ای اندونزیایی</vt:lpstr>
      <vt:lpstr>اکتشاف نفت وگاز در اندونزی</vt:lpstr>
      <vt:lpstr>مراحل:</vt:lpstr>
      <vt:lpstr>فواید مغزه گیری پیستون:</vt:lpstr>
      <vt:lpstr>Coring Pistons</vt:lpstr>
      <vt:lpstr>Seep</vt:lpstr>
      <vt:lpstr>Subbottem profiler</vt:lpstr>
      <vt:lpstr>USBL Transducer</vt:lpstr>
      <vt:lpstr>GPS Navigation system</vt:lpstr>
      <vt:lpstr>Core barrels</vt:lpstr>
      <vt:lpstr>Multibeam Bathymetry</vt:lpstr>
      <vt:lpstr>Criteria for screnning</vt:lpstr>
      <vt:lpstr>موفق باشید</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خداوند یکتایی که جهان را آفرید</dc:title>
  <dc:creator>user</dc:creator>
  <cp:lastModifiedBy>Windows User</cp:lastModifiedBy>
  <cp:revision>45</cp:revision>
  <dcterms:created xsi:type="dcterms:W3CDTF">2011-04-26T22:55:55Z</dcterms:created>
  <dcterms:modified xsi:type="dcterms:W3CDTF">2018-06-20T13:07:45Z</dcterms:modified>
</cp:coreProperties>
</file>