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296" r:id="rId3"/>
    <p:sldId id="256" r:id="rId4"/>
    <p:sldId id="260" r:id="rId5"/>
    <p:sldId id="268" r:id="rId6"/>
    <p:sldId id="269" r:id="rId7"/>
    <p:sldId id="259" r:id="rId8"/>
    <p:sldId id="257" r:id="rId9"/>
    <p:sldId id="258" r:id="rId10"/>
    <p:sldId id="261" r:id="rId11"/>
    <p:sldId id="262" r:id="rId12"/>
    <p:sldId id="263" r:id="rId13"/>
    <p:sldId id="266" r:id="rId14"/>
    <p:sldId id="267" r:id="rId15"/>
    <p:sldId id="265" r:id="rId16"/>
    <p:sldId id="264" r:id="rId17"/>
    <p:sldId id="270" r:id="rId18"/>
    <p:sldId id="271" r:id="rId19"/>
    <p:sldId id="281" r:id="rId20"/>
    <p:sldId id="286" r:id="rId21"/>
    <p:sldId id="279" r:id="rId22"/>
    <p:sldId id="285" r:id="rId23"/>
    <p:sldId id="287" r:id="rId24"/>
    <p:sldId id="272" r:id="rId25"/>
    <p:sldId id="288" r:id="rId26"/>
    <p:sldId id="273" r:id="rId27"/>
    <p:sldId id="289" r:id="rId28"/>
    <p:sldId id="283" r:id="rId29"/>
    <p:sldId id="290" r:id="rId30"/>
    <p:sldId id="284" r:id="rId31"/>
    <p:sldId id="291" r:id="rId32"/>
    <p:sldId id="274" r:id="rId33"/>
    <p:sldId id="292" r:id="rId34"/>
    <p:sldId id="275" r:id="rId35"/>
    <p:sldId id="293" r:id="rId36"/>
    <p:sldId id="276" r:id="rId37"/>
    <p:sldId id="277" r:id="rId38"/>
    <p:sldId id="294" r:id="rId39"/>
    <p:sldId id="278"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32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4" d="100"/>
          <a:sy n="74" d="100"/>
        </p:scale>
        <p:origin x="-126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6/4/2020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fa.wikipedia.org/wiki/%D8%AA%DA%A9%DB%8C%D9%87_(%D8%B2%D8%A8%D8%A7%D9%86%E2%80%8C%D8%B4%D9%86%D8%A7%D8%B3%DB%8C)" TargetMode="External"/><Relationship Id="rId3" Type="http://schemas.openxmlformats.org/officeDocument/2006/relationships/hyperlink" Target="http://fa.wikipedia.org/wiki/%D8%A2%D9%88%D8%A7%D8%B4%D9%86%D8%A7%D8%B3%DB%8C" TargetMode="External"/><Relationship Id="rId7" Type="http://schemas.openxmlformats.org/officeDocument/2006/relationships/hyperlink" Target="http://fa.wikipedia.org/wiki/%D9%86%D8%AA" TargetMode="Externa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fa.wikipedia.org/wiki/%D9%85%D9%88%D8%B3%DB%8C%D9%82%DB%8C" TargetMode="External"/><Relationship Id="rId5" Type="http://schemas.openxmlformats.org/officeDocument/2006/relationships/hyperlink" Target="http://fa.wikipedia.org/wiki/%D8%B2%D8%A8%D8%A7%D9%86" TargetMode="External"/><Relationship Id="rId4" Type="http://schemas.openxmlformats.org/officeDocument/2006/relationships/hyperlink" Target="http://fa.wikipedia.org/wiki/%D9%87%D8%AC%D8%A7"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9141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66800"/>
            <a:ext cx="9144000" cy="5791200"/>
          </a:xfrm>
        </p:spPr>
        <p:txBody>
          <a:bodyPr>
            <a:normAutofit/>
          </a:bodyPr>
          <a:lstStyle/>
          <a:p>
            <a:pPr algn="ctr">
              <a:buNone/>
            </a:pPr>
            <a:r>
              <a:rPr lang="fa-IR" sz="6600" b="1" dirty="0" smtClean="0">
                <a:solidFill>
                  <a:srgbClr val="FF0000"/>
                </a:solidFill>
              </a:rPr>
              <a:t>گروه آموزشی ادبیات </a:t>
            </a:r>
          </a:p>
          <a:p>
            <a:pPr algn="ctr">
              <a:buNone/>
            </a:pPr>
            <a:r>
              <a:rPr lang="fa-IR" sz="6600" b="1" dirty="0" smtClean="0">
                <a:solidFill>
                  <a:srgbClr val="FF0000"/>
                </a:solidFill>
              </a:rPr>
              <a:t>اول متوسطه </a:t>
            </a:r>
          </a:p>
          <a:p>
            <a:pPr algn="ctr">
              <a:buNone/>
            </a:pPr>
            <a:endParaRPr lang="fa-IR" sz="66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Horizontal)">
                                      <p:cBhvr>
                                        <p:cTn id="7" dur="3000"/>
                                        <p:tgtEl>
                                          <p:spTgt spid="3">
                                            <p:txEl>
                                              <p:pRg st="0" end="0"/>
                                            </p:txEl>
                                          </p:spTgt>
                                        </p:tgtEl>
                                      </p:cBhvr>
                                    </p:animEffect>
                                  </p:childTnLst>
                                </p:cTn>
                              </p:par>
                              <p:par>
                                <p:cTn id="8" presetID="16" presetClass="entr" presetSubtype="2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Horizontal)">
                                      <p:cBhvr>
                                        <p:cTn id="10" dur="3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4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447800"/>
          </a:xfrm>
        </p:spPr>
        <p:txBody>
          <a:bodyPr>
            <a:noAutofit/>
          </a:bodyPr>
          <a:lstStyle/>
          <a:p>
            <a:pPr algn="r"/>
            <a:r>
              <a:rPr lang="fa-IR" sz="2400" dirty="0" smtClean="0"/>
              <a:t/>
            </a:r>
            <a:br>
              <a:rPr lang="fa-IR" sz="2400" dirty="0" smtClean="0"/>
            </a:br>
            <a:r>
              <a:rPr lang="fa-IR" sz="3200" b="1" dirty="0" smtClean="0">
                <a:effectLst>
                  <a:glow rad="139700">
                    <a:schemeClr val="accent2">
                      <a:satMod val="175000"/>
                      <a:alpha val="40000"/>
                    </a:schemeClr>
                  </a:glow>
                </a:effectLst>
              </a:rPr>
              <a:t>تکیه </a:t>
            </a:r>
            <a:r>
              <a:rPr lang="fa-IR" sz="3200" dirty="0" smtClean="0">
                <a:effectLst>
                  <a:glow rad="139700">
                    <a:schemeClr val="accent2">
                      <a:satMod val="175000"/>
                      <a:alpha val="40000"/>
                    </a:schemeClr>
                  </a:glow>
                </a:effectLst>
              </a:rPr>
              <a:t>:</a:t>
            </a:r>
            <a:r>
              <a:rPr lang="fa-IR" sz="2400" dirty="0" smtClean="0"/>
              <a:t/>
            </a:r>
            <a:br>
              <a:rPr lang="fa-IR" sz="2400" dirty="0" smtClean="0"/>
            </a:br>
            <a:r>
              <a:rPr lang="fa-IR" sz="2400" b="1" dirty="0" smtClean="0">
                <a:cs typeface="+mn-cs"/>
              </a:rPr>
              <a:t>در </a:t>
            </a:r>
            <a:r>
              <a:rPr lang="fa-IR" sz="2400" b="1" u="sng" dirty="0" smtClean="0">
                <a:cs typeface="+mn-cs"/>
                <a:hlinkClick r:id="rId3" tooltip="آواشناسی"/>
              </a:rPr>
              <a:t>آواشناسی</a:t>
            </a:r>
            <a:r>
              <a:rPr lang="fa-IR" sz="2400" b="1" dirty="0" smtClean="0">
                <a:cs typeface="+mn-cs"/>
              </a:rPr>
              <a:t>، تأکید داده شده به یک </a:t>
            </a:r>
            <a:r>
              <a:rPr lang="fa-IR" sz="2400" b="1" u="sng" dirty="0" smtClean="0">
                <a:cs typeface="+mn-cs"/>
                <a:hlinkClick r:id="rId4" tooltip="هجا"/>
              </a:rPr>
              <a:t>هجا</a:t>
            </a:r>
            <a:r>
              <a:rPr lang="fa-IR" sz="2400" b="1" dirty="0" smtClean="0">
                <a:cs typeface="+mn-cs"/>
              </a:rPr>
              <a:t> از سخن که به وسیلهٔ تلفظ شدیدتر آن هجا صورت می‌گیرد تکیه نام دارد. در بسیاری از </a:t>
            </a:r>
            <a:r>
              <a:rPr lang="fa-IR" sz="2400" b="1" u="sng" dirty="0" smtClean="0">
                <a:cs typeface="+mn-cs"/>
                <a:hlinkClick r:id="rId5" tooltip="زبان"/>
              </a:rPr>
              <a:t>زبان‌ها</a:t>
            </a:r>
            <a:r>
              <a:rPr lang="fa-IR" sz="2400" b="1" dirty="0" smtClean="0">
                <a:cs typeface="+mn-cs"/>
              </a:rPr>
              <a:t> گاهی تفاوت محل تکیه </a:t>
            </a:r>
            <a:r>
              <a:rPr lang="en-US" sz="2400" b="1" dirty="0" smtClean="0">
                <a:cs typeface="+mn-cs"/>
              </a:rPr>
              <a:t>((</a:t>
            </a:r>
            <a:r>
              <a:rPr lang="fa-IR" sz="2400" b="1" dirty="0" smtClean="0"/>
              <a:t>ولی(سرپرست) ،ولی(امّا</a:t>
            </a:r>
            <a:r>
              <a:rPr lang="en-US" sz="2400" b="1" dirty="0" smtClean="0"/>
              <a:t>)</a:t>
            </a:r>
            <a:r>
              <a:rPr lang="fa-IR" sz="2400" b="1" dirty="0" smtClean="0">
                <a:cs typeface="+mn-cs"/>
              </a:rPr>
              <a:t>در </a:t>
            </a:r>
            <a:r>
              <a:rPr lang="fa-IR" sz="2400" b="1" dirty="0" smtClean="0"/>
              <a:t>کلام منجر به تفاوت معنا می‌گردد</a:t>
            </a:r>
            <a:r>
              <a:rPr lang="fa-IR" sz="2400" dirty="0" smtClean="0"/>
              <a:t>.  مثال :</a:t>
            </a:r>
            <a:r>
              <a:rPr lang="en-US" sz="2400" dirty="0" smtClean="0"/>
              <a:t/>
            </a:r>
            <a:br>
              <a:rPr lang="en-US" sz="2400" dirty="0" smtClean="0"/>
            </a:br>
            <a:endParaRPr lang="fa-IR" sz="2400" dirty="0"/>
          </a:p>
        </p:txBody>
      </p:sp>
      <p:sp>
        <p:nvSpPr>
          <p:cNvPr id="3" name="Content Placeholder 2"/>
          <p:cNvSpPr>
            <a:spLocks noGrp="1"/>
          </p:cNvSpPr>
          <p:nvPr>
            <p:ph idx="1"/>
          </p:nvPr>
        </p:nvSpPr>
        <p:spPr>
          <a:xfrm>
            <a:off x="457200" y="5105400"/>
            <a:ext cx="8458200" cy="1752600"/>
          </a:xfrm>
        </p:spPr>
        <p:txBody>
          <a:bodyPr>
            <a:normAutofit fontScale="85000" lnSpcReduction="10000"/>
          </a:bodyPr>
          <a:lstStyle/>
          <a:p>
            <a:pPr algn="r" rtl="1">
              <a:buNone/>
            </a:pPr>
            <a:r>
              <a:rPr lang="fa-IR" sz="3300" b="1" dirty="0" smtClean="0">
                <a:effectLst>
                  <a:glow rad="139700">
                    <a:schemeClr val="accent2">
                      <a:satMod val="175000"/>
                      <a:alpha val="40000"/>
                    </a:schemeClr>
                  </a:glow>
                </a:effectLst>
              </a:rPr>
              <a:t>لحن </a:t>
            </a:r>
            <a:r>
              <a:rPr lang="fa-IR" sz="3300" dirty="0" smtClean="0">
                <a:effectLst>
                  <a:glow rad="139700">
                    <a:schemeClr val="accent2">
                      <a:satMod val="175000"/>
                      <a:alpha val="40000"/>
                    </a:schemeClr>
                  </a:glow>
                </a:effectLst>
              </a:rPr>
              <a:t>یا </a:t>
            </a:r>
            <a:r>
              <a:rPr lang="fa-IR" sz="3300" b="1" dirty="0" smtClean="0">
                <a:effectLst>
                  <a:glow rad="139700">
                    <a:schemeClr val="accent2">
                      <a:satMod val="175000"/>
                      <a:alpha val="40000"/>
                    </a:schemeClr>
                  </a:glow>
                </a:effectLst>
              </a:rPr>
              <a:t>ملودی</a:t>
            </a:r>
            <a:r>
              <a:rPr lang="fa-IR" sz="3300" dirty="0" smtClean="0">
                <a:effectLst>
                  <a:glow rad="139700">
                    <a:schemeClr val="accent2">
                      <a:satMod val="175000"/>
                      <a:alpha val="40000"/>
                    </a:schemeClr>
                  </a:glow>
                </a:effectLst>
              </a:rPr>
              <a:t> :</a:t>
            </a:r>
          </a:p>
          <a:p>
            <a:pPr algn="r" rtl="1">
              <a:buNone/>
            </a:pPr>
            <a:r>
              <a:rPr lang="fa-IR" sz="2800" b="1" dirty="0" smtClean="0"/>
              <a:t>در </a:t>
            </a:r>
            <a:r>
              <a:rPr lang="fa-IR" sz="2800" b="1" dirty="0" smtClean="0">
                <a:hlinkClick r:id="rId6" tooltip="موسیقی"/>
              </a:rPr>
              <a:t>موسیقی</a:t>
            </a:r>
            <a:r>
              <a:rPr lang="fa-IR" sz="2800" b="1" dirty="0" smtClean="0"/>
              <a:t> به معنای پی رفت چند </a:t>
            </a:r>
            <a:r>
              <a:rPr lang="fa-IR" sz="2800" b="1" dirty="0" smtClean="0">
                <a:hlinkClick r:id="rId7" tooltip="نت"/>
              </a:rPr>
              <a:t>نت</a:t>
            </a:r>
            <a:r>
              <a:rPr lang="fa-IR" sz="2800" b="1" dirty="0" smtClean="0"/>
              <a:t> است که به‌گوش شنونده احساس آغاز و انجام داشتن این سلسله از نت‌ها را می‌دهد. لحن آن بخش از یک قطعه موسیقی است که به آسانی در یاد می‌ماند و می‌توان آن را زمزمه کرد یا با سوت نواخت.</a:t>
            </a:r>
            <a:endParaRPr lang="en-US" sz="2800" b="1" dirty="0"/>
          </a:p>
        </p:txBody>
      </p:sp>
      <p:sp>
        <p:nvSpPr>
          <p:cNvPr id="9" name="TextBox 8"/>
          <p:cNvSpPr txBox="1"/>
          <p:nvPr/>
        </p:nvSpPr>
        <p:spPr>
          <a:xfrm>
            <a:off x="228600" y="1828800"/>
            <a:ext cx="8763000" cy="3323987"/>
          </a:xfrm>
          <a:prstGeom prst="rect">
            <a:avLst/>
          </a:prstGeom>
          <a:noFill/>
        </p:spPr>
        <p:txBody>
          <a:bodyPr wrap="square" rtlCol="1">
            <a:spAutoFit/>
          </a:bodyPr>
          <a:lstStyle/>
          <a:p>
            <a:pPr algn="r" rtl="1"/>
            <a:r>
              <a:rPr lang="fa-IR" sz="3200" b="1" dirty="0" smtClean="0">
                <a:effectLst>
                  <a:glow rad="139700">
                    <a:schemeClr val="accent2">
                      <a:satMod val="175000"/>
                      <a:alpha val="40000"/>
                    </a:schemeClr>
                  </a:glow>
                </a:effectLst>
              </a:rPr>
              <a:t>درنگ  , مکث:</a:t>
            </a:r>
          </a:p>
          <a:p>
            <a:pPr algn="r" rtl="1"/>
            <a:r>
              <a:rPr lang="fa-IR" sz="2000" b="1" dirty="0" smtClean="0"/>
              <a:t>از واحدهای زبرزنجیری گفتار است. نوع آشکارتر درنگ، «درنگ میان‌واژه‌ای» و «درنگ پایان‌واژه‌ای» است. درنگ میان‌واژه‌ای، معمولاً هنگامی ظاهر می‌شود که رعایت نکردن آن، ابهام ایجاد کند؛ یعنی، از جمله معنی و مفهوم دیگری دریافت شود. به نمونه‌های زیر توجه کنید (درنگ که با نشانهٔ «+» مشخص شده، مفهوم جمله را روشن می‌کند):</a:t>
            </a:r>
            <a:endParaRPr lang="en-US" sz="2000" b="1" dirty="0" smtClean="0"/>
          </a:p>
          <a:p>
            <a:pPr algn="r" rtl="1"/>
            <a:r>
              <a:rPr lang="fa-IR" sz="2000" b="1" dirty="0" smtClean="0"/>
              <a:t>او هر روز+، نامه‌ای می‌خواند.              این جا آشپز+، خانه ندارد. (درنگ میان‌واژه‌ای)</a:t>
            </a:r>
            <a:endParaRPr lang="en-US" sz="2000" b="1" dirty="0" smtClean="0"/>
          </a:p>
          <a:p>
            <a:pPr algn="r" rtl="1"/>
            <a:r>
              <a:rPr lang="fa-IR" sz="2000" b="1" dirty="0" smtClean="0"/>
              <a:t>او هر روزنامه‌ای+، می‌خواند.                این جا آشپزخانه+، ندارد. (درنگ پایان‌واژه‌ای)</a:t>
            </a:r>
            <a:endParaRPr lang="en-US" sz="2000" b="1" dirty="0" smtClean="0"/>
          </a:p>
          <a:p>
            <a:pPr algn="r" rtl="1"/>
            <a:r>
              <a:rPr lang="fa-IR" sz="2000" b="1" dirty="0" smtClean="0"/>
              <a:t>در زبان فارسی، درنگ همواره با </a:t>
            </a:r>
            <a:r>
              <a:rPr lang="fa-IR" sz="2000" b="1" dirty="0" smtClean="0">
                <a:hlinkClick r:id="rId8" tooltip="تکیه (زبان‌شناسی)"/>
              </a:rPr>
              <a:t>تکیه</a:t>
            </a:r>
            <a:r>
              <a:rPr lang="fa-IR" sz="2000" b="1" dirty="0" smtClean="0"/>
              <a:t> همراه است. در واقع، درنگ به دنبال واژه‌ای می‌آید که آن واژه الزاما تکیه‌دار باشد.</a:t>
            </a:r>
            <a:endParaRPr lang="en-US" sz="2000" b="1" dirty="0" smtClean="0"/>
          </a:p>
          <a:p>
            <a:pPr algn="r" rtl="1"/>
            <a:endParaRPr lang="fa-IR" dirty="0"/>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05"/>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 calcmode="lin" valueType="num">
                                      <p:cBhvr>
                                        <p:cTn id="9" dur="2000" fill="hold"/>
                                        <p:tgtEl>
                                          <p:spTgt spid="2"/>
                                        </p:tgtEl>
                                        <p:attrNameLst>
                                          <p:attrName>ppt_x</p:attrName>
                                        </p:attrNameLst>
                                      </p:cBhvr>
                                      <p:tavLst>
                                        <p:tav tm="0">
                                          <p:val>
                                            <p:strVal val="#ppt_x-.2"/>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animEffect transition="in" filter="fade">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80">
                                          <p:stCondLst>
                                            <p:cond delay="0"/>
                                          </p:stCondLst>
                                        </p:cTn>
                                        <p:tgtEl>
                                          <p:spTgt spid="9"/>
                                        </p:tgtEl>
                                      </p:cBhvr>
                                    </p:animEffect>
                                    <p:anim calcmode="lin" valueType="num">
                                      <p:cBhvr>
                                        <p:cTn id="1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2" dur="26">
                                          <p:stCondLst>
                                            <p:cond delay="650"/>
                                          </p:stCondLst>
                                        </p:cTn>
                                        <p:tgtEl>
                                          <p:spTgt spid="9"/>
                                        </p:tgtEl>
                                      </p:cBhvr>
                                      <p:to x="100000" y="60000"/>
                                    </p:animScale>
                                    <p:animScale>
                                      <p:cBhvr>
                                        <p:cTn id="23" dur="166" decel="50000">
                                          <p:stCondLst>
                                            <p:cond delay="676"/>
                                          </p:stCondLst>
                                        </p:cTn>
                                        <p:tgtEl>
                                          <p:spTgt spid="9"/>
                                        </p:tgtEl>
                                      </p:cBhvr>
                                      <p:to x="100000" y="100000"/>
                                    </p:animScale>
                                    <p:animScale>
                                      <p:cBhvr>
                                        <p:cTn id="24" dur="26">
                                          <p:stCondLst>
                                            <p:cond delay="1312"/>
                                          </p:stCondLst>
                                        </p:cTn>
                                        <p:tgtEl>
                                          <p:spTgt spid="9"/>
                                        </p:tgtEl>
                                      </p:cBhvr>
                                      <p:to x="100000" y="80000"/>
                                    </p:animScale>
                                    <p:animScale>
                                      <p:cBhvr>
                                        <p:cTn id="25" dur="166" decel="50000">
                                          <p:stCondLst>
                                            <p:cond delay="1338"/>
                                          </p:stCondLst>
                                        </p:cTn>
                                        <p:tgtEl>
                                          <p:spTgt spid="9"/>
                                        </p:tgtEl>
                                      </p:cBhvr>
                                      <p:to x="100000" y="100000"/>
                                    </p:animScale>
                                    <p:animScale>
                                      <p:cBhvr>
                                        <p:cTn id="26" dur="26">
                                          <p:stCondLst>
                                            <p:cond delay="1642"/>
                                          </p:stCondLst>
                                        </p:cTn>
                                        <p:tgtEl>
                                          <p:spTgt spid="9"/>
                                        </p:tgtEl>
                                      </p:cBhvr>
                                      <p:to x="100000" y="90000"/>
                                    </p:animScale>
                                    <p:animScale>
                                      <p:cBhvr>
                                        <p:cTn id="27" dur="166" decel="50000">
                                          <p:stCondLst>
                                            <p:cond delay="1668"/>
                                          </p:stCondLst>
                                        </p:cTn>
                                        <p:tgtEl>
                                          <p:spTgt spid="9"/>
                                        </p:tgtEl>
                                      </p:cBhvr>
                                      <p:to x="100000" y="100000"/>
                                    </p:animScale>
                                    <p:animScale>
                                      <p:cBhvr>
                                        <p:cTn id="28" dur="26">
                                          <p:stCondLst>
                                            <p:cond delay="1808"/>
                                          </p:stCondLst>
                                        </p:cTn>
                                        <p:tgtEl>
                                          <p:spTgt spid="9"/>
                                        </p:tgtEl>
                                      </p:cBhvr>
                                      <p:to x="100000" y="95000"/>
                                    </p:animScale>
                                    <p:animScale>
                                      <p:cBhvr>
                                        <p:cTn id="29" dur="166" decel="50000">
                                          <p:stCondLst>
                                            <p:cond delay="1834"/>
                                          </p:stCondLst>
                                        </p:cTn>
                                        <p:tgtEl>
                                          <p:spTgt spid="9"/>
                                        </p:tgtEl>
                                      </p:cBhvr>
                                      <p:to x="100000" y="100000"/>
                                    </p:animScale>
                                  </p:childTnLst>
                                </p:cTn>
                              </p:par>
                            </p:childTnLst>
                          </p:cTn>
                        </p:par>
                      </p:childTnLst>
                    </p:cTn>
                  </p:par>
                  <p:par>
                    <p:cTn id="30" fill="hold">
                      <p:stCondLst>
                        <p:cond delay="indefinite"/>
                      </p:stCondLst>
                      <p:childTnLst>
                        <p:par>
                          <p:cTn id="31" fill="hold">
                            <p:stCondLst>
                              <p:cond delay="0"/>
                            </p:stCondLst>
                            <p:childTnLst>
                              <p:par>
                                <p:cTn id="32" presetID="52" presetClass="entr" presetSubtype="0" fill="hold" grpId="0" nodeType="clickEffect">
                                  <p:stCondLst>
                                    <p:cond delay="0"/>
                                  </p:stCondLst>
                                  <p:childTnLst>
                                    <p:set>
                                      <p:cBhvr>
                                        <p:cTn id="33" dur="1" fill="hold">
                                          <p:stCondLst>
                                            <p:cond delay="0"/>
                                          </p:stCondLst>
                                        </p:cTn>
                                        <p:tgtEl>
                                          <p:spTgt spid="3">
                                            <p:txEl>
                                              <p:pRg st="0" end="0"/>
                                            </p:txEl>
                                          </p:spTgt>
                                        </p:tgtEl>
                                        <p:attrNameLst>
                                          <p:attrName>style.visibility</p:attrName>
                                        </p:attrNameLst>
                                      </p:cBhvr>
                                      <p:to>
                                        <p:strVal val="visible"/>
                                      </p:to>
                                    </p:set>
                                    <p:animScale>
                                      <p:cBhvr>
                                        <p:cTn id="34"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3">
                                            <p:txEl>
                                              <p:pRg st="0" end="0"/>
                                            </p:txEl>
                                          </p:spTgt>
                                        </p:tgtEl>
                                        <p:attrNameLst>
                                          <p:attrName>ppt_x</p:attrName>
                                          <p:attrName>ppt_y</p:attrName>
                                        </p:attrNameLst>
                                      </p:cBhvr>
                                    </p:animMotion>
                                    <p:animEffect transition="in" filter="fade">
                                      <p:cBhvr>
                                        <p:cTn id="36" dur="1000"/>
                                        <p:tgtEl>
                                          <p:spTgt spid="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2" presetClass="entr" presetSubtype="0" fill="hold" grpId="0" nodeType="click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animScale>
                                      <p:cBhvr>
                                        <p:cTn id="41"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3">
                                            <p:txEl>
                                              <p:pRg st="1" end="1"/>
                                            </p:txEl>
                                          </p:spTgt>
                                        </p:tgtEl>
                                        <p:attrNameLst>
                                          <p:attrName>ppt_x</p:attrName>
                                          <p:attrName>ppt_y</p:attrName>
                                        </p:attrNameLst>
                                      </p:cBhvr>
                                    </p:animMotion>
                                    <p:animEffect transition="in" filter="fade">
                                      <p:cBhvr>
                                        <p:cTn id="4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dirty="0" smtClean="0">
                <a:effectLst>
                  <a:glow rad="139700">
                    <a:schemeClr val="accent2">
                      <a:satMod val="175000"/>
                      <a:alpha val="40000"/>
                    </a:schemeClr>
                  </a:glow>
                </a:effectLst>
              </a:rPr>
              <a:t>مهارت های گوش دادن</a:t>
            </a:r>
            <a:endParaRPr lang="fa-IR" sz="5400" dirty="0">
              <a:effectLst>
                <a:glow rad="139700">
                  <a:schemeClr val="accent2">
                    <a:satMod val="175000"/>
                    <a:alpha val="40000"/>
                  </a:schemeClr>
                </a:glow>
              </a:effectLst>
            </a:endParaRPr>
          </a:p>
        </p:txBody>
      </p:sp>
      <p:sp>
        <p:nvSpPr>
          <p:cNvPr id="3" name="Content Placeholder 2"/>
          <p:cNvSpPr>
            <a:spLocks noGrp="1"/>
          </p:cNvSpPr>
          <p:nvPr>
            <p:ph idx="1"/>
          </p:nvPr>
        </p:nvSpPr>
        <p:spPr>
          <a:xfrm>
            <a:off x="457200" y="1447800"/>
            <a:ext cx="8229600" cy="4525963"/>
          </a:xfrm>
        </p:spPr>
        <p:txBody>
          <a:bodyPr>
            <a:normAutofit fontScale="70000" lnSpcReduction="20000"/>
          </a:bodyPr>
          <a:lstStyle/>
          <a:p>
            <a:pPr algn="r" rtl="1">
              <a:lnSpc>
                <a:spcPct val="170000"/>
              </a:lnSpc>
              <a:buNone/>
            </a:pPr>
            <a:r>
              <a:rPr lang="fa-IR" dirty="0" smtClean="0"/>
              <a:t>  </a:t>
            </a:r>
            <a:r>
              <a:rPr lang="fa-IR" b="1" dirty="0" smtClean="0"/>
              <a:t>برای تقویت مهارت گوش دادن باید به نکات زیر توجّه کرد:</a:t>
            </a:r>
          </a:p>
          <a:p>
            <a:pPr algn="r" rtl="1">
              <a:lnSpc>
                <a:spcPct val="170000"/>
              </a:lnSpc>
              <a:buNone/>
            </a:pPr>
            <a:r>
              <a:rPr lang="fa-IR" b="1" dirty="0" smtClean="0"/>
              <a:t>1-   دقّت و تمرکز در شنیده ها </a:t>
            </a:r>
          </a:p>
          <a:p>
            <a:pPr algn="r" rtl="1">
              <a:lnSpc>
                <a:spcPct val="170000"/>
              </a:lnSpc>
              <a:buNone/>
            </a:pPr>
            <a:r>
              <a:rPr lang="fa-IR" b="1" dirty="0" smtClean="0"/>
              <a:t>2-   درک گفته های دیگران </a:t>
            </a:r>
          </a:p>
          <a:p>
            <a:pPr algn="r" rtl="1">
              <a:lnSpc>
                <a:spcPct val="170000"/>
              </a:lnSpc>
              <a:buNone/>
            </a:pPr>
            <a:r>
              <a:rPr lang="fa-IR" b="1" dirty="0" smtClean="0"/>
              <a:t>3-   درک پیام اصلی متن </a:t>
            </a:r>
          </a:p>
          <a:p>
            <a:pPr algn="r" rtl="1">
              <a:lnSpc>
                <a:spcPct val="170000"/>
              </a:lnSpc>
              <a:buNone/>
            </a:pPr>
            <a:r>
              <a:rPr lang="fa-IR" b="1" dirty="0" smtClean="0"/>
              <a:t>4-   دقّت در لحن ها و تکیه های سخن دیگران (زیر و بم و کشش های آوایی) </a:t>
            </a:r>
          </a:p>
          <a:p>
            <a:pPr algn="r" rtl="1">
              <a:lnSpc>
                <a:spcPct val="170000"/>
              </a:lnSpc>
              <a:buNone/>
            </a:pPr>
            <a:r>
              <a:rPr lang="fa-IR" b="1" dirty="0" smtClean="0"/>
              <a:t>5-   توانایی تحمّل سخن دیگران </a:t>
            </a:r>
          </a:p>
          <a:p>
            <a:pPr algn="r" rtl="1">
              <a:lnSpc>
                <a:spcPct val="170000"/>
              </a:lnSpc>
              <a:buNone/>
            </a:pPr>
            <a:r>
              <a:rPr lang="fa-IR" b="1" dirty="0" smtClean="0"/>
              <a:t>6-   شناخت موسیقی کلمات برای ایجاد مکث ها و درنگ ها </a:t>
            </a:r>
          </a:p>
          <a:p>
            <a:pPr>
              <a:buNone/>
            </a:pPr>
            <a:endParaRPr lang="fa-IR" dirty="0"/>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4" presetClass="entr" presetSubtype="0" accel="10000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3000" fill="hold"/>
                                        <p:tgtEl>
                                          <p:spTgt spid="3">
                                            <p:txEl>
                                              <p:pRg st="0" end="0"/>
                                            </p:txEl>
                                          </p:spTgt>
                                        </p:tgtEl>
                                        <p:attrNameLst>
                                          <p:attrName>ppt_w</p:attrName>
                                        </p:attrNameLst>
                                      </p:cBhvr>
                                      <p:tavLst>
                                        <p:tav tm="0">
                                          <p:val>
                                            <p:strVal val="#ppt_w*0.05"/>
                                          </p:val>
                                        </p:tav>
                                        <p:tav tm="100000">
                                          <p:val>
                                            <p:strVal val="#ppt_w"/>
                                          </p:val>
                                        </p:tav>
                                      </p:tavLst>
                                    </p:anim>
                                    <p:anim calcmode="lin" valueType="num">
                                      <p:cBhvr>
                                        <p:cTn id="15" dur="3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6" dur="3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7" dur="3000" fill="hold"/>
                                        <p:tgtEl>
                                          <p:spTgt spid="3">
                                            <p:txEl>
                                              <p:pRg st="0" end="0"/>
                                            </p:txEl>
                                          </p:spTgt>
                                        </p:tgtEl>
                                        <p:attrNameLst>
                                          <p:attrName>ppt_y</p:attrName>
                                        </p:attrNameLst>
                                      </p:cBhvr>
                                      <p:tavLst>
                                        <p:tav tm="0">
                                          <p:val>
                                            <p:strVal val="#ppt_y"/>
                                          </p:val>
                                        </p:tav>
                                        <p:tav tm="100000">
                                          <p:val>
                                            <p:strVal val="#ppt_y"/>
                                          </p:val>
                                        </p:tav>
                                      </p:tavLst>
                                    </p:anim>
                                    <p:animEffect transition="in" filter="fade">
                                      <p:cBhvr>
                                        <p:cTn id="18" dur="3000"/>
                                        <p:tgtEl>
                                          <p:spTgt spid="3">
                                            <p:txEl>
                                              <p:pRg st="0" end="0"/>
                                            </p:txEl>
                                          </p:spTgt>
                                        </p:tgtEl>
                                      </p:cBhvr>
                                    </p:animEffect>
                                  </p:childTnLst>
                                </p:cTn>
                              </p:par>
                              <p:par>
                                <p:cTn id="19" presetID="54" presetClass="entr" presetSubtype="0" accel="10000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3000" fill="hold"/>
                                        <p:tgtEl>
                                          <p:spTgt spid="3">
                                            <p:txEl>
                                              <p:pRg st="1" end="1"/>
                                            </p:txEl>
                                          </p:spTgt>
                                        </p:tgtEl>
                                        <p:attrNameLst>
                                          <p:attrName>ppt_w</p:attrName>
                                        </p:attrNameLst>
                                      </p:cBhvr>
                                      <p:tavLst>
                                        <p:tav tm="0">
                                          <p:val>
                                            <p:strVal val="#ppt_w*0.05"/>
                                          </p:val>
                                        </p:tav>
                                        <p:tav tm="100000">
                                          <p:val>
                                            <p:strVal val="#ppt_w"/>
                                          </p:val>
                                        </p:tav>
                                      </p:tavLst>
                                    </p:anim>
                                    <p:anim calcmode="lin" valueType="num">
                                      <p:cBhvr>
                                        <p:cTn id="22" dur="3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3" dur="3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4" dur="3000" fill="hold"/>
                                        <p:tgtEl>
                                          <p:spTgt spid="3">
                                            <p:txEl>
                                              <p:pRg st="1" end="1"/>
                                            </p:txEl>
                                          </p:spTgt>
                                        </p:tgtEl>
                                        <p:attrNameLst>
                                          <p:attrName>ppt_y</p:attrName>
                                        </p:attrNameLst>
                                      </p:cBhvr>
                                      <p:tavLst>
                                        <p:tav tm="0">
                                          <p:val>
                                            <p:strVal val="#ppt_y"/>
                                          </p:val>
                                        </p:tav>
                                        <p:tav tm="100000">
                                          <p:val>
                                            <p:strVal val="#ppt_y"/>
                                          </p:val>
                                        </p:tav>
                                      </p:tavLst>
                                    </p:anim>
                                    <p:animEffect transition="in" filter="fade">
                                      <p:cBhvr>
                                        <p:cTn id="25" dur="3000"/>
                                        <p:tgtEl>
                                          <p:spTgt spid="3">
                                            <p:txEl>
                                              <p:pRg st="1" end="1"/>
                                            </p:txEl>
                                          </p:spTgt>
                                        </p:tgtEl>
                                      </p:cBhvr>
                                    </p:animEffect>
                                  </p:childTnLst>
                                </p:cTn>
                              </p:par>
                              <p:par>
                                <p:cTn id="26" presetID="54" presetClass="entr" presetSubtype="0" accel="100000" fill="hold" nodeType="with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3000" fill="hold"/>
                                        <p:tgtEl>
                                          <p:spTgt spid="3">
                                            <p:txEl>
                                              <p:pRg st="2" end="2"/>
                                            </p:txEl>
                                          </p:spTgt>
                                        </p:tgtEl>
                                        <p:attrNameLst>
                                          <p:attrName>ppt_w</p:attrName>
                                        </p:attrNameLst>
                                      </p:cBhvr>
                                      <p:tavLst>
                                        <p:tav tm="0">
                                          <p:val>
                                            <p:strVal val="#ppt_w*0.05"/>
                                          </p:val>
                                        </p:tav>
                                        <p:tav tm="100000">
                                          <p:val>
                                            <p:strVal val="#ppt_w"/>
                                          </p:val>
                                        </p:tav>
                                      </p:tavLst>
                                    </p:anim>
                                    <p:anim calcmode="lin" valueType="num">
                                      <p:cBhvr>
                                        <p:cTn id="29" dur="3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0" dur="3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1" dur="3000" fill="hold"/>
                                        <p:tgtEl>
                                          <p:spTgt spid="3">
                                            <p:txEl>
                                              <p:pRg st="2" end="2"/>
                                            </p:txEl>
                                          </p:spTgt>
                                        </p:tgtEl>
                                        <p:attrNameLst>
                                          <p:attrName>ppt_y</p:attrName>
                                        </p:attrNameLst>
                                      </p:cBhvr>
                                      <p:tavLst>
                                        <p:tav tm="0">
                                          <p:val>
                                            <p:strVal val="#ppt_y"/>
                                          </p:val>
                                        </p:tav>
                                        <p:tav tm="100000">
                                          <p:val>
                                            <p:strVal val="#ppt_y"/>
                                          </p:val>
                                        </p:tav>
                                      </p:tavLst>
                                    </p:anim>
                                    <p:animEffect transition="in" filter="fade">
                                      <p:cBhvr>
                                        <p:cTn id="32" dur="3000"/>
                                        <p:tgtEl>
                                          <p:spTgt spid="3">
                                            <p:txEl>
                                              <p:pRg st="2" end="2"/>
                                            </p:txEl>
                                          </p:spTgt>
                                        </p:tgtEl>
                                      </p:cBhvr>
                                    </p:animEffect>
                                  </p:childTnLst>
                                </p:cTn>
                              </p:par>
                              <p:par>
                                <p:cTn id="33" presetID="54" presetClass="entr" presetSubtype="0" accel="100000" fill="hold" nodeType="with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3000" fill="hold"/>
                                        <p:tgtEl>
                                          <p:spTgt spid="3">
                                            <p:txEl>
                                              <p:pRg st="3" end="3"/>
                                            </p:txEl>
                                          </p:spTgt>
                                        </p:tgtEl>
                                        <p:attrNameLst>
                                          <p:attrName>ppt_w</p:attrName>
                                        </p:attrNameLst>
                                      </p:cBhvr>
                                      <p:tavLst>
                                        <p:tav tm="0">
                                          <p:val>
                                            <p:strVal val="#ppt_w*0.05"/>
                                          </p:val>
                                        </p:tav>
                                        <p:tav tm="100000">
                                          <p:val>
                                            <p:strVal val="#ppt_w"/>
                                          </p:val>
                                        </p:tav>
                                      </p:tavLst>
                                    </p:anim>
                                    <p:anim calcmode="lin" valueType="num">
                                      <p:cBhvr>
                                        <p:cTn id="36" dur="3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37" dur="3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38" dur="3000" fill="hold"/>
                                        <p:tgtEl>
                                          <p:spTgt spid="3">
                                            <p:txEl>
                                              <p:pRg st="3" end="3"/>
                                            </p:txEl>
                                          </p:spTgt>
                                        </p:tgtEl>
                                        <p:attrNameLst>
                                          <p:attrName>ppt_y</p:attrName>
                                        </p:attrNameLst>
                                      </p:cBhvr>
                                      <p:tavLst>
                                        <p:tav tm="0">
                                          <p:val>
                                            <p:strVal val="#ppt_y"/>
                                          </p:val>
                                        </p:tav>
                                        <p:tav tm="100000">
                                          <p:val>
                                            <p:strVal val="#ppt_y"/>
                                          </p:val>
                                        </p:tav>
                                      </p:tavLst>
                                    </p:anim>
                                    <p:animEffect transition="in" filter="fade">
                                      <p:cBhvr>
                                        <p:cTn id="39" dur="3000"/>
                                        <p:tgtEl>
                                          <p:spTgt spid="3">
                                            <p:txEl>
                                              <p:pRg st="3" end="3"/>
                                            </p:txEl>
                                          </p:spTgt>
                                        </p:tgtEl>
                                      </p:cBhvr>
                                    </p:animEffect>
                                  </p:childTnLst>
                                </p:cTn>
                              </p:par>
                              <p:par>
                                <p:cTn id="40" presetID="54" presetClass="entr" presetSubtype="0" accel="100000" fill="hold" nodeType="with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3000" fill="hold"/>
                                        <p:tgtEl>
                                          <p:spTgt spid="3">
                                            <p:txEl>
                                              <p:pRg st="4" end="4"/>
                                            </p:txEl>
                                          </p:spTgt>
                                        </p:tgtEl>
                                        <p:attrNameLst>
                                          <p:attrName>ppt_w</p:attrName>
                                        </p:attrNameLst>
                                      </p:cBhvr>
                                      <p:tavLst>
                                        <p:tav tm="0">
                                          <p:val>
                                            <p:strVal val="#ppt_w*0.05"/>
                                          </p:val>
                                        </p:tav>
                                        <p:tav tm="100000">
                                          <p:val>
                                            <p:strVal val="#ppt_w"/>
                                          </p:val>
                                        </p:tav>
                                      </p:tavLst>
                                    </p:anim>
                                    <p:anim calcmode="lin" valueType="num">
                                      <p:cBhvr>
                                        <p:cTn id="43" dur="3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44" dur="3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45" dur="3000" fill="hold"/>
                                        <p:tgtEl>
                                          <p:spTgt spid="3">
                                            <p:txEl>
                                              <p:pRg st="4" end="4"/>
                                            </p:txEl>
                                          </p:spTgt>
                                        </p:tgtEl>
                                        <p:attrNameLst>
                                          <p:attrName>ppt_y</p:attrName>
                                        </p:attrNameLst>
                                      </p:cBhvr>
                                      <p:tavLst>
                                        <p:tav tm="0">
                                          <p:val>
                                            <p:strVal val="#ppt_y"/>
                                          </p:val>
                                        </p:tav>
                                        <p:tav tm="100000">
                                          <p:val>
                                            <p:strVal val="#ppt_y"/>
                                          </p:val>
                                        </p:tav>
                                      </p:tavLst>
                                    </p:anim>
                                    <p:animEffect transition="in" filter="fade">
                                      <p:cBhvr>
                                        <p:cTn id="46" dur="3000"/>
                                        <p:tgtEl>
                                          <p:spTgt spid="3">
                                            <p:txEl>
                                              <p:pRg st="4" end="4"/>
                                            </p:txEl>
                                          </p:spTgt>
                                        </p:tgtEl>
                                      </p:cBhvr>
                                    </p:animEffect>
                                  </p:childTnLst>
                                </p:cTn>
                              </p:par>
                              <p:par>
                                <p:cTn id="47" presetID="54" presetClass="entr" presetSubtype="0" accel="100000" fill="hold" nodeType="with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 calcmode="lin" valueType="num">
                                      <p:cBhvr>
                                        <p:cTn id="49" dur="3000" fill="hold"/>
                                        <p:tgtEl>
                                          <p:spTgt spid="3">
                                            <p:txEl>
                                              <p:pRg st="5" end="5"/>
                                            </p:txEl>
                                          </p:spTgt>
                                        </p:tgtEl>
                                        <p:attrNameLst>
                                          <p:attrName>ppt_w</p:attrName>
                                        </p:attrNameLst>
                                      </p:cBhvr>
                                      <p:tavLst>
                                        <p:tav tm="0">
                                          <p:val>
                                            <p:strVal val="#ppt_w*0.05"/>
                                          </p:val>
                                        </p:tav>
                                        <p:tav tm="100000">
                                          <p:val>
                                            <p:strVal val="#ppt_w"/>
                                          </p:val>
                                        </p:tav>
                                      </p:tavLst>
                                    </p:anim>
                                    <p:anim calcmode="lin" valueType="num">
                                      <p:cBhvr>
                                        <p:cTn id="50" dur="3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51" dur="30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52" dur="3000" fill="hold"/>
                                        <p:tgtEl>
                                          <p:spTgt spid="3">
                                            <p:txEl>
                                              <p:pRg st="5" end="5"/>
                                            </p:txEl>
                                          </p:spTgt>
                                        </p:tgtEl>
                                        <p:attrNameLst>
                                          <p:attrName>ppt_y</p:attrName>
                                        </p:attrNameLst>
                                      </p:cBhvr>
                                      <p:tavLst>
                                        <p:tav tm="0">
                                          <p:val>
                                            <p:strVal val="#ppt_y"/>
                                          </p:val>
                                        </p:tav>
                                        <p:tav tm="100000">
                                          <p:val>
                                            <p:strVal val="#ppt_y"/>
                                          </p:val>
                                        </p:tav>
                                      </p:tavLst>
                                    </p:anim>
                                    <p:animEffect transition="in" filter="fade">
                                      <p:cBhvr>
                                        <p:cTn id="53" dur="3000"/>
                                        <p:tgtEl>
                                          <p:spTgt spid="3">
                                            <p:txEl>
                                              <p:pRg st="5" end="5"/>
                                            </p:txEl>
                                          </p:spTgt>
                                        </p:tgtEl>
                                      </p:cBhvr>
                                    </p:animEffect>
                                  </p:childTnLst>
                                </p:cTn>
                              </p:par>
                              <p:par>
                                <p:cTn id="54" presetID="54" presetClass="entr" presetSubtype="0" accel="100000" fill="hold" nodeType="with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 calcmode="lin" valueType="num">
                                      <p:cBhvr>
                                        <p:cTn id="56" dur="3000" fill="hold"/>
                                        <p:tgtEl>
                                          <p:spTgt spid="3">
                                            <p:txEl>
                                              <p:pRg st="6" end="6"/>
                                            </p:txEl>
                                          </p:spTgt>
                                        </p:tgtEl>
                                        <p:attrNameLst>
                                          <p:attrName>ppt_w</p:attrName>
                                        </p:attrNameLst>
                                      </p:cBhvr>
                                      <p:tavLst>
                                        <p:tav tm="0">
                                          <p:val>
                                            <p:strVal val="#ppt_w*0.05"/>
                                          </p:val>
                                        </p:tav>
                                        <p:tav tm="100000">
                                          <p:val>
                                            <p:strVal val="#ppt_w"/>
                                          </p:val>
                                        </p:tav>
                                      </p:tavLst>
                                    </p:anim>
                                    <p:anim calcmode="lin" valueType="num">
                                      <p:cBhvr>
                                        <p:cTn id="57" dur="3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58" dur="3000" fill="hold"/>
                                        <p:tgtEl>
                                          <p:spTgt spid="3">
                                            <p:txEl>
                                              <p:pRg st="6" end="6"/>
                                            </p:txEl>
                                          </p:spTgt>
                                        </p:tgtEl>
                                        <p:attrNameLst>
                                          <p:attrName>ppt_x</p:attrName>
                                        </p:attrNameLst>
                                      </p:cBhvr>
                                      <p:tavLst>
                                        <p:tav tm="0">
                                          <p:val>
                                            <p:strVal val="#ppt_x-.2"/>
                                          </p:val>
                                        </p:tav>
                                        <p:tav tm="100000">
                                          <p:val>
                                            <p:strVal val="#ppt_x"/>
                                          </p:val>
                                        </p:tav>
                                      </p:tavLst>
                                    </p:anim>
                                    <p:anim calcmode="lin" valueType="num">
                                      <p:cBhvr>
                                        <p:cTn id="59" dur="3000" fill="hold"/>
                                        <p:tgtEl>
                                          <p:spTgt spid="3">
                                            <p:txEl>
                                              <p:pRg st="6" end="6"/>
                                            </p:txEl>
                                          </p:spTgt>
                                        </p:tgtEl>
                                        <p:attrNameLst>
                                          <p:attrName>ppt_y</p:attrName>
                                        </p:attrNameLst>
                                      </p:cBhvr>
                                      <p:tavLst>
                                        <p:tav tm="0">
                                          <p:val>
                                            <p:strVal val="#ppt_y"/>
                                          </p:val>
                                        </p:tav>
                                        <p:tav tm="100000">
                                          <p:val>
                                            <p:strVal val="#ppt_y"/>
                                          </p:val>
                                        </p:tav>
                                      </p:tavLst>
                                    </p:anim>
                                    <p:animEffect transition="in" filter="fade">
                                      <p:cBhvr>
                                        <p:cTn id="60" dur="3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sz="6000" dirty="0" smtClean="0">
                <a:effectLst>
                  <a:glow rad="139700">
                    <a:schemeClr val="accent2">
                      <a:satMod val="175000"/>
                      <a:alpha val="40000"/>
                    </a:schemeClr>
                  </a:glow>
                </a:effectLst>
              </a:rPr>
              <a:t>تفاوت خواندن با روخوانی</a:t>
            </a:r>
            <a:r>
              <a:rPr lang="fa-IR" dirty="0" smtClean="0"/>
              <a:t/>
            </a:r>
            <a:br>
              <a:rPr lang="fa-IR" dirty="0" smtClean="0"/>
            </a:br>
            <a:endParaRPr lang="fa-IR" dirty="0"/>
          </a:p>
        </p:txBody>
      </p:sp>
      <p:sp>
        <p:nvSpPr>
          <p:cNvPr id="3" name="Content Placeholder 2"/>
          <p:cNvSpPr>
            <a:spLocks noGrp="1"/>
          </p:cNvSpPr>
          <p:nvPr>
            <p:ph idx="1"/>
          </p:nvPr>
        </p:nvSpPr>
        <p:spPr/>
        <p:txBody>
          <a:bodyPr>
            <a:normAutofit fontScale="77500" lnSpcReduction="20000"/>
          </a:bodyPr>
          <a:lstStyle/>
          <a:p>
            <a:pPr algn="r" rtl="1">
              <a:lnSpc>
                <a:spcPct val="160000"/>
              </a:lnSpc>
              <a:buNone/>
            </a:pPr>
            <a:r>
              <a:rPr lang="fa-IR" dirty="0" smtClean="0">
                <a:solidFill>
                  <a:srgbClr val="C00000"/>
                </a:solidFill>
              </a:rPr>
              <a:t>روخوانی</a:t>
            </a:r>
            <a:r>
              <a:rPr lang="fa-IR" dirty="0" smtClean="0"/>
              <a:t> همان بیان کلمات از روی نوشته است که در آن </a:t>
            </a:r>
            <a:r>
              <a:rPr lang="fa-IR" dirty="0" smtClean="0">
                <a:solidFill>
                  <a:srgbClr val="4F3276"/>
                </a:solidFill>
              </a:rPr>
              <a:t>هیچ ارتباطی بین کلمات و درک و دریافت وجود ندارد</a:t>
            </a:r>
            <a:r>
              <a:rPr lang="fa-IR" dirty="0" smtClean="0">
                <a:solidFill>
                  <a:srgbClr val="7030A0"/>
                </a:solidFill>
              </a:rPr>
              <a:t> ،</a:t>
            </a:r>
            <a:r>
              <a:rPr lang="fa-IR" dirty="0" smtClean="0"/>
              <a:t> یعنی فرد آن چه را آموخته تنها به زبان می آورد . در حالی که </a:t>
            </a:r>
            <a:r>
              <a:rPr lang="fa-IR" dirty="0" smtClean="0">
                <a:solidFill>
                  <a:srgbClr val="C00000"/>
                </a:solidFill>
              </a:rPr>
              <a:t>خواندن</a:t>
            </a:r>
            <a:r>
              <a:rPr lang="fa-IR" dirty="0" smtClean="0"/>
              <a:t> علاوه بر بیان نوشته ها که </a:t>
            </a:r>
            <a:r>
              <a:rPr lang="fa-IR" dirty="0" smtClean="0">
                <a:solidFill>
                  <a:srgbClr val="4F3276"/>
                </a:solidFill>
              </a:rPr>
              <a:t>به درک و فهم خواننده می انجامد ،</a:t>
            </a:r>
            <a:r>
              <a:rPr lang="fa-IR" dirty="0" smtClean="0"/>
              <a:t>  منجر به برانگیخته شدن احساسات مخاطب نیز می گردد ،  به طور کلّی در روخوانی فرد فقط می خواند و مخاطب فقط می شوند امّا در خواندن ، خواننده متن را با توجّه به موضوع و محتوای آن به گونه ای می خواند که مخاطب علاوه بر شنیدن ، درک می کند و تحت تأثیر قرار می گیرد . </a:t>
            </a:r>
          </a:p>
          <a:p>
            <a:endParaRPr lang="fa-IR" dirty="0"/>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slide(fromBottom)">
                                      <p:cBhvr>
                                        <p:cTn id="13"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5400" dirty="0" smtClean="0">
                <a:effectLst>
                  <a:glow rad="139700">
                    <a:schemeClr val="accent2">
                      <a:satMod val="175000"/>
                      <a:alpha val="40000"/>
                    </a:schemeClr>
                  </a:glow>
                </a:effectLst>
              </a:rPr>
              <a:t>تفاوت خواندن با روخوانی</a:t>
            </a:r>
            <a:endParaRPr lang="fa-IR" sz="5400" dirty="0">
              <a:effectLst>
                <a:glow rad="139700">
                  <a:schemeClr val="accent2">
                    <a:satMod val="175000"/>
                    <a:alpha val="40000"/>
                  </a:schemeClr>
                </a:glow>
              </a:effectLst>
            </a:endParaRPr>
          </a:p>
        </p:txBody>
      </p:sp>
      <p:sp>
        <p:nvSpPr>
          <p:cNvPr id="3" name="Content Placeholder 2"/>
          <p:cNvSpPr>
            <a:spLocks noGrp="1"/>
          </p:cNvSpPr>
          <p:nvPr>
            <p:ph idx="1"/>
          </p:nvPr>
        </p:nvSpPr>
        <p:spPr>
          <a:xfrm>
            <a:off x="0" y="1219200"/>
            <a:ext cx="9144000" cy="5638800"/>
          </a:xfrm>
        </p:spPr>
        <p:txBody>
          <a:bodyPr>
            <a:normAutofit fontScale="85000" lnSpcReduction="10000"/>
          </a:bodyPr>
          <a:lstStyle/>
          <a:p>
            <a:pPr algn="r" rtl="1">
              <a:lnSpc>
                <a:spcPct val="160000"/>
              </a:lnSpc>
              <a:buNone/>
            </a:pPr>
            <a:r>
              <a:rPr lang="fa-IR" b="1" dirty="0" smtClean="0"/>
              <a:t>عمل خواندن از سه فعّالیّت عمده و اساسی تشکیل می شود . اوّلین فعّالیّت فرد در امر خواندن ، دیدن کلمات و فعّالیّت دوم ،  تشخیص و تلفّظ کلمات است . سومین عمل ، درک معنی مطالب خوانده شده است .</a:t>
            </a:r>
          </a:p>
          <a:p>
            <a:pPr algn="r" rtl="1">
              <a:lnSpc>
                <a:spcPct val="160000"/>
              </a:lnSpc>
              <a:buNone/>
            </a:pPr>
            <a:r>
              <a:rPr lang="fa-IR" b="1" dirty="0" smtClean="0"/>
              <a:t>دیدن نماد بصری و خطّی – تشخیص و خوانش – دریافت معنی </a:t>
            </a:r>
          </a:p>
          <a:p>
            <a:pPr algn="r" rtl="1">
              <a:lnSpc>
                <a:spcPct val="160000"/>
              </a:lnSpc>
            </a:pPr>
            <a:r>
              <a:rPr lang="fa-IR" b="1" dirty="0" smtClean="0"/>
              <a:t>این سه نوع فعّالیّت به یکدیگر وابسته اند و مکمل هم هستند . ولی معمولاً آن ها را در تعلیم خواندن ،  برای سهولت بیش تر و بالابردن کارایی و هم چنین برای کمک به تکمیل هر سه نوع فعّالیّت ، از یکدیگر مجزا می کنند و به صورت مهارت های مشخص و جدا از یکدیگر مورد توجّه قرار می دهند </a:t>
            </a: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Horizontal)">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01600">
                    <a:schemeClr val="accent3">
                      <a:satMod val="175000"/>
                      <a:alpha val="40000"/>
                    </a:schemeClr>
                  </a:glow>
                  <a:outerShdw blurRad="25500" dist="23000" dir="7020000" algn="tl">
                    <a:srgbClr val="000000">
                      <a:alpha val="50000"/>
                    </a:srgbClr>
                  </a:outerShdw>
                </a:effectLst>
              </a:rPr>
              <a:t>روش های متنوع خواندن</a:t>
            </a:r>
            <a:endParaRPr lang="fa-IR" b="1" dirty="0">
              <a:ln w="18000">
                <a:solidFill>
                  <a:schemeClr val="accent2">
                    <a:satMod val="140000"/>
                  </a:schemeClr>
                </a:solidFill>
                <a:prstDash val="solid"/>
                <a:miter lim="800000"/>
              </a:ln>
              <a:noFill/>
              <a:effectLst>
                <a:glow rad="1016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a:xfrm>
            <a:off x="457200" y="1600200"/>
            <a:ext cx="8229600" cy="5257800"/>
          </a:xfrm>
        </p:spPr>
        <p:txBody>
          <a:bodyPr>
            <a:normAutofit lnSpcReduction="10000"/>
          </a:bodyPr>
          <a:lstStyle/>
          <a:p>
            <a:pPr algn="r">
              <a:buNone/>
            </a:pPr>
            <a:r>
              <a:rPr lang="fa-IR" b="1" dirty="0" smtClean="0"/>
              <a:t>الف) بلند خوانی          </a:t>
            </a:r>
            <a:r>
              <a:rPr lang="en-US" b="1" dirty="0" smtClean="0"/>
              <a:t>  </a:t>
            </a:r>
            <a:endParaRPr lang="fa-IR" b="1" dirty="0" smtClean="0"/>
          </a:p>
          <a:p>
            <a:pPr algn="r">
              <a:buNone/>
            </a:pPr>
            <a:r>
              <a:rPr lang="fa-IR" b="1" dirty="0" smtClean="0"/>
              <a:t>  ب) صامت خوانی  </a:t>
            </a:r>
          </a:p>
          <a:p>
            <a:pPr algn="ctr">
              <a:buNone/>
            </a:pPr>
            <a:endParaRPr lang="fa-IR" b="1" dirty="0" smtClean="0"/>
          </a:p>
          <a:p>
            <a:pPr algn="ctr">
              <a:buNone/>
            </a:pPr>
            <a:r>
              <a:rPr lang="fa-IR" b="1" dirty="0" smtClean="0"/>
              <a:t>که شامل موارد زیر است </a:t>
            </a:r>
          </a:p>
          <a:p>
            <a:pPr algn="r">
              <a:buNone/>
            </a:pPr>
            <a:r>
              <a:rPr lang="fa-IR" b="1" dirty="0" smtClean="0"/>
              <a:t>1- دقیق خوانی </a:t>
            </a:r>
          </a:p>
          <a:p>
            <a:pPr algn="r">
              <a:buNone/>
            </a:pPr>
            <a:r>
              <a:rPr lang="fa-IR" b="1" dirty="0" smtClean="0"/>
              <a:t>2- خواندن تجسمی </a:t>
            </a:r>
          </a:p>
          <a:p>
            <a:pPr algn="r">
              <a:buNone/>
            </a:pPr>
            <a:r>
              <a:rPr lang="fa-IR" b="1" dirty="0" smtClean="0"/>
              <a:t>3- خواندن انتقادی </a:t>
            </a:r>
          </a:p>
          <a:p>
            <a:pPr algn="r">
              <a:buNone/>
            </a:pPr>
            <a:r>
              <a:rPr lang="fa-IR" b="1" dirty="0" smtClean="0"/>
              <a:t>4- خواندن التذاذی</a:t>
            </a:r>
          </a:p>
          <a:p>
            <a:pPr algn="r">
              <a:buNone/>
            </a:pPr>
            <a:r>
              <a:rPr lang="fa-IR" b="1" dirty="0" smtClean="0"/>
              <a:t>5- خواندن مروری (کل خوانی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6" end="6"/>
                                            </p:txEl>
                                          </p:spTgt>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p:cTn id="4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7" end="7"/>
                                            </p:txEl>
                                          </p:spTgt>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p:cTn id="55"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6" dur="500" fill="hold"/>
                                        <p:tgtEl>
                                          <p:spTgt spid="3">
                                            <p:txEl>
                                              <p:pRg st="8" end="8"/>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01600">
                    <a:schemeClr val="accent3">
                      <a:satMod val="175000"/>
                      <a:alpha val="40000"/>
                    </a:schemeClr>
                  </a:glow>
                  <a:outerShdw blurRad="25500" dist="23000" dir="7020000" algn="tl">
                    <a:srgbClr val="000000">
                      <a:alpha val="50000"/>
                    </a:srgbClr>
                  </a:outerShdw>
                </a:effectLst>
              </a:rPr>
              <a:t>روش بلند خوانی </a:t>
            </a:r>
            <a:endParaRPr lang="fa-IR" b="1" dirty="0">
              <a:ln w="18000">
                <a:solidFill>
                  <a:schemeClr val="accent2">
                    <a:satMod val="140000"/>
                  </a:schemeClr>
                </a:solidFill>
                <a:prstDash val="solid"/>
                <a:miter lim="800000"/>
              </a:ln>
              <a:noFill/>
              <a:effectLst>
                <a:glow rad="1016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p:txBody>
          <a:bodyPr>
            <a:normAutofit fontScale="92500" lnSpcReduction="10000"/>
          </a:bodyPr>
          <a:lstStyle/>
          <a:p>
            <a:pPr algn="r">
              <a:lnSpc>
                <a:spcPct val="150000"/>
              </a:lnSpc>
              <a:buNone/>
            </a:pPr>
            <a:r>
              <a:rPr lang="fa-IR" b="1" dirty="0" smtClean="0"/>
              <a:t>روشی موثر که دو فرایند ادراکی </a:t>
            </a:r>
          </a:p>
          <a:p>
            <a:pPr algn="r">
              <a:lnSpc>
                <a:spcPct val="150000"/>
              </a:lnSpc>
              <a:buNone/>
            </a:pPr>
            <a:r>
              <a:rPr lang="fa-IR" b="1" dirty="0" smtClean="0"/>
              <a:t>یعنی </a:t>
            </a:r>
          </a:p>
          <a:p>
            <a:pPr algn="r">
              <a:lnSpc>
                <a:spcPct val="150000"/>
              </a:lnSpc>
              <a:buNone/>
            </a:pPr>
            <a:r>
              <a:rPr lang="fa-IR" b="1" dirty="0" smtClean="0"/>
              <a:t>تمیز</a:t>
            </a:r>
            <a:r>
              <a:rPr lang="fa-IR" b="1" dirty="0" smtClean="0">
                <a:solidFill>
                  <a:srgbClr val="FF0000"/>
                </a:solidFill>
              </a:rPr>
              <a:t> شنیداری </a:t>
            </a:r>
            <a:r>
              <a:rPr lang="fa-IR" b="1" dirty="0" smtClean="0"/>
              <a:t>و تمیز</a:t>
            </a:r>
            <a:r>
              <a:rPr lang="fa-IR" b="1" dirty="0" smtClean="0">
                <a:solidFill>
                  <a:srgbClr val="FF0000"/>
                </a:solidFill>
              </a:rPr>
              <a:t> بصری </a:t>
            </a:r>
            <a:r>
              <a:rPr lang="fa-IR" b="1" dirty="0" smtClean="0"/>
              <a:t>را در برمیگیرد </a:t>
            </a:r>
          </a:p>
          <a:p>
            <a:pPr algn="r">
              <a:lnSpc>
                <a:spcPct val="150000"/>
              </a:lnSpc>
              <a:buNone/>
            </a:pPr>
            <a:r>
              <a:rPr lang="fa-IR" b="1" dirty="0" smtClean="0"/>
              <a:t>اما در دوره ی متوسطه با توجه به آموزش های دوره ی ابتدایی بهتر است از شیوه های مختلف صامت خوانی استفاده شود .</a:t>
            </a:r>
          </a:p>
          <a:p>
            <a:pPr algn="r">
              <a:lnSpc>
                <a:spcPct val="150000"/>
              </a:lnSpc>
              <a:buNone/>
            </a:pPr>
            <a:r>
              <a:rPr lang="fa-IR" b="1" dirty="0" smtClean="0"/>
              <a:t>این روش برای تند خوانی و مطالعه ی صحیح مفید است  </a:t>
            </a:r>
            <a:endParaRPr lang="fa-IR" b="1"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1" presetClass="entr" presetSubtype="4"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heel(4)">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4"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wheel(4)">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heel(4)">
                                      <p:cBhvr>
                                        <p:cTn id="25" dur="20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wheel(4)">
                                      <p:cBhvr>
                                        <p:cTn id="30" dur="2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4"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wheel(4)">
                                      <p:cBhvr>
                                        <p:cTn id="35"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01600">
                    <a:schemeClr val="accent3">
                      <a:satMod val="175000"/>
                      <a:alpha val="40000"/>
                    </a:schemeClr>
                  </a:glow>
                  <a:outerShdw blurRad="25500" dist="23000" dir="7020000" algn="tl">
                    <a:srgbClr val="000000">
                      <a:alpha val="50000"/>
                    </a:srgbClr>
                  </a:outerShdw>
                </a:effectLst>
              </a:rPr>
              <a:t>روش های صامت خوانی </a:t>
            </a:r>
            <a:endParaRPr lang="fa-IR" b="1" dirty="0">
              <a:ln w="18000">
                <a:solidFill>
                  <a:schemeClr val="accent2">
                    <a:satMod val="140000"/>
                  </a:schemeClr>
                </a:solidFill>
                <a:prstDash val="solid"/>
                <a:miter lim="800000"/>
              </a:ln>
              <a:noFill/>
              <a:effectLst>
                <a:glow rad="1016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a:xfrm>
            <a:off x="381000" y="1447800"/>
            <a:ext cx="8305800" cy="4953000"/>
          </a:xfrm>
        </p:spPr>
        <p:txBody>
          <a:bodyPr>
            <a:normAutofit fontScale="92500" lnSpcReduction="20000"/>
          </a:bodyPr>
          <a:lstStyle/>
          <a:p>
            <a:pPr algn="r">
              <a:lnSpc>
                <a:spcPct val="150000"/>
              </a:lnSpc>
            </a:pPr>
            <a:endParaRPr lang="fa-IR" dirty="0" smtClean="0"/>
          </a:p>
          <a:p>
            <a:pPr algn="r">
              <a:lnSpc>
                <a:spcPct val="150000"/>
              </a:lnSpc>
            </a:pPr>
            <a:r>
              <a:rPr lang="en-US" dirty="0" smtClean="0"/>
              <a:t>   </a:t>
            </a:r>
            <a:r>
              <a:rPr lang="fa-IR" b="1" dirty="0" smtClean="0"/>
              <a:t>1- دقیق خوانی</a:t>
            </a:r>
          </a:p>
          <a:p>
            <a:pPr algn="r">
              <a:lnSpc>
                <a:spcPct val="150000"/>
              </a:lnSpc>
            </a:pPr>
            <a:r>
              <a:rPr lang="fa-IR" b="1" dirty="0" smtClean="0"/>
              <a:t>2- خواندن تجسّمی</a:t>
            </a:r>
          </a:p>
          <a:p>
            <a:pPr algn="r">
              <a:lnSpc>
                <a:spcPct val="150000"/>
              </a:lnSpc>
            </a:pPr>
            <a:r>
              <a:rPr lang="fa-IR" b="1" dirty="0" smtClean="0"/>
              <a:t>3- خواندن انتقادی</a:t>
            </a:r>
          </a:p>
          <a:p>
            <a:pPr algn="r">
              <a:lnSpc>
                <a:spcPct val="150000"/>
              </a:lnSpc>
            </a:pPr>
            <a:r>
              <a:rPr lang="fa-IR" b="1" dirty="0" smtClean="0"/>
              <a:t>4- خواندن التذاذی</a:t>
            </a:r>
          </a:p>
          <a:p>
            <a:pPr algn="r">
              <a:lnSpc>
                <a:spcPct val="150000"/>
              </a:lnSpc>
            </a:pPr>
            <a:r>
              <a:rPr lang="fa-IR" b="1" dirty="0" smtClean="0"/>
              <a:t>5- خواندن مروری (کل خوانی) .</a:t>
            </a:r>
          </a:p>
          <a:p>
            <a:pPr>
              <a:buNone/>
            </a:pPr>
            <a:r>
              <a:rPr lang="fa-IR" dirty="0" smtClean="0"/>
              <a:t/>
            </a:r>
            <a:br>
              <a:rPr lang="fa-IR" dirty="0" smtClean="0"/>
            </a:br>
            <a:endParaRPr lang="fa-IR" dirty="0" smtClean="0"/>
          </a:p>
          <a:p>
            <a:pPr marL="514350" indent="-514350" algn="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wheel(4)">
                                      <p:cBhvr>
                                        <p:cTn id="13" dur="2000"/>
                                        <p:tgtEl>
                                          <p:spTgt spid="3">
                                            <p:txEl>
                                              <p:pRg st="1" end="1"/>
                                            </p:txEl>
                                          </p:spTgt>
                                        </p:tgtEl>
                                      </p:cBhvr>
                                    </p:animEffect>
                                  </p:childTnLst>
                                </p:cTn>
                              </p:par>
                              <p:par>
                                <p:cTn id="14" presetID="21" presetClass="entr" presetSubtype="4"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wheel(4)">
                                      <p:cBhvr>
                                        <p:cTn id="16" dur="2000"/>
                                        <p:tgtEl>
                                          <p:spTgt spid="3">
                                            <p:txEl>
                                              <p:pRg st="2" end="2"/>
                                            </p:txEl>
                                          </p:spTgt>
                                        </p:tgtEl>
                                      </p:cBhvr>
                                    </p:animEffect>
                                  </p:childTnLst>
                                </p:cTn>
                              </p:par>
                              <p:par>
                                <p:cTn id="17" presetID="21"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heel(4)">
                                      <p:cBhvr>
                                        <p:cTn id="19" dur="2000"/>
                                        <p:tgtEl>
                                          <p:spTgt spid="3">
                                            <p:txEl>
                                              <p:pRg st="3" end="3"/>
                                            </p:txEl>
                                          </p:spTgt>
                                        </p:tgtEl>
                                      </p:cBhvr>
                                    </p:animEffect>
                                  </p:childTnLst>
                                </p:cTn>
                              </p:par>
                              <p:par>
                                <p:cTn id="20" presetID="21" presetClass="entr" presetSubtype="4"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par>
                                <p:cTn id="23" presetID="21" presetClass="entr" presetSubtype="4"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wheel(4)">
                                      <p:cBhvr>
                                        <p:cTn id="25"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rPr>
              <a:t>دقیق خوانی </a:t>
            </a:r>
            <a:endParaRPr lang="fa-IR" b="1" dirty="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p:txBody>
          <a:bodyPr>
            <a:normAutofit fontScale="92500" lnSpcReduction="20000"/>
          </a:bodyPr>
          <a:lstStyle/>
          <a:p>
            <a:pPr algn="r">
              <a:lnSpc>
                <a:spcPct val="150000"/>
              </a:lnSpc>
              <a:buNone/>
            </a:pPr>
            <a:r>
              <a:rPr lang="fa-IR" b="1" dirty="0" smtClean="0"/>
              <a:t>دقیق خوانی : در این نوع خواندن دانش آموز به درک کامل متن خواندنی و نگهداری آن به طور منظّم در حافظه می رسد . او به افکار اصلی نویسنده پی می برد ، به ارتباط بین مطالب می پردازد ، خلاصه ی متن را بیان می کند و از آن نتیجه گیری می کند . معلّم برای سنجش این نوع خواندن صامت می تواند سؤالاتی از متن بپرسد که مفاهیم متن را مورد سنجش قرار دهد.</a:t>
            </a:r>
            <a:endParaRPr lang="fa-IR" b="1"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slide(fromBottom)">
                                      <p:cBhvr>
                                        <p:cTn id="14"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rPr>
              <a:t>خواندن تجسمی </a:t>
            </a:r>
            <a:endParaRPr lang="fa-IR" b="1" dirty="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p:txBody>
          <a:bodyPr>
            <a:normAutofit fontScale="92500" lnSpcReduction="20000"/>
          </a:bodyPr>
          <a:lstStyle/>
          <a:p>
            <a:pPr algn="r">
              <a:buNone/>
            </a:pPr>
            <a:endParaRPr lang="fa-IR" b="1" dirty="0" smtClean="0"/>
          </a:p>
          <a:p>
            <a:pPr algn="r">
              <a:lnSpc>
                <a:spcPct val="150000"/>
              </a:lnSpc>
              <a:buNone/>
            </a:pPr>
            <a:r>
              <a:rPr lang="fa-IR" b="1" dirty="0" smtClean="0"/>
              <a:t>خواندن تجسّمی : هدف این نوع خواندن درک عمیق تر ، تحریک حس کنجکاوی و مشارکت فعّالانه در مطالعه است . برای رسیدن به اهداف مذکور لازم است قبل از مطالعه سؤالاتی از متن انتخاب شود تا از این طریق ذهن دانش آموز هنگام مطالعه به سمت یافتن پاسخ ها هدایت شود .</a:t>
            </a:r>
          </a:p>
          <a:p>
            <a:pPr>
              <a:buNone/>
            </a:pPr>
            <a:r>
              <a:rPr lang="fa-IR" dirty="0" smtClean="0"/>
              <a:t/>
            </a:r>
            <a:br>
              <a:rPr lang="fa-IR" dirty="0" smtClean="0"/>
            </a:br>
            <a:endParaRPr lang="fa-IR" dirty="0" smtClean="0"/>
          </a:p>
          <a:p>
            <a:pPr>
              <a:buNone/>
            </a:pPr>
            <a:endParaRPr lang="fa-IR" dirty="0"/>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2"/>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9" presetClass="entr" presetSubtype="0" accel="10000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20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5" dur="20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6" dur="20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17" dur="2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rPr>
              <a:t>خواندن انتقادی </a:t>
            </a:r>
            <a:endParaRPr lang="fa-IR" b="1" dirty="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a:xfrm>
            <a:off x="0" y="1600200"/>
            <a:ext cx="8915400" cy="4525963"/>
          </a:xfrm>
        </p:spPr>
        <p:txBody>
          <a:bodyPr>
            <a:normAutofit fontScale="92500" lnSpcReduction="20000"/>
          </a:bodyPr>
          <a:lstStyle/>
          <a:p>
            <a:pPr algn="r">
              <a:lnSpc>
                <a:spcPct val="150000"/>
              </a:lnSpc>
              <a:buNone/>
            </a:pPr>
            <a:r>
              <a:rPr lang="fa-IR" b="1" dirty="0" smtClean="0"/>
              <a:t>خواندن انتقادی : در این روش دانش آموزان متن درس را مطالعه می کنند ، سپس درباره ی ویژگی های متن و نوع نوشته و سبک نویسنده یا شاعر و قالب درس بحث و گفت وگو می کنند و در پایان نظر نهایی خود را نسبت به متن خوانده شده ارائه می دهند. </a:t>
            </a:r>
          </a:p>
          <a:p>
            <a:pPr algn="r">
              <a:lnSpc>
                <a:spcPct val="150000"/>
              </a:lnSpc>
              <a:buNone/>
            </a:pPr>
            <a:r>
              <a:rPr lang="fa-IR" b="1" dirty="0" smtClean="0"/>
              <a:t>در این روش دانش آموز به تجزیه و تحلیل مطالب ، ارزش گذاری و قضاوت مطالب و برقراری ارتباط بین جوانب مختلف مطالب می پردازد </a:t>
            </a:r>
            <a:r>
              <a:rPr lang="fa-IR" dirty="0" smtClean="0"/>
              <a:t>.</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4)">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heel(4)">
                                      <p:cBhvr>
                                        <p:cTn id="18"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rPr>
              <a:t>خواندن التذاذی</a:t>
            </a:r>
            <a:endParaRPr lang="fa-IR" b="1" dirty="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a:xfrm>
            <a:off x="0" y="1219200"/>
            <a:ext cx="9144000" cy="5638800"/>
          </a:xfrm>
        </p:spPr>
        <p:txBody>
          <a:bodyPr>
            <a:normAutofit fontScale="77500" lnSpcReduction="20000"/>
          </a:bodyPr>
          <a:lstStyle/>
          <a:p>
            <a:pPr algn="r">
              <a:lnSpc>
                <a:spcPct val="160000"/>
              </a:lnSpc>
              <a:buNone/>
            </a:pPr>
            <a:r>
              <a:rPr lang="fa-IR" sz="4100" b="1" dirty="0" smtClean="0"/>
              <a:t>خواندن التذاذی </a:t>
            </a:r>
            <a:r>
              <a:rPr lang="fa-IR" b="1" dirty="0" smtClean="0"/>
              <a:t>: خواندن برای درک زیبایی ها ، روش مؤثّری برای پرورش حسّ زیبایی شناسی و تقویت ذوق ادبی است . بهتر است دانش آموز بیش تر به دنبال یافتن زیبایی های موجود در نثر و شعر باشد ، مانند یافتن تشبیهات ، ضرب المثل ها ، وزن و قافیه ، موسیقی موجود در شعر و  ... با توجّه به این که یکی از اهداف آموزش زبان و ادبیّات فارسی تلطیف عواطف و التذاذ ادبی است ، در متون هنری و ادبی مانند اشعار برتر و متن های تأثیرگذار داستانی و ادبی به این نوع خواندن تأکید می شود . معلّم می تواند به تناسب سرفصل ها و عناوین دروس قطعات زیبایی از نظم و نثر را انتخاب و در کلاس با لحن و آهنگی مناسب قرائت کند . در این نوع خواندن باید متونی ارائه شود که با آن التذاذ و پرورش ذوق ادبی عملی شود . </a:t>
            </a:r>
          </a:p>
          <a:p>
            <a:pPr>
              <a:buNone/>
            </a:pPr>
            <a:endParaRPr lang="fa-IR"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rPr>
              <a:t>خواندن مروری (کل خوانی)</a:t>
            </a:r>
            <a:endParaRPr lang="fa-IR" b="1" dirty="0">
              <a:ln w="18000">
                <a:solidFill>
                  <a:schemeClr val="accent2">
                    <a:satMod val="140000"/>
                  </a:schemeClr>
                </a:solidFill>
                <a:prstDash val="solid"/>
                <a:miter lim="800000"/>
              </a:ln>
              <a:noFill/>
              <a:effectLst>
                <a:glow rad="139700">
                  <a:schemeClr val="accent3">
                    <a:satMod val="175000"/>
                    <a:alpha val="40000"/>
                  </a:schemeClr>
                </a:glow>
                <a:outerShdw blurRad="25500" dist="23000" dir="7020000" algn="tl">
                  <a:srgbClr val="000000">
                    <a:alpha val="50000"/>
                  </a:srgbClr>
                </a:outerShdw>
              </a:effectLst>
            </a:endParaRPr>
          </a:p>
        </p:txBody>
      </p:sp>
      <p:sp>
        <p:nvSpPr>
          <p:cNvPr id="3" name="Content Placeholder 2"/>
          <p:cNvSpPr>
            <a:spLocks noGrp="1"/>
          </p:cNvSpPr>
          <p:nvPr>
            <p:ph idx="1"/>
          </p:nvPr>
        </p:nvSpPr>
        <p:spPr>
          <a:xfrm>
            <a:off x="0" y="2057400"/>
            <a:ext cx="9144000" cy="3581400"/>
          </a:xfrm>
        </p:spPr>
        <p:txBody>
          <a:bodyPr/>
          <a:lstStyle/>
          <a:p>
            <a:pPr algn="ctr">
              <a:lnSpc>
                <a:spcPct val="150000"/>
              </a:lnSpc>
              <a:buNone/>
            </a:pPr>
            <a:r>
              <a:rPr lang="fa-IR" b="1" dirty="0" smtClean="0"/>
              <a:t>خواندن مروری (کل خوانی) : در این شیوه ، خواننده با اندکی تورق برای به دست آوردن اطّلاعات مهم و مرور سریع نوشته ها در کمترین زمان ، عناوین اصلی و واژگان کلیدی را از نظر می گذراند تا با ساختار کلّی اثر آشنا شود </a:t>
            </a:r>
            <a:endParaRPr lang="fa-IR" b="1" dirty="0"/>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spc="100" dirty="0" smtClean="0">
                <a:ln w="18000">
                  <a:solidFill>
                    <a:schemeClr val="accent1">
                      <a:satMod val="200000"/>
                      <a:tint val="72000"/>
                    </a:schemeClr>
                  </a:solidFill>
                  <a:prstDash val="solid"/>
                </a:ln>
                <a:solidFill>
                  <a:schemeClr val="accent1">
                    <a:satMod val="280000"/>
                    <a:tint val="100000"/>
                    <a:alpha val="5700"/>
                  </a:schemeClr>
                </a:solidFill>
                <a:effectLst>
                  <a:glow rad="63500">
                    <a:schemeClr val="accent4">
                      <a:satMod val="175000"/>
                      <a:alpha val="40000"/>
                    </a:schemeClr>
                  </a:glow>
                  <a:outerShdw blurRad="25000" dist="20000" dir="16020000" algn="tl">
                    <a:schemeClr val="accent1">
                      <a:satMod val="200000"/>
                      <a:shade val="1000"/>
                      <a:alpha val="60000"/>
                    </a:schemeClr>
                  </a:outerShdw>
                </a:effectLst>
              </a:rPr>
              <a:t>تقویت شنوایی</a:t>
            </a:r>
            <a:endParaRPr lang="fa-IR" b="1" spc="100" dirty="0">
              <a:ln w="18000">
                <a:solidFill>
                  <a:schemeClr val="accent1">
                    <a:satMod val="200000"/>
                    <a:tint val="72000"/>
                  </a:schemeClr>
                </a:solidFill>
                <a:prstDash val="solid"/>
              </a:ln>
              <a:solidFill>
                <a:schemeClr val="accent1">
                  <a:satMod val="280000"/>
                  <a:tint val="100000"/>
                  <a:alpha val="5700"/>
                </a:schemeClr>
              </a:solidFill>
              <a:effectLst>
                <a:glow rad="63500">
                  <a:schemeClr val="accent4">
                    <a:satMod val="175000"/>
                    <a:alpha val="40000"/>
                  </a:schemeClr>
                </a:glow>
                <a:outerShdw blurRad="25000" dist="20000" dir="16020000" algn="tl">
                  <a:schemeClr val="accent1">
                    <a:satMod val="200000"/>
                    <a:shade val="1000"/>
                    <a:alpha val="60000"/>
                  </a:schemeClr>
                </a:outerShdw>
              </a:effectLst>
            </a:endParaRPr>
          </a:p>
        </p:txBody>
      </p:sp>
      <p:sp>
        <p:nvSpPr>
          <p:cNvPr id="3" name="Content Placeholder 2"/>
          <p:cNvSpPr>
            <a:spLocks noGrp="1"/>
          </p:cNvSpPr>
          <p:nvPr>
            <p:ph idx="1"/>
          </p:nvPr>
        </p:nvSpPr>
        <p:spPr>
          <a:xfrm>
            <a:off x="0" y="1219200"/>
            <a:ext cx="9144000" cy="5638800"/>
          </a:xfrm>
        </p:spPr>
        <p:txBody>
          <a:bodyPr>
            <a:normAutofit fontScale="92500" lnSpcReduction="20000"/>
          </a:bodyPr>
          <a:lstStyle/>
          <a:p>
            <a:pPr algn="r" rtl="1">
              <a:lnSpc>
                <a:spcPct val="170000"/>
              </a:lnSpc>
            </a:pPr>
            <a:r>
              <a:rPr lang="fa-IR" sz="2600" b="1" dirty="0" smtClean="0"/>
              <a:t>«کشف المحجوب» آورده و از پنج حس به نام پنج در علوم ، یاد کرده است : </a:t>
            </a:r>
          </a:p>
          <a:p>
            <a:pPr algn="r" rtl="1">
              <a:lnSpc>
                <a:spcPct val="170000"/>
              </a:lnSpc>
            </a:pPr>
            <a:r>
              <a:rPr lang="fa-IR" sz="2600" b="1" dirty="0" smtClean="0"/>
              <a:t>« کلیت علوم را حصول ، ازین پنج در بود : یکی دیدن و دیگر شنیدن ، سه دیگر چشیدن ، چهارم بوییدن ، پنجم بسودن ، و این پنج حواس ، سپاه سالاران علم و عقلند » . </a:t>
            </a:r>
          </a:p>
          <a:p>
            <a:pPr algn="r" rtl="1">
              <a:lnSpc>
                <a:spcPct val="170000"/>
              </a:lnSpc>
            </a:pPr>
            <a:endParaRPr lang="fa-IR" sz="2600" b="1" dirty="0" smtClean="0"/>
          </a:p>
          <a:p>
            <a:pPr algn="r" rtl="1">
              <a:lnSpc>
                <a:spcPct val="170000"/>
              </a:lnSpc>
            </a:pPr>
            <a:r>
              <a:rPr lang="fa-IR" sz="2600" b="1" dirty="0" smtClean="0"/>
              <a:t>مولانا » در دفتر ششم مثنوی معنوی فرموده است : </a:t>
            </a:r>
          </a:p>
          <a:p>
            <a:pPr algn="r" rtl="1">
              <a:lnSpc>
                <a:spcPct val="170000"/>
              </a:lnSpc>
            </a:pPr>
            <a:r>
              <a:rPr lang="fa-IR" sz="2600" b="1" dirty="0" smtClean="0"/>
              <a:t>تا خیال و فکر خوش بر وی زند                 فکر شیرین مرد را فربه کند </a:t>
            </a:r>
          </a:p>
          <a:p>
            <a:pPr algn="r" rtl="1">
              <a:lnSpc>
                <a:spcPct val="170000"/>
              </a:lnSpc>
            </a:pPr>
            <a:r>
              <a:rPr lang="fa-IR" sz="2600" b="1" dirty="0" smtClean="0"/>
              <a:t>جانور فربه شود لیک از علف                 آدمی فربه ز عز است و شرف</a:t>
            </a:r>
          </a:p>
          <a:p>
            <a:pPr algn="r" rtl="1">
              <a:lnSpc>
                <a:spcPct val="170000"/>
              </a:lnSpc>
            </a:pPr>
            <a:r>
              <a:rPr lang="fa-IR" sz="2600" b="1" dirty="0" smtClean="0"/>
              <a:t>آدمی فربه شود از راه گوش                  جانور فربه شود از حلق و نوش </a:t>
            </a:r>
          </a:p>
          <a:p>
            <a:pPr algn="ctr">
              <a:lnSpc>
                <a:spcPct val="170000"/>
              </a:lnSpc>
              <a:buNone/>
            </a:pPr>
            <a:endParaRPr lang="fa-IR" sz="23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7" presetClass="entr" presetSubtype="4"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7" presetClass="entr" presetSubtype="4" fill="hold" grpId="0"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7" presetClass="entr" presetSubtype="4"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 calcmode="lin" valueType="num">
                                      <p:cBhvr additive="base">
                                        <p:cTn id="30" dur="5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1" dur="5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7" presetClass="entr" presetSubtype="4"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7"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additive="base">
                                        <p:cTn id="42" dur="5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3" dur="5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54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spc="100" dirty="0" smtClean="0">
                <a:ln w="18000">
                  <a:solidFill>
                    <a:schemeClr val="accent1">
                      <a:satMod val="200000"/>
                      <a:tint val="72000"/>
                    </a:schemeClr>
                  </a:solidFill>
                  <a:prstDash val="solid"/>
                </a:ln>
                <a:solidFill>
                  <a:schemeClr val="accent1">
                    <a:satMod val="280000"/>
                    <a:tint val="100000"/>
                    <a:alpha val="5700"/>
                  </a:schemeClr>
                </a:solidFill>
                <a:effectLst>
                  <a:glow rad="63500">
                    <a:schemeClr val="accent4">
                      <a:satMod val="175000"/>
                      <a:alpha val="40000"/>
                    </a:schemeClr>
                  </a:glow>
                  <a:outerShdw blurRad="25000" dist="20000" dir="16020000" algn="tl">
                    <a:schemeClr val="accent1">
                      <a:satMod val="200000"/>
                      <a:shade val="1000"/>
                      <a:alpha val="60000"/>
                    </a:schemeClr>
                  </a:outerShdw>
                </a:effectLst>
              </a:rPr>
              <a:t>گام های مهندسی زبان</a:t>
            </a:r>
            <a:endParaRPr lang="fa-IR" b="1" spc="100" dirty="0">
              <a:ln w="18000">
                <a:solidFill>
                  <a:schemeClr val="accent1">
                    <a:satMod val="200000"/>
                    <a:tint val="72000"/>
                  </a:schemeClr>
                </a:solidFill>
                <a:prstDash val="solid"/>
              </a:ln>
              <a:solidFill>
                <a:schemeClr val="accent1">
                  <a:satMod val="280000"/>
                  <a:tint val="100000"/>
                  <a:alpha val="5700"/>
                </a:schemeClr>
              </a:solidFill>
              <a:effectLst>
                <a:glow rad="63500">
                  <a:schemeClr val="accent4">
                    <a:satMod val="175000"/>
                    <a:alpha val="40000"/>
                  </a:schemeClr>
                </a:glow>
                <a:outerShdw blurRad="25000" dist="20000" dir="16020000" algn="tl">
                  <a:schemeClr val="accent1">
                    <a:satMod val="200000"/>
                    <a:shade val="1000"/>
                    <a:alpha val="60000"/>
                  </a:schemeClr>
                </a:outerShdw>
              </a:effectLst>
            </a:endParaRPr>
          </a:p>
        </p:txBody>
      </p:sp>
      <p:sp>
        <p:nvSpPr>
          <p:cNvPr id="3" name="Content Placeholder 2"/>
          <p:cNvSpPr>
            <a:spLocks noGrp="1"/>
          </p:cNvSpPr>
          <p:nvPr>
            <p:ph idx="1"/>
          </p:nvPr>
        </p:nvSpPr>
        <p:spPr>
          <a:xfrm>
            <a:off x="152400" y="1295400"/>
            <a:ext cx="8991600" cy="5562600"/>
          </a:xfrm>
        </p:spPr>
        <p:txBody>
          <a:bodyPr>
            <a:normAutofit fontScale="77500" lnSpcReduction="20000"/>
          </a:bodyPr>
          <a:lstStyle/>
          <a:p>
            <a:pPr algn="r" rtl="1">
              <a:lnSpc>
                <a:spcPct val="160000"/>
              </a:lnSpc>
            </a:pPr>
            <a:r>
              <a:rPr lang="fa-IR" b="1" dirty="0" smtClean="0"/>
              <a:t>مهندسی ساختمان زبان آموزی ، گام های زیر را باید پیمود : </a:t>
            </a:r>
          </a:p>
          <a:p>
            <a:pPr algn="r" rtl="1">
              <a:lnSpc>
                <a:spcPct val="160000"/>
              </a:lnSpc>
            </a:pPr>
            <a:r>
              <a:rPr lang="fa-IR" b="1" dirty="0" smtClean="0"/>
              <a:t>گام نخست : تربیت سواد دیداری (چشم) </a:t>
            </a:r>
          </a:p>
          <a:p>
            <a:pPr algn="r" rtl="1">
              <a:lnSpc>
                <a:spcPct val="160000"/>
              </a:lnSpc>
            </a:pPr>
            <a:r>
              <a:rPr lang="fa-IR" b="1" dirty="0" smtClean="0"/>
              <a:t>گام دوم : تربیت سواد شنیداری (گوش) </a:t>
            </a:r>
          </a:p>
          <a:p>
            <a:pPr algn="r" rtl="1">
              <a:lnSpc>
                <a:spcPct val="160000"/>
              </a:lnSpc>
            </a:pPr>
            <a:r>
              <a:rPr lang="fa-IR" b="1" dirty="0" smtClean="0"/>
              <a:t>گام سوم : پرورش و تربیت سواد پساوایی (و حس های دیگر) </a:t>
            </a:r>
          </a:p>
          <a:p>
            <a:pPr algn="r" rtl="1">
              <a:lnSpc>
                <a:spcPct val="160000"/>
              </a:lnSpc>
            </a:pPr>
            <a:r>
              <a:rPr lang="fa-IR" b="1" dirty="0" smtClean="0"/>
              <a:t>گام چهارم : پرورش تخیل و تفکر (ذهن) </a:t>
            </a:r>
          </a:p>
          <a:p>
            <a:pPr algn="r" rtl="1">
              <a:lnSpc>
                <a:spcPct val="160000"/>
              </a:lnSpc>
            </a:pPr>
            <a:r>
              <a:rPr lang="fa-IR" b="1" dirty="0" smtClean="0"/>
              <a:t>گام پنجم : تربیت پرسش گری و کنجکاوی (هوش) </a:t>
            </a:r>
          </a:p>
          <a:p>
            <a:pPr algn="r" rtl="1">
              <a:lnSpc>
                <a:spcPct val="160000"/>
              </a:lnSpc>
            </a:pPr>
            <a:r>
              <a:rPr lang="fa-IR" b="1" dirty="0" smtClean="0"/>
              <a:t>گام ششم : پرورش چه، چگونه و چه هنگام سخن گفتن (زبان) </a:t>
            </a:r>
          </a:p>
          <a:p>
            <a:pPr algn="r">
              <a:lnSpc>
                <a:spcPct val="160000"/>
              </a:lnSpc>
              <a:buNone/>
            </a:pPr>
            <a:r>
              <a:rPr lang="fa-IR" b="1" dirty="0" smtClean="0"/>
              <a:t>با گسترش پهنای این دریچه ها و فربه سازی فراخنای ذهن و زبان ، </a:t>
            </a:r>
          </a:p>
          <a:p>
            <a:pPr algn="r">
              <a:lnSpc>
                <a:spcPct val="160000"/>
              </a:lnSpc>
              <a:buNone/>
            </a:pPr>
            <a:r>
              <a:rPr lang="fa-IR" b="1" dirty="0" smtClean="0"/>
              <a:t>دنیای فریبای ادبیّات رخ می نماید . </a:t>
            </a:r>
          </a:p>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diamond(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diamond(in)">
                                      <p:cBhvr>
                                        <p:cTn id="19" dur="20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diamond(in)">
                                      <p:cBhvr>
                                        <p:cTn id="24" dur="2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diamond(in)">
                                      <p:cBhvr>
                                        <p:cTn id="29" dur="20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diamond(in)">
                                      <p:cBhvr>
                                        <p:cTn id="34" dur="2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8" presetClass="entr" presetSubtype="16"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diamond(in)">
                                      <p:cBhvr>
                                        <p:cTn id="39" dur="20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8" presetClass="entr" presetSubtype="16"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diamond(in)">
                                      <p:cBhvr>
                                        <p:cTn id="44" dur="20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8" presetClass="entr" presetSubtype="16"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diamond(in)">
                                      <p:cBhvr>
                                        <p:cTn id="49" dur="2000"/>
                                        <p:tgtEl>
                                          <p:spTgt spid="3">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8" presetClass="entr" presetSubtype="16" fill="hold" grpId="0" nodeType="click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diamond(in)">
                                      <p:cBhvr>
                                        <p:cTn id="54"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8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های زبان فارسی</a:t>
            </a:r>
            <a:r>
              <a:rPr lang="fa-IR" dirty="0" smtClean="0">
                <a:effectLst>
                  <a:glow rad="228600">
                    <a:schemeClr val="accent6">
                      <a:satMod val="175000"/>
                      <a:alpha val="40000"/>
                    </a:schemeClr>
                  </a:glow>
                </a:effectLst>
              </a:rPr>
              <a:t> </a:t>
            </a:r>
            <a:endParaRPr lang="fa-IR" dirty="0">
              <a:effectLst>
                <a:glow rad="228600">
                  <a:schemeClr val="accent6">
                    <a:satMod val="175000"/>
                    <a:alpha val="40000"/>
                  </a:schemeClr>
                </a:glow>
              </a:effectLst>
            </a:endParaRPr>
          </a:p>
        </p:txBody>
      </p:sp>
      <p:sp>
        <p:nvSpPr>
          <p:cNvPr id="3" name="Content Placeholder 2"/>
          <p:cNvSpPr>
            <a:spLocks noGrp="1"/>
          </p:cNvSpPr>
          <p:nvPr>
            <p:ph idx="1"/>
          </p:nvPr>
        </p:nvSpPr>
        <p:spPr/>
        <p:txBody>
          <a:bodyPr>
            <a:normAutofit/>
          </a:bodyPr>
          <a:lstStyle/>
          <a:p>
            <a:pPr algn="ctr">
              <a:buNone/>
            </a:pPr>
            <a:r>
              <a:rPr lang="fa-IR" b="1" dirty="0" smtClean="0"/>
              <a:t>لحن یعنی آواز خوش و موزون ، نوا ، کشیدن صدا یا </a:t>
            </a:r>
            <a:endParaRPr lang="en-US" b="1" dirty="0" smtClean="0"/>
          </a:p>
          <a:p>
            <a:pPr algn="ctr">
              <a:buNone/>
            </a:pPr>
            <a:r>
              <a:rPr lang="fa-IR" b="1" dirty="0" smtClean="0"/>
              <a:t>اجتماع حالت های صدا های مختلف</a:t>
            </a:r>
          </a:p>
          <a:p>
            <a:pPr algn="ctr">
              <a:buNone/>
            </a:pPr>
            <a:endParaRPr lang="fa-IR" b="1" dirty="0" smtClean="0"/>
          </a:p>
          <a:p>
            <a:pPr algn="ctr">
              <a:buNone/>
            </a:pPr>
            <a:r>
              <a:rPr lang="fa-IR" b="1" dirty="0" smtClean="0"/>
              <a:t>(دهخدا) لحن ،نحوه ی خواندن و بیان کردن جملات است با </a:t>
            </a:r>
            <a:endParaRPr lang="en-US" b="1" dirty="0" smtClean="0"/>
          </a:p>
          <a:p>
            <a:pPr algn="ctr">
              <a:buNone/>
            </a:pPr>
            <a:r>
              <a:rPr lang="fa-IR" b="1" dirty="0" smtClean="0"/>
              <a:t>توجه به شرایط موجود و فضای حاکم بر جمله وکل متن</a:t>
            </a:r>
          </a:p>
          <a:p>
            <a:pPr algn="ctr">
              <a:buNone/>
            </a:pPr>
            <a:r>
              <a:rPr lang="fa-IR" b="1" dirty="0" smtClean="0"/>
              <a:t> </a:t>
            </a:r>
          </a:p>
          <a:p>
            <a:pPr algn="ctr">
              <a:buNone/>
            </a:pPr>
            <a:r>
              <a:rPr lang="fa-IR" b="1" dirty="0" smtClean="0"/>
              <a:t>هر متن لحن خاص خود را می طلبد اعم از طنز یا جدی</a:t>
            </a:r>
            <a:r>
              <a:rPr lang="fa-IR"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800" decel="100000"/>
                                        <p:tgtEl>
                                          <p:spTgt spid="3">
                                            <p:txEl>
                                              <p:pRg st="0" end="0"/>
                                            </p:txEl>
                                          </p:spTgt>
                                        </p:tgtEl>
                                      </p:cBhvr>
                                    </p:animEffect>
                                    <p:anim calcmode="lin" valueType="num">
                                      <p:cBhvr>
                                        <p:cTn id="19"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20"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21"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800" decel="100000"/>
                                        <p:tgtEl>
                                          <p:spTgt spid="3">
                                            <p:txEl>
                                              <p:pRg st="1" end="1"/>
                                            </p:txEl>
                                          </p:spTgt>
                                        </p:tgtEl>
                                      </p:cBhvr>
                                    </p:animEffect>
                                    <p:anim calcmode="lin" valueType="num">
                                      <p:cBhvr>
                                        <p:cTn id="29"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30"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31"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0" presetClass="entr" presetSubtype="0"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Effect transition="in" filter="fade">
                                      <p:cBhvr>
                                        <p:cTn id="38" dur="800" decel="100000"/>
                                        <p:tgtEl>
                                          <p:spTgt spid="3">
                                            <p:txEl>
                                              <p:pRg st="3" end="3"/>
                                            </p:txEl>
                                          </p:spTgt>
                                        </p:tgtEl>
                                      </p:cBhvr>
                                    </p:animEffect>
                                    <p:anim calcmode="lin" valueType="num">
                                      <p:cBhvr>
                                        <p:cTn id="39"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40"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41"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30" presetClass="entr" presetSubtype="0" fill="hold" grpId="0" nodeType="clickEffect">
                                  <p:stCondLst>
                                    <p:cond delay="0"/>
                                  </p:stCondLst>
                                  <p:childTnLst>
                                    <p:set>
                                      <p:cBhvr>
                                        <p:cTn id="47" dur="1" fill="hold">
                                          <p:stCondLst>
                                            <p:cond delay="0"/>
                                          </p:stCondLst>
                                        </p:cTn>
                                        <p:tgtEl>
                                          <p:spTgt spid="3">
                                            <p:txEl>
                                              <p:pRg st="4" end="4"/>
                                            </p:txEl>
                                          </p:spTgt>
                                        </p:tgtEl>
                                        <p:attrNameLst>
                                          <p:attrName>style.visibility</p:attrName>
                                        </p:attrNameLst>
                                      </p:cBhvr>
                                      <p:to>
                                        <p:strVal val="visible"/>
                                      </p:to>
                                    </p:set>
                                    <p:animEffect transition="in" filter="fade">
                                      <p:cBhvr>
                                        <p:cTn id="48" dur="800" decel="100000"/>
                                        <p:tgtEl>
                                          <p:spTgt spid="3">
                                            <p:txEl>
                                              <p:pRg st="4" end="4"/>
                                            </p:txEl>
                                          </p:spTgt>
                                        </p:tgtEl>
                                      </p:cBhvr>
                                    </p:animEffect>
                                    <p:anim calcmode="lin" valueType="num">
                                      <p:cBhvr>
                                        <p:cTn id="49"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50"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51"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52"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53"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30" presetClass="entr" presetSubtype="0" fill="hold" grpId="0" nodeType="clickEffect">
                                  <p:stCondLst>
                                    <p:cond delay="0"/>
                                  </p:stCondLst>
                                  <p:childTnLst>
                                    <p:set>
                                      <p:cBhvr>
                                        <p:cTn id="57" dur="1" fill="hold">
                                          <p:stCondLst>
                                            <p:cond delay="0"/>
                                          </p:stCondLst>
                                        </p:cTn>
                                        <p:tgtEl>
                                          <p:spTgt spid="3">
                                            <p:txEl>
                                              <p:pRg st="5" end="5"/>
                                            </p:txEl>
                                          </p:spTgt>
                                        </p:tgtEl>
                                        <p:attrNameLst>
                                          <p:attrName>style.visibility</p:attrName>
                                        </p:attrNameLst>
                                      </p:cBhvr>
                                      <p:to>
                                        <p:strVal val="visible"/>
                                      </p:to>
                                    </p:set>
                                    <p:animEffect transition="in" filter="fade">
                                      <p:cBhvr>
                                        <p:cTn id="58" dur="800" decel="100000"/>
                                        <p:tgtEl>
                                          <p:spTgt spid="3">
                                            <p:txEl>
                                              <p:pRg st="5" end="5"/>
                                            </p:txEl>
                                          </p:spTgt>
                                        </p:tgtEl>
                                      </p:cBhvr>
                                    </p:animEffect>
                                    <p:anim calcmode="lin" valueType="num">
                                      <p:cBhvr>
                                        <p:cTn id="59"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60"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61"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62"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63"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30" presetClass="entr" presetSubtype="0" fill="hold" grpId="0" nodeType="clickEffect">
                                  <p:stCondLst>
                                    <p:cond delay="0"/>
                                  </p:stCondLst>
                                  <p:childTnLst>
                                    <p:set>
                                      <p:cBhvr>
                                        <p:cTn id="67" dur="1" fill="hold">
                                          <p:stCondLst>
                                            <p:cond delay="0"/>
                                          </p:stCondLst>
                                        </p:cTn>
                                        <p:tgtEl>
                                          <p:spTgt spid="3">
                                            <p:txEl>
                                              <p:pRg st="6" end="6"/>
                                            </p:txEl>
                                          </p:spTgt>
                                        </p:tgtEl>
                                        <p:attrNameLst>
                                          <p:attrName>style.visibility</p:attrName>
                                        </p:attrNameLst>
                                      </p:cBhvr>
                                      <p:to>
                                        <p:strVal val="visible"/>
                                      </p:to>
                                    </p:set>
                                    <p:animEffect transition="in" filter="fade">
                                      <p:cBhvr>
                                        <p:cTn id="68" dur="800" decel="100000"/>
                                        <p:tgtEl>
                                          <p:spTgt spid="3">
                                            <p:txEl>
                                              <p:pRg st="6" end="6"/>
                                            </p:txEl>
                                          </p:spTgt>
                                        </p:tgtEl>
                                      </p:cBhvr>
                                    </p:animEffect>
                                    <p:anim calcmode="lin" valueType="num">
                                      <p:cBhvr>
                                        <p:cTn id="69" dur="800" decel="100000" fill="hold"/>
                                        <p:tgtEl>
                                          <p:spTgt spid="3">
                                            <p:txEl>
                                              <p:pRg st="6" end="6"/>
                                            </p:txEl>
                                          </p:spTgt>
                                        </p:tgtEl>
                                        <p:attrNameLst>
                                          <p:attrName>style.rotation</p:attrName>
                                        </p:attrNameLst>
                                      </p:cBhvr>
                                      <p:tavLst>
                                        <p:tav tm="0">
                                          <p:val>
                                            <p:fltVal val="-90"/>
                                          </p:val>
                                        </p:tav>
                                        <p:tav tm="100000">
                                          <p:val>
                                            <p:fltVal val="0"/>
                                          </p:val>
                                        </p:tav>
                                      </p:tavLst>
                                    </p:anim>
                                    <p:anim calcmode="lin" valueType="num">
                                      <p:cBhvr>
                                        <p:cTn id="70" dur="800" decel="100000" fill="hold"/>
                                        <p:tgtEl>
                                          <p:spTgt spid="3">
                                            <p:txEl>
                                              <p:pRg st="6" end="6"/>
                                            </p:txEl>
                                          </p:spTgt>
                                        </p:tgtEl>
                                        <p:attrNameLst>
                                          <p:attrName>ppt_x</p:attrName>
                                        </p:attrNameLst>
                                      </p:cBhvr>
                                      <p:tavLst>
                                        <p:tav tm="0">
                                          <p:val>
                                            <p:strVal val="#ppt_x+0.4"/>
                                          </p:val>
                                        </p:tav>
                                        <p:tav tm="100000">
                                          <p:val>
                                            <p:strVal val="#ppt_x-0.05"/>
                                          </p:val>
                                        </p:tav>
                                      </p:tavLst>
                                    </p:anim>
                                    <p:anim calcmode="lin" valueType="num">
                                      <p:cBhvr>
                                        <p:cTn id="71" dur="800" decel="100000" fill="hold"/>
                                        <p:tgtEl>
                                          <p:spTgt spid="3">
                                            <p:txEl>
                                              <p:pRg st="6" end="6"/>
                                            </p:txEl>
                                          </p:spTgt>
                                        </p:tgtEl>
                                        <p:attrNameLst>
                                          <p:attrName>ppt_y</p:attrName>
                                        </p:attrNameLst>
                                      </p:cBhvr>
                                      <p:tavLst>
                                        <p:tav tm="0">
                                          <p:val>
                                            <p:strVal val="#ppt_y-0.4"/>
                                          </p:val>
                                        </p:tav>
                                        <p:tav tm="100000">
                                          <p:val>
                                            <p:strVal val="#ppt_y+0.1"/>
                                          </p:val>
                                        </p:tav>
                                      </p:tavLst>
                                    </p:anim>
                                    <p:anim calcmode="lin" valueType="num">
                                      <p:cBhvr>
                                        <p:cTn id="72" dur="200" accel="100000" fill="hold">
                                          <p:stCondLst>
                                            <p:cond delay="800"/>
                                          </p:stCondLst>
                                        </p:cTn>
                                        <p:tgtEl>
                                          <p:spTgt spid="3">
                                            <p:txEl>
                                              <p:pRg st="6" end="6"/>
                                            </p:txEl>
                                          </p:spTgt>
                                        </p:tgtEl>
                                        <p:attrNameLst>
                                          <p:attrName>ppt_x</p:attrName>
                                        </p:attrNameLst>
                                      </p:cBhvr>
                                      <p:tavLst>
                                        <p:tav tm="0">
                                          <p:val>
                                            <p:strVal val="#ppt_x-0.05"/>
                                          </p:val>
                                        </p:tav>
                                        <p:tav tm="100000">
                                          <p:val>
                                            <p:strVal val="#ppt_x"/>
                                          </p:val>
                                        </p:tav>
                                      </p:tavLst>
                                    </p:anim>
                                    <p:anim calcmode="lin" valueType="num">
                                      <p:cBhvr>
                                        <p:cTn id="73" dur="200" accel="100000" fill="hold">
                                          <p:stCondLst>
                                            <p:cond delay="800"/>
                                          </p:stCondLst>
                                        </p:cTn>
                                        <p:tgtEl>
                                          <p:spTgt spid="3">
                                            <p:txEl>
                                              <p:pRg st="6" end="6"/>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9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انواع لحن </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066800"/>
            <a:ext cx="9144000" cy="5791200"/>
          </a:xfrm>
        </p:spPr>
        <p:txBody>
          <a:bodyPr>
            <a:normAutofit fontScale="85000" lnSpcReduction="20000"/>
          </a:bodyPr>
          <a:lstStyle/>
          <a:p>
            <a:pPr algn="r">
              <a:buNone/>
            </a:pPr>
            <a:endParaRPr lang="en-US" sz="3900" b="1" dirty="0" smtClean="0"/>
          </a:p>
          <a:p>
            <a:pPr algn="r">
              <a:buNone/>
            </a:pPr>
            <a:r>
              <a:rPr lang="fa-IR" sz="3900" b="1" dirty="0" smtClean="0"/>
              <a:t>1- لحن روایی </a:t>
            </a:r>
          </a:p>
          <a:p>
            <a:pPr algn="r">
              <a:buNone/>
            </a:pPr>
            <a:r>
              <a:rPr lang="fa-IR" sz="3900" b="1" dirty="0" smtClean="0"/>
              <a:t>2- لحن نیایشی</a:t>
            </a:r>
          </a:p>
          <a:p>
            <a:pPr algn="r">
              <a:buNone/>
            </a:pPr>
            <a:r>
              <a:rPr lang="fa-IR" sz="3900" b="1" dirty="0" smtClean="0"/>
              <a:t>3- لحن ستایشی </a:t>
            </a:r>
          </a:p>
          <a:p>
            <a:pPr algn="r">
              <a:buNone/>
            </a:pPr>
            <a:r>
              <a:rPr lang="fa-IR" sz="3900" b="1" dirty="0" smtClean="0"/>
              <a:t>4- لحن مدحی : </a:t>
            </a:r>
          </a:p>
          <a:p>
            <a:pPr algn="r">
              <a:buNone/>
            </a:pPr>
            <a:r>
              <a:rPr lang="fa-IR" sz="3900" b="1" dirty="0" smtClean="0"/>
              <a:t>الف ) مدح پیامبران و امامان     ب) مدح حاکمان</a:t>
            </a:r>
          </a:p>
          <a:p>
            <a:pPr algn="r">
              <a:buNone/>
            </a:pPr>
            <a:r>
              <a:rPr lang="fa-IR" sz="3900" b="1" dirty="0" smtClean="0"/>
              <a:t>لحن تغزلی و عاطفی </a:t>
            </a:r>
            <a:r>
              <a:rPr lang="en-US" sz="3900" b="1" dirty="0" smtClean="0"/>
              <a:t> </a:t>
            </a:r>
            <a:r>
              <a:rPr lang="fa-IR" sz="3900" b="1" dirty="0" smtClean="0"/>
              <a:t>5-</a:t>
            </a:r>
          </a:p>
          <a:p>
            <a:pPr algn="r">
              <a:buNone/>
            </a:pPr>
            <a:r>
              <a:rPr lang="en-US" sz="3900" b="1" dirty="0" smtClean="0"/>
              <a:t> </a:t>
            </a:r>
            <a:r>
              <a:rPr lang="fa-IR" sz="3900" b="1" dirty="0" smtClean="0"/>
              <a:t> لحن حماسی </a:t>
            </a:r>
            <a:r>
              <a:rPr lang="en-US" sz="3900" b="1" dirty="0" smtClean="0"/>
              <a:t>-</a:t>
            </a:r>
            <a:r>
              <a:rPr lang="fa-IR" sz="3900" b="1" dirty="0" smtClean="0"/>
              <a:t>6</a:t>
            </a:r>
          </a:p>
          <a:p>
            <a:pPr algn="r">
              <a:buNone/>
            </a:pPr>
            <a:r>
              <a:rPr lang="fa-IR" sz="3900" b="1" dirty="0" smtClean="0"/>
              <a:t>7-لحن تعلیمی ( اندرزی )</a:t>
            </a:r>
          </a:p>
          <a:p>
            <a:pPr algn="r">
              <a:buNone/>
            </a:pPr>
            <a:r>
              <a:rPr lang="fa-IR" sz="3900" b="1" dirty="0" smtClean="0"/>
              <a:t>8-لحن مناجات </a:t>
            </a:r>
          </a:p>
          <a:p>
            <a:pPr algn="r">
              <a:buNone/>
            </a:pPr>
            <a:r>
              <a:rPr lang="fa-IR" sz="3900" b="1" dirty="0" smtClean="0"/>
              <a:t>9-لحن توصیفی </a:t>
            </a:r>
          </a:p>
          <a:p>
            <a:pPr algn="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5"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18"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p:cTn id="27"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0"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5"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42"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46" dur="1000" decel="50000">
                                          <p:stCondLst>
                                            <p:cond delay="0"/>
                                          </p:stCondLst>
                                        </p:cTn>
                                        <p:tgtEl>
                                          <p:spTgt spid="3">
                                            <p:txEl>
                                              <p:pRg st="3" end="3"/>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5" presetClass="entr" presetSubtype="0" fill="hold" grpId="0" nodeType="clickEffect">
                                  <p:stCondLst>
                                    <p:cond delay="0"/>
                                  </p:stCondLst>
                                  <p:childTnLst>
                                    <p:set>
                                      <p:cBhvr>
                                        <p:cTn id="50" dur="1" fill="hold">
                                          <p:stCondLst>
                                            <p:cond delay="0"/>
                                          </p:stCondLst>
                                        </p:cTn>
                                        <p:tgtEl>
                                          <p:spTgt spid="3">
                                            <p:txEl>
                                              <p:pRg st="4" end="4"/>
                                            </p:txEl>
                                          </p:spTgt>
                                        </p:tgtEl>
                                        <p:attrNameLst>
                                          <p:attrName>style.visibility</p:attrName>
                                        </p:attrNameLst>
                                      </p:cBhvr>
                                      <p:to>
                                        <p:strVal val="visible"/>
                                      </p:to>
                                    </p:set>
                                    <p:anim calcmode="lin" valueType="num">
                                      <p:cBhvr>
                                        <p:cTn id="51"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54"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3">
                                            <p:txEl>
                                              <p:pRg st="4" end="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5" presetClass="entr" presetSubtype="0" fill="hold" grpId="0" nodeType="clickEffect">
                                  <p:stCondLst>
                                    <p:cond delay="0"/>
                                  </p:stCondLst>
                                  <p:childTnLst>
                                    <p:set>
                                      <p:cBhvr>
                                        <p:cTn id="62" dur="1" fill="hold">
                                          <p:stCondLst>
                                            <p:cond delay="0"/>
                                          </p:stCondLst>
                                        </p:cTn>
                                        <p:tgtEl>
                                          <p:spTgt spid="3">
                                            <p:txEl>
                                              <p:pRg st="5" end="5"/>
                                            </p:txEl>
                                          </p:spTgt>
                                        </p:tgtEl>
                                        <p:attrNameLst>
                                          <p:attrName>style.visibility</p:attrName>
                                        </p:attrNameLst>
                                      </p:cBhvr>
                                      <p:to>
                                        <p:strVal val="visible"/>
                                      </p:to>
                                    </p:set>
                                    <p:anim calcmode="lin" valueType="num">
                                      <p:cBhvr>
                                        <p:cTn id="63"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64"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65"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66"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67"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68"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69"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70" dur="1000" decel="50000">
                                          <p:stCondLst>
                                            <p:cond delay="0"/>
                                          </p:stCondLst>
                                        </p:cTn>
                                        <p:tgtEl>
                                          <p:spTgt spid="3">
                                            <p:txEl>
                                              <p:pRg st="5" end="5"/>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5" presetClass="entr" presetSubtype="0" fill="hold" grpId="0" nodeType="clickEffect">
                                  <p:stCondLst>
                                    <p:cond delay="0"/>
                                  </p:stCondLst>
                                  <p:childTnLst>
                                    <p:set>
                                      <p:cBhvr>
                                        <p:cTn id="74" dur="1" fill="hold">
                                          <p:stCondLst>
                                            <p:cond delay="0"/>
                                          </p:stCondLst>
                                        </p:cTn>
                                        <p:tgtEl>
                                          <p:spTgt spid="3">
                                            <p:txEl>
                                              <p:pRg st="6" end="6"/>
                                            </p:txEl>
                                          </p:spTgt>
                                        </p:tgtEl>
                                        <p:attrNameLst>
                                          <p:attrName>style.visibility</p:attrName>
                                        </p:attrNameLst>
                                      </p:cBhvr>
                                      <p:to>
                                        <p:strVal val="visible"/>
                                      </p:to>
                                    </p:set>
                                    <p:anim calcmode="lin" valueType="num">
                                      <p:cBhvr>
                                        <p:cTn id="75"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76"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77"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78"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79"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80"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81"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82" dur="1000" decel="50000">
                                          <p:stCondLst>
                                            <p:cond delay="0"/>
                                          </p:stCondLst>
                                        </p:cTn>
                                        <p:tgtEl>
                                          <p:spTgt spid="3">
                                            <p:txEl>
                                              <p:pRg st="6" end="6"/>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5" presetClass="entr" presetSubtype="0" fill="hold" grpId="0" nodeType="clickEffect">
                                  <p:stCondLst>
                                    <p:cond delay="0"/>
                                  </p:stCondLst>
                                  <p:childTnLst>
                                    <p:set>
                                      <p:cBhvr>
                                        <p:cTn id="86" dur="1" fill="hold">
                                          <p:stCondLst>
                                            <p:cond delay="0"/>
                                          </p:stCondLst>
                                        </p:cTn>
                                        <p:tgtEl>
                                          <p:spTgt spid="3">
                                            <p:txEl>
                                              <p:pRg st="7" end="7"/>
                                            </p:txEl>
                                          </p:spTgt>
                                        </p:tgtEl>
                                        <p:attrNameLst>
                                          <p:attrName>style.visibility</p:attrName>
                                        </p:attrNameLst>
                                      </p:cBhvr>
                                      <p:to>
                                        <p:strVal val="visible"/>
                                      </p:to>
                                    </p:set>
                                    <p:anim calcmode="lin" valueType="num">
                                      <p:cBhvr>
                                        <p:cTn id="87" dur="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88" dur="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89" dur="500" accel="50000" fill="hold">
                                          <p:stCondLst>
                                            <p:cond delay="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90" dur="1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91" dur="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92" dur="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93" dur="500" accel="50000" fill="hold">
                                          <p:stCondLst>
                                            <p:cond delay="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94" dur="1000" decel="50000">
                                          <p:stCondLst>
                                            <p:cond delay="0"/>
                                          </p:stCondLst>
                                        </p:cTn>
                                        <p:tgtEl>
                                          <p:spTgt spid="3">
                                            <p:txEl>
                                              <p:pRg st="7" end="7"/>
                                            </p:txEl>
                                          </p:spTgt>
                                        </p:tgtEl>
                                      </p:cBhvr>
                                    </p:animEffect>
                                  </p:childTnLst>
                                </p:cTn>
                              </p:par>
                            </p:childTnLst>
                          </p:cTn>
                        </p:par>
                      </p:childTnLst>
                    </p:cTn>
                  </p:par>
                  <p:par>
                    <p:cTn id="95" fill="hold">
                      <p:stCondLst>
                        <p:cond delay="indefinite"/>
                      </p:stCondLst>
                      <p:childTnLst>
                        <p:par>
                          <p:cTn id="96" fill="hold">
                            <p:stCondLst>
                              <p:cond delay="0"/>
                            </p:stCondLst>
                            <p:childTnLst>
                              <p:par>
                                <p:cTn id="97" presetID="25" presetClass="entr" presetSubtype="0" fill="hold" grpId="0" nodeType="clickEffect">
                                  <p:stCondLst>
                                    <p:cond delay="0"/>
                                  </p:stCondLst>
                                  <p:childTnLst>
                                    <p:set>
                                      <p:cBhvr>
                                        <p:cTn id="98" dur="1" fill="hold">
                                          <p:stCondLst>
                                            <p:cond delay="0"/>
                                          </p:stCondLst>
                                        </p:cTn>
                                        <p:tgtEl>
                                          <p:spTgt spid="3">
                                            <p:txEl>
                                              <p:pRg st="8" end="8"/>
                                            </p:txEl>
                                          </p:spTgt>
                                        </p:tgtEl>
                                        <p:attrNameLst>
                                          <p:attrName>style.visibility</p:attrName>
                                        </p:attrNameLst>
                                      </p:cBhvr>
                                      <p:to>
                                        <p:strVal val="visible"/>
                                      </p:to>
                                    </p:set>
                                    <p:anim calcmode="lin" valueType="num">
                                      <p:cBhvr>
                                        <p:cTn id="99" dur="500" decel="50000" fill="hold">
                                          <p:stCondLst>
                                            <p:cond delay="0"/>
                                          </p:stCondLst>
                                        </p:cTn>
                                        <p:tgtEl>
                                          <p:spTgt spid="3">
                                            <p:txEl>
                                              <p:pRg st="8" end="8"/>
                                            </p:txEl>
                                          </p:spTgt>
                                        </p:tgtEl>
                                        <p:attrNameLst>
                                          <p:attrName>style.rotation</p:attrName>
                                        </p:attrNameLst>
                                      </p:cBhvr>
                                      <p:tavLst>
                                        <p:tav tm="0">
                                          <p:val>
                                            <p:fltVal val="-90"/>
                                          </p:val>
                                        </p:tav>
                                        <p:tav tm="100000">
                                          <p:val>
                                            <p:fltVal val="0"/>
                                          </p:val>
                                        </p:tav>
                                      </p:tavLst>
                                    </p:anim>
                                    <p:anim calcmode="lin" valueType="num">
                                      <p:cBhvr>
                                        <p:cTn id="100" dur="500" decel="50000" fill="hold">
                                          <p:stCondLst>
                                            <p:cond delay="0"/>
                                          </p:stCondLst>
                                        </p:cTn>
                                        <p:tgtEl>
                                          <p:spTgt spid="3">
                                            <p:txEl>
                                              <p:pRg st="8" end="8"/>
                                            </p:txEl>
                                          </p:spTgt>
                                        </p:tgtEl>
                                        <p:attrNameLst>
                                          <p:attrName>ppt_w</p:attrName>
                                        </p:attrNameLst>
                                      </p:cBhvr>
                                      <p:tavLst>
                                        <p:tav tm="0">
                                          <p:val>
                                            <p:strVal val="#ppt_w"/>
                                          </p:val>
                                        </p:tav>
                                        <p:tav tm="100000">
                                          <p:val>
                                            <p:strVal val="#ppt_w*.05"/>
                                          </p:val>
                                        </p:tav>
                                      </p:tavLst>
                                    </p:anim>
                                    <p:anim calcmode="lin" valueType="num">
                                      <p:cBhvr>
                                        <p:cTn id="101" dur="500" accel="50000" fill="hold">
                                          <p:stCondLst>
                                            <p:cond delay="500"/>
                                          </p:stCondLst>
                                        </p:cTn>
                                        <p:tgtEl>
                                          <p:spTgt spid="3">
                                            <p:txEl>
                                              <p:pRg st="8" end="8"/>
                                            </p:txEl>
                                          </p:spTgt>
                                        </p:tgtEl>
                                        <p:attrNameLst>
                                          <p:attrName>ppt_w</p:attrName>
                                        </p:attrNameLst>
                                      </p:cBhvr>
                                      <p:tavLst>
                                        <p:tav tm="0">
                                          <p:val>
                                            <p:strVal val="#ppt_w*.05"/>
                                          </p:val>
                                        </p:tav>
                                        <p:tav tm="100000">
                                          <p:val>
                                            <p:strVal val="#ppt_w"/>
                                          </p:val>
                                        </p:tav>
                                      </p:tavLst>
                                    </p:anim>
                                    <p:anim calcmode="lin" valueType="num">
                                      <p:cBhvr>
                                        <p:cTn id="102" dur="10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103" dur="500" decel="50000" fill="hold">
                                          <p:stCondLst>
                                            <p:cond delay="0"/>
                                          </p:stCondLst>
                                        </p:cTn>
                                        <p:tgtEl>
                                          <p:spTgt spid="3">
                                            <p:txEl>
                                              <p:pRg st="8" end="8"/>
                                            </p:txEl>
                                          </p:spTgt>
                                        </p:tgtEl>
                                        <p:attrNameLst>
                                          <p:attrName>ppt_x</p:attrName>
                                        </p:attrNameLst>
                                      </p:cBhvr>
                                      <p:tavLst>
                                        <p:tav tm="0">
                                          <p:val>
                                            <p:strVal val="#ppt_x+.4"/>
                                          </p:val>
                                        </p:tav>
                                        <p:tav tm="100000">
                                          <p:val>
                                            <p:strVal val="#ppt_x"/>
                                          </p:val>
                                        </p:tav>
                                      </p:tavLst>
                                    </p:anim>
                                    <p:anim calcmode="lin" valueType="num">
                                      <p:cBhvr>
                                        <p:cTn id="104" dur="500" decel="50000" fill="hold">
                                          <p:stCondLst>
                                            <p:cond delay="0"/>
                                          </p:stCondLst>
                                        </p:cTn>
                                        <p:tgtEl>
                                          <p:spTgt spid="3">
                                            <p:txEl>
                                              <p:pRg st="8" end="8"/>
                                            </p:txEl>
                                          </p:spTgt>
                                        </p:tgtEl>
                                        <p:attrNameLst>
                                          <p:attrName>ppt_y</p:attrName>
                                        </p:attrNameLst>
                                      </p:cBhvr>
                                      <p:tavLst>
                                        <p:tav tm="0">
                                          <p:val>
                                            <p:strVal val="#ppt_y-.2"/>
                                          </p:val>
                                        </p:tav>
                                        <p:tav tm="100000">
                                          <p:val>
                                            <p:strVal val="#ppt_y+.1"/>
                                          </p:val>
                                        </p:tav>
                                      </p:tavLst>
                                    </p:anim>
                                    <p:anim calcmode="lin" valueType="num">
                                      <p:cBhvr>
                                        <p:cTn id="105" dur="500" accel="50000" fill="hold">
                                          <p:stCondLst>
                                            <p:cond delay="500"/>
                                          </p:stCondLst>
                                        </p:cTn>
                                        <p:tgtEl>
                                          <p:spTgt spid="3">
                                            <p:txEl>
                                              <p:pRg st="8" end="8"/>
                                            </p:txEl>
                                          </p:spTgt>
                                        </p:tgtEl>
                                        <p:attrNameLst>
                                          <p:attrName>ppt_y</p:attrName>
                                        </p:attrNameLst>
                                      </p:cBhvr>
                                      <p:tavLst>
                                        <p:tav tm="0">
                                          <p:val>
                                            <p:strVal val="#ppt_y+.1"/>
                                          </p:val>
                                        </p:tav>
                                        <p:tav tm="100000">
                                          <p:val>
                                            <p:strVal val="#ppt_y"/>
                                          </p:val>
                                        </p:tav>
                                      </p:tavLst>
                                    </p:anim>
                                    <p:animEffect transition="in" filter="fade">
                                      <p:cBhvr>
                                        <p:cTn id="106" dur="1000" decel="50000">
                                          <p:stCondLst>
                                            <p:cond delay="0"/>
                                          </p:stCondLst>
                                        </p:cTn>
                                        <p:tgtEl>
                                          <p:spTgt spid="3">
                                            <p:txEl>
                                              <p:pRg st="8" end="8"/>
                                            </p:txEl>
                                          </p:spTgt>
                                        </p:tgtEl>
                                      </p:cBhvr>
                                    </p:animEffect>
                                  </p:childTnLst>
                                </p:cTn>
                              </p:par>
                            </p:childTnLst>
                          </p:cTn>
                        </p:par>
                      </p:childTnLst>
                    </p:cTn>
                  </p:par>
                  <p:par>
                    <p:cTn id="107" fill="hold">
                      <p:stCondLst>
                        <p:cond delay="indefinite"/>
                      </p:stCondLst>
                      <p:childTnLst>
                        <p:par>
                          <p:cTn id="108" fill="hold">
                            <p:stCondLst>
                              <p:cond delay="0"/>
                            </p:stCondLst>
                            <p:childTnLst>
                              <p:par>
                                <p:cTn id="109" presetID="25" presetClass="entr" presetSubtype="0" fill="hold" grpId="0" nodeType="clickEffect">
                                  <p:stCondLst>
                                    <p:cond delay="0"/>
                                  </p:stCondLst>
                                  <p:childTnLst>
                                    <p:set>
                                      <p:cBhvr>
                                        <p:cTn id="110" dur="1" fill="hold">
                                          <p:stCondLst>
                                            <p:cond delay="0"/>
                                          </p:stCondLst>
                                        </p:cTn>
                                        <p:tgtEl>
                                          <p:spTgt spid="3">
                                            <p:txEl>
                                              <p:pRg st="9" end="9"/>
                                            </p:txEl>
                                          </p:spTgt>
                                        </p:tgtEl>
                                        <p:attrNameLst>
                                          <p:attrName>style.visibility</p:attrName>
                                        </p:attrNameLst>
                                      </p:cBhvr>
                                      <p:to>
                                        <p:strVal val="visible"/>
                                      </p:to>
                                    </p:set>
                                    <p:anim calcmode="lin" valueType="num">
                                      <p:cBhvr>
                                        <p:cTn id="111" dur="500" decel="50000" fill="hold">
                                          <p:stCondLst>
                                            <p:cond delay="0"/>
                                          </p:stCondLst>
                                        </p:cTn>
                                        <p:tgtEl>
                                          <p:spTgt spid="3">
                                            <p:txEl>
                                              <p:pRg st="9" end="9"/>
                                            </p:txEl>
                                          </p:spTgt>
                                        </p:tgtEl>
                                        <p:attrNameLst>
                                          <p:attrName>style.rotation</p:attrName>
                                        </p:attrNameLst>
                                      </p:cBhvr>
                                      <p:tavLst>
                                        <p:tav tm="0">
                                          <p:val>
                                            <p:fltVal val="-90"/>
                                          </p:val>
                                        </p:tav>
                                        <p:tav tm="100000">
                                          <p:val>
                                            <p:fltVal val="0"/>
                                          </p:val>
                                        </p:tav>
                                      </p:tavLst>
                                    </p:anim>
                                    <p:anim calcmode="lin" valueType="num">
                                      <p:cBhvr>
                                        <p:cTn id="112" dur="500" decel="50000" fill="hold">
                                          <p:stCondLst>
                                            <p:cond delay="0"/>
                                          </p:stCondLst>
                                        </p:cTn>
                                        <p:tgtEl>
                                          <p:spTgt spid="3">
                                            <p:txEl>
                                              <p:pRg st="9" end="9"/>
                                            </p:txEl>
                                          </p:spTgt>
                                        </p:tgtEl>
                                        <p:attrNameLst>
                                          <p:attrName>ppt_w</p:attrName>
                                        </p:attrNameLst>
                                      </p:cBhvr>
                                      <p:tavLst>
                                        <p:tav tm="0">
                                          <p:val>
                                            <p:strVal val="#ppt_w"/>
                                          </p:val>
                                        </p:tav>
                                        <p:tav tm="100000">
                                          <p:val>
                                            <p:strVal val="#ppt_w*.05"/>
                                          </p:val>
                                        </p:tav>
                                      </p:tavLst>
                                    </p:anim>
                                    <p:anim calcmode="lin" valueType="num">
                                      <p:cBhvr>
                                        <p:cTn id="113" dur="500" accel="50000" fill="hold">
                                          <p:stCondLst>
                                            <p:cond delay="500"/>
                                          </p:stCondLst>
                                        </p:cTn>
                                        <p:tgtEl>
                                          <p:spTgt spid="3">
                                            <p:txEl>
                                              <p:pRg st="9" end="9"/>
                                            </p:txEl>
                                          </p:spTgt>
                                        </p:tgtEl>
                                        <p:attrNameLst>
                                          <p:attrName>ppt_w</p:attrName>
                                        </p:attrNameLst>
                                      </p:cBhvr>
                                      <p:tavLst>
                                        <p:tav tm="0">
                                          <p:val>
                                            <p:strVal val="#ppt_w*.05"/>
                                          </p:val>
                                        </p:tav>
                                        <p:tav tm="100000">
                                          <p:val>
                                            <p:strVal val="#ppt_w"/>
                                          </p:val>
                                        </p:tav>
                                      </p:tavLst>
                                    </p:anim>
                                    <p:anim calcmode="lin" valueType="num">
                                      <p:cBhvr>
                                        <p:cTn id="114" dur="1000" fill="hold"/>
                                        <p:tgtEl>
                                          <p:spTgt spid="3">
                                            <p:txEl>
                                              <p:pRg st="9" end="9"/>
                                            </p:txEl>
                                          </p:spTgt>
                                        </p:tgtEl>
                                        <p:attrNameLst>
                                          <p:attrName>ppt_h</p:attrName>
                                        </p:attrNameLst>
                                      </p:cBhvr>
                                      <p:tavLst>
                                        <p:tav tm="0">
                                          <p:val>
                                            <p:strVal val="#ppt_h"/>
                                          </p:val>
                                        </p:tav>
                                        <p:tav tm="100000">
                                          <p:val>
                                            <p:strVal val="#ppt_h"/>
                                          </p:val>
                                        </p:tav>
                                      </p:tavLst>
                                    </p:anim>
                                    <p:anim calcmode="lin" valueType="num">
                                      <p:cBhvr>
                                        <p:cTn id="115" dur="500" decel="50000" fill="hold">
                                          <p:stCondLst>
                                            <p:cond delay="0"/>
                                          </p:stCondLst>
                                        </p:cTn>
                                        <p:tgtEl>
                                          <p:spTgt spid="3">
                                            <p:txEl>
                                              <p:pRg st="9" end="9"/>
                                            </p:txEl>
                                          </p:spTgt>
                                        </p:tgtEl>
                                        <p:attrNameLst>
                                          <p:attrName>ppt_x</p:attrName>
                                        </p:attrNameLst>
                                      </p:cBhvr>
                                      <p:tavLst>
                                        <p:tav tm="0">
                                          <p:val>
                                            <p:strVal val="#ppt_x+.4"/>
                                          </p:val>
                                        </p:tav>
                                        <p:tav tm="100000">
                                          <p:val>
                                            <p:strVal val="#ppt_x"/>
                                          </p:val>
                                        </p:tav>
                                      </p:tavLst>
                                    </p:anim>
                                    <p:anim calcmode="lin" valueType="num">
                                      <p:cBhvr>
                                        <p:cTn id="116" dur="500" decel="50000" fill="hold">
                                          <p:stCondLst>
                                            <p:cond delay="0"/>
                                          </p:stCondLst>
                                        </p:cTn>
                                        <p:tgtEl>
                                          <p:spTgt spid="3">
                                            <p:txEl>
                                              <p:pRg st="9" end="9"/>
                                            </p:txEl>
                                          </p:spTgt>
                                        </p:tgtEl>
                                        <p:attrNameLst>
                                          <p:attrName>ppt_y</p:attrName>
                                        </p:attrNameLst>
                                      </p:cBhvr>
                                      <p:tavLst>
                                        <p:tav tm="0">
                                          <p:val>
                                            <p:strVal val="#ppt_y-.2"/>
                                          </p:val>
                                        </p:tav>
                                        <p:tav tm="100000">
                                          <p:val>
                                            <p:strVal val="#ppt_y+.1"/>
                                          </p:val>
                                        </p:tav>
                                      </p:tavLst>
                                    </p:anim>
                                    <p:anim calcmode="lin" valueType="num">
                                      <p:cBhvr>
                                        <p:cTn id="117" dur="500" accel="50000" fill="hold">
                                          <p:stCondLst>
                                            <p:cond delay="500"/>
                                          </p:stCondLst>
                                        </p:cTn>
                                        <p:tgtEl>
                                          <p:spTgt spid="3">
                                            <p:txEl>
                                              <p:pRg st="9" end="9"/>
                                            </p:txEl>
                                          </p:spTgt>
                                        </p:tgtEl>
                                        <p:attrNameLst>
                                          <p:attrName>ppt_y</p:attrName>
                                        </p:attrNameLst>
                                      </p:cBhvr>
                                      <p:tavLst>
                                        <p:tav tm="0">
                                          <p:val>
                                            <p:strVal val="#ppt_y+.1"/>
                                          </p:val>
                                        </p:tav>
                                        <p:tav tm="100000">
                                          <p:val>
                                            <p:strVal val="#ppt_y"/>
                                          </p:val>
                                        </p:tav>
                                      </p:tavLst>
                                    </p:anim>
                                    <p:animEffect transition="in" filter="fade">
                                      <p:cBhvr>
                                        <p:cTn id="118" dur="1000" decel="50000">
                                          <p:stCondLst>
                                            <p:cond delay="0"/>
                                          </p:stCondLst>
                                        </p:cTn>
                                        <p:tgtEl>
                                          <p:spTgt spid="3">
                                            <p:txEl>
                                              <p:pRg st="9" end="9"/>
                                            </p:txEl>
                                          </p:spTgt>
                                        </p:tgtEl>
                                      </p:cBhvr>
                                    </p:animEffect>
                                  </p:childTnLst>
                                </p:cTn>
                              </p:par>
                            </p:childTnLst>
                          </p:cTn>
                        </p:par>
                      </p:childTnLst>
                    </p:cTn>
                  </p:par>
                  <p:par>
                    <p:cTn id="119" fill="hold">
                      <p:stCondLst>
                        <p:cond delay="indefinite"/>
                      </p:stCondLst>
                      <p:childTnLst>
                        <p:par>
                          <p:cTn id="120" fill="hold">
                            <p:stCondLst>
                              <p:cond delay="0"/>
                            </p:stCondLst>
                            <p:childTnLst>
                              <p:par>
                                <p:cTn id="121" presetID="25" presetClass="entr" presetSubtype="0" fill="hold" grpId="0" nodeType="clickEffect">
                                  <p:stCondLst>
                                    <p:cond delay="0"/>
                                  </p:stCondLst>
                                  <p:childTnLst>
                                    <p:set>
                                      <p:cBhvr>
                                        <p:cTn id="122" dur="1" fill="hold">
                                          <p:stCondLst>
                                            <p:cond delay="0"/>
                                          </p:stCondLst>
                                        </p:cTn>
                                        <p:tgtEl>
                                          <p:spTgt spid="3">
                                            <p:txEl>
                                              <p:pRg st="10" end="10"/>
                                            </p:txEl>
                                          </p:spTgt>
                                        </p:tgtEl>
                                        <p:attrNameLst>
                                          <p:attrName>style.visibility</p:attrName>
                                        </p:attrNameLst>
                                      </p:cBhvr>
                                      <p:to>
                                        <p:strVal val="visible"/>
                                      </p:to>
                                    </p:set>
                                    <p:anim calcmode="lin" valueType="num">
                                      <p:cBhvr>
                                        <p:cTn id="123" dur="500" decel="50000" fill="hold">
                                          <p:stCondLst>
                                            <p:cond delay="0"/>
                                          </p:stCondLst>
                                        </p:cTn>
                                        <p:tgtEl>
                                          <p:spTgt spid="3">
                                            <p:txEl>
                                              <p:pRg st="10" end="10"/>
                                            </p:txEl>
                                          </p:spTgt>
                                        </p:tgtEl>
                                        <p:attrNameLst>
                                          <p:attrName>style.rotation</p:attrName>
                                        </p:attrNameLst>
                                      </p:cBhvr>
                                      <p:tavLst>
                                        <p:tav tm="0">
                                          <p:val>
                                            <p:fltVal val="-90"/>
                                          </p:val>
                                        </p:tav>
                                        <p:tav tm="100000">
                                          <p:val>
                                            <p:fltVal val="0"/>
                                          </p:val>
                                        </p:tav>
                                      </p:tavLst>
                                    </p:anim>
                                    <p:anim calcmode="lin" valueType="num">
                                      <p:cBhvr>
                                        <p:cTn id="124" dur="500" decel="50000" fill="hold">
                                          <p:stCondLst>
                                            <p:cond delay="0"/>
                                          </p:stCondLst>
                                        </p:cTn>
                                        <p:tgtEl>
                                          <p:spTgt spid="3">
                                            <p:txEl>
                                              <p:pRg st="10" end="10"/>
                                            </p:txEl>
                                          </p:spTgt>
                                        </p:tgtEl>
                                        <p:attrNameLst>
                                          <p:attrName>ppt_w</p:attrName>
                                        </p:attrNameLst>
                                      </p:cBhvr>
                                      <p:tavLst>
                                        <p:tav tm="0">
                                          <p:val>
                                            <p:strVal val="#ppt_w"/>
                                          </p:val>
                                        </p:tav>
                                        <p:tav tm="100000">
                                          <p:val>
                                            <p:strVal val="#ppt_w*.05"/>
                                          </p:val>
                                        </p:tav>
                                      </p:tavLst>
                                    </p:anim>
                                    <p:anim calcmode="lin" valueType="num">
                                      <p:cBhvr>
                                        <p:cTn id="125" dur="500" accel="50000" fill="hold">
                                          <p:stCondLst>
                                            <p:cond delay="500"/>
                                          </p:stCondLst>
                                        </p:cTn>
                                        <p:tgtEl>
                                          <p:spTgt spid="3">
                                            <p:txEl>
                                              <p:pRg st="10" end="10"/>
                                            </p:txEl>
                                          </p:spTgt>
                                        </p:tgtEl>
                                        <p:attrNameLst>
                                          <p:attrName>ppt_w</p:attrName>
                                        </p:attrNameLst>
                                      </p:cBhvr>
                                      <p:tavLst>
                                        <p:tav tm="0">
                                          <p:val>
                                            <p:strVal val="#ppt_w*.05"/>
                                          </p:val>
                                        </p:tav>
                                        <p:tav tm="100000">
                                          <p:val>
                                            <p:strVal val="#ppt_w"/>
                                          </p:val>
                                        </p:tav>
                                      </p:tavLst>
                                    </p:anim>
                                    <p:anim calcmode="lin" valueType="num">
                                      <p:cBhvr>
                                        <p:cTn id="126" dur="1000" fill="hold"/>
                                        <p:tgtEl>
                                          <p:spTgt spid="3">
                                            <p:txEl>
                                              <p:pRg st="10" end="10"/>
                                            </p:txEl>
                                          </p:spTgt>
                                        </p:tgtEl>
                                        <p:attrNameLst>
                                          <p:attrName>ppt_h</p:attrName>
                                        </p:attrNameLst>
                                      </p:cBhvr>
                                      <p:tavLst>
                                        <p:tav tm="0">
                                          <p:val>
                                            <p:strVal val="#ppt_h"/>
                                          </p:val>
                                        </p:tav>
                                        <p:tav tm="100000">
                                          <p:val>
                                            <p:strVal val="#ppt_h"/>
                                          </p:val>
                                        </p:tav>
                                      </p:tavLst>
                                    </p:anim>
                                    <p:anim calcmode="lin" valueType="num">
                                      <p:cBhvr>
                                        <p:cTn id="127" dur="500" decel="50000" fill="hold">
                                          <p:stCondLst>
                                            <p:cond delay="0"/>
                                          </p:stCondLst>
                                        </p:cTn>
                                        <p:tgtEl>
                                          <p:spTgt spid="3">
                                            <p:txEl>
                                              <p:pRg st="10" end="10"/>
                                            </p:txEl>
                                          </p:spTgt>
                                        </p:tgtEl>
                                        <p:attrNameLst>
                                          <p:attrName>ppt_x</p:attrName>
                                        </p:attrNameLst>
                                      </p:cBhvr>
                                      <p:tavLst>
                                        <p:tav tm="0">
                                          <p:val>
                                            <p:strVal val="#ppt_x+.4"/>
                                          </p:val>
                                        </p:tav>
                                        <p:tav tm="100000">
                                          <p:val>
                                            <p:strVal val="#ppt_x"/>
                                          </p:val>
                                        </p:tav>
                                      </p:tavLst>
                                    </p:anim>
                                    <p:anim calcmode="lin" valueType="num">
                                      <p:cBhvr>
                                        <p:cTn id="128" dur="500" decel="50000" fill="hold">
                                          <p:stCondLst>
                                            <p:cond delay="0"/>
                                          </p:stCondLst>
                                        </p:cTn>
                                        <p:tgtEl>
                                          <p:spTgt spid="3">
                                            <p:txEl>
                                              <p:pRg st="10" end="10"/>
                                            </p:txEl>
                                          </p:spTgt>
                                        </p:tgtEl>
                                        <p:attrNameLst>
                                          <p:attrName>ppt_y</p:attrName>
                                        </p:attrNameLst>
                                      </p:cBhvr>
                                      <p:tavLst>
                                        <p:tav tm="0">
                                          <p:val>
                                            <p:strVal val="#ppt_y-.2"/>
                                          </p:val>
                                        </p:tav>
                                        <p:tav tm="100000">
                                          <p:val>
                                            <p:strVal val="#ppt_y+.1"/>
                                          </p:val>
                                        </p:tav>
                                      </p:tavLst>
                                    </p:anim>
                                    <p:anim calcmode="lin" valueType="num">
                                      <p:cBhvr>
                                        <p:cTn id="129" dur="500" accel="50000" fill="hold">
                                          <p:stCondLst>
                                            <p:cond delay="500"/>
                                          </p:stCondLst>
                                        </p:cTn>
                                        <p:tgtEl>
                                          <p:spTgt spid="3">
                                            <p:txEl>
                                              <p:pRg st="10" end="10"/>
                                            </p:txEl>
                                          </p:spTgt>
                                        </p:tgtEl>
                                        <p:attrNameLst>
                                          <p:attrName>ppt_y</p:attrName>
                                        </p:attrNameLst>
                                      </p:cBhvr>
                                      <p:tavLst>
                                        <p:tav tm="0">
                                          <p:val>
                                            <p:strVal val="#ppt_y+.1"/>
                                          </p:val>
                                        </p:tav>
                                        <p:tav tm="100000">
                                          <p:val>
                                            <p:strVal val="#ppt_y"/>
                                          </p:val>
                                        </p:tav>
                                      </p:tavLst>
                                    </p:anim>
                                    <p:animEffect transition="in" filter="fade">
                                      <p:cBhvr>
                                        <p:cTn id="130" dur="1000" decel="50000">
                                          <p:stCondLst>
                                            <p:cond delay="0"/>
                                          </p:stCondLst>
                                        </p:cTn>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2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روایی،حکایتی،داستانی</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600200"/>
            <a:ext cx="9144000" cy="5257800"/>
          </a:xfrm>
        </p:spPr>
        <p:txBody>
          <a:bodyPr>
            <a:normAutofit/>
          </a:bodyPr>
          <a:lstStyle/>
          <a:p>
            <a:pPr algn="r">
              <a:buNone/>
            </a:pPr>
            <a:r>
              <a:rPr lang="fa-IR" b="1" dirty="0" smtClean="0"/>
              <a:t>لحنی است صمیمی که خواننده به هنگام بیان قصه یا حکایت می کوشد با توجه به فضای داستان ازلحن های دیگرنیزاستفاده نماید</a:t>
            </a:r>
          </a:p>
          <a:p>
            <a:pPr algn="ctr">
              <a:buNone/>
            </a:pPr>
            <a:r>
              <a:rPr lang="fa-IR" b="1" dirty="0" smtClean="0"/>
              <a:t>گاهی نیاز است لحن تعلیمی ، اندرزی نیز در آن جای گیرد و در جایی دیگر لحن مناظره و پرسش و پاسخ و نیز لحن عاطفی ... در کنار لحن روایی وارد داستان شود </a:t>
            </a:r>
          </a:p>
          <a:p>
            <a:pPr algn="ctr">
              <a:buNone/>
            </a:pPr>
            <a:r>
              <a:rPr lang="fa-IR" b="1" dirty="0" smtClean="0"/>
              <a:t>در مجموع لحن روایی تاکید دارد بر رعایت علائم سجاوندی و نشانه های نوشتاری دارد. </a:t>
            </a:r>
          </a:p>
          <a:p>
            <a:pPr algn="r">
              <a:buNone/>
            </a:pPr>
            <a:r>
              <a:rPr lang="fa-IR" b="1" dirty="0" smtClean="0"/>
              <a:t>داستان عقاب  دکتر خانلری </a:t>
            </a:r>
          </a:p>
          <a:p>
            <a:pPr algn="r">
              <a:buNone/>
            </a:pPr>
            <a:r>
              <a:rPr lang="fa-IR" b="1" dirty="0" smtClean="0"/>
              <a:t>وداستان های مثنوی معنویی از این گونه اند</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9" presetClass="entr" presetSubtype="0" accel="10000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3"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4"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9" presetClass="entr" presetSubtype="0" accel="10000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1"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2"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3"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9" presetClass="entr" presetSubtype="0" accel="10000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9"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0"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31"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9" presetClass="entr" presetSubtype="0" accel="10000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7"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8"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39"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9" presetClass="entr" presetSubtype="0" accel="100000" fill="hold" grpId="0" nodeType="click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 calcmode="lin" valueType="num">
                                      <p:cBhvr>
                                        <p:cTn id="44" dur="5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5" dur="5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6" dur="5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47"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73162"/>
          </a:xfrm>
        </p:spPr>
        <p:txBody>
          <a:bodyPr>
            <a:norm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برای لحن روایی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1752600"/>
            <a:ext cx="9144000" cy="5105400"/>
          </a:xfrm>
        </p:spPr>
        <p:txBody>
          <a:bodyPr>
            <a:normAutofit fontScale="85000" lnSpcReduction="10000"/>
          </a:bodyPr>
          <a:lstStyle/>
          <a:p>
            <a:pPr marL="0" indent="0" algn="r">
              <a:lnSpc>
                <a:spcPct val="110000"/>
              </a:lnSpc>
              <a:buNone/>
            </a:pPr>
            <a:r>
              <a:rPr lang="fa-IR" b="1" dirty="0" smtClean="0"/>
              <a:t>به مجنون گفت روزی عیب جویی            که پیدا کن به از لیلی نکویی         </a:t>
            </a:r>
            <a:r>
              <a:rPr lang="en-US" b="1" dirty="0" smtClean="0"/>
              <a:t/>
            </a:r>
            <a:br>
              <a:rPr lang="en-US" b="1" dirty="0" smtClean="0"/>
            </a:br>
            <a:r>
              <a:rPr lang="fa-IR" b="1" dirty="0" smtClean="0"/>
              <a:t>که لیلی گر چه در چشم تو حوریست         به هر جزوی ز حسن او قصوریست</a:t>
            </a:r>
            <a:r>
              <a:rPr lang="en-US" b="1" dirty="0" smtClean="0"/>
              <a:t/>
            </a:r>
            <a:br>
              <a:rPr lang="en-US" b="1" dirty="0" smtClean="0"/>
            </a:br>
            <a:r>
              <a:rPr lang="fa-IR" b="1" dirty="0" smtClean="0"/>
              <a:t>ز حرف عیب‌جو مجنون برآشفت             در آن آشفتگی خندان شد و گفت</a:t>
            </a:r>
            <a:r>
              <a:rPr lang="en-US" b="1" dirty="0" smtClean="0"/>
              <a:t/>
            </a:r>
            <a:br>
              <a:rPr lang="en-US" b="1" dirty="0" smtClean="0"/>
            </a:br>
            <a:r>
              <a:rPr lang="fa-IR" b="1" dirty="0" smtClean="0"/>
              <a:t>اگر در دیدهٔ مجنون نشینی                  به غیر از خوبی لیلی نبینی</a:t>
            </a:r>
            <a:r>
              <a:rPr lang="en-US" b="1" dirty="0" smtClean="0"/>
              <a:t/>
            </a:r>
            <a:br>
              <a:rPr lang="en-US" b="1" dirty="0" smtClean="0"/>
            </a:br>
            <a:r>
              <a:rPr lang="fa-IR" b="1" dirty="0" smtClean="0"/>
              <a:t>تو کی دانی که لیلی چون نکویی است    کزو چشمت همین بر زلف و روی است</a:t>
            </a:r>
            <a:r>
              <a:rPr lang="en-US" b="1" dirty="0" smtClean="0"/>
              <a:t/>
            </a:r>
            <a:br>
              <a:rPr lang="en-US" b="1" dirty="0" smtClean="0"/>
            </a:br>
            <a:r>
              <a:rPr lang="fa-IR" b="1" dirty="0" smtClean="0"/>
              <a:t>تو قد بینی و مجنون جلوه ناز                تو چشم و او نگاه ناوک انداز</a:t>
            </a:r>
            <a:r>
              <a:rPr lang="en-US" b="1" dirty="0" smtClean="0"/>
              <a:t/>
            </a:r>
            <a:br>
              <a:rPr lang="en-US" b="1" dirty="0" smtClean="0"/>
            </a:br>
            <a:r>
              <a:rPr lang="fa-IR" b="1" dirty="0" smtClean="0"/>
              <a:t>تو مو بینی و مجنون پیچش مو              تو ابرو، او اشارت‌های ابرو</a:t>
            </a:r>
            <a:r>
              <a:rPr lang="en-US" b="1" dirty="0" smtClean="0"/>
              <a:t/>
            </a:r>
            <a:br>
              <a:rPr lang="en-US" b="1" dirty="0" smtClean="0"/>
            </a:br>
            <a:r>
              <a:rPr lang="fa-IR" b="1" dirty="0" smtClean="0"/>
              <a:t>دل مجنون ز شکر خنده خونست             تو لب می‌بینی و دندان که چونست</a:t>
            </a:r>
            <a:endParaRPr lang="en-US" b="1" dirty="0" smtClean="0"/>
          </a:p>
          <a:p>
            <a:pPr algn="r">
              <a:lnSpc>
                <a:spcPct val="110000"/>
              </a:lnSpc>
              <a:buNone/>
            </a:pPr>
            <a:r>
              <a:rPr lang="fa-IR" b="1" dirty="0" smtClean="0"/>
              <a:t>کسی کاو را تو لیلی کرده‌ای نام             نه آن لیلی‌ست کز من برده آرام</a:t>
            </a:r>
            <a:endParaRPr lang="en-US" b="1" dirty="0" smtClean="0"/>
          </a:p>
          <a:p>
            <a:pPr algn="r">
              <a:lnSpc>
                <a:spcPct val="110000"/>
              </a:lnSpc>
              <a:buNone/>
            </a:pPr>
            <a:r>
              <a:rPr lang="fa-IR" b="1" dirty="0" smtClean="0"/>
              <a:t>اگر می‌بود لیلی بد نمی‌بود                   ترا رد کردن او حد نمی‌بود</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4)">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4)">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59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توجه </a:t>
            </a:r>
            <a:b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هنگام خواندن حکایات </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Content Placeholder 2"/>
          <p:cNvSpPr>
            <a:spLocks noGrp="1"/>
          </p:cNvSpPr>
          <p:nvPr>
            <p:ph idx="1"/>
          </p:nvPr>
        </p:nvSpPr>
        <p:spPr>
          <a:xfrm>
            <a:off x="0" y="1600200"/>
            <a:ext cx="9144000" cy="5257800"/>
          </a:xfrm>
        </p:spPr>
        <p:txBody>
          <a:bodyPr>
            <a:normAutofit fontScale="92500" lnSpcReduction="10000"/>
          </a:bodyPr>
          <a:lstStyle/>
          <a:p>
            <a:pPr algn="r">
              <a:buNone/>
            </a:pPr>
            <a:r>
              <a:rPr lang="fa-IR" b="1" dirty="0" smtClean="0"/>
              <a:t>1- موضوع و فضای کلی متن را در نظر گرفت و لحن خاصی را برگزید</a:t>
            </a:r>
          </a:p>
          <a:p>
            <a:pPr algn="r">
              <a:buNone/>
            </a:pPr>
            <a:r>
              <a:rPr lang="fa-IR" b="1" dirty="0" smtClean="0"/>
              <a:t>2- آن را شبیه ، تعریف کردن یک واقعه یا حادثه پند آموز یا طنزخواند</a:t>
            </a:r>
          </a:p>
          <a:p>
            <a:pPr algn="r">
              <a:buNone/>
            </a:pPr>
            <a:r>
              <a:rPr lang="fa-IR" b="1" dirty="0" smtClean="0"/>
              <a:t>3-سجع ها را رعایت کرد و تاکید جملات را روی آنها گذاشت </a:t>
            </a:r>
          </a:p>
          <a:p>
            <a:pPr algn="r">
              <a:buNone/>
            </a:pPr>
            <a:r>
              <a:rPr lang="fa-IR" b="1" dirty="0" smtClean="0"/>
              <a:t>4- علائم نگارشی را دقیق رعایت کرد تا تاثیر کلام بیشتر شود </a:t>
            </a:r>
          </a:p>
          <a:p>
            <a:pPr algn="r">
              <a:buNone/>
            </a:pPr>
            <a:r>
              <a:rPr lang="fa-IR" b="1" dirty="0" smtClean="0"/>
              <a:t>5- با سکون و سکوت ها بر تاثیر کلام افزود</a:t>
            </a:r>
          </a:p>
          <a:p>
            <a:pPr algn="r">
              <a:buNone/>
            </a:pPr>
            <a:r>
              <a:rPr lang="fa-IR" b="1" dirty="0" smtClean="0"/>
              <a:t>6- شنونده را مشتاق و منتظر شنیدن بقیه ماجرا بگذارید</a:t>
            </a:r>
          </a:p>
          <a:p>
            <a:pPr algn="r">
              <a:buNone/>
            </a:pPr>
            <a:r>
              <a:rPr lang="fa-IR" b="1" dirty="0" smtClean="0"/>
              <a:t>7-سرعت خواندن حکایات کمتر از دیگر نوشته ها باشد </a:t>
            </a:r>
          </a:p>
          <a:p>
            <a:pPr algn="r">
              <a:buNone/>
            </a:pPr>
            <a:r>
              <a:rPr lang="fa-IR" b="1" dirty="0" smtClean="0"/>
              <a:t>8- نگاه خواننده به چشم مخاطبین باشد </a:t>
            </a:r>
          </a:p>
          <a:p>
            <a:pPr algn="r">
              <a:buNone/>
            </a:pPr>
            <a:r>
              <a:rPr lang="fa-IR" b="1" dirty="0" smtClean="0"/>
              <a:t>9- رعایت فراز ها و فرود ها ی آوایی در لحن روایی متناسب با داستان انجام گردد</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2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19" dur="2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0" dur="2000"/>
                                        <p:tgtEl>
                                          <p:spTgt spid="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9"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p:cTn id="25" dur="2000" fill="hold"/>
                                        <p:tgtEl>
                                          <p:spTgt spid="3">
                                            <p:txEl>
                                              <p:pRg st="1" end="1"/>
                                            </p:txEl>
                                          </p:spTgt>
                                        </p:tgtEl>
                                        <p:attrNameLst>
                                          <p:attrName>ppt_x</p:attrName>
                                        </p:attrNameLst>
                                      </p:cBhvr>
                                      <p:tavLst>
                                        <p:tav tm="0">
                                          <p:val>
                                            <p:strVal val="#ppt_x-.2"/>
                                          </p:val>
                                        </p:tav>
                                        <p:tav tm="100000">
                                          <p:val>
                                            <p:strVal val="#ppt_x"/>
                                          </p:val>
                                        </p:tav>
                                      </p:tavLst>
                                    </p:anim>
                                    <p:anim calcmode="lin" valueType="num">
                                      <p:cBhvr>
                                        <p:cTn id="26" dur="2000" fill="hold"/>
                                        <p:tgtEl>
                                          <p:spTgt spid="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27" dur="20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9"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2000" fill="hold"/>
                                        <p:tgtEl>
                                          <p:spTgt spid="3">
                                            <p:txEl>
                                              <p:pRg st="2" end="2"/>
                                            </p:txEl>
                                          </p:spTgt>
                                        </p:tgtEl>
                                        <p:attrNameLst>
                                          <p:attrName>ppt_x</p:attrName>
                                        </p:attrNameLst>
                                      </p:cBhvr>
                                      <p:tavLst>
                                        <p:tav tm="0">
                                          <p:val>
                                            <p:strVal val="#ppt_x-.2"/>
                                          </p:val>
                                        </p:tav>
                                        <p:tav tm="100000">
                                          <p:val>
                                            <p:strVal val="#ppt_x"/>
                                          </p:val>
                                        </p:tav>
                                      </p:tavLst>
                                    </p:anim>
                                    <p:anim calcmode="lin" valueType="num">
                                      <p:cBhvr>
                                        <p:cTn id="33" dur="2000" fill="hold"/>
                                        <p:tgtEl>
                                          <p:spTgt spid="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34" dur="2000"/>
                                        <p:tgtEl>
                                          <p:spTgt spid="3">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9" presetClass="entr" presetSubtype="0" fill="hold" grpId="0"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p:cTn id="39" dur="2000" fill="hold"/>
                                        <p:tgtEl>
                                          <p:spTgt spid="3">
                                            <p:txEl>
                                              <p:pRg st="3" end="3"/>
                                            </p:txEl>
                                          </p:spTgt>
                                        </p:tgtEl>
                                        <p:attrNameLst>
                                          <p:attrName>ppt_x</p:attrName>
                                        </p:attrNameLst>
                                      </p:cBhvr>
                                      <p:tavLst>
                                        <p:tav tm="0">
                                          <p:val>
                                            <p:strVal val="#ppt_x-.2"/>
                                          </p:val>
                                        </p:tav>
                                        <p:tav tm="100000">
                                          <p:val>
                                            <p:strVal val="#ppt_x"/>
                                          </p:val>
                                        </p:tav>
                                      </p:tavLst>
                                    </p:anim>
                                    <p:anim calcmode="lin" valueType="num">
                                      <p:cBhvr>
                                        <p:cTn id="40" dur="2000" fill="hold"/>
                                        <p:tgtEl>
                                          <p:spTgt spid="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41" dur="2000"/>
                                        <p:tgtEl>
                                          <p:spTgt spid="3">
                                            <p:txEl>
                                              <p:pRg st="3" end="3"/>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9" presetClass="entr" presetSubtype="0" fill="hold" grpId="0" nodeType="clickEffect">
                                  <p:stCondLst>
                                    <p:cond delay="0"/>
                                  </p:stCondLst>
                                  <p:childTnLst>
                                    <p:set>
                                      <p:cBhvr>
                                        <p:cTn id="45" dur="1" fill="hold">
                                          <p:stCondLst>
                                            <p:cond delay="0"/>
                                          </p:stCondLst>
                                        </p:cTn>
                                        <p:tgtEl>
                                          <p:spTgt spid="3">
                                            <p:txEl>
                                              <p:pRg st="4" end="4"/>
                                            </p:txEl>
                                          </p:spTgt>
                                        </p:tgtEl>
                                        <p:attrNameLst>
                                          <p:attrName>style.visibility</p:attrName>
                                        </p:attrNameLst>
                                      </p:cBhvr>
                                      <p:to>
                                        <p:strVal val="visible"/>
                                      </p:to>
                                    </p:set>
                                    <p:anim calcmode="lin" valueType="num">
                                      <p:cBhvr>
                                        <p:cTn id="46" dur="2000" fill="hold"/>
                                        <p:tgtEl>
                                          <p:spTgt spid="3">
                                            <p:txEl>
                                              <p:pRg st="4" end="4"/>
                                            </p:txEl>
                                          </p:spTgt>
                                        </p:tgtEl>
                                        <p:attrNameLst>
                                          <p:attrName>ppt_x</p:attrName>
                                        </p:attrNameLst>
                                      </p:cBhvr>
                                      <p:tavLst>
                                        <p:tav tm="0">
                                          <p:val>
                                            <p:strVal val="#ppt_x-.2"/>
                                          </p:val>
                                        </p:tav>
                                        <p:tav tm="100000">
                                          <p:val>
                                            <p:strVal val="#ppt_x"/>
                                          </p:val>
                                        </p:tav>
                                      </p:tavLst>
                                    </p:anim>
                                    <p:anim calcmode="lin" valueType="num">
                                      <p:cBhvr>
                                        <p:cTn id="47" dur="2000" fill="hold"/>
                                        <p:tgtEl>
                                          <p:spTgt spid="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48" dur="2000"/>
                                        <p:tgtEl>
                                          <p:spTgt spid="3">
                                            <p:txEl>
                                              <p:pRg st="4" end="4"/>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9" presetClass="entr" presetSubtype="0" fill="hold" grpId="0" nodeType="click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anim calcmode="lin" valueType="num">
                                      <p:cBhvr>
                                        <p:cTn id="53" dur="2000" fill="hold"/>
                                        <p:tgtEl>
                                          <p:spTgt spid="3">
                                            <p:txEl>
                                              <p:pRg st="5" end="5"/>
                                            </p:txEl>
                                          </p:spTgt>
                                        </p:tgtEl>
                                        <p:attrNameLst>
                                          <p:attrName>ppt_x</p:attrName>
                                        </p:attrNameLst>
                                      </p:cBhvr>
                                      <p:tavLst>
                                        <p:tav tm="0">
                                          <p:val>
                                            <p:strVal val="#ppt_x-.2"/>
                                          </p:val>
                                        </p:tav>
                                        <p:tav tm="100000">
                                          <p:val>
                                            <p:strVal val="#ppt_x"/>
                                          </p:val>
                                        </p:tav>
                                      </p:tavLst>
                                    </p:anim>
                                    <p:anim calcmode="lin" valueType="num">
                                      <p:cBhvr>
                                        <p:cTn id="54" dur="2000" fill="hold"/>
                                        <p:tgtEl>
                                          <p:spTgt spid="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55" dur="2000"/>
                                        <p:tgtEl>
                                          <p:spTgt spid="3">
                                            <p:txEl>
                                              <p:pRg st="5" end="5"/>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9" presetClass="entr" presetSubtype="0" fill="hold" grpId="0" nodeType="clickEffect">
                                  <p:stCondLst>
                                    <p:cond delay="0"/>
                                  </p:stCondLst>
                                  <p:childTnLst>
                                    <p:set>
                                      <p:cBhvr>
                                        <p:cTn id="59" dur="1" fill="hold">
                                          <p:stCondLst>
                                            <p:cond delay="0"/>
                                          </p:stCondLst>
                                        </p:cTn>
                                        <p:tgtEl>
                                          <p:spTgt spid="3">
                                            <p:txEl>
                                              <p:pRg st="6" end="6"/>
                                            </p:txEl>
                                          </p:spTgt>
                                        </p:tgtEl>
                                        <p:attrNameLst>
                                          <p:attrName>style.visibility</p:attrName>
                                        </p:attrNameLst>
                                      </p:cBhvr>
                                      <p:to>
                                        <p:strVal val="visible"/>
                                      </p:to>
                                    </p:set>
                                    <p:anim calcmode="lin" valueType="num">
                                      <p:cBhvr>
                                        <p:cTn id="60" dur="2000" fill="hold"/>
                                        <p:tgtEl>
                                          <p:spTgt spid="3">
                                            <p:txEl>
                                              <p:pRg st="6" end="6"/>
                                            </p:txEl>
                                          </p:spTgt>
                                        </p:tgtEl>
                                        <p:attrNameLst>
                                          <p:attrName>ppt_x</p:attrName>
                                        </p:attrNameLst>
                                      </p:cBhvr>
                                      <p:tavLst>
                                        <p:tav tm="0">
                                          <p:val>
                                            <p:strVal val="#ppt_x-.2"/>
                                          </p:val>
                                        </p:tav>
                                        <p:tav tm="100000">
                                          <p:val>
                                            <p:strVal val="#ppt_x"/>
                                          </p:val>
                                        </p:tav>
                                      </p:tavLst>
                                    </p:anim>
                                    <p:anim calcmode="lin" valueType="num">
                                      <p:cBhvr>
                                        <p:cTn id="61" dur="2000" fill="hold"/>
                                        <p:tgtEl>
                                          <p:spTgt spid="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62" dur="2000"/>
                                        <p:tgtEl>
                                          <p:spTgt spid="3">
                                            <p:txEl>
                                              <p:pRg st="6" end="6"/>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9" presetClass="entr" presetSubtype="0" fill="hold" grpId="0" nodeType="clickEffect">
                                  <p:stCondLst>
                                    <p:cond delay="0"/>
                                  </p:stCondLst>
                                  <p:childTnLst>
                                    <p:set>
                                      <p:cBhvr>
                                        <p:cTn id="66" dur="1" fill="hold">
                                          <p:stCondLst>
                                            <p:cond delay="0"/>
                                          </p:stCondLst>
                                        </p:cTn>
                                        <p:tgtEl>
                                          <p:spTgt spid="3">
                                            <p:txEl>
                                              <p:pRg st="7" end="7"/>
                                            </p:txEl>
                                          </p:spTgt>
                                        </p:tgtEl>
                                        <p:attrNameLst>
                                          <p:attrName>style.visibility</p:attrName>
                                        </p:attrNameLst>
                                      </p:cBhvr>
                                      <p:to>
                                        <p:strVal val="visible"/>
                                      </p:to>
                                    </p:set>
                                    <p:anim calcmode="lin" valueType="num">
                                      <p:cBhvr>
                                        <p:cTn id="67" dur="2000" fill="hold"/>
                                        <p:tgtEl>
                                          <p:spTgt spid="3">
                                            <p:txEl>
                                              <p:pRg st="7" end="7"/>
                                            </p:txEl>
                                          </p:spTgt>
                                        </p:tgtEl>
                                        <p:attrNameLst>
                                          <p:attrName>ppt_x</p:attrName>
                                        </p:attrNameLst>
                                      </p:cBhvr>
                                      <p:tavLst>
                                        <p:tav tm="0">
                                          <p:val>
                                            <p:strVal val="#ppt_x-.2"/>
                                          </p:val>
                                        </p:tav>
                                        <p:tav tm="100000">
                                          <p:val>
                                            <p:strVal val="#ppt_x"/>
                                          </p:val>
                                        </p:tav>
                                      </p:tavLst>
                                    </p:anim>
                                    <p:anim calcmode="lin" valueType="num">
                                      <p:cBhvr>
                                        <p:cTn id="68" dur="2000" fill="hold"/>
                                        <p:tgtEl>
                                          <p:spTgt spid="3">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69" dur="2000"/>
                                        <p:tgtEl>
                                          <p:spTgt spid="3">
                                            <p:txEl>
                                              <p:pRg st="7" end="7"/>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9" presetClass="entr" presetSubtype="0" fill="hold" grpId="0" nodeType="clickEffect">
                                  <p:stCondLst>
                                    <p:cond delay="0"/>
                                  </p:stCondLst>
                                  <p:childTnLst>
                                    <p:set>
                                      <p:cBhvr>
                                        <p:cTn id="73" dur="1" fill="hold">
                                          <p:stCondLst>
                                            <p:cond delay="0"/>
                                          </p:stCondLst>
                                        </p:cTn>
                                        <p:tgtEl>
                                          <p:spTgt spid="3">
                                            <p:txEl>
                                              <p:pRg st="8" end="8"/>
                                            </p:txEl>
                                          </p:spTgt>
                                        </p:tgtEl>
                                        <p:attrNameLst>
                                          <p:attrName>style.visibility</p:attrName>
                                        </p:attrNameLst>
                                      </p:cBhvr>
                                      <p:to>
                                        <p:strVal val="visible"/>
                                      </p:to>
                                    </p:set>
                                    <p:anim calcmode="lin" valueType="num">
                                      <p:cBhvr>
                                        <p:cTn id="74" dur="2000" fill="hold"/>
                                        <p:tgtEl>
                                          <p:spTgt spid="3">
                                            <p:txEl>
                                              <p:pRg st="8" end="8"/>
                                            </p:txEl>
                                          </p:spTgt>
                                        </p:tgtEl>
                                        <p:attrNameLst>
                                          <p:attrName>ppt_x</p:attrName>
                                        </p:attrNameLst>
                                      </p:cBhvr>
                                      <p:tavLst>
                                        <p:tav tm="0">
                                          <p:val>
                                            <p:strVal val="#ppt_x-.2"/>
                                          </p:val>
                                        </p:tav>
                                        <p:tav tm="100000">
                                          <p:val>
                                            <p:strVal val="#ppt_x"/>
                                          </p:val>
                                        </p:tav>
                                      </p:tavLst>
                                    </p:anim>
                                    <p:anim calcmode="lin" valueType="num">
                                      <p:cBhvr>
                                        <p:cTn id="75" dur="2000" fill="hold"/>
                                        <p:tgtEl>
                                          <p:spTgt spid="3">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76"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4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39700">
                    <a:schemeClr val="accent3">
                      <a:satMod val="175000"/>
                      <a:alpha val="40000"/>
                    </a:schemeClr>
                  </a:glow>
                  <a:outerShdw blurRad="38100" dist="38100" dir="7020000" algn="tl">
                    <a:srgbClr val="000000">
                      <a:alpha val="35000"/>
                    </a:srgbClr>
                  </a:outerShdw>
                </a:effectLst>
              </a:rPr>
              <a:t>لحن نیایشی </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397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371600"/>
            <a:ext cx="9144000" cy="5486400"/>
          </a:xfrm>
        </p:spPr>
        <p:txBody>
          <a:bodyPr>
            <a:normAutofit/>
          </a:bodyPr>
          <a:lstStyle/>
          <a:p>
            <a:pPr algn="ctr">
              <a:buNone/>
            </a:pPr>
            <a:r>
              <a:rPr lang="fa-IR" b="1" dirty="0" smtClean="0"/>
              <a:t>درخواندن چنین متن هایی خواننده باید خاکسارانه با شوقمندی و نیاز به درگاه خداوند تضرع نماید </a:t>
            </a:r>
          </a:p>
          <a:p>
            <a:pPr algn="ctr">
              <a:buNone/>
            </a:pPr>
            <a:r>
              <a:rPr lang="fa-IR" b="1" dirty="0" smtClean="0"/>
              <a:t>لحن او می بایست فروتنانه و آهنگی افتان داشته باشد </a:t>
            </a:r>
          </a:p>
          <a:p>
            <a:pPr algn="ctr">
              <a:buNone/>
            </a:pPr>
            <a:r>
              <a:rPr lang="fa-IR" b="1" dirty="0" smtClean="0"/>
              <a:t>ازظرافت و لطافت آهنگ صدا که متناسب با نیاز اوست ، نباید غفلت نمود </a:t>
            </a:r>
          </a:p>
          <a:p>
            <a:pPr algn="r">
              <a:buNone/>
            </a:pPr>
            <a:r>
              <a:rPr lang="fa-IR" b="1" dirty="0" smtClean="0"/>
              <a:t>خدایا به ذلت ، خارم نکن  </a:t>
            </a:r>
          </a:p>
          <a:p>
            <a:pPr>
              <a:buNone/>
            </a:pPr>
            <a:r>
              <a:rPr lang="fa-IR" b="1" dirty="0" smtClean="0"/>
              <a:t>به ضل گنه ، شرمسارم مکن </a:t>
            </a:r>
          </a:p>
          <a:p>
            <a:pPr algn="r">
              <a:buNone/>
            </a:pPr>
            <a:r>
              <a:rPr lang="fa-IR" b="1" dirty="0" smtClean="0"/>
              <a:t>عزیزی و خاری تو بخشی وبس</a:t>
            </a:r>
          </a:p>
          <a:p>
            <a:pPr>
              <a:buNone/>
            </a:pPr>
            <a:r>
              <a:rPr lang="fa-IR" b="1" dirty="0" smtClean="0"/>
              <a:t>عزیز تو ، خاری نبیند زکس  </a:t>
            </a:r>
          </a:p>
          <a:p>
            <a:pP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3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7"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Effect transition="in" filter="fade">
                                      <p:cBhvr>
                                        <p:cTn id="54" dur="1000"/>
                                        <p:tgtEl>
                                          <p:spTgt spid="3">
                                            <p:txEl>
                                              <p:pRg st="6" end="6"/>
                                            </p:txEl>
                                          </p:spTgt>
                                        </p:tgtEl>
                                      </p:cBhvr>
                                    </p:animEffect>
                                    <p:anim calcmode="lin" valueType="num">
                                      <p:cBhvr>
                                        <p:cTn id="5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نیایشی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762000"/>
            <a:ext cx="9144000" cy="6096000"/>
          </a:xfrm>
        </p:spPr>
        <p:txBody>
          <a:bodyPr>
            <a:normAutofit fontScale="85000" lnSpcReduction="20000"/>
          </a:bodyPr>
          <a:lstStyle/>
          <a:p>
            <a:pPr algn="r" rtl="1">
              <a:buNone/>
            </a:pPr>
            <a:r>
              <a:rPr lang="fa-IR" b="1" dirty="0" smtClean="0"/>
              <a:t>   اي خدا اي فضل تو حاجت روا       با تو ياد هيچکس نبود روا</a:t>
            </a:r>
            <a:r>
              <a:rPr lang="en-US" b="1" dirty="0" smtClean="0"/>
              <a:t/>
            </a:r>
            <a:br>
              <a:rPr lang="en-US" b="1" dirty="0" smtClean="0"/>
            </a:br>
            <a:r>
              <a:rPr lang="fa-IR" b="1" dirty="0" smtClean="0"/>
              <a:t>اينهمه ارشاد تو بخشيده اي           تابدين بس عيب ما پوشيده اي</a:t>
            </a:r>
            <a:r>
              <a:rPr lang="en-US" b="1" dirty="0" smtClean="0"/>
              <a:t/>
            </a:r>
            <a:br>
              <a:rPr lang="en-US" b="1" dirty="0" smtClean="0"/>
            </a:br>
            <a:r>
              <a:rPr lang="fa-IR" b="1" dirty="0" smtClean="0"/>
              <a:t>قطره دانش که بخشيدي ز پيش      متصل گردان به درياهاي خويش</a:t>
            </a:r>
            <a:r>
              <a:rPr lang="en-US" b="1" dirty="0" smtClean="0"/>
              <a:t/>
            </a:r>
            <a:br>
              <a:rPr lang="en-US" b="1" dirty="0" smtClean="0"/>
            </a:br>
            <a:r>
              <a:rPr lang="fa-IR" b="1" dirty="0" smtClean="0"/>
              <a:t>قطره علم است اندر جان من         وارهانش از هوا وز خاک تن</a:t>
            </a:r>
            <a:r>
              <a:rPr lang="en-US" b="1" dirty="0" smtClean="0"/>
              <a:t/>
            </a:r>
            <a:br>
              <a:rPr lang="en-US" b="1" dirty="0" smtClean="0"/>
            </a:br>
            <a:r>
              <a:rPr lang="en-US" b="1" dirty="0" smtClean="0">
                <a:solidFill>
                  <a:schemeClr val="accent6">
                    <a:lumMod val="75000"/>
                  </a:schemeClr>
                </a:solidFill>
              </a:rPr>
              <a:t>                                                                    </a:t>
            </a:r>
            <a:r>
              <a:rPr lang="fa-IR" b="1" dirty="0" smtClean="0">
                <a:solidFill>
                  <a:schemeClr val="accent6">
                    <a:lumMod val="75000"/>
                  </a:schemeClr>
                </a:solidFill>
              </a:rPr>
              <a:t>دفتر اول-1888</a:t>
            </a:r>
            <a:r>
              <a:rPr lang="en-US" b="1" dirty="0" smtClean="0"/>
              <a:t/>
            </a:r>
            <a:br>
              <a:rPr lang="en-US" b="1" dirty="0" smtClean="0"/>
            </a:br>
            <a:r>
              <a:rPr lang="fa-IR" b="1" dirty="0" smtClean="0"/>
              <a:t>ياد ده ما را سخن های دقيق         که ترا رحم آورد آن ای رفيق</a:t>
            </a:r>
            <a:r>
              <a:rPr lang="en-US" b="1" dirty="0" smtClean="0"/>
              <a:t/>
            </a:r>
            <a:br>
              <a:rPr lang="en-US" b="1" dirty="0" smtClean="0"/>
            </a:br>
            <a:r>
              <a:rPr lang="fa-IR" b="1" dirty="0" smtClean="0"/>
              <a:t>اين دعااز تو اجابت هم زتوست    ايمني از تو مهابت هم زتوست</a:t>
            </a:r>
            <a:r>
              <a:rPr lang="en-US" b="1" dirty="0" smtClean="0"/>
              <a:t/>
            </a:r>
            <a:br>
              <a:rPr lang="en-US" b="1" dirty="0" smtClean="0"/>
            </a:br>
            <a:r>
              <a:rPr lang="fa-IR" b="1" dirty="0" smtClean="0"/>
              <a:t>گرخطا گفتيم اصلاحش تو کن      مصلحي تو ای خداوند سخن</a:t>
            </a:r>
            <a:r>
              <a:rPr lang="en-US" b="1" dirty="0" smtClean="0"/>
              <a:t/>
            </a:r>
            <a:br>
              <a:rPr lang="en-US" b="1" dirty="0" smtClean="0"/>
            </a:br>
            <a:r>
              <a:rPr lang="fa-IR" b="1" dirty="0" smtClean="0"/>
              <a:t>کيميا داری که تبد يلش کني        گرچه جوی خون بود نيلش کني</a:t>
            </a:r>
            <a:r>
              <a:rPr lang="en-US" b="1" dirty="0" smtClean="0"/>
              <a:t/>
            </a:r>
            <a:br>
              <a:rPr lang="en-US" b="1" dirty="0" smtClean="0"/>
            </a:br>
            <a:r>
              <a:rPr lang="en-US" b="1" dirty="0" smtClean="0"/>
              <a:t> </a:t>
            </a:r>
            <a:r>
              <a:rPr lang="en-US" b="1" dirty="0" smtClean="0">
                <a:solidFill>
                  <a:schemeClr val="accent6">
                    <a:lumMod val="75000"/>
                  </a:schemeClr>
                </a:solidFill>
              </a:rPr>
              <a:t>                                                                     </a:t>
            </a:r>
            <a:r>
              <a:rPr lang="fa-IR" b="1" dirty="0" smtClean="0">
                <a:solidFill>
                  <a:schemeClr val="accent6">
                    <a:lumMod val="75000"/>
                  </a:schemeClr>
                </a:solidFill>
              </a:rPr>
              <a:t>دفتردوم-692</a:t>
            </a:r>
            <a:r>
              <a:rPr lang="en-US" b="1" dirty="0" smtClean="0"/>
              <a:t/>
            </a:r>
            <a:br>
              <a:rPr lang="en-US" b="1" dirty="0" smtClean="0"/>
            </a:br>
            <a:r>
              <a:rPr lang="fa-IR" b="1" dirty="0" smtClean="0"/>
              <a:t>خداوندگارا نظر کن به جود     که جرم آمد از بندگان در وجود</a:t>
            </a:r>
            <a:r>
              <a:rPr lang="en-US" b="1" dirty="0" smtClean="0"/>
              <a:t/>
            </a:r>
            <a:br>
              <a:rPr lang="en-US" b="1" dirty="0" smtClean="0"/>
            </a:br>
            <a:r>
              <a:rPr lang="fa-IR" b="1" dirty="0" smtClean="0"/>
              <a:t>گناه آید از بنده­ی خاکسار             به امید عفو خداوندگار</a:t>
            </a:r>
            <a:r>
              <a:rPr lang="en-US" b="1" dirty="0" smtClean="0"/>
              <a:t/>
            </a:r>
            <a:br>
              <a:rPr lang="en-US" b="1" dirty="0" smtClean="0"/>
            </a:br>
            <a:r>
              <a:rPr lang="fa-IR" b="1" dirty="0" smtClean="0"/>
              <a:t>کریما به رزق تو پرورده‌ایم         به انعام و لطف تو خو کرده‌ایم</a:t>
            </a:r>
            <a:r>
              <a:rPr lang="en-US" b="1" dirty="0" smtClean="0"/>
              <a:t/>
            </a:r>
            <a:br>
              <a:rPr lang="en-US" b="1" dirty="0" smtClean="0"/>
            </a:br>
            <a:r>
              <a:rPr lang="fa-IR" b="1" dirty="0" smtClean="0"/>
              <a:t>گدا چون کرم بیند و لطف و ناز      نگردد ز دنبال بخشنده باز</a:t>
            </a:r>
            <a:r>
              <a:rPr lang="en-US" b="1" dirty="0" smtClean="0"/>
              <a:t/>
            </a:r>
            <a:br>
              <a:rPr lang="en-US" b="1" dirty="0" smtClean="0"/>
            </a:br>
            <a:r>
              <a:rPr lang="fa-IR" b="1" dirty="0" smtClean="0"/>
              <a:t>چو ما را به دنیا تو کردی عزیز    به عقبی همین چشم داریم نیز</a:t>
            </a:r>
            <a:r>
              <a:rPr lang="en-US" b="1" dirty="0" smtClean="0"/>
              <a:t/>
            </a:r>
            <a:br>
              <a:rPr lang="en-US" b="1" dirty="0" smtClean="0"/>
            </a:br>
            <a:r>
              <a:rPr lang="fa-IR" b="1" dirty="0" smtClean="0"/>
              <a:t>عزیزی و خواری تو بخشی و بس   عزیز تو خواری نبیند ز کس</a:t>
            </a:r>
            <a:r>
              <a:rPr lang="en-US" b="1" dirty="0" smtClean="0"/>
              <a:t/>
            </a:r>
            <a:br>
              <a:rPr lang="en-US" b="1" dirty="0" smtClean="0"/>
            </a:br>
            <a:r>
              <a:rPr lang="fa-IR" b="1" dirty="0" smtClean="0"/>
              <a:t>خدایا به عزت که خوارم مکن       به ذل گنه شرمسارم مکن </a:t>
            </a:r>
            <a:r>
              <a:rPr lang="en-US" b="1" dirty="0" smtClean="0"/>
              <a:t/>
            </a:r>
            <a:br>
              <a:rPr lang="en-US" b="1" dirty="0" smtClean="0"/>
            </a:b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6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ستایشی </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371600"/>
            <a:ext cx="9144000" cy="5486400"/>
          </a:xfrm>
        </p:spPr>
        <p:txBody>
          <a:bodyPr>
            <a:normAutofit lnSpcReduction="10000"/>
          </a:bodyPr>
          <a:lstStyle/>
          <a:p>
            <a:pPr algn="r">
              <a:buNone/>
            </a:pPr>
            <a:r>
              <a:rPr lang="fa-IR" b="1" dirty="0" smtClean="0"/>
              <a:t>ستایش مخصوص خدا وند است و شاعر یا نویسنده در آن خداوند را به خاطر آفرینش بی همتا ، قدرت بی نظیر و الطاف فراوانش می ستاید.</a:t>
            </a:r>
          </a:p>
          <a:p>
            <a:pPr algn="r">
              <a:buNone/>
            </a:pPr>
            <a:r>
              <a:rPr lang="fa-IR" b="1" dirty="0" smtClean="0"/>
              <a:t>در این هنگام خواننده نیز باید خود را موجودی از آفریده های او بداند که تسلیم او و شاکر بخشش ها و آفرینش اوست </a:t>
            </a:r>
          </a:p>
          <a:p>
            <a:pPr algn="r">
              <a:buNone/>
            </a:pPr>
            <a:r>
              <a:rPr lang="fa-IR" b="1" dirty="0" smtClean="0">
                <a:solidFill>
                  <a:srgbClr val="FF0000"/>
                </a:solidFill>
              </a:rPr>
              <a:t>مثال</a:t>
            </a:r>
            <a:r>
              <a:rPr lang="fa-IR" b="1" dirty="0" smtClean="0"/>
              <a:t> </a:t>
            </a:r>
          </a:p>
          <a:p>
            <a:pPr algn="r">
              <a:buNone/>
            </a:pPr>
            <a:r>
              <a:rPr lang="fa-IR" b="1" dirty="0" smtClean="0"/>
              <a:t>آفـــــــــــرین جــان آفرین پاکـــــ را</a:t>
            </a:r>
          </a:p>
          <a:p>
            <a:pPr>
              <a:buNone/>
            </a:pPr>
            <a:r>
              <a:rPr lang="fa-IR" b="1" dirty="0" smtClean="0"/>
              <a:t>  آن که جان بخشید و ایمان خاک را </a:t>
            </a:r>
          </a:p>
          <a:p>
            <a:pPr algn="r">
              <a:buNone/>
            </a:pPr>
            <a:r>
              <a:rPr lang="fa-IR" b="1" dirty="0" smtClean="0"/>
              <a:t>آسمان چون خیمه ای بر پا ی کرد </a:t>
            </a:r>
          </a:p>
          <a:p>
            <a:pPr>
              <a:buNone/>
            </a:pPr>
            <a:r>
              <a:rPr lang="fa-IR" b="1" dirty="0" smtClean="0"/>
              <a:t>بی ستون کرد و زمینش جای کرد  </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1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p:cTn id="30"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17" presetClass="entr" presetSubtype="1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17" presetClass="entr" presetSubtype="1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p:cTn id="4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17" presetClass="entr" presetSubtype="10" fill="hold" grpId="0" nodeType="clickEffect">
                                  <p:stCondLst>
                                    <p:cond delay="0"/>
                                  </p:stCondLst>
                                  <p:childTnLst>
                                    <p:set>
                                      <p:cBhvr>
                                        <p:cTn id="47" dur="1" fill="hold">
                                          <p:stCondLst>
                                            <p:cond delay="0"/>
                                          </p:stCondLst>
                                        </p:cTn>
                                        <p:tgtEl>
                                          <p:spTgt spid="3">
                                            <p:txEl>
                                              <p:pRg st="5" end="5"/>
                                            </p:txEl>
                                          </p:spTgt>
                                        </p:tgtEl>
                                        <p:attrNameLst>
                                          <p:attrName>style.visibility</p:attrName>
                                        </p:attrNameLst>
                                      </p:cBhvr>
                                      <p:to>
                                        <p:strVal val="visible"/>
                                      </p:to>
                                    </p:set>
                                    <p:anim calcmode="lin" valueType="num">
                                      <p:cBhvr>
                                        <p:cTn id="4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9" dur="5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17" presetClass="entr" presetSubtype="1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ستایشی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1600200"/>
            <a:ext cx="9144000" cy="5257800"/>
          </a:xfrm>
        </p:spPr>
        <p:txBody>
          <a:bodyPr>
            <a:noAutofit/>
          </a:bodyPr>
          <a:lstStyle/>
          <a:p>
            <a:pPr algn="r" rtl="1">
              <a:buNone/>
            </a:pPr>
            <a:r>
              <a:rPr lang="fa-IR" sz="2800" b="1" dirty="0" smtClean="0"/>
              <a:t>   آفرین جان آفرین پاک را                   آنکه جان بخشید و ایمان خاک را </a:t>
            </a:r>
            <a:r>
              <a:rPr lang="en-US" sz="2800" b="1" dirty="0" smtClean="0"/>
              <a:t/>
            </a:r>
            <a:br>
              <a:rPr lang="en-US" sz="2800" b="1" dirty="0" smtClean="0"/>
            </a:br>
            <a:r>
              <a:rPr lang="fa-IR" sz="2800" b="1" dirty="0" smtClean="0"/>
              <a:t>عرش را بر آب بنیاد او نهاد               خاکیان را عمر بر باد او نهاد </a:t>
            </a:r>
            <a:r>
              <a:rPr lang="en-US" sz="2800" b="1" dirty="0" smtClean="0"/>
              <a:t/>
            </a:r>
            <a:br>
              <a:rPr lang="en-US" sz="2800" b="1" dirty="0" smtClean="0"/>
            </a:br>
            <a:r>
              <a:rPr lang="fa-IR" sz="2800" b="1" dirty="0" smtClean="0"/>
              <a:t>آسمان را در زبردستی بداشت             خاک را در غایت پستی بداشت </a:t>
            </a:r>
            <a:r>
              <a:rPr lang="en-US" sz="2800" b="1" dirty="0" smtClean="0"/>
              <a:t/>
            </a:r>
            <a:br>
              <a:rPr lang="en-US" sz="2800" b="1" dirty="0" smtClean="0"/>
            </a:br>
            <a:r>
              <a:rPr lang="fa-IR" sz="2800" b="1" dirty="0" smtClean="0"/>
              <a:t>آن یکی را جنبش مادام داد                 وان دگر را دایما آرام داد </a:t>
            </a:r>
            <a:r>
              <a:rPr lang="en-US" sz="2800" b="1" dirty="0" smtClean="0"/>
              <a:t/>
            </a:r>
            <a:br>
              <a:rPr lang="en-US" sz="2800" b="1" dirty="0" smtClean="0"/>
            </a:br>
            <a:r>
              <a:rPr lang="fa-IR" sz="2800" b="1" dirty="0" smtClean="0"/>
              <a:t>آسمان چون خیمه‌­ای برپای کرد           بی ستون کرد و زمینش جای کرد </a:t>
            </a:r>
            <a:r>
              <a:rPr lang="en-US" sz="2800" b="1" dirty="0" smtClean="0"/>
              <a:t/>
            </a:r>
            <a:br>
              <a:rPr lang="en-US" sz="2800" b="1" dirty="0" smtClean="0"/>
            </a:br>
            <a:r>
              <a:rPr lang="fa-IR" sz="2800" b="1" dirty="0" smtClean="0"/>
              <a:t>کرد در شش روز هفت انجم پدید         وز دو حرف آورد نه طارم پدید </a:t>
            </a:r>
            <a:r>
              <a:rPr lang="en-US" sz="2800" b="1" dirty="0" smtClean="0"/>
              <a:t/>
            </a:r>
            <a:br>
              <a:rPr lang="en-US" sz="2800" b="1" dirty="0" smtClean="0"/>
            </a:br>
            <a:r>
              <a:rPr lang="fa-IR" sz="2800" b="1" dirty="0" smtClean="0"/>
              <a:t>مهره‌ی انجم ز زرین حقه ساخت          با فلک در حقه هر شب مهره باخت </a:t>
            </a:r>
            <a:r>
              <a:rPr lang="en-US" sz="2800" b="1" dirty="0" smtClean="0"/>
              <a:t/>
            </a:r>
            <a:br>
              <a:rPr lang="en-US" sz="2800" b="1" dirty="0" smtClean="0"/>
            </a:br>
            <a:r>
              <a:rPr lang="fa-IR" sz="2800" b="1" dirty="0" smtClean="0"/>
              <a:t>دام تن را مختلف احوال کرد              مرغ جان را خاک در دنبال کرد </a:t>
            </a:r>
            <a:r>
              <a:rPr lang="en-US" sz="2800" b="1" dirty="0" smtClean="0"/>
              <a:t/>
            </a:r>
            <a:br>
              <a:rPr lang="en-US" sz="2800" b="1" dirty="0" smtClean="0"/>
            </a:br>
            <a:r>
              <a:rPr lang="fa-IR" sz="2800" b="1" dirty="0" smtClean="0"/>
              <a:t>بحر را بگذاشت در تسلیم خویش         کوه را افسرده کرد از بیم خویش </a:t>
            </a:r>
            <a:r>
              <a:rPr lang="en-US" sz="2800" b="1" dirty="0" smtClean="0"/>
              <a:t/>
            </a:r>
            <a:br>
              <a:rPr lang="en-US" sz="2800" b="1" dirty="0" smtClean="0"/>
            </a:br>
            <a:endParaRPr lang="fa-IR" sz="28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ppt_h</p:attrName>
                                        </p:attrNameLst>
                                      </p:cBhvr>
                                      <p:tavLst>
                                        <p:tav tm="0">
                                          <p:val>
                                            <p:strVal val="#ppt_h/20"/>
                                          </p:val>
                                        </p:tav>
                                        <p:tav tm="50000">
                                          <p:val>
                                            <p:strVal val="#ppt_h/20"/>
                                          </p:val>
                                        </p:tav>
                                        <p:tav tm="100000">
                                          <p:val>
                                            <p:strVal val="#ppt_h"/>
                                          </p:val>
                                        </p:tav>
                                      </p:tavLst>
                                    </p:anim>
                                    <p:anim calcmode="lin" valueType="num">
                                      <p:cBhvr>
                                        <p:cTn id="8" dur="2000" fill="hold"/>
                                        <p:tgtEl>
                                          <p:spTgt spid="2"/>
                                        </p:tgtEl>
                                        <p:attrNameLst>
                                          <p:attrName>ppt_w</p:attrName>
                                        </p:attrNameLst>
                                      </p:cBhvr>
                                      <p:tavLst>
                                        <p:tav tm="0">
                                          <p:val>
                                            <p:strVal val="#ppt_w+.3"/>
                                          </p:val>
                                        </p:tav>
                                        <p:tav tm="50000">
                                          <p:val>
                                            <p:strVal val="#ppt_w+.3"/>
                                          </p:val>
                                        </p:tav>
                                        <p:tav tm="100000">
                                          <p:val>
                                            <p:strVal val="#ppt_w"/>
                                          </p:val>
                                        </p:tav>
                                      </p:tavLst>
                                    </p:anim>
                                    <p:anim calcmode="lin" valueType="num">
                                      <p:cBhvr>
                                        <p:cTn id="9" dur="2000" fill="hold"/>
                                        <p:tgtEl>
                                          <p:spTgt spid="2"/>
                                        </p:tgtEl>
                                        <p:attrNameLst>
                                          <p:attrName>ppt_x</p:attrName>
                                        </p:attrNameLst>
                                      </p:cBhvr>
                                      <p:tavLst>
                                        <p:tav tm="0">
                                          <p:val>
                                            <p:strVal val="#ppt_x-.3"/>
                                          </p:val>
                                        </p:tav>
                                        <p:tav tm="50000">
                                          <p:val>
                                            <p:strVal val="#ppt_x"/>
                                          </p:val>
                                        </p:tav>
                                        <p:tav tm="100000">
                                          <p:val>
                                            <p:strVal val="#ppt_x"/>
                                          </p:val>
                                        </p:tav>
                                      </p:tavLst>
                                    </p:anim>
                                    <p:anim calcmode="lin" valueType="num">
                                      <p:cBhvr>
                                        <p:cTn id="10"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20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1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مدحی </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447800"/>
            <a:ext cx="9144000" cy="5410200"/>
          </a:xfrm>
        </p:spPr>
        <p:txBody>
          <a:bodyPr>
            <a:normAutofit fontScale="92500" lnSpcReduction="20000"/>
          </a:bodyPr>
          <a:lstStyle/>
          <a:p>
            <a:pPr algn="r">
              <a:buNone/>
            </a:pPr>
            <a:r>
              <a:rPr lang="fa-IR" b="1" dirty="0" smtClean="0"/>
              <a:t>مدح ، نوشته ای  درباره ی انسان است که شاعر از طریق آن، با کوچک شمردن خود در مقابل ممدوح به بیان مطالبی می پردازد .</a:t>
            </a:r>
          </a:p>
          <a:p>
            <a:pPr algn="r">
              <a:buNone/>
            </a:pPr>
            <a:r>
              <a:rPr lang="fa-IR" b="1" dirty="0" smtClean="0"/>
              <a:t>مدح ها با ستایش ها اختلاف دارند </a:t>
            </a:r>
          </a:p>
          <a:p>
            <a:pPr algn="r">
              <a:buNone/>
            </a:pPr>
            <a:r>
              <a:rPr lang="fa-IR" b="1" dirty="0" smtClean="0"/>
              <a:t>در ستایش ها شاعران آزادانه تر می توانند حرف بزنند اما در مدح به ویژه در مقابل حاکمان این کار امکان پذیر نیست </a:t>
            </a:r>
          </a:p>
          <a:p>
            <a:pPr algn="ctr">
              <a:buNone/>
            </a:pPr>
            <a:r>
              <a:rPr lang="fa-IR" b="1" dirty="0" smtClean="0">
                <a:solidFill>
                  <a:srgbClr val="FF0000"/>
                </a:solidFill>
              </a:rPr>
              <a:t>انواع مدح </a:t>
            </a:r>
          </a:p>
          <a:p>
            <a:pPr algn="r">
              <a:buNone/>
            </a:pPr>
            <a:r>
              <a:rPr lang="fa-IR" b="1" dirty="0" smtClean="0"/>
              <a:t>1- مدح بزرگان دینی و مذهبی چون پیامبران و امامان</a:t>
            </a:r>
          </a:p>
          <a:p>
            <a:pPr algn="r">
              <a:buNone/>
            </a:pPr>
            <a:r>
              <a:rPr lang="fa-IR" b="1" dirty="0" smtClean="0"/>
              <a:t>2- مدح حاکمان و امرا </a:t>
            </a:r>
          </a:p>
          <a:p>
            <a:pPr algn="r">
              <a:buNone/>
            </a:pPr>
            <a:r>
              <a:rPr lang="fa-IR" b="1" dirty="0" smtClean="0"/>
              <a:t>مثال </a:t>
            </a:r>
          </a:p>
          <a:p>
            <a:pPr algn="r">
              <a:buNone/>
            </a:pPr>
            <a:r>
              <a:rPr lang="fa-IR" b="1" dirty="0" smtClean="0"/>
              <a:t>محمد کافرینش هست خاکسش        هزاران آفرین برجان پاکش</a:t>
            </a:r>
          </a:p>
          <a:p>
            <a:pPr algn="r">
              <a:buNone/>
            </a:pPr>
            <a:r>
              <a:rPr lang="fa-IR" b="1" dirty="0" smtClean="0"/>
              <a:t>چراغ افروز چشم اهل بینش          طراز کارگاه آفرینش  </a:t>
            </a:r>
          </a:p>
          <a:p>
            <a:pPr algn="r">
              <a:buNone/>
            </a:pPr>
            <a:r>
              <a:rPr lang="fa-IR" b="1" dirty="0" smtClean="0"/>
              <a:t>ریاحین بخش باد صبحگاهی           کلید مخزن گنج الهی  </a:t>
            </a:r>
            <a:endParaRPr lang="fa-IR" b="1" dirty="0"/>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7"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1000"/>
                                        <p:tgtEl>
                                          <p:spTgt spid="3">
                                            <p:txEl>
                                              <p:pRg st="7" end="7"/>
                                            </p:txEl>
                                          </p:spTgt>
                                        </p:tgtEl>
                                      </p:cBhvr>
                                    </p:animEffect>
                                    <p:anim calcmode="lin" valueType="num">
                                      <p:cBhvr>
                                        <p:cTn id="64"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7" presetClass="entr" presetSubtype="0" fill="hold" grpId="0" nodeType="clickEffect">
                                  <p:stCondLst>
                                    <p:cond delay="0"/>
                                  </p:stCondLst>
                                  <p:childTnLst>
                                    <p:set>
                                      <p:cBhvr>
                                        <p:cTn id="69" dur="1" fill="hold">
                                          <p:stCondLst>
                                            <p:cond delay="0"/>
                                          </p:stCondLst>
                                        </p:cTn>
                                        <p:tgtEl>
                                          <p:spTgt spid="3">
                                            <p:txEl>
                                              <p:pRg st="8" end="8"/>
                                            </p:txEl>
                                          </p:spTgt>
                                        </p:tgtEl>
                                        <p:attrNameLst>
                                          <p:attrName>style.visibility</p:attrName>
                                        </p:attrNameLst>
                                      </p:cBhvr>
                                      <p:to>
                                        <p:strVal val="visible"/>
                                      </p:to>
                                    </p:set>
                                    <p:animEffect transition="in" filter="fade">
                                      <p:cBhvr>
                                        <p:cTn id="70" dur="1000"/>
                                        <p:tgtEl>
                                          <p:spTgt spid="3">
                                            <p:txEl>
                                              <p:pRg st="8" end="8"/>
                                            </p:txEl>
                                          </p:spTgt>
                                        </p:tgtEl>
                                      </p:cBhvr>
                                    </p:animEffect>
                                    <p:anim calcmode="lin" valueType="num">
                                      <p:cBhvr>
                                        <p:cTn id="71"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3">
                                            <p:txEl>
                                              <p:pRg st="9" end="9"/>
                                            </p:txEl>
                                          </p:spTgt>
                                        </p:tgtEl>
                                        <p:attrNameLst>
                                          <p:attrName>style.visibility</p:attrName>
                                        </p:attrNameLst>
                                      </p:cBhvr>
                                      <p:to>
                                        <p:strVal val="visible"/>
                                      </p:to>
                                    </p:set>
                                    <p:animEffect transition="in" filter="fade">
                                      <p:cBhvr>
                                        <p:cTn id="77" dur="1000"/>
                                        <p:tgtEl>
                                          <p:spTgt spid="3">
                                            <p:txEl>
                                              <p:pRg st="9" end="9"/>
                                            </p:txEl>
                                          </p:spTgt>
                                        </p:tgtEl>
                                      </p:cBhvr>
                                    </p:animEffect>
                                    <p:anim calcmode="lin" valueType="num">
                                      <p:cBhvr>
                                        <p:cTn id="7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مدحی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2133600"/>
            <a:ext cx="9144000" cy="4724400"/>
          </a:xfrm>
        </p:spPr>
        <p:txBody>
          <a:bodyPr>
            <a:normAutofit fontScale="92500"/>
          </a:bodyPr>
          <a:lstStyle/>
          <a:p>
            <a:pPr algn="r" rtl="1">
              <a:buNone/>
            </a:pPr>
            <a:r>
              <a:rPr lang="fa-IR" b="1" dirty="0" smtClean="0"/>
              <a:t>   خواجه‌ی دنیا و دین، گنجِ وفا       صدر و بدرِ هر دو عالم، مصطفی</a:t>
            </a:r>
            <a:r>
              <a:rPr lang="en-US" b="1" dirty="0" smtClean="0"/>
              <a:t/>
            </a:r>
            <a:br>
              <a:rPr lang="en-US" b="1" dirty="0" smtClean="0"/>
            </a:br>
            <a:r>
              <a:rPr lang="fa-IR" b="1" dirty="0" smtClean="0"/>
              <a:t>آفتابِ شرع و دریای یقین           نور عالم و رحمة لِلعالمین</a:t>
            </a:r>
            <a:r>
              <a:rPr lang="en-US" b="1" dirty="0" smtClean="0"/>
              <a:t/>
            </a:r>
            <a:br>
              <a:rPr lang="en-US" b="1" dirty="0" smtClean="0"/>
            </a:br>
            <a:r>
              <a:rPr lang="fa-IR" b="1" dirty="0" smtClean="0"/>
              <a:t>جانِ پاکان، خاکِ جانِ پاک اوست   جان رها کن، آفرینش خاکِ اوست</a:t>
            </a:r>
            <a:r>
              <a:rPr lang="en-US" b="1" dirty="0" smtClean="0"/>
              <a:t/>
            </a:r>
            <a:br>
              <a:rPr lang="en-US" b="1" dirty="0" smtClean="0"/>
            </a:br>
            <a:r>
              <a:rPr lang="fa-IR" b="1" dirty="0" smtClean="0"/>
              <a:t>خواجه‌ی کونین و سلطانِ همه     آفتابِ جان و ایمان همه</a:t>
            </a:r>
            <a:r>
              <a:rPr lang="en-US" b="1" dirty="0" smtClean="0"/>
              <a:t/>
            </a:r>
            <a:br>
              <a:rPr lang="en-US" b="1" dirty="0" smtClean="0"/>
            </a:br>
            <a:r>
              <a:rPr lang="fa-IR" b="1" dirty="0" smtClean="0"/>
              <a:t>صاحبِ معراج و صدرِ کاینات      سایه‌ی حق، خواجه‌ی خورشیدِ ذات</a:t>
            </a:r>
            <a:r>
              <a:rPr lang="en-US" b="1" dirty="0" smtClean="0"/>
              <a:t/>
            </a:r>
            <a:br>
              <a:rPr lang="en-US" b="1" dirty="0" smtClean="0"/>
            </a:br>
            <a:r>
              <a:rPr lang="fa-IR" b="1" dirty="0" smtClean="0"/>
              <a:t>هر دو عالَم بسته‌ بر فتراک او     عرش و کرسی، قبله کرده خاک او</a:t>
            </a:r>
            <a:r>
              <a:rPr lang="en-US" b="1" dirty="0" smtClean="0"/>
              <a:t/>
            </a:r>
            <a:br>
              <a:rPr lang="en-US" b="1" dirty="0" smtClean="0"/>
            </a:br>
            <a:r>
              <a:rPr lang="fa-IR" b="1" dirty="0" smtClean="0"/>
              <a:t>پیشوای این جهان و آن جهان     مقتدای آشکارا و نهان</a:t>
            </a:r>
            <a:r>
              <a:rPr lang="en-US" b="1" dirty="0" smtClean="0"/>
              <a:t/>
            </a:r>
            <a:br>
              <a:rPr lang="en-US" b="1" dirty="0" smtClean="0"/>
            </a:br>
            <a:r>
              <a:rPr lang="fa-IR" b="1" dirty="0" smtClean="0"/>
              <a:t>مهترین و بهترینِ انبیا</a:t>
            </a:r>
            <a:r>
              <a:rPr lang="en-US" b="1" dirty="0" smtClean="0"/>
              <a:t>                  </a:t>
            </a:r>
            <a:r>
              <a:rPr lang="fa-IR" b="1" dirty="0" smtClean="0"/>
              <a:t>رهنمای اصفیا و اولیا</a:t>
            </a:r>
            <a:r>
              <a:rPr lang="en-US" dirty="0" smtClean="0"/>
              <a:t/>
            </a:r>
            <a:br>
              <a:rPr lang="en-US" dirty="0" smtClean="0"/>
            </a:b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checkerboard(across)">
                                      <p:cBhvr>
                                        <p:cTn id="2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2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تغزلی یا عاطفی</a:t>
            </a:r>
            <a:r>
              <a:rPr lang="fa-IR" dirty="0" smtClean="0"/>
              <a:t> </a:t>
            </a:r>
            <a:endParaRPr lang="fa-IR" dirty="0"/>
          </a:p>
        </p:txBody>
      </p:sp>
      <p:sp>
        <p:nvSpPr>
          <p:cNvPr id="3" name="Content Placeholder 2"/>
          <p:cNvSpPr>
            <a:spLocks noGrp="1"/>
          </p:cNvSpPr>
          <p:nvPr>
            <p:ph idx="1"/>
          </p:nvPr>
        </p:nvSpPr>
        <p:spPr>
          <a:xfrm>
            <a:off x="0" y="1676400"/>
            <a:ext cx="9144000" cy="5181600"/>
          </a:xfrm>
        </p:spPr>
        <p:txBody>
          <a:bodyPr/>
          <a:lstStyle/>
          <a:p>
            <a:pPr algn="ctr">
              <a:buNone/>
            </a:pPr>
            <a:r>
              <a:rPr lang="fa-IR" b="1" dirty="0" smtClean="0"/>
              <a:t>دراین گونه متن ها خواننده باید با ظرافت تمام نهایت احساس متن را به مخاطب منتقل کند </a:t>
            </a:r>
          </a:p>
          <a:p>
            <a:pPr>
              <a:buNone/>
            </a:pPr>
            <a:r>
              <a:rPr lang="fa-IR" b="1" dirty="0" smtClean="0"/>
              <a:t>بیان او می باید نرم ولطیف وکلام اوآهنگی آرام و تاثیر گذار</a:t>
            </a:r>
          </a:p>
          <a:p>
            <a:pPr algn="ctr">
              <a:buNone/>
            </a:pPr>
            <a:r>
              <a:rPr lang="fa-IR" b="1" dirty="0" smtClean="0"/>
              <a:t>داشته باشد .</a:t>
            </a:r>
          </a:p>
          <a:p>
            <a:pPr>
              <a:buNone/>
            </a:pPr>
            <a:r>
              <a:rPr lang="fa-IR" b="1" dirty="0" smtClean="0"/>
              <a:t> کشش های آوایی آن هم به صورت لطیف بر تاثیر کلام بیفزاید </a:t>
            </a:r>
          </a:p>
          <a:p>
            <a:pPr algn="r">
              <a:buNone/>
            </a:pPr>
            <a:r>
              <a:rPr lang="fa-IR" b="1" dirty="0" smtClean="0"/>
              <a:t>بیشتر شعرها از این دسته پیروی می نمایند </a:t>
            </a:r>
          </a:p>
          <a:p>
            <a:pPr algn="ctr">
              <a:buNone/>
            </a:pPr>
            <a:r>
              <a:rPr lang="fa-IR" b="1" dirty="0" smtClean="0"/>
              <a:t>شعرهای حافظ و سعدی </a:t>
            </a:r>
            <a:r>
              <a:rPr lang="fa-IR" dirty="0" smtClean="0"/>
              <a:t> </a:t>
            </a:r>
            <a:r>
              <a:rPr lang="en-US" dirty="0" smtClean="0"/>
              <a:t>                  </a:t>
            </a:r>
            <a:r>
              <a:rPr lang="fa-IR" dirty="0" smtClean="0">
                <a:solidFill>
                  <a:srgbClr val="FF0000"/>
                </a:solidFill>
              </a:rPr>
              <a:t>مثال</a:t>
            </a:r>
            <a:endParaRPr lang="fa-IR"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1"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4)">
                                      <p:cBhvr>
                                        <p:cTn id="17" dur="20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100"/>
                                        <p:tgtEl>
                                          <p:spTgt spid="3">
                                            <p:txEl>
                                              <p:pRg st="0" end="0"/>
                                            </p:txEl>
                                          </p:spTgt>
                                        </p:tgtEl>
                                      </p:cBhvr>
                                    </p:animEffect>
                                    <p:anim calcmode="lin" valueType="num">
                                      <p:cBhvr>
                                        <p:cTn id="23"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4"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Effect transition="in" filter="fade">
                                      <p:cBhvr>
                                        <p:cTn id="31" dur="100"/>
                                        <p:tgtEl>
                                          <p:spTgt spid="3">
                                            <p:txEl>
                                              <p:pRg st="1" end="1"/>
                                            </p:txEl>
                                          </p:spTgt>
                                        </p:tgtEl>
                                      </p:cBhvr>
                                    </p:animEffect>
                                    <p:anim calcmode="lin" valueType="num">
                                      <p:cBhvr>
                                        <p:cTn id="32"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3"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grpId="0" nodeType="click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fade">
                                      <p:cBhvr>
                                        <p:cTn id="40" dur="100"/>
                                        <p:tgtEl>
                                          <p:spTgt spid="3">
                                            <p:txEl>
                                              <p:pRg st="2" end="2"/>
                                            </p:txEl>
                                          </p:spTgt>
                                        </p:tgtEl>
                                      </p:cBhvr>
                                    </p:animEffect>
                                    <p:anim calcmode="lin" valueType="num">
                                      <p:cBhvr>
                                        <p:cTn id="41"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2"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3" presetClass="entr" presetSubtype="0" fill="hold" grpId="0" nodeType="clickEffect">
                                  <p:stCondLst>
                                    <p:cond delay="0"/>
                                  </p:stCondLst>
                                  <p:childTnLst>
                                    <p:set>
                                      <p:cBhvr>
                                        <p:cTn id="48" dur="1" fill="hold">
                                          <p:stCondLst>
                                            <p:cond delay="0"/>
                                          </p:stCondLst>
                                        </p:cTn>
                                        <p:tgtEl>
                                          <p:spTgt spid="3">
                                            <p:txEl>
                                              <p:pRg st="3" end="3"/>
                                            </p:txEl>
                                          </p:spTgt>
                                        </p:tgtEl>
                                        <p:attrNameLst>
                                          <p:attrName>style.visibility</p:attrName>
                                        </p:attrNameLst>
                                      </p:cBhvr>
                                      <p:to>
                                        <p:strVal val="visible"/>
                                      </p:to>
                                    </p:set>
                                    <p:animEffect transition="in" filter="fade">
                                      <p:cBhvr>
                                        <p:cTn id="49" dur="100"/>
                                        <p:tgtEl>
                                          <p:spTgt spid="3">
                                            <p:txEl>
                                              <p:pRg st="3" end="3"/>
                                            </p:txEl>
                                          </p:spTgt>
                                        </p:tgtEl>
                                      </p:cBhvr>
                                    </p:animEffect>
                                    <p:anim calcmode="lin" valueType="num">
                                      <p:cBhvr>
                                        <p:cTn id="50"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51"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52"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3"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3" presetClass="entr" presetSubtype="0" fill="hold" grpId="0" nodeType="clickEffect">
                                  <p:stCondLst>
                                    <p:cond delay="0"/>
                                  </p:stCondLst>
                                  <p:childTnLst>
                                    <p:set>
                                      <p:cBhvr>
                                        <p:cTn id="57" dur="1" fill="hold">
                                          <p:stCondLst>
                                            <p:cond delay="0"/>
                                          </p:stCondLst>
                                        </p:cTn>
                                        <p:tgtEl>
                                          <p:spTgt spid="3">
                                            <p:txEl>
                                              <p:pRg st="4" end="4"/>
                                            </p:txEl>
                                          </p:spTgt>
                                        </p:tgtEl>
                                        <p:attrNameLst>
                                          <p:attrName>style.visibility</p:attrName>
                                        </p:attrNameLst>
                                      </p:cBhvr>
                                      <p:to>
                                        <p:strVal val="visible"/>
                                      </p:to>
                                    </p:set>
                                    <p:animEffect transition="in" filter="fade">
                                      <p:cBhvr>
                                        <p:cTn id="58" dur="100"/>
                                        <p:tgtEl>
                                          <p:spTgt spid="3">
                                            <p:txEl>
                                              <p:pRg st="4" end="4"/>
                                            </p:txEl>
                                          </p:spTgt>
                                        </p:tgtEl>
                                      </p:cBhvr>
                                    </p:animEffect>
                                    <p:anim calcmode="lin" valueType="num">
                                      <p:cBhvr>
                                        <p:cTn id="59"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60"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61"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2"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3" presetClass="entr" presetSubtype="0" fill="hold" grpId="0" nodeType="clickEffect">
                                  <p:stCondLst>
                                    <p:cond delay="0"/>
                                  </p:stCondLst>
                                  <p:childTnLst>
                                    <p:set>
                                      <p:cBhvr>
                                        <p:cTn id="66" dur="1" fill="hold">
                                          <p:stCondLst>
                                            <p:cond delay="0"/>
                                          </p:stCondLst>
                                        </p:cTn>
                                        <p:tgtEl>
                                          <p:spTgt spid="3">
                                            <p:txEl>
                                              <p:pRg st="5" end="5"/>
                                            </p:txEl>
                                          </p:spTgt>
                                        </p:tgtEl>
                                        <p:attrNameLst>
                                          <p:attrName>style.visibility</p:attrName>
                                        </p:attrNameLst>
                                      </p:cBhvr>
                                      <p:to>
                                        <p:strVal val="visible"/>
                                      </p:to>
                                    </p:set>
                                    <p:animEffect transition="in" filter="fade">
                                      <p:cBhvr>
                                        <p:cTn id="67" dur="100"/>
                                        <p:tgtEl>
                                          <p:spTgt spid="3">
                                            <p:txEl>
                                              <p:pRg st="5" end="5"/>
                                            </p:txEl>
                                          </p:spTgt>
                                        </p:tgtEl>
                                      </p:cBhvr>
                                    </p:animEffect>
                                    <p:anim calcmode="lin" valueType="num">
                                      <p:cBhvr>
                                        <p:cTn id="68"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9"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70"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1"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تغزلی ، عاطفی</a:t>
            </a:r>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1371600"/>
            <a:ext cx="9144000" cy="5486400"/>
          </a:xfrm>
        </p:spPr>
        <p:txBody>
          <a:bodyPr>
            <a:normAutofit fontScale="70000" lnSpcReduction="20000"/>
          </a:bodyPr>
          <a:lstStyle/>
          <a:p>
            <a:pPr algn="r">
              <a:buNone/>
            </a:pPr>
            <a:r>
              <a:rPr lang="fa-IR" sz="3400" b="1" dirty="0" smtClean="0"/>
              <a:t>جوشانده ای بیار و برایم دوا بریز  </a:t>
            </a:r>
            <a:endParaRPr lang="en-US" sz="3400" b="1" dirty="0" smtClean="0"/>
          </a:p>
          <a:p>
            <a:pPr>
              <a:buNone/>
            </a:pPr>
            <a:r>
              <a:rPr lang="fa-IR" sz="3400" b="1" dirty="0" smtClean="0"/>
              <a:t>  افتادم از نفس! به اتاقم هوا بریز</a:t>
            </a:r>
            <a:r>
              <a:rPr lang="en-US" sz="3400" b="1" dirty="0" smtClean="0"/>
              <a:t/>
            </a:r>
            <a:br>
              <a:rPr lang="en-US" sz="3400" b="1" dirty="0" smtClean="0"/>
            </a:br>
            <a:endParaRPr lang="fa-IR" sz="3400" b="1" dirty="0" smtClean="0"/>
          </a:p>
          <a:p>
            <a:pPr algn="r">
              <a:buNone/>
            </a:pPr>
            <a:r>
              <a:rPr lang="fa-IR" sz="3400" b="1" dirty="0" smtClean="0"/>
              <a:t>عطر صدای نازک خود را به روی من      </a:t>
            </a:r>
          </a:p>
          <a:p>
            <a:pPr>
              <a:buNone/>
            </a:pPr>
            <a:r>
              <a:rPr lang="fa-IR" sz="3400" b="1" dirty="0" smtClean="0"/>
              <a:t>از لابلای پنجره ی نیمه وا بریز</a:t>
            </a:r>
            <a:r>
              <a:rPr lang="en-US" sz="3400" b="1" dirty="0" smtClean="0"/>
              <a:t/>
            </a:r>
            <a:br>
              <a:rPr lang="en-US" sz="3400" b="1" dirty="0" smtClean="0"/>
            </a:br>
            <a:endParaRPr lang="fa-IR" sz="3400" b="1" dirty="0" smtClean="0"/>
          </a:p>
          <a:p>
            <a:pPr algn="r">
              <a:buNone/>
            </a:pPr>
            <a:r>
              <a:rPr lang="fa-IR" sz="3400" b="1" dirty="0" smtClean="0"/>
              <a:t>در استکان خالی ام امشب نریز کم        </a:t>
            </a:r>
          </a:p>
          <a:p>
            <a:pPr>
              <a:buNone/>
            </a:pPr>
            <a:r>
              <a:rPr lang="fa-IR" sz="3400" b="1" dirty="0" smtClean="0"/>
              <a:t> با حکم قلب عاشق فرمانروا بریز</a:t>
            </a:r>
            <a:r>
              <a:rPr lang="en-US" sz="3400" b="1" dirty="0" smtClean="0"/>
              <a:t/>
            </a:r>
            <a:br>
              <a:rPr lang="en-US" sz="3400" b="1" dirty="0" smtClean="0"/>
            </a:br>
            <a:endParaRPr lang="fa-IR" sz="3400" b="1" dirty="0" smtClean="0"/>
          </a:p>
          <a:p>
            <a:pPr algn="r">
              <a:buNone/>
            </a:pPr>
            <a:r>
              <a:rPr lang="fa-IR" sz="3400" b="1" dirty="0" smtClean="0"/>
              <a:t>تا از خودم تهی شده از عشق پر شوم      </a:t>
            </a:r>
          </a:p>
          <a:p>
            <a:pPr algn="r">
              <a:buNone/>
            </a:pPr>
            <a:endParaRPr lang="fa-IR" sz="3400" b="1" dirty="0" smtClean="0"/>
          </a:p>
          <a:p>
            <a:pPr>
              <a:buNone/>
            </a:pPr>
            <a:r>
              <a:rPr lang="fa-IR" sz="3400" b="1" dirty="0" smtClean="0"/>
              <a:t>در ذره ذره ام قدحی را سوا بریز</a:t>
            </a:r>
            <a:r>
              <a:rPr lang="en-US" sz="3400" b="1" dirty="0" smtClean="0"/>
              <a:t/>
            </a:r>
            <a:br>
              <a:rPr lang="en-US" sz="3400" b="1" dirty="0" smtClean="0"/>
            </a:br>
            <a:endParaRPr lang="fa-IR" sz="3400" b="1" dirty="0" smtClean="0"/>
          </a:p>
          <a:p>
            <a:pPr algn="r">
              <a:buNone/>
            </a:pPr>
            <a:r>
              <a:rPr lang="fa-IR" sz="3400" b="1" dirty="0" smtClean="0"/>
              <a:t>این بینوا بریده از اصل وجود خویش      </a:t>
            </a:r>
          </a:p>
          <a:p>
            <a:pPr>
              <a:buNone/>
            </a:pPr>
            <a:r>
              <a:rPr lang="fa-IR" sz="3400" b="1" dirty="0" smtClean="0"/>
              <a:t> در بندبند این نی تنها نوا بریز</a:t>
            </a:r>
            <a:r>
              <a:rPr lang="en-US" dirty="0" smtClean="0"/>
              <a:t/>
            </a:r>
            <a:br>
              <a:rPr lang="en-US" dirty="0" smtClean="0"/>
            </a:b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barn(inHorizont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6"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arn(inHorizont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6" fill="hold" grpId="0"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barn(inHorizontal)">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6"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barn(inHorizontal)">
                                      <p:cBhvr>
                                        <p:cTn id="34" dur="5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6"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barn(inHorizontal)">
                                      <p:cBhvr>
                                        <p:cTn id="39" dur="500"/>
                                        <p:tgtEl>
                                          <p:spTgt spid="3">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6" fill="hold" grpId="0" nodeType="click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barn(inHorizontal)">
                                      <p:cBhvr>
                                        <p:cTn id="44" dur="500"/>
                                        <p:tgtEl>
                                          <p:spTgt spid="3">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6"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barn(inHorizontal)">
                                      <p:cBhvr>
                                        <p:cTn id="49" dur="500"/>
                                        <p:tgtEl>
                                          <p:spTgt spid="3">
                                            <p:txEl>
                                              <p:pRg st="8" end="8"/>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6" fill="hold" grpId="0" nodeType="click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barn(inHorizontal)">
                                      <p:cBhvr>
                                        <p:cTn id="54" dur="500"/>
                                        <p:tgtEl>
                                          <p:spTgt spid="3">
                                            <p:txEl>
                                              <p:pRg st="9" end="9"/>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26" fill="hold" grpId="0"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barn(inHorizontal)">
                                      <p:cBhvr>
                                        <p:cTn id="59"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2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حماسی </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143000"/>
            <a:ext cx="9144000" cy="5715000"/>
          </a:xfrm>
        </p:spPr>
        <p:txBody>
          <a:bodyPr>
            <a:normAutofit lnSpcReduction="10000"/>
          </a:bodyPr>
          <a:lstStyle/>
          <a:p>
            <a:pPr algn="ctr">
              <a:buNone/>
            </a:pPr>
            <a:r>
              <a:rPr lang="fa-IR" b="1" dirty="0" smtClean="0"/>
              <a:t>لحن حماسی که مربوط به بیان شجاعتو دلاوری است . دارای لحنی محکم و استوار ، پرطنین و آهنگی خیزان که وقتی خواننده به مصوت های بلند می رسد به ویژه در پایان </a:t>
            </a:r>
            <a:endParaRPr lang="en-US" b="1" dirty="0" smtClean="0"/>
          </a:p>
          <a:p>
            <a:pPr algn="ctr">
              <a:buNone/>
            </a:pPr>
            <a:r>
              <a:rPr lang="fa-IR" b="1" dirty="0" smtClean="0"/>
              <a:t>مصراع باید به امتداد آوای خویش بیفزاید</a:t>
            </a:r>
          </a:p>
          <a:p>
            <a:pPr algn="ctr">
              <a:buNone/>
            </a:pPr>
            <a:r>
              <a:rPr lang="fa-IR" b="1" dirty="0" smtClean="0"/>
              <a:t>واج چرخشی (ر) به خصوص به هنگامی که مشدد است باید بیش از حد معمول فشرده و قدرتمند ادا گردد</a:t>
            </a:r>
          </a:p>
          <a:p>
            <a:pPr algn="ctr">
              <a:buNone/>
            </a:pPr>
            <a:r>
              <a:rPr lang="fa-IR" b="1" dirty="0" smtClean="0"/>
              <a:t>سعی براین است که مخاطب هرگونه تردیدی را کنار بگذارد و به شدت به هیجان آید </a:t>
            </a:r>
          </a:p>
          <a:p>
            <a:pPr algn="ctr">
              <a:buNone/>
            </a:pPr>
            <a:r>
              <a:rPr lang="fa-IR" b="1" dirty="0" smtClean="0"/>
              <a:t>لحن میهنی یا وطنه که زیر مجموعه ی لحن حماسی می تواند باشد لحنی کوبنده دارد و در مواردی هم تحت تاثیر الحان دیگر قرار می گیرد و لحنی تلفیقی پیدا می کند </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39" presetClass="entr" presetSubtype="0" accel="10000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p:cTn id="18"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9"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0"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9" presetClass="entr" presetSubtype="0" accel="10000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7"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8"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9"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9" presetClass="entr" presetSubtype="0" accel="10000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calcmode="lin" valueType="num">
                                      <p:cBhvr>
                                        <p:cTn id="34"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5"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6"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37"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39" presetClass="entr" presetSubtype="0" accel="100000" fill="hold" grpId="0"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 calcmode="lin" valueType="num">
                                      <p:cBhvr>
                                        <p:cTn id="42"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3"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4"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45"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39" presetClass="entr" presetSubtype="0" accel="100000" fill="hold" grpId="0" nodeType="click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 calcmode="lin" valueType="num">
                                      <p:cBhvr>
                                        <p:cTn id="50" dur="500" fill="hold"/>
                                        <p:tgtEl>
                                          <p:spTgt spid="3">
                                            <p:txEl>
                                              <p:pRg st="4" end="4"/>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51" dur="500" fill="hold"/>
                                        <p:tgtEl>
                                          <p:spTgt spid="3">
                                            <p:txEl>
                                              <p:pRg st="4" end="4"/>
                                            </p:txEl>
                                          </p:spTgt>
                                        </p:tgtEl>
                                        <p:attrNameLst>
                                          <p:attrName>ppt_w</p:attrName>
                                        </p:attrNameLst>
                                      </p:cBhvr>
                                      <p:tavLst>
                                        <p:tav tm="0">
                                          <p:val>
                                            <p:strVal val="#ppt_w+.3"/>
                                          </p:val>
                                        </p:tav>
                                        <p:tav tm="50000">
                                          <p:val>
                                            <p:strVal val="#ppt_w+.3"/>
                                          </p:val>
                                        </p:tav>
                                        <p:tav tm="100000">
                                          <p:val>
                                            <p:strVal val="#ppt_w"/>
                                          </p:val>
                                        </p:tav>
                                      </p:tavLst>
                                    </p:anim>
                                    <p:anim calcmode="lin" valueType="num">
                                      <p:cBhvr>
                                        <p:cTn id="52" dur="500" fill="hold"/>
                                        <p:tgtEl>
                                          <p:spTgt spid="3">
                                            <p:txEl>
                                              <p:pRg st="4" end="4"/>
                                            </p:txEl>
                                          </p:spTgt>
                                        </p:tgtEl>
                                        <p:attrNameLst>
                                          <p:attrName>ppt_x</p:attrName>
                                        </p:attrNameLst>
                                      </p:cBhvr>
                                      <p:tavLst>
                                        <p:tav tm="0">
                                          <p:val>
                                            <p:strVal val="#ppt_x-.3"/>
                                          </p:val>
                                        </p:tav>
                                        <p:tav tm="50000">
                                          <p:val>
                                            <p:strVal val="#ppt_x"/>
                                          </p:val>
                                        </p:tav>
                                        <p:tav tm="100000">
                                          <p:val>
                                            <p:strVal val="#ppt_x"/>
                                          </p:val>
                                        </p:tav>
                                      </p:tavLst>
                                    </p:anim>
                                    <p:anim calcmode="lin" valueType="num">
                                      <p:cBhvr>
                                        <p:cTn id="53"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حماسی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1981200"/>
            <a:ext cx="9144000" cy="4876800"/>
          </a:xfrm>
        </p:spPr>
        <p:txBody>
          <a:bodyPr>
            <a:normAutofit/>
          </a:bodyPr>
          <a:lstStyle/>
          <a:p>
            <a:pPr algn="r" rtl="1">
              <a:buNone/>
            </a:pPr>
            <a:r>
              <a:rPr lang="fa-IR" sz="3000" b="1" dirty="0" smtClean="0"/>
              <a:t>    ز گفتار دهقان يكى داستان</a:t>
            </a:r>
            <a:r>
              <a:rPr lang="en-US" sz="3000" b="1" dirty="0" smtClean="0"/>
              <a:t>             </a:t>
            </a:r>
            <a:r>
              <a:rPr lang="fa-IR" sz="3000" b="1" dirty="0" smtClean="0"/>
              <a:t>بپيوندم از گفته باستان‏</a:t>
            </a:r>
            <a:r>
              <a:rPr lang="en-US" sz="3000" b="1" dirty="0" smtClean="0"/>
              <a:t/>
            </a:r>
            <a:br>
              <a:rPr lang="en-US" sz="3000" b="1" dirty="0" smtClean="0"/>
            </a:br>
            <a:r>
              <a:rPr lang="fa-IR" sz="3000" b="1" dirty="0" smtClean="0"/>
              <a:t>ز موبد برين گونه بر داشت ياد</a:t>
            </a:r>
            <a:r>
              <a:rPr lang="en-US" sz="3000" b="1" dirty="0" smtClean="0"/>
              <a:t>       </a:t>
            </a:r>
            <a:r>
              <a:rPr lang="fa-IR" sz="3000" b="1" dirty="0" smtClean="0"/>
              <a:t>كه رستم يكى روز از بامداد</a:t>
            </a:r>
            <a:r>
              <a:rPr lang="en-US" sz="3000" b="1" dirty="0" smtClean="0"/>
              <a:t/>
            </a:r>
            <a:br>
              <a:rPr lang="en-US" sz="3000" b="1" dirty="0" smtClean="0"/>
            </a:br>
            <a:r>
              <a:rPr lang="fa-IR" sz="3000" b="1" dirty="0" smtClean="0"/>
              <a:t>غمى بد دلش ساز نخچير كرد</a:t>
            </a:r>
            <a:r>
              <a:rPr lang="en-US" sz="3000" b="1" dirty="0" smtClean="0"/>
              <a:t>       </a:t>
            </a:r>
            <a:r>
              <a:rPr lang="fa-IR" sz="3000" b="1" dirty="0" smtClean="0"/>
              <a:t>كمر بست و تركش پر از تير كرد</a:t>
            </a:r>
            <a:r>
              <a:rPr lang="en-US" sz="3000" b="1" dirty="0" smtClean="0"/>
              <a:t/>
            </a:r>
            <a:br>
              <a:rPr lang="en-US" sz="3000" b="1" dirty="0" smtClean="0"/>
            </a:br>
            <a:r>
              <a:rPr lang="fa-IR" sz="3000" b="1" dirty="0" smtClean="0"/>
              <a:t>سوى مرز توران چو بنهاد روى</a:t>
            </a:r>
            <a:r>
              <a:rPr lang="en-US" sz="3000" b="1" dirty="0" smtClean="0"/>
              <a:t>      </a:t>
            </a:r>
            <a:r>
              <a:rPr lang="fa-IR" sz="3000" b="1" dirty="0" smtClean="0"/>
              <a:t>چو شير دژاگاه نخچير جوى‏</a:t>
            </a:r>
            <a:r>
              <a:rPr lang="en-US" sz="3000" b="1" dirty="0" smtClean="0"/>
              <a:t/>
            </a:r>
            <a:br>
              <a:rPr lang="en-US" sz="3000" b="1" dirty="0" smtClean="0"/>
            </a:br>
            <a:r>
              <a:rPr lang="fa-IR" sz="3000" b="1" dirty="0" smtClean="0"/>
              <a:t>چو نزديكى مرز توران رسيد</a:t>
            </a:r>
            <a:r>
              <a:rPr lang="en-US" sz="3000" b="1" dirty="0" smtClean="0"/>
              <a:t>          </a:t>
            </a:r>
            <a:r>
              <a:rPr lang="fa-IR" sz="3000" b="1" dirty="0" smtClean="0"/>
              <a:t>بيابان سراسر پر از گور ديد</a:t>
            </a:r>
            <a:r>
              <a:rPr lang="en-US" sz="3000" b="1" dirty="0" smtClean="0"/>
              <a:t/>
            </a:r>
            <a:br>
              <a:rPr lang="en-US" sz="3000" b="1" dirty="0" smtClean="0"/>
            </a:br>
            <a:r>
              <a:rPr lang="fa-IR" sz="3000" b="1" dirty="0" smtClean="0"/>
              <a:t>بر افروخت چون گل رخ تاج بخش</a:t>
            </a:r>
            <a:r>
              <a:rPr lang="en-US" sz="3000" b="1" dirty="0" smtClean="0"/>
              <a:t>    </a:t>
            </a:r>
            <a:r>
              <a:rPr lang="fa-IR" sz="3000" b="1" dirty="0" smtClean="0"/>
              <a:t>بخنديد و ز جاى بركند رخش‏</a:t>
            </a:r>
            <a:r>
              <a:rPr lang="en-US" sz="3000" b="1" dirty="0" smtClean="0"/>
              <a:t/>
            </a:r>
            <a:br>
              <a:rPr lang="en-US" sz="3000" b="1" dirty="0" smtClean="0"/>
            </a:br>
            <a:r>
              <a:rPr lang="fa-IR" sz="3000" b="1" dirty="0" smtClean="0"/>
              <a:t>بتير و كمان و بگرز و كمند</a:t>
            </a:r>
            <a:r>
              <a:rPr lang="en-US" sz="3000" b="1" dirty="0" smtClean="0"/>
              <a:t>           </a:t>
            </a:r>
            <a:r>
              <a:rPr lang="fa-IR" sz="3000" b="1" dirty="0" smtClean="0"/>
              <a:t>بيفگند بر دشت نخچير چند</a:t>
            </a:r>
            <a:r>
              <a:rPr lang="en-US" sz="3000" b="1" dirty="0" smtClean="0"/>
              <a:t/>
            </a:r>
            <a:br>
              <a:rPr lang="en-US" sz="3000" b="1" dirty="0" smtClean="0"/>
            </a:br>
            <a:r>
              <a:rPr lang="fa-IR" sz="3000" b="1" dirty="0" smtClean="0"/>
              <a:t>ز خاشاك و ز خار و شاخ درخت</a:t>
            </a:r>
            <a:r>
              <a:rPr lang="en-US" sz="3000" b="1" dirty="0" smtClean="0"/>
              <a:t>      </a:t>
            </a:r>
            <a:r>
              <a:rPr lang="fa-IR" sz="3000" b="1" dirty="0" smtClean="0"/>
              <a:t>يكى آتشى برفروزيد سخت</a:t>
            </a:r>
            <a:r>
              <a:rPr lang="fa-IR" sz="2800" b="1" dirty="0" smtClean="0"/>
              <a:t>‏</a:t>
            </a:r>
            <a:endParaRPr lang="fa-I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5"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14"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5"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1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تعلیمی ( اندرزی)</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447800"/>
            <a:ext cx="9144000" cy="5410200"/>
          </a:xfrm>
        </p:spPr>
        <p:txBody>
          <a:bodyPr>
            <a:normAutofit fontScale="92500" lnSpcReduction="20000"/>
          </a:bodyPr>
          <a:lstStyle/>
          <a:p>
            <a:pPr algn="r">
              <a:lnSpc>
                <a:spcPct val="120000"/>
              </a:lnSpc>
              <a:buNone/>
            </a:pPr>
            <a:r>
              <a:rPr lang="fa-IR" b="1" dirty="0" smtClean="0"/>
              <a:t>این لحن با گویشی آرام و آهسته  در دل شنونده نفوذ کرده و نکات مهم خوب زیستن را به مخاطب خود القا می کند </a:t>
            </a:r>
          </a:p>
          <a:p>
            <a:pPr algn="r">
              <a:lnSpc>
                <a:spcPct val="120000"/>
              </a:lnSpc>
              <a:buNone/>
            </a:pPr>
            <a:r>
              <a:rPr lang="fa-IR" b="1" dirty="0" smtClean="0"/>
              <a:t>در ایران این گونه نوشته ها برای پند و اندرز به کارمی رود</a:t>
            </a:r>
          </a:p>
          <a:p>
            <a:pPr algn="r">
              <a:lnSpc>
                <a:spcPct val="120000"/>
              </a:lnSpc>
              <a:buNone/>
            </a:pPr>
            <a:r>
              <a:rPr lang="fa-IR" b="1" dirty="0" smtClean="0"/>
              <a:t>در این روش از لحن خود را جای انسانی آگاه می گذارد و از زبان او که بیشتر شبیه پدران یا معلمان دلسوز است با مخاطب سخن می گوید </a:t>
            </a:r>
          </a:p>
          <a:p>
            <a:pPr algn="r">
              <a:lnSpc>
                <a:spcPct val="120000"/>
              </a:lnSpc>
              <a:buNone/>
            </a:pPr>
            <a:r>
              <a:rPr lang="fa-IR" b="1" dirty="0" smtClean="0">
                <a:solidFill>
                  <a:srgbClr val="FF0000"/>
                </a:solidFill>
              </a:rPr>
              <a:t>مثال</a:t>
            </a:r>
            <a:r>
              <a:rPr lang="fa-IR" b="1" dirty="0" smtClean="0"/>
              <a:t> </a:t>
            </a:r>
          </a:p>
          <a:p>
            <a:pPr algn="r">
              <a:lnSpc>
                <a:spcPct val="120000"/>
              </a:lnSpc>
              <a:buNone/>
            </a:pPr>
            <a:r>
              <a:rPr lang="fa-IR" b="1" dirty="0" smtClean="0"/>
              <a:t>زخاک آفریدت خداوند پاک         </a:t>
            </a:r>
          </a:p>
          <a:p>
            <a:pPr>
              <a:lnSpc>
                <a:spcPct val="120000"/>
              </a:lnSpc>
              <a:buNone/>
            </a:pPr>
            <a:r>
              <a:rPr lang="fa-IR" b="1" dirty="0" smtClean="0"/>
              <a:t>پس ای بنده ! افتادگی کن چوخاک </a:t>
            </a:r>
          </a:p>
          <a:p>
            <a:pPr algn="r">
              <a:lnSpc>
                <a:spcPct val="120000"/>
              </a:lnSpc>
              <a:buNone/>
            </a:pPr>
            <a:r>
              <a:rPr lang="fa-IR" b="1" dirty="0" smtClean="0"/>
              <a:t>حریص و جهان سوز و سرکش مباش</a:t>
            </a:r>
          </a:p>
          <a:p>
            <a:pPr>
              <a:lnSpc>
                <a:spcPct val="120000"/>
              </a:lnSpc>
              <a:buNone/>
            </a:pPr>
            <a:r>
              <a:rPr lang="fa-IR" b="1" dirty="0" smtClean="0"/>
              <a:t>زخاک آفریدنت ، آتش مباش  </a:t>
            </a:r>
            <a:endParaRPr lang="fa-IR" b="1" dirty="0"/>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7" presetClass="entr" presetSubtype="1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7" presetClass="entr" presetSubtype="1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17" presetClass="entr" presetSubtype="1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p:cTn id="34"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17" presetClass="entr" presetSubtype="1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17" presetClass="entr" presetSubtype="10" fill="hold" grpId="0" nodeType="click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 calcmode="lin" valueType="num">
                                      <p:cBhvr>
                                        <p:cTn id="4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8" fill="hold">
                      <p:stCondLst>
                        <p:cond delay="indefinite"/>
                      </p:stCondLst>
                      <p:childTnLst>
                        <p:par>
                          <p:cTn id="49" fill="hold">
                            <p:stCondLst>
                              <p:cond delay="0"/>
                            </p:stCondLst>
                            <p:childTnLst>
                              <p:par>
                                <p:cTn id="50" presetID="17" presetClass="entr" presetSubtype="10" fill="hold" grpId="0" nodeType="clickEffect">
                                  <p:stCondLst>
                                    <p:cond delay="0"/>
                                  </p:stCondLst>
                                  <p:childTnLst>
                                    <p:set>
                                      <p:cBhvr>
                                        <p:cTn id="51" dur="1" fill="hold">
                                          <p:stCondLst>
                                            <p:cond delay="0"/>
                                          </p:stCondLst>
                                        </p:cTn>
                                        <p:tgtEl>
                                          <p:spTgt spid="3">
                                            <p:txEl>
                                              <p:pRg st="6" end="6"/>
                                            </p:txEl>
                                          </p:spTgt>
                                        </p:tgtEl>
                                        <p:attrNameLst>
                                          <p:attrName>style.visibility</p:attrName>
                                        </p:attrNameLst>
                                      </p:cBhvr>
                                      <p:to>
                                        <p:strVal val="visible"/>
                                      </p:to>
                                    </p:set>
                                    <p:anim calcmode="lin" valueType="num">
                                      <p:cBhvr>
                                        <p:cTn id="5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4" fill="hold">
                      <p:stCondLst>
                        <p:cond delay="indefinite"/>
                      </p:stCondLst>
                      <p:childTnLst>
                        <p:par>
                          <p:cTn id="55" fill="hold">
                            <p:stCondLst>
                              <p:cond delay="0"/>
                            </p:stCondLst>
                            <p:childTnLst>
                              <p:par>
                                <p:cTn id="56" presetID="17" presetClass="entr" presetSubtype="10" fill="hold" grpId="0" nodeType="clickEffect">
                                  <p:stCondLst>
                                    <p:cond delay="0"/>
                                  </p:stCondLst>
                                  <p:childTnLst>
                                    <p:set>
                                      <p:cBhvr>
                                        <p:cTn id="57" dur="1" fill="hold">
                                          <p:stCondLst>
                                            <p:cond delay="0"/>
                                          </p:stCondLst>
                                        </p:cTn>
                                        <p:tgtEl>
                                          <p:spTgt spid="3">
                                            <p:txEl>
                                              <p:pRg st="7" end="7"/>
                                            </p:txEl>
                                          </p:spTgt>
                                        </p:tgtEl>
                                        <p:attrNameLst>
                                          <p:attrName>style.visibility</p:attrName>
                                        </p:attrNameLst>
                                      </p:cBhvr>
                                      <p:to>
                                        <p:strVal val="visible"/>
                                      </p:to>
                                    </p:set>
                                    <p:anim calcmode="lin" valueType="num">
                                      <p:cBhvr>
                                        <p:cTn id="58"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9" dur="5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تعلیمی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304800" y="1524000"/>
            <a:ext cx="9448800" cy="5334000"/>
          </a:xfrm>
        </p:spPr>
        <p:txBody>
          <a:bodyPr>
            <a:normAutofit fontScale="92500" lnSpcReduction="20000"/>
          </a:bodyPr>
          <a:lstStyle/>
          <a:p>
            <a:pPr algn="r">
              <a:buNone/>
            </a:pPr>
            <a:r>
              <a:rPr lang="fa-IR" sz="3500" b="1" dirty="0" smtClean="0"/>
              <a:t>اى هنرها گرفته بر كف دست           </a:t>
            </a:r>
          </a:p>
          <a:p>
            <a:pPr algn="ctr">
              <a:buNone/>
            </a:pPr>
            <a:r>
              <a:rPr lang="fa-IR" sz="3500" b="1" dirty="0" smtClean="0"/>
              <a:t>     عيبها برگرفته زير بغل</a:t>
            </a:r>
            <a:r>
              <a:rPr lang="en-US" sz="3500" b="1" dirty="0" smtClean="0"/>
              <a:t/>
            </a:r>
            <a:br>
              <a:rPr lang="en-US" sz="3500" b="1" dirty="0" smtClean="0"/>
            </a:br>
            <a:endParaRPr lang="fa-IR" sz="3500" b="1" dirty="0" smtClean="0"/>
          </a:p>
          <a:p>
            <a:pPr algn="r">
              <a:buNone/>
            </a:pPr>
            <a:r>
              <a:rPr lang="fa-IR" sz="3500" b="1" dirty="0" smtClean="0"/>
              <a:t>تا چه خواهى گرفتن اى مغرور       </a:t>
            </a:r>
          </a:p>
          <a:p>
            <a:pPr algn="ctr">
              <a:buNone/>
            </a:pPr>
            <a:r>
              <a:rPr lang="fa-IR" sz="3500" b="1" dirty="0" smtClean="0"/>
              <a:t>   روزدرماندگى به سيم دغل</a:t>
            </a:r>
            <a:r>
              <a:rPr lang="en-US" sz="3500" b="1" dirty="0" smtClean="0"/>
              <a:t>  </a:t>
            </a:r>
            <a:br>
              <a:rPr lang="en-US" sz="3500" b="1" dirty="0" smtClean="0"/>
            </a:br>
            <a:endParaRPr lang="fa-IR" sz="3500" b="1" dirty="0" smtClean="0"/>
          </a:p>
          <a:p>
            <a:pPr algn="r">
              <a:buNone/>
            </a:pPr>
            <a:r>
              <a:rPr lang="fa-IR" sz="3500" b="1" dirty="0" smtClean="0"/>
              <a:t>ز خاک آفریدت خداوند پاک        </a:t>
            </a:r>
          </a:p>
          <a:p>
            <a:pPr algn="ctr">
              <a:buNone/>
            </a:pPr>
            <a:r>
              <a:rPr lang="fa-IR" sz="3500" b="1" dirty="0" smtClean="0"/>
              <a:t> پس ای بنده افتادگی کن چو خاک</a:t>
            </a:r>
            <a:r>
              <a:rPr lang="en-US" sz="3500" b="1" dirty="0" smtClean="0"/>
              <a:t/>
            </a:r>
            <a:br>
              <a:rPr lang="en-US" sz="3500" b="1" dirty="0" smtClean="0"/>
            </a:br>
            <a:endParaRPr lang="fa-IR" sz="3500" b="1" dirty="0" smtClean="0"/>
          </a:p>
          <a:p>
            <a:pPr algn="r">
              <a:buNone/>
            </a:pPr>
            <a:r>
              <a:rPr lang="fa-IR" sz="3500" b="1" dirty="0" smtClean="0"/>
              <a:t>حریص و جهان سوز و سرکش مباش</a:t>
            </a:r>
          </a:p>
          <a:p>
            <a:pPr algn="ctr">
              <a:buNone/>
            </a:pPr>
            <a:r>
              <a:rPr lang="fa-IR" sz="3500" b="1" dirty="0" smtClean="0"/>
              <a:t>زخاک آفریدندت آتش مباش</a:t>
            </a:r>
            <a:r>
              <a:rPr lang="fa-IR" dirty="0" smtClean="0"/>
              <a:t> </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wipe(down)">
                                      <p:cBhvr>
                                        <p:cTn id="32" dur="580">
                                          <p:stCondLst>
                                            <p:cond delay="0"/>
                                          </p:stCondLst>
                                        </p:cTn>
                                        <p:tgtEl>
                                          <p:spTgt spid="3">
                                            <p:txEl>
                                              <p:pRg st="1" end="1"/>
                                            </p:txEl>
                                          </p:spTgt>
                                        </p:tgtEl>
                                      </p:cBhvr>
                                    </p:animEffect>
                                    <p:anim calcmode="lin" valueType="num">
                                      <p:cBhvr>
                                        <p:cTn id="33"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8" dur="26">
                                          <p:stCondLst>
                                            <p:cond delay="650"/>
                                          </p:stCondLst>
                                        </p:cTn>
                                        <p:tgtEl>
                                          <p:spTgt spid="3">
                                            <p:txEl>
                                              <p:pRg st="1" end="1"/>
                                            </p:txEl>
                                          </p:spTgt>
                                        </p:tgtEl>
                                      </p:cBhvr>
                                      <p:to x="100000" y="60000"/>
                                    </p:animScale>
                                    <p:animScale>
                                      <p:cBhvr>
                                        <p:cTn id="39" dur="166" decel="50000">
                                          <p:stCondLst>
                                            <p:cond delay="676"/>
                                          </p:stCondLst>
                                        </p:cTn>
                                        <p:tgtEl>
                                          <p:spTgt spid="3">
                                            <p:txEl>
                                              <p:pRg st="1" end="1"/>
                                            </p:txEl>
                                          </p:spTgt>
                                        </p:tgtEl>
                                      </p:cBhvr>
                                      <p:to x="100000" y="100000"/>
                                    </p:animScale>
                                    <p:animScale>
                                      <p:cBhvr>
                                        <p:cTn id="40" dur="26">
                                          <p:stCondLst>
                                            <p:cond delay="1312"/>
                                          </p:stCondLst>
                                        </p:cTn>
                                        <p:tgtEl>
                                          <p:spTgt spid="3">
                                            <p:txEl>
                                              <p:pRg st="1" end="1"/>
                                            </p:txEl>
                                          </p:spTgt>
                                        </p:tgtEl>
                                      </p:cBhvr>
                                      <p:to x="100000" y="80000"/>
                                    </p:animScale>
                                    <p:animScale>
                                      <p:cBhvr>
                                        <p:cTn id="41" dur="166" decel="50000">
                                          <p:stCondLst>
                                            <p:cond delay="1338"/>
                                          </p:stCondLst>
                                        </p:cTn>
                                        <p:tgtEl>
                                          <p:spTgt spid="3">
                                            <p:txEl>
                                              <p:pRg st="1" end="1"/>
                                            </p:txEl>
                                          </p:spTgt>
                                        </p:tgtEl>
                                      </p:cBhvr>
                                      <p:to x="100000" y="100000"/>
                                    </p:animScale>
                                    <p:animScale>
                                      <p:cBhvr>
                                        <p:cTn id="42" dur="26">
                                          <p:stCondLst>
                                            <p:cond delay="1642"/>
                                          </p:stCondLst>
                                        </p:cTn>
                                        <p:tgtEl>
                                          <p:spTgt spid="3">
                                            <p:txEl>
                                              <p:pRg st="1" end="1"/>
                                            </p:txEl>
                                          </p:spTgt>
                                        </p:tgtEl>
                                      </p:cBhvr>
                                      <p:to x="100000" y="90000"/>
                                    </p:animScale>
                                    <p:animScale>
                                      <p:cBhvr>
                                        <p:cTn id="43" dur="166" decel="50000">
                                          <p:stCondLst>
                                            <p:cond delay="1668"/>
                                          </p:stCondLst>
                                        </p:cTn>
                                        <p:tgtEl>
                                          <p:spTgt spid="3">
                                            <p:txEl>
                                              <p:pRg st="1" end="1"/>
                                            </p:txEl>
                                          </p:spTgt>
                                        </p:tgtEl>
                                      </p:cBhvr>
                                      <p:to x="100000" y="100000"/>
                                    </p:animScale>
                                    <p:animScale>
                                      <p:cBhvr>
                                        <p:cTn id="44" dur="26">
                                          <p:stCondLst>
                                            <p:cond delay="1808"/>
                                          </p:stCondLst>
                                        </p:cTn>
                                        <p:tgtEl>
                                          <p:spTgt spid="3">
                                            <p:txEl>
                                              <p:pRg st="1" end="1"/>
                                            </p:txEl>
                                          </p:spTgt>
                                        </p:tgtEl>
                                      </p:cBhvr>
                                      <p:to x="100000" y="95000"/>
                                    </p:animScale>
                                    <p:animScale>
                                      <p:cBhvr>
                                        <p:cTn id="45" dur="166" decel="50000">
                                          <p:stCondLst>
                                            <p:cond delay="1834"/>
                                          </p:stCondLst>
                                        </p:cTn>
                                        <p:tgtEl>
                                          <p:spTgt spid="3">
                                            <p:txEl>
                                              <p:pRg st="1" end="1"/>
                                            </p:txEl>
                                          </p:spTgt>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3">
                                            <p:txEl>
                                              <p:pRg st="2" end="2"/>
                                            </p:txEl>
                                          </p:spTgt>
                                        </p:tgtEl>
                                        <p:attrNameLst>
                                          <p:attrName>style.visibility</p:attrName>
                                        </p:attrNameLst>
                                      </p:cBhvr>
                                      <p:to>
                                        <p:strVal val="visible"/>
                                      </p:to>
                                    </p:set>
                                    <p:animEffect transition="in" filter="wipe(down)">
                                      <p:cBhvr>
                                        <p:cTn id="50" dur="580">
                                          <p:stCondLst>
                                            <p:cond delay="0"/>
                                          </p:stCondLst>
                                        </p:cTn>
                                        <p:tgtEl>
                                          <p:spTgt spid="3">
                                            <p:txEl>
                                              <p:pRg st="2" end="2"/>
                                            </p:txEl>
                                          </p:spTgt>
                                        </p:tgtEl>
                                      </p:cBhvr>
                                    </p:animEffect>
                                    <p:anim calcmode="lin" valueType="num">
                                      <p:cBhvr>
                                        <p:cTn id="51"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56" dur="26">
                                          <p:stCondLst>
                                            <p:cond delay="650"/>
                                          </p:stCondLst>
                                        </p:cTn>
                                        <p:tgtEl>
                                          <p:spTgt spid="3">
                                            <p:txEl>
                                              <p:pRg st="2" end="2"/>
                                            </p:txEl>
                                          </p:spTgt>
                                        </p:tgtEl>
                                      </p:cBhvr>
                                      <p:to x="100000" y="60000"/>
                                    </p:animScale>
                                    <p:animScale>
                                      <p:cBhvr>
                                        <p:cTn id="57" dur="166" decel="50000">
                                          <p:stCondLst>
                                            <p:cond delay="676"/>
                                          </p:stCondLst>
                                        </p:cTn>
                                        <p:tgtEl>
                                          <p:spTgt spid="3">
                                            <p:txEl>
                                              <p:pRg st="2" end="2"/>
                                            </p:txEl>
                                          </p:spTgt>
                                        </p:tgtEl>
                                      </p:cBhvr>
                                      <p:to x="100000" y="100000"/>
                                    </p:animScale>
                                    <p:animScale>
                                      <p:cBhvr>
                                        <p:cTn id="58" dur="26">
                                          <p:stCondLst>
                                            <p:cond delay="1312"/>
                                          </p:stCondLst>
                                        </p:cTn>
                                        <p:tgtEl>
                                          <p:spTgt spid="3">
                                            <p:txEl>
                                              <p:pRg st="2" end="2"/>
                                            </p:txEl>
                                          </p:spTgt>
                                        </p:tgtEl>
                                      </p:cBhvr>
                                      <p:to x="100000" y="80000"/>
                                    </p:animScale>
                                    <p:animScale>
                                      <p:cBhvr>
                                        <p:cTn id="59" dur="166" decel="50000">
                                          <p:stCondLst>
                                            <p:cond delay="1338"/>
                                          </p:stCondLst>
                                        </p:cTn>
                                        <p:tgtEl>
                                          <p:spTgt spid="3">
                                            <p:txEl>
                                              <p:pRg st="2" end="2"/>
                                            </p:txEl>
                                          </p:spTgt>
                                        </p:tgtEl>
                                      </p:cBhvr>
                                      <p:to x="100000" y="100000"/>
                                    </p:animScale>
                                    <p:animScale>
                                      <p:cBhvr>
                                        <p:cTn id="60" dur="26">
                                          <p:stCondLst>
                                            <p:cond delay="1642"/>
                                          </p:stCondLst>
                                        </p:cTn>
                                        <p:tgtEl>
                                          <p:spTgt spid="3">
                                            <p:txEl>
                                              <p:pRg st="2" end="2"/>
                                            </p:txEl>
                                          </p:spTgt>
                                        </p:tgtEl>
                                      </p:cBhvr>
                                      <p:to x="100000" y="90000"/>
                                    </p:animScale>
                                    <p:animScale>
                                      <p:cBhvr>
                                        <p:cTn id="61" dur="166" decel="50000">
                                          <p:stCondLst>
                                            <p:cond delay="1668"/>
                                          </p:stCondLst>
                                        </p:cTn>
                                        <p:tgtEl>
                                          <p:spTgt spid="3">
                                            <p:txEl>
                                              <p:pRg st="2" end="2"/>
                                            </p:txEl>
                                          </p:spTgt>
                                        </p:tgtEl>
                                      </p:cBhvr>
                                      <p:to x="100000" y="100000"/>
                                    </p:animScale>
                                    <p:animScale>
                                      <p:cBhvr>
                                        <p:cTn id="62" dur="26">
                                          <p:stCondLst>
                                            <p:cond delay="1808"/>
                                          </p:stCondLst>
                                        </p:cTn>
                                        <p:tgtEl>
                                          <p:spTgt spid="3">
                                            <p:txEl>
                                              <p:pRg st="2" end="2"/>
                                            </p:txEl>
                                          </p:spTgt>
                                        </p:tgtEl>
                                      </p:cBhvr>
                                      <p:to x="100000" y="95000"/>
                                    </p:animScale>
                                    <p:animScale>
                                      <p:cBhvr>
                                        <p:cTn id="63" dur="166" decel="50000">
                                          <p:stCondLst>
                                            <p:cond delay="1834"/>
                                          </p:stCondLst>
                                        </p:cTn>
                                        <p:tgtEl>
                                          <p:spTgt spid="3">
                                            <p:txEl>
                                              <p:pRg st="2" end="2"/>
                                            </p:txEl>
                                          </p:spTgt>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3">
                                            <p:txEl>
                                              <p:pRg st="3" end="3"/>
                                            </p:txEl>
                                          </p:spTgt>
                                        </p:tgtEl>
                                        <p:attrNameLst>
                                          <p:attrName>style.visibility</p:attrName>
                                        </p:attrNameLst>
                                      </p:cBhvr>
                                      <p:to>
                                        <p:strVal val="visible"/>
                                      </p:to>
                                    </p:set>
                                    <p:animEffect transition="in" filter="wipe(down)">
                                      <p:cBhvr>
                                        <p:cTn id="68" dur="580">
                                          <p:stCondLst>
                                            <p:cond delay="0"/>
                                          </p:stCondLst>
                                        </p:cTn>
                                        <p:tgtEl>
                                          <p:spTgt spid="3">
                                            <p:txEl>
                                              <p:pRg st="3" end="3"/>
                                            </p:txEl>
                                          </p:spTgt>
                                        </p:tgtEl>
                                      </p:cBhvr>
                                    </p:animEffect>
                                    <p:anim calcmode="lin" valueType="num">
                                      <p:cBhvr>
                                        <p:cTn id="69"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74" dur="26">
                                          <p:stCondLst>
                                            <p:cond delay="650"/>
                                          </p:stCondLst>
                                        </p:cTn>
                                        <p:tgtEl>
                                          <p:spTgt spid="3">
                                            <p:txEl>
                                              <p:pRg st="3" end="3"/>
                                            </p:txEl>
                                          </p:spTgt>
                                        </p:tgtEl>
                                      </p:cBhvr>
                                      <p:to x="100000" y="60000"/>
                                    </p:animScale>
                                    <p:animScale>
                                      <p:cBhvr>
                                        <p:cTn id="75" dur="166" decel="50000">
                                          <p:stCondLst>
                                            <p:cond delay="676"/>
                                          </p:stCondLst>
                                        </p:cTn>
                                        <p:tgtEl>
                                          <p:spTgt spid="3">
                                            <p:txEl>
                                              <p:pRg st="3" end="3"/>
                                            </p:txEl>
                                          </p:spTgt>
                                        </p:tgtEl>
                                      </p:cBhvr>
                                      <p:to x="100000" y="100000"/>
                                    </p:animScale>
                                    <p:animScale>
                                      <p:cBhvr>
                                        <p:cTn id="76" dur="26">
                                          <p:stCondLst>
                                            <p:cond delay="1312"/>
                                          </p:stCondLst>
                                        </p:cTn>
                                        <p:tgtEl>
                                          <p:spTgt spid="3">
                                            <p:txEl>
                                              <p:pRg st="3" end="3"/>
                                            </p:txEl>
                                          </p:spTgt>
                                        </p:tgtEl>
                                      </p:cBhvr>
                                      <p:to x="100000" y="80000"/>
                                    </p:animScale>
                                    <p:animScale>
                                      <p:cBhvr>
                                        <p:cTn id="77" dur="166" decel="50000">
                                          <p:stCondLst>
                                            <p:cond delay="1338"/>
                                          </p:stCondLst>
                                        </p:cTn>
                                        <p:tgtEl>
                                          <p:spTgt spid="3">
                                            <p:txEl>
                                              <p:pRg st="3" end="3"/>
                                            </p:txEl>
                                          </p:spTgt>
                                        </p:tgtEl>
                                      </p:cBhvr>
                                      <p:to x="100000" y="100000"/>
                                    </p:animScale>
                                    <p:animScale>
                                      <p:cBhvr>
                                        <p:cTn id="78" dur="26">
                                          <p:stCondLst>
                                            <p:cond delay="1642"/>
                                          </p:stCondLst>
                                        </p:cTn>
                                        <p:tgtEl>
                                          <p:spTgt spid="3">
                                            <p:txEl>
                                              <p:pRg st="3" end="3"/>
                                            </p:txEl>
                                          </p:spTgt>
                                        </p:tgtEl>
                                      </p:cBhvr>
                                      <p:to x="100000" y="90000"/>
                                    </p:animScale>
                                    <p:animScale>
                                      <p:cBhvr>
                                        <p:cTn id="79" dur="166" decel="50000">
                                          <p:stCondLst>
                                            <p:cond delay="1668"/>
                                          </p:stCondLst>
                                        </p:cTn>
                                        <p:tgtEl>
                                          <p:spTgt spid="3">
                                            <p:txEl>
                                              <p:pRg st="3" end="3"/>
                                            </p:txEl>
                                          </p:spTgt>
                                        </p:tgtEl>
                                      </p:cBhvr>
                                      <p:to x="100000" y="100000"/>
                                    </p:animScale>
                                    <p:animScale>
                                      <p:cBhvr>
                                        <p:cTn id="80" dur="26">
                                          <p:stCondLst>
                                            <p:cond delay="1808"/>
                                          </p:stCondLst>
                                        </p:cTn>
                                        <p:tgtEl>
                                          <p:spTgt spid="3">
                                            <p:txEl>
                                              <p:pRg st="3" end="3"/>
                                            </p:txEl>
                                          </p:spTgt>
                                        </p:tgtEl>
                                      </p:cBhvr>
                                      <p:to x="100000" y="95000"/>
                                    </p:animScale>
                                    <p:animScale>
                                      <p:cBhvr>
                                        <p:cTn id="81" dur="166" decel="50000">
                                          <p:stCondLst>
                                            <p:cond delay="1834"/>
                                          </p:stCondLst>
                                        </p:cTn>
                                        <p:tgtEl>
                                          <p:spTgt spid="3">
                                            <p:txEl>
                                              <p:pRg st="3" end="3"/>
                                            </p:txEl>
                                          </p:spTgt>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3">
                                            <p:txEl>
                                              <p:pRg st="4" end="4"/>
                                            </p:txEl>
                                          </p:spTgt>
                                        </p:tgtEl>
                                        <p:attrNameLst>
                                          <p:attrName>style.visibility</p:attrName>
                                        </p:attrNameLst>
                                      </p:cBhvr>
                                      <p:to>
                                        <p:strVal val="visible"/>
                                      </p:to>
                                    </p:set>
                                    <p:animEffect transition="in" filter="wipe(down)">
                                      <p:cBhvr>
                                        <p:cTn id="86" dur="580">
                                          <p:stCondLst>
                                            <p:cond delay="0"/>
                                          </p:stCondLst>
                                        </p:cTn>
                                        <p:tgtEl>
                                          <p:spTgt spid="3">
                                            <p:txEl>
                                              <p:pRg st="4" end="4"/>
                                            </p:txEl>
                                          </p:spTgt>
                                        </p:tgtEl>
                                      </p:cBhvr>
                                    </p:animEffect>
                                    <p:anim calcmode="lin" valueType="num">
                                      <p:cBhvr>
                                        <p:cTn id="87"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92" dur="26">
                                          <p:stCondLst>
                                            <p:cond delay="650"/>
                                          </p:stCondLst>
                                        </p:cTn>
                                        <p:tgtEl>
                                          <p:spTgt spid="3">
                                            <p:txEl>
                                              <p:pRg st="4" end="4"/>
                                            </p:txEl>
                                          </p:spTgt>
                                        </p:tgtEl>
                                      </p:cBhvr>
                                      <p:to x="100000" y="60000"/>
                                    </p:animScale>
                                    <p:animScale>
                                      <p:cBhvr>
                                        <p:cTn id="93" dur="166" decel="50000">
                                          <p:stCondLst>
                                            <p:cond delay="676"/>
                                          </p:stCondLst>
                                        </p:cTn>
                                        <p:tgtEl>
                                          <p:spTgt spid="3">
                                            <p:txEl>
                                              <p:pRg st="4" end="4"/>
                                            </p:txEl>
                                          </p:spTgt>
                                        </p:tgtEl>
                                      </p:cBhvr>
                                      <p:to x="100000" y="100000"/>
                                    </p:animScale>
                                    <p:animScale>
                                      <p:cBhvr>
                                        <p:cTn id="94" dur="26">
                                          <p:stCondLst>
                                            <p:cond delay="1312"/>
                                          </p:stCondLst>
                                        </p:cTn>
                                        <p:tgtEl>
                                          <p:spTgt spid="3">
                                            <p:txEl>
                                              <p:pRg st="4" end="4"/>
                                            </p:txEl>
                                          </p:spTgt>
                                        </p:tgtEl>
                                      </p:cBhvr>
                                      <p:to x="100000" y="80000"/>
                                    </p:animScale>
                                    <p:animScale>
                                      <p:cBhvr>
                                        <p:cTn id="95" dur="166" decel="50000">
                                          <p:stCondLst>
                                            <p:cond delay="1338"/>
                                          </p:stCondLst>
                                        </p:cTn>
                                        <p:tgtEl>
                                          <p:spTgt spid="3">
                                            <p:txEl>
                                              <p:pRg st="4" end="4"/>
                                            </p:txEl>
                                          </p:spTgt>
                                        </p:tgtEl>
                                      </p:cBhvr>
                                      <p:to x="100000" y="100000"/>
                                    </p:animScale>
                                    <p:animScale>
                                      <p:cBhvr>
                                        <p:cTn id="96" dur="26">
                                          <p:stCondLst>
                                            <p:cond delay="1642"/>
                                          </p:stCondLst>
                                        </p:cTn>
                                        <p:tgtEl>
                                          <p:spTgt spid="3">
                                            <p:txEl>
                                              <p:pRg st="4" end="4"/>
                                            </p:txEl>
                                          </p:spTgt>
                                        </p:tgtEl>
                                      </p:cBhvr>
                                      <p:to x="100000" y="90000"/>
                                    </p:animScale>
                                    <p:animScale>
                                      <p:cBhvr>
                                        <p:cTn id="97" dur="166" decel="50000">
                                          <p:stCondLst>
                                            <p:cond delay="1668"/>
                                          </p:stCondLst>
                                        </p:cTn>
                                        <p:tgtEl>
                                          <p:spTgt spid="3">
                                            <p:txEl>
                                              <p:pRg st="4" end="4"/>
                                            </p:txEl>
                                          </p:spTgt>
                                        </p:tgtEl>
                                      </p:cBhvr>
                                      <p:to x="100000" y="100000"/>
                                    </p:animScale>
                                    <p:animScale>
                                      <p:cBhvr>
                                        <p:cTn id="98" dur="26">
                                          <p:stCondLst>
                                            <p:cond delay="1808"/>
                                          </p:stCondLst>
                                        </p:cTn>
                                        <p:tgtEl>
                                          <p:spTgt spid="3">
                                            <p:txEl>
                                              <p:pRg st="4" end="4"/>
                                            </p:txEl>
                                          </p:spTgt>
                                        </p:tgtEl>
                                      </p:cBhvr>
                                      <p:to x="100000" y="95000"/>
                                    </p:animScale>
                                    <p:animScale>
                                      <p:cBhvr>
                                        <p:cTn id="99" dur="166" decel="50000">
                                          <p:stCondLst>
                                            <p:cond delay="1834"/>
                                          </p:stCondLst>
                                        </p:cTn>
                                        <p:tgtEl>
                                          <p:spTgt spid="3">
                                            <p:txEl>
                                              <p:pRg st="4" end="4"/>
                                            </p:txEl>
                                          </p:spTgt>
                                        </p:tgtEl>
                                      </p:cBhvr>
                                      <p:to x="100000" y="100000"/>
                                    </p:animScale>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3">
                                            <p:txEl>
                                              <p:pRg st="5" end="5"/>
                                            </p:txEl>
                                          </p:spTgt>
                                        </p:tgtEl>
                                        <p:attrNameLst>
                                          <p:attrName>style.visibility</p:attrName>
                                        </p:attrNameLst>
                                      </p:cBhvr>
                                      <p:to>
                                        <p:strVal val="visible"/>
                                      </p:to>
                                    </p:set>
                                    <p:animEffect transition="in" filter="wipe(down)">
                                      <p:cBhvr>
                                        <p:cTn id="104" dur="580">
                                          <p:stCondLst>
                                            <p:cond delay="0"/>
                                          </p:stCondLst>
                                        </p:cTn>
                                        <p:tgtEl>
                                          <p:spTgt spid="3">
                                            <p:txEl>
                                              <p:pRg st="5" end="5"/>
                                            </p:txEl>
                                          </p:spTgt>
                                        </p:tgtEl>
                                      </p:cBhvr>
                                    </p:animEffect>
                                    <p:anim calcmode="lin" valueType="num">
                                      <p:cBhvr>
                                        <p:cTn id="105"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10" dur="26">
                                          <p:stCondLst>
                                            <p:cond delay="650"/>
                                          </p:stCondLst>
                                        </p:cTn>
                                        <p:tgtEl>
                                          <p:spTgt spid="3">
                                            <p:txEl>
                                              <p:pRg st="5" end="5"/>
                                            </p:txEl>
                                          </p:spTgt>
                                        </p:tgtEl>
                                      </p:cBhvr>
                                      <p:to x="100000" y="60000"/>
                                    </p:animScale>
                                    <p:animScale>
                                      <p:cBhvr>
                                        <p:cTn id="111" dur="166" decel="50000">
                                          <p:stCondLst>
                                            <p:cond delay="676"/>
                                          </p:stCondLst>
                                        </p:cTn>
                                        <p:tgtEl>
                                          <p:spTgt spid="3">
                                            <p:txEl>
                                              <p:pRg st="5" end="5"/>
                                            </p:txEl>
                                          </p:spTgt>
                                        </p:tgtEl>
                                      </p:cBhvr>
                                      <p:to x="100000" y="100000"/>
                                    </p:animScale>
                                    <p:animScale>
                                      <p:cBhvr>
                                        <p:cTn id="112" dur="26">
                                          <p:stCondLst>
                                            <p:cond delay="1312"/>
                                          </p:stCondLst>
                                        </p:cTn>
                                        <p:tgtEl>
                                          <p:spTgt spid="3">
                                            <p:txEl>
                                              <p:pRg st="5" end="5"/>
                                            </p:txEl>
                                          </p:spTgt>
                                        </p:tgtEl>
                                      </p:cBhvr>
                                      <p:to x="100000" y="80000"/>
                                    </p:animScale>
                                    <p:animScale>
                                      <p:cBhvr>
                                        <p:cTn id="113" dur="166" decel="50000">
                                          <p:stCondLst>
                                            <p:cond delay="1338"/>
                                          </p:stCondLst>
                                        </p:cTn>
                                        <p:tgtEl>
                                          <p:spTgt spid="3">
                                            <p:txEl>
                                              <p:pRg st="5" end="5"/>
                                            </p:txEl>
                                          </p:spTgt>
                                        </p:tgtEl>
                                      </p:cBhvr>
                                      <p:to x="100000" y="100000"/>
                                    </p:animScale>
                                    <p:animScale>
                                      <p:cBhvr>
                                        <p:cTn id="114" dur="26">
                                          <p:stCondLst>
                                            <p:cond delay="1642"/>
                                          </p:stCondLst>
                                        </p:cTn>
                                        <p:tgtEl>
                                          <p:spTgt spid="3">
                                            <p:txEl>
                                              <p:pRg st="5" end="5"/>
                                            </p:txEl>
                                          </p:spTgt>
                                        </p:tgtEl>
                                      </p:cBhvr>
                                      <p:to x="100000" y="90000"/>
                                    </p:animScale>
                                    <p:animScale>
                                      <p:cBhvr>
                                        <p:cTn id="115" dur="166" decel="50000">
                                          <p:stCondLst>
                                            <p:cond delay="1668"/>
                                          </p:stCondLst>
                                        </p:cTn>
                                        <p:tgtEl>
                                          <p:spTgt spid="3">
                                            <p:txEl>
                                              <p:pRg st="5" end="5"/>
                                            </p:txEl>
                                          </p:spTgt>
                                        </p:tgtEl>
                                      </p:cBhvr>
                                      <p:to x="100000" y="100000"/>
                                    </p:animScale>
                                    <p:animScale>
                                      <p:cBhvr>
                                        <p:cTn id="116" dur="26">
                                          <p:stCondLst>
                                            <p:cond delay="1808"/>
                                          </p:stCondLst>
                                        </p:cTn>
                                        <p:tgtEl>
                                          <p:spTgt spid="3">
                                            <p:txEl>
                                              <p:pRg st="5" end="5"/>
                                            </p:txEl>
                                          </p:spTgt>
                                        </p:tgtEl>
                                      </p:cBhvr>
                                      <p:to x="100000" y="95000"/>
                                    </p:animScale>
                                    <p:animScale>
                                      <p:cBhvr>
                                        <p:cTn id="117" dur="166" decel="50000">
                                          <p:stCondLst>
                                            <p:cond delay="1834"/>
                                          </p:stCondLst>
                                        </p:cTn>
                                        <p:tgtEl>
                                          <p:spTgt spid="3">
                                            <p:txEl>
                                              <p:pRg st="5" end="5"/>
                                            </p:txEl>
                                          </p:spTgt>
                                        </p:tgtEl>
                                      </p:cBhvr>
                                      <p:to x="100000" y="100000"/>
                                    </p:animScale>
                                  </p:childTnLst>
                                </p:cTn>
                              </p:par>
                            </p:childTnLst>
                          </p:cTn>
                        </p:par>
                      </p:childTnLst>
                    </p:cTn>
                  </p:par>
                  <p:par>
                    <p:cTn id="118" fill="hold">
                      <p:stCondLst>
                        <p:cond delay="indefinite"/>
                      </p:stCondLst>
                      <p:childTnLst>
                        <p:par>
                          <p:cTn id="119" fill="hold">
                            <p:stCondLst>
                              <p:cond delay="0"/>
                            </p:stCondLst>
                            <p:childTnLst>
                              <p:par>
                                <p:cTn id="120" presetID="26" presetClass="entr" presetSubtype="0" fill="hold" grpId="0" nodeType="clickEffect">
                                  <p:stCondLst>
                                    <p:cond delay="0"/>
                                  </p:stCondLst>
                                  <p:childTnLst>
                                    <p:set>
                                      <p:cBhvr>
                                        <p:cTn id="121" dur="1" fill="hold">
                                          <p:stCondLst>
                                            <p:cond delay="0"/>
                                          </p:stCondLst>
                                        </p:cTn>
                                        <p:tgtEl>
                                          <p:spTgt spid="3">
                                            <p:txEl>
                                              <p:pRg st="6" end="6"/>
                                            </p:txEl>
                                          </p:spTgt>
                                        </p:tgtEl>
                                        <p:attrNameLst>
                                          <p:attrName>style.visibility</p:attrName>
                                        </p:attrNameLst>
                                      </p:cBhvr>
                                      <p:to>
                                        <p:strVal val="visible"/>
                                      </p:to>
                                    </p:set>
                                    <p:animEffect transition="in" filter="wipe(down)">
                                      <p:cBhvr>
                                        <p:cTn id="122" dur="580">
                                          <p:stCondLst>
                                            <p:cond delay="0"/>
                                          </p:stCondLst>
                                        </p:cTn>
                                        <p:tgtEl>
                                          <p:spTgt spid="3">
                                            <p:txEl>
                                              <p:pRg st="6" end="6"/>
                                            </p:txEl>
                                          </p:spTgt>
                                        </p:tgtEl>
                                      </p:cBhvr>
                                    </p:animEffect>
                                    <p:anim calcmode="lin" valueType="num">
                                      <p:cBhvr>
                                        <p:cTn id="123"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28" dur="26">
                                          <p:stCondLst>
                                            <p:cond delay="650"/>
                                          </p:stCondLst>
                                        </p:cTn>
                                        <p:tgtEl>
                                          <p:spTgt spid="3">
                                            <p:txEl>
                                              <p:pRg st="6" end="6"/>
                                            </p:txEl>
                                          </p:spTgt>
                                        </p:tgtEl>
                                      </p:cBhvr>
                                      <p:to x="100000" y="60000"/>
                                    </p:animScale>
                                    <p:animScale>
                                      <p:cBhvr>
                                        <p:cTn id="129" dur="166" decel="50000">
                                          <p:stCondLst>
                                            <p:cond delay="676"/>
                                          </p:stCondLst>
                                        </p:cTn>
                                        <p:tgtEl>
                                          <p:spTgt spid="3">
                                            <p:txEl>
                                              <p:pRg st="6" end="6"/>
                                            </p:txEl>
                                          </p:spTgt>
                                        </p:tgtEl>
                                      </p:cBhvr>
                                      <p:to x="100000" y="100000"/>
                                    </p:animScale>
                                    <p:animScale>
                                      <p:cBhvr>
                                        <p:cTn id="130" dur="26">
                                          <p:stCondLst>
                                            <p:cond delay="1312"/>
                                          </p:stCondLst>
                                        </p:cTn>
                                        <p:tgtEl>
                                          <p:spTgt spid="3">
                                            <p:txEl>
                                              <p:pRg st="6" end="6"/>
                                            </p:txEl>
                                          </p:spTgt>
                                        </p:tgtEl>
                                      </p:cBhvr>
                                      <p:to x="100000" y="80000"/>
                                    </p:animScale>
                                    <p:animScale>
                                      <p:cBhvr>
                                        <p:cTn id="131" dur="166" decel="50000">
                                          <p:stCondLst>
                                            <p:cond delay="1338"/>
                                          </p:stCondLst>
                                        </p:cTn>
                                        <p:tgtEl>
                                          <p:spTgt spid="3">
                                            <p:txEl>
                                              <p:pRg st="6" end="6"/>
                                            </p:txEl>
                                          </p:spTgt>
                                        </p:tgtEl>
                                      </p:cBhvr>
                                      <p:to x="100000" y="100000"/>
                                    </p:animScale>
                                    <p:animScale>
                                      <p:cBhvr>
                                        <p:cTn id="132" dur="26">
                                          <p:stCondLst>
                                            <p:cond delay="1642"/>
                                          </p:stCondLst>
                                        </p:cTn>
                                        <p:tgtEl>
                                          <p:spTgt spid="3">
                                            <p:txEl>
                                              <p:pRg st="6" end="6"/>
                                            </p:txEl>
                                          </p:spTgt>
                                        </p:tgtEl>
                                      </p:cBhvr>
                                      <p:to x="100000" y="90000"/>
                                    </p:animScale>
                                    <p:animScale>
                                      <p:cBhvr>
                                        <p:cTn id="133" dur="166" decel="50000">
                                          <p:stCondLst>
                                            <p:cond delay="1668"/>
                                          </p:stCondLst>
                                        </p:cTn>
                                        <p:tgtEl>
                                          <p:spTgt spid="3">
                                            <p:txEl>
                                              <p:pRg st="6" end="6"/>
                                            </p:txEl>
                                          </p:spTgt>
                                        </p:tgtEl>
                                      </p:cBhvr>
                                      <p:to x="100000" y="100000"/>
                                    </p:animScale>
                                    <p:animScale>
                                      <p:cBhvr>
                                        <p:cTn id="134" dur="26">
                                          <p:stCondLst>
                                            <p:cond delay="1808"/>
                                          </p:stCondLst>
                                        </p:cTn>
                                        <p:tgtEl>
                                          <p:spTgt spid="3">
                                            <p:txEl>
                                              <p:pRg st="6" end="6"/>
                                            </p:txEl>
                                          </p:spTgt>
                                        </p:tgtEl>
                                      </p:cBhvr>
                                      <p:to x="100000" y="95000"/>
                                    </p:animScale>
                                    <p:animScale>
                                      <p:cBhvr>
                                        <p:cTn id="135" dur="166" decel="50000">
                                          <p:stCondLst>
                                            <p:cond delay="1834"/>
                                          </p:stCondLst>
                                        </p:cTn>
                                        <p:tgtEl>
                                          <p:spTgt spid="3">
                                            <p:txEl>
                                              <p:pRg st="6" end="6"/>
                                            </p:txEl>
                                          </p:spTgt>
                                        </p:tgtEl>
                                      </p:cBhvr>
                                      <p:to x="100000" y="100000"/>
                                    </p:animScale>
                                  </p:childTnLst>
                                </p:cTn>
                              </p:par>
                            </p:childTnLst>
                          </p:cTn>
                        </p:par>
                      </p:childTnLst>
                    </p:cTn>
                  </p:par>
                  <p:par>
                    <p:cTn id="136" fill="hold">
                      <p:stCondLst>
                        <p:cond delay="indefinite"/>
                      </p:stCondLst>
                      <p:childTnLst>
                        <p:par>
                          <p:cTn id="137" fill="hold">
                            <p:stCondLst>
                              <p:cond delay="0"/>
                            </p:stCondLst>
                            <p:childTnLst>
                              <p:par>
                                <p:cTn id="138" presetID="26" presetClass="entr" presetSubtype="0" fill="hold" grpId="0" nodeType="clickEffect">
                                  <p:stCondLst>
                                    <p:cond delay="0"/>
                                  </p:stCondLst>
                                  <p:childTnLst>
                                    <p:set>
                                      <p:cBhvr>
                                        <p:cTn id="139" dur="1" fill="hold">
                                          <p:stCondLst>
                                            <p:cond delay="0"/>
                                          </p:stCondLst>
                                        </p:cTn>
                                        <p:tgtEl>
                                          <p:spTgt spid="3">
                                            <p:txEl>
                                              <p:pRg st="7" end="7"/>
                                            </p:txEl>
                                          </p:spTgt>
                                        </p:tgtEl>
                                        <p:attrNameLst>
                                          <p:attrName>style.visibility</p:attrName>
                                        </p:attrNameLst>
                                      </p:cBhvr>
                                      <p:to>
                                        <p:strVal val="visible"/>
                                      </p:to>
                                    </p:set>
                                    <p:animEffect transition="in" filter="wipe(down)">
                                      <p:cBhvr>
                                        <p:cTn id="140" dur="580">
                                          <p:stCondLst>
                                            <p:cond delay="0"/>
                                          </p:stCondLst>
                                        </p:cTn>
                                        <p:tgtEl>
                                          <p:spTgt spid="3">
                                            <p:txEl>
                                              <p:pRg st="7" end="7"/>
                                            </p:txEl>
                                          </p:spTgt>
                                        </p:tgtEl>
                                      </p:cBhvr>
                                    </p:animEffect>
                                    <p:anim calcmode="lin" valueType="num">
                                      <p:cBhvr>
                                        <p:cTn id="141"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46" dur="26">
                                          <p:stCondLst>
                                            <p:cond delay="650"/>
                                          </p:stCondLst>
                                        </p:cTn>
                                        <p:tgtEl>
                                          <p:spTgt spid="3">
                                            <p:txEl>
                                              <p:pRg st="7" end="7"/>
                                            </p:txEl>
                                          </p:spTgt>
                                        </p:tgtEl>
                                      </p:cBhvr>
                                      <p:to x="100000" y="60000"/>
                                    </p:animScale>
                                    <p:animScale>
                                      <p:cBhvr>
                                        <p:cTn id="147" dur="166" decel="50000">
                                          <p:stCondLst>
                                            <p:cond delay="676"/>
                                          </p:stCondLst>
                                        </p:cTn>
                                        <p:tgtEl>
                                          <p:spTgt spid="3">
                                            <p:txEl>
                                              <p:pRg st="7" end="7"/>
                                            </p:txEl>
                                          </p:spTgt>
                                        </p:tgtEl>
                                      </p:cBhvr>
                                      <p:to x="100000" y="100000"/>
                                    </p:animScale>
                                    <p:animScale>
                                      <p:cBhvr>
                                        <p:cTn id="148" dur="26">
                                          <p:stCondLst>
                                            <p:cond delay="1312"/>
                                          </p:stCondLst>
                                        </p:cTn>
                                        <p:tgtEl>
                                          <p:spTgt spid="3">
                                            <p:txEl>
                                              <p:pRg st="7" end="7"/>
                                            </p:txEl>
                                          </p:spTgt>
                                        </p:tgtEl>
                                      </p:cBhvr>
                                      <p:to x="100000" y="80000"/>
                                    </p:animScale>
                                    <p:animScale>
                                      <p:cBhvr>
                                        <p:cTn id="149" dur="166" decel="50000">
                                          <p:stCondLst>
                                            <p:cond delay="1338"/>
                                          </p:stCondLst>
                                        </p:cTn>
                                        <p:tgtEl>
                                          <p:spTgt spid="3">
                                            <p:txEl>
                                              <p:pRg st="7" end="7"/>
                                            </p:txEl>
                                          </p:spTgt>
                                        </p:tgtEl>
                                      </p:cBhvr>
                                      <p:to x="100000" y="100000"/>
                                    </p:animScale>
                                    <p:animScale>
                                      <p:cBhvr>
                                        <p:cTn id="150" dur="26">
                                          <p:stCondLst>
                                            <p:cond delay="1642"/>
                                          </p:stCondLst>
                                        </p:cTn>
                                        <p:tgtEl>
                                          <p:spTgt spid="3">
                                            <p:txEl>
                                              <p:pRg st="7" end="7"/>
                                            </p:txEl>
                                          </p:spTgt>
                                        </p:tgtEl>
                                      </p:cBhvr>
                                      <p:to x="100000" y="90000"/>
                                    </p:animScale>
                                    <p:animScale>
                                      <p:cBhvr>
                                        <p:cTn id="151" dur="166" decel="50000">
                                          <p:stCondLst>
                                            <p:cond delay="1668"/>
                                          </p:stCondLst>
                                        </p:cTn>
                                        <p:tgtEl>
                                          <p:spTgt spid="3">
                                            <p:txEl>
                                              <p:pRg st="7" end="7"/>
                                            </p:txEl>
                                          </p:spTgt>
                                        </p:tgtEl>
                                      </p:cBhvr>
                                      <p:to x="100000" y="100000"/>
                                    </p:animScale>
                                    <p:animScale>
                                      <p:cBhvr>
                                        <p:cTn id="152" dur="26">
                                          <p:stCondLst>
                                            <p:cond delay="1808"/>
                                          </p:stCondLst>
                                        </p:cTn>
                                        <p:tgtEl>
                                          <p:spTgt spid="3">
                                            <p:txEl>
                                              <p:pRg st="7" end="7"/>
                                            </p:txEl>
                                          </p:spTgt>
                                        </p:tgtEl>
                                      </p:cBhvr>
                                      <p:to x="100000" y="95000"/>
                                    </p:animScale>
                                    <p:animScale>
                                      <p:cBhvr>
                                        <p:cTn id="153" dur="166" decel="50000">
                                          <p:stCondLst>
                                            <p:cond delay="1834"/>
                                          </p:stCondLst>
                                        </p:cTn>
                                        <p:tgtEl>
                                          <p:spTgt spid="3">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6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39700">
                    <a:schemeClr val="accent3">
                      <a:satMod val="175000"/>
                      <a:alpha val="40000"/>
                    </a:schemeClr>
                  </a:glow>
                  <a:outerShdw blurRad="38100" dist="38100" dir="7020000" algn="tl">
                    <a:srgbClr val="000000">
                      <a:alpha val="35000"/>
                    </a:srgbClr>
                  </a:outerShdw>
                </a:effectLst>
              </a:rPr>
              <a:t>لحن مناجات </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397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371600"/>
            <a:ext cx="9144000" cy="5486400"/>
          </a:xfrm>
        </p:spPr>
        <p:txBody>
          <a:bodyPr>
            <a:normAutofit fontScale="92500" lnSpcReduction="20000"/>
          </a:bodyPr>
          <a:lstStyle/>
          <a:p>
            <a:pPr algn="ctr">
              <a:buNone/>
            </a:pPr>
            <a:r>
              <a:rPr lang="fa-IR" b="1" dirty="0" smtClean="0"/>
              <a:t>مناجات به معنی راز و نیازگفتن با خداست </a:t>
            </a:r>
          </a:p>
          <a:p>
            <a:pPr algn="r">
              <a:buNone/>
            </a:pPr>
            <a:r>
              <a:rPr lang="fa-IR" b="1" dirty="0" smtClean="0"/>
              <a:t>انسان در این زمان خود را بسیار کوچک فرض کرده ، و با آه و زاری یا شکر و سپاس بیان می کند .</a:t>
            </a:r>
          </a:p>
          <a:p>
            <a:pPr algn="r">
              <a:buNone/>
            </a:pPr>
            <a:r>
              <a:rPr lang="fa-IR" b="1" dirty="0" smtClean="0"/>
              <a:t>شاعر چیزهای معنوی از خدای خود طلب می کند و از او می خواهد عاقبت به خیرش کند </a:t>
            </a:r>
          </a:p>
          <a:p>
            <a:pPr algn="r">
              <a:buNone/>
            </a:pPr>
            <a:r>
              <a:rPr lang="fa-IR" b="1" dirty="0" smtClean="0"/>
              <a:t>لحن مناجات آکنده از عاطفه و احساس و بیانگر حالت فروتنی و خاکساری است </a:t>
            </a:r>
          </a:p>
          <a:p>
            <a:pPr algn="r">
              <a:buNone/>
            </a:pPr>
            <a:r>
              <a:rPr lang="fa-IR" b="1" dirty="0" smtClean="0">
                <a:solidFill>
                  <a:srgbClr val="FF0000"/>
                </a:solidFill>
              </a:rPr>
              <a:t>مثال</a:t>
            </a:r>
          </a:p>
          <a:p>
            <a:pPr algn="r">
              <a:buNone/>
            </a:pPr>
            <a:r>
              <a:rPr lang="fa-IR" b="1" dirty="0" smtClean="0"/>
              <a:t>خداوندگارا نظر کن به جود </a:t>
            </a:r>
          </a:p>
          <a:p>
            <a:pPr algn="r">
              <a:buNone/>
            </a:pPr>
            <a:r>
              <a:rPr lang="fa-IR" b="1" dirty="0" smtClean="0"/>
              <a:t>                                          که جرم آمد از بندگان در وجود </a:t>
            </a:r>
          </a:p>
          <a:p>
            <a:pPr algn="r">
              <a:buNone/>
            </a:pPr>
            <a:r>
              <a:rPr lang="fa-IR" b="1" dirty="0" smtClean="0"/>
              <a:t>گناه آید از بنده ی خاکسار </a:t>
            </a:r>
          </a:p>
          <a:p>
            <a:pPr algn="r">
              <a:buNone/>
            </a:pPr>
            <a:r>
              <a:rPr lang="fa-IR" b="1" dirty="0" smtClean="0"/>
              <a:t>                                           به امید عفوّ خداوندگار   </a:t>
            </a:r>
          </a:p>
          <a:p>
            <a:pPr>
              <a:buNone/>
            </a:pP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
                                        <p:tgtEl>
                                          <p:spTgt spid="3">
                                            <p:txEl>
                                              <p:pRg st="0" end="0"/>
                                            </p:txEl>
                                          </p:spTgt>
                                        </p:tgtEl>
                                      </p:cBhvr>
                                    </p:animEffect>
                                    <p:anim calcmode="lin" valueType="num">
                                      <p:cBhvr>
                                        <p:cTn id="15" dur="8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8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7" dur="1200" decel="50000" fill="hold">
                                          <p:stCondLst>
                                            <p:cond delay="8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1200" decel="50000" fill="hold">
                                          <p:stCondLst>
                                            <p:cond delay="8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200"/>
                                        <p:tgtEl>
                                          <p:spTgt spid="3">
                                            <p:txEl>
                                              <p:pRg st="1" end="1"/>
                                            </p:txEl>
                                          </p:spTgt>
                                        </p:tgtEl>
                                      </p:cBhvr>
                                    </p:animEffect>
                                    <p:anim calcmode="lin" valueType="num">
                                      <p:cBhvr>
                                        <p:cTn id="24" dur="8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8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6" dur="1200" decel="50000" fill="hold">
                                          <p:stCondLst>
                                            <p:cond delay="8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1200" decel="50000" fill="hold">
                                          <p:stCondLst>
                                            <p:cond delay="8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200"/>
                                        <p:tgtEl>
                                          <p:spTgt spid="3">
                                            <p:txEl>
                                              <p:pRg st="2" end="2"/>
                                            </p:txEl>
                                          </p:spTgt>
                                        </p:tgtEl>
                                      </p:cBhvr>
                                    </p:animEffect>
                                    <p:anim calcmode="lin" valueType="num">
                                      <p:cBhvr>
                                        <p:cTn id="33" dur="8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8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5" dur="1200" decel="50000" fill="hold">
                                          <p:stCondLst>
                                            <p:cond delay="8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1200" decel="50000" fill="hold">
                                          <p:stCondLst>
                                            <p:cond delay="8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3" presetClass="entr" presetSubtype="0" fill="hold" grpId="0" nodeType="clickEffect">
                                  <p:stCondLst>
                                    <p:cond delay="0"/>
                                  </p:stCondLst>
                                  <p:childTnLst>
                                    <p:set>
                                      <p:cBhvr>
                                        <p:cTn id="40" dur="1" fill="hold">
                                          <p:stCondLst>
                                            <p:cond delay="0"/>
                                          </p:stCondLst>
                                        </p:cTn>
                                        <p:tgtEl>
                                          <p:spTgt spid="3">
                                            <p:txEl>
                                              <p:pRg st="3" end="3"/>
                                            </p:txEl>
                                          </p:spTgt>
                                        </p:tgtEl>
                                        <p:attrNameLst>
                                          <p:attrName>style.visibility</p:attrName>
                                        </p:attrNameLst>
                                      </p:cBhvr>
                                      <p:to>
                                        <p:strVal val="visible"/>
                                      </p:to>
                                    </p:set>
                                    <p:animEffect transition="in" filter="fade">
                                      <p:cBhvr>
                                        <p:cTn id="41" dur="200"/>
                                        <p:tgtEl>
                                          <p:spTgt spid="3">
                                            <p:txEl>
                                              <p:pRg st="3" end="3"/>
                                            </p:txEl>
                                          </p:spTgt>
                                        </p:tgtEl>
                                      </p:cBhvr>
                                    </p:animEffect>
                                    <p:anim calcmode="lin" valueType="num">
                                      <p:cBhvr>
                                        <p:cTn id="42" dur="8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3" dur="8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44" dur="1200" decel="50000" fill="hold">
                                          <p:stCondLst>
                                            <p:cond delay="8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1200" decel="50000" fill="hold">
                                          <p:stCondLst>
                                            <p:cond delay="8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3" presetClass="entr" presetSubtype="0" fill="hold" grpId="0" nodeType="clickEffect">
                                  <p:stCondLst>
                                    <p:cond delay="0"/>
                                  </p:stCondLst>
                                  <p:childTnLst>
                                    <p:set>
                                      <p:cBhvr>
                                        <p:cTn id="49" dur="1" fill="hold">
                                          <p:stCondLst>
                                            <p:cond delay="0"/>
                                          </p:stCondLst>
                                        </p:cTn>
                                        <p:tgtEl>
                                          <p:spTgt spid="3">
                                            <p:txEl>
                                              <p:pRg st="4" end="4"/>
                                            </p:txEl>
                                          </p:spTgt>
                                        </p:tgtEl>
                                        <p:attrNameLst>
                                          <p:attrName>style.visibility</p:attrName>
                                        </p:attrNameLst>
                                      </p:cBhvr>
                                      <p:to>
                                        <p:strVal val="visible"/>
                                      </p:to>
                                    </p:set>
                                    <p:animEffect transition="in" filter="fade">
                                      <p:cBhvr>
                                        <p:cTn id="50" dur="200"/>
                                        <p:tgtEl>
                                          <p:spTgt spid="3">
                                            <p:txEl>
                                              <p:pRg st="4" end="4"/>
                                            </p:txEl>
                                          </p:spTgt>
                                        </p:tgtEl>
                                      </p:cBhvr>
                                    </p:animEffect>
                                    <p:anim calcmode="lin" valueType="num">
                                      <p:cBhvr>
                                        <p:cTn id="51" dur="8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52" dur="8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53" dur="1200" decel="50000" fill="hold">
                                          <p:stCondLst>
                                            <p:cond delay="8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4" dur="1200" decel="50000" fill="hold">
                                          <p:stCondLst>
                                            <p:cond delay="8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3" presetClass="entr" presetSubtype="0" fill="hold" grpId="0" nodeType="clickEffect">
                                  <p:stCondLst>
                                    <p:cond delay="0"/>
                                  </p:stCondLst>
                                  <p:childTnLst>
                                    <p:set>
                                      <p:cBhvr>
                                        <p:cTn id="58" dur="1" fill="hold">
                                          <p:stCondLst>
                                            <p:cond delay="0"/>
                                          </p:stCondLst>
                                        </p:cTn>
                                        <p:tgtEl>
                                          <p:spTgt spid="3">
                                            <p:txEl>
                                              <p:pRg st="5" end="5"/>
                                            </p:txEl>
                                          </p:spTgt>
                                        </p:tgtEl>
                                        <p:attrNameLst>
                                          <p:attrName>style.visibility</p:attrName>
                                        </p:attrNameLst>
                                      </p:cBhvr>
                                      <p:to>
                                        <p:strVal val="visible"/>
                                      </p:to>
                                    </p:set>
                                    <p:animEffect transition="in" filter="fade">
                                      <p:cBhvr>
                                        <p:cTn id="59" dur="200"/>
                                        <p:tgtEl>
                                          <p:spTgt spid="3">
                                            <p:txEl>
                                              <p:pRg st="5" end="5"/>
                                            </p:txEl>
                                          </p:spTgt>
                                        </p:tgtEl>
                                      </p:cBhvr>
                                    </p:animEffect>
                                    <p:anim calcmode="lin" valueType="num">
                                      <p:cBhvr>
                                        <p:cTn id="60" dur="8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61" dur="8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62" dur="1200" decel="50000" fill="hold">
                                          <p:stCondLst>
                                            <p:cond delay="8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3" dur="1200" decel="50000" fill="hold">
                                          <p:stCondLst>
                                            <p:cond delay="8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3" presetClass="entr" presetSubtype="0" fill="hold" grpId="0" nodeType="clickEffect">
                                  <p:stCondLst>
                                    <p:cond delay="0"/>
                                  </p:stCondLst>
                                  <p:childTnLst>
                                    <p:set>
                                      <p:cBhvr>
                                        <p:cTn id="67" dur="1" fill="hold">
                                          <p:stCondLst>
                                            <p:cond delay="0"/>
                                          </p:stCondLst>
                                        </p:cTn>
                                        <p:tgtEl>
                                          <p:spTgt spid="3">
                                            <p:txEl>
                                              <p:pRg st="6" end="6"/>
                                            </p:txEl>
                                          </p:spTgt>
                                        </p:tgtEl>
                                        <p:attrNameLst>
                                          <p:attrName>style.visibility</p:attrName>
                                        </p:attrNameLst>
                                      </p:cBhvr>
                                      <p:to>
                                        <p:strVal val="visible"/>
                                      </p:to>
                                    </p:set>
                                    <p:animEffect transition="in" filter="fade">
                                      <p:cBhvr>
                                        <p:cTn id="68" dur="200"/>
                                        <p:tgtEl>
                                          <p:spTgt spid="3">
                                            <p:txEl>
                                              <p:pRg st="6" end="6"/>
                                            </p:txEl>
                                          </p:spTgt>
                                        </p:tgtEl>
                                      </p:cBhvr>
                                    </p:animEffect>
                                    <p:anim calcmode="lin" valueType="num">
                                      <p:cBhvr>
                                        <p:cTn id="69" dur="8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70" dur="8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71" dur="1200" decel="50000" fill="hold">
                                          <p:stCondLst>
                                            <p:cond delay="8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2" dur="1200" decel="50000" fill="hold">
                                          <p:stCondLst>
                                            <p:cond delay="8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3" presetClass="entr" presetSubtype="0" fill="hold" grpId="0" nodeType="clickEffect">
                                  <p:stCondLst>
                                    <p:cond delay="0"/>
                                  </p:stCondLst>
                                  <p:childTnLst>
                                    <p:set>
                                      <p:cBhvr>
                                        <p:cTn id="76" dur="1" fill="hold">
                                          <p:stCondLst>
                                            <p:cond delay="0"/>
                                          </p:stCondLst>
                                        </p:cTn>
                                        <p:tgtEl>
                                          <p:spTgt spid="3">
                                            <p:txEl>
                                              <p:pRg st="7" end="7"/>
                                            </p:txEl>
                                          </p:spTgt>
                                        </p:tgtEl>
                                        <p:attrNameLst>
                                          <p:attrName>style.visibility</p:attrName>
                                        </p:attrNameLst>
                                      </p:cBhvr>
                                      <p:to>
                                        <p:strVal val="visible"/>
                                      </p:to>
                                    </p:set>
                                    <p:animEffect transition="in" filter="fade">
                                      <p:cBhvr>
                                        <p:cTn id="77" dur="200"/>
                                        <p:tgtEl>
                                          <p:spTgt spid="3">
                                            <p:txEl>
                                              <p:pRg st="7" end="7"/>
                                            </p:txEl>
                                          </p:spTgt>
                                        </p:tgtEl>
                                      </p:cBhvr>
                                    </p:animEffect>
                                    <p:anim calcmode="lin" valueType="num">
                                      <p:cBhvr>
                                        <p:cTn id="78" dur="8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79" dur="8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80" dur="1200" decel="50000" fill="hold">
                                          <p:stCondLst>
                                            <p:cond delay="8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1" dur="1200" decel="50000" fill="hold">
                                          <p:stCondLst>
                                            <p:cond delay="8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43" presetClass="entr" presetSubtype="0" fill="hold" grpId="0" nodeType="clickEffect">
                                  <p:stCondLst>
                                    <p:cond delay="0"/>
                                  </p:stCondLst>
                                  <p:childTnLst>
                                    <p:set>
                                      <p:cBhvr>
                                        <p:cTn id="85" dur="1" fill="hold">
                                          <p:stCondLst>
                                            <p:cond delay="0"/>
                                          </p:stCondLst>
                                        </p:cTn>
                                        <p:tgtEl>
                                          <p:spTgt spid="3">
                                            <p:txEl>
                                              <p:pRg st="8" end="8"/>
                                            </p:txEl>
                                          </p:spTgt>
                                        </p:tgtEl>
                                        <p:attrNameLst>
                                          <p:attrName>style.visibility</p:attrName>
                                        </p:attrNameLst>
                                      </p:cBhvr>
                                      <p:to>
                                        <p:strVal val="visible"/>
                                      </p:to>
                                    </p:set>
                                    <p:animEffect transition="in" filter="fade">
                                      <p:cBhvr>
                                        <p:cTn id="86" dur="200"/>
                                        <p:tgtEl>
                                          <p:spTgt spid="3">
                                            <p:txEl>
                                              <p:pRg st="8" end="8"/>
                                            </p:txEl>
                                          </p:spTgt>
                                        </p:tgtEl>
                                      </p:cBhvr>
                                    </p:animEffect>
                                    <p:anim calcmode="lin" valueType="num">
                                      <p:cBhvr>
                                        <p:cTn id="87" dur="8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88" dur="800" fill="hold"/>
                                        <p:tgtEl>
                                          <p:spTgt spid="3">
                                            <p:txEl>
                                              <p:pRg st="8" end="8"/>
                                            </p:txEl>
                                          </p:spTgt>
                                        </p:tgtEl>
                                        <p:attrNameLst>
                                          <p:attrName>ppt_y</p:attrName>
                                        </p:attrNameLst>
                                      </p:cBhvr>
                                      <p:tavLst>
                                        <p:tav tm="0">
                                          <p:val>
                                            <p:strVal val="#ppt_y+0.31"/>
                                          </p:val>
                                        </p:tav>
                                        <p:tav tm="100000">
                                          <p:val>
                                            <p:strVal val="#ppt_y+0.31"/>
                                          </p:val>
                                        </p:tav>
                                      </p:tavLst>
                                    </p:anim>
                                    <p:anim calcmode="lin" valueType="num">
                                      <p:cBhvr>
                                        <p:cTn id="89" dur="1200" decel="50000" fill="hold">
                                          <p:stCondLst>
                                            <p:cond delay="800"/>
                                          </p:stCondLst>
                                        </p:cTn>
                                        <p:tgtEl>
                                          <p:spTgt spid="3">
                                            <p:txEl>
                                              <p:pRg st="8" end="8"/>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90" dur="1200" decel="50000" fill="hold">
                                          <p:stCondLst>
                                            <p:cond delay="800"/>
                                          </p:stCondLst>
                                        </p:cTn>
                                        <p:tgtEl>
                                          <p:spTgt spid="3">
                                            <p:txEl>
                                              <p:pRg st="8" end="8"/>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مناجات</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1295400"/>
            <a:ext cx="9144000" cy="5562600"/>
          </a:xfrm>
        </p:spPr>
        <p:txBody>
          <a:bodyPr>
            <a:normAutofit/>
          </a:bodyPr>
          <a:lstStyle/>
          <a:p>
            <a:pPr algn="r" rtl="1">
              <a:buNone/>
            </a:pPr>
            <a:r>
              <a:rPr lang="fa-IR" dirty="0" smtClean="0"/>
              <a:t>   </a:t>
            </a:r>
            <a:r>
              <a:rPr lang="fa-IR" b="1" dirty="0" smtClean="0"/>
              <a:t>آن کس که تو را شناخت جان را چه کند</a:t>
            </a:r>
            <a:br>
              <a:rPr lang="fa-IR" b="1" dirty="0" smtClean="0"/>
            </a:br>
            <a:r>
              <a:rPr lang="fa-IR" b="1" dirty="0" smtClean="0"/>
              <a:t>                     فرزند و عیال و خانمان را چه کند </a:t>
            </a:r>
            <a:br>
              <a:rPr lang="fa-IR" b="1" dirty="0" smtClean="0"/>
            </a:br>
            <a:r>
              <a:rPr lang="fa-IR" b="1" dirty="0" smtClean="0"/>
              <a:t>دیوانه کنی هر دو جهانش بخشی </a:t>
            </a:r>
            <a:br>
              <a:rPr lang="fa-IR" b="1" dirty="0" smtClean="0"/>
            </a:br>
            <a:r>
              <a:rPr lang="fa-IR" b="1" dirty="0" smtClean="0"/>
              <a:t>                      دیوانه تو هر دو جهان را چه کند</a:t>
            </a:r>
          </a:p>
          <a:p>
            <a:pPr algn="r" rtl="1"/>
            <a:endParaRPr lang="fa-IR" b="1" dirty="0" smtClean="0"/>
          </a:p>
          <a:p>
            <a:pPr algn="r" rtl="1">
              <a:buNone/>
            </a:pPr>
            <a:r>
              <a:rPr lang="fa-IR" b="1" dirty="0" smtClean="0"/>
              <a:t>   یارب ز شراب عشق سرمستم کن</a:t>
            </a:r>
            <a:br>
              <a:rPr lang="fa-IR" b="1" dirty="0" smtClean="0"/>
            </a:br>
            <a:r>
              <a:rPr lang="fa-IR" b="1" dirty="0" smtClean="0"/>
              <a:t>                   وز عشق خودت نیست کن و هستم کن </a:t>
            </a:r>
            <a:br>
              <a:rPr lang="fa-IR" b="1" dirty="0" smtClean="0"/>
            </a:br>
            <a:r>
              <a:rPr lang="fa-IR" b="1" dirty="0" smtClean="0"/>
              <a:t>از هرچه بجز عشق خودت تهی دستم کن </a:t>
            </a:r>
            <a:br>
              <a:rPr lang="fa-IR" b="1" dirty="0" smtClean="0"/>
            </a:br>
            <a:r>
              <a:rPr lang="fa-IR" b="1" dirty="0" smtClean="0"/>
              <a:t>                             یکباره به بند عشق پا بستم کن</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70" decel="100000"/>
                                        <p:tgtEl>
                                          <p:spTgt spid="2"/>
                                        </p:tgtEl>
                                      </p:cBhvr>
                                    </p:animEffect>
                                    <p:animScale>
                                      <p:cBhvr>
                                        <p:cTn id="8" dur="770" decel="100000"/>
                                        <p:tgtEl>
                                          <p:spTgt spid="2"/>
                                        </p:tgtEl>
                                      </p:cBhvr>
                                      <p:from x="10000" y="10000"/>
                                      <p:to x="200000" y="450000"/>
                                    </p:animScale>
                                    <p:animScale>
                                      <p:cBhvr>
                                        <p:cTn id="9" dur="1230" accel="100000" fill="hold">
                                          <p:stCondLst>
                                            <p:cond delay="770"/>
                                          </p:stCondLst>
                                        </p:cTn>
                                        <p:tgtEl>
                                          <p:spTgt spid="2"/>
                                        </p:tgtEl>
                                      </p:cBhvr>
                                      <p:from x="200000" y="450000"/>
                                      <p:to x="100000" y="100000"/>
                                    </p:animScale>
                                    <p:set>
                                      <p:cBhvr>
                                        <p:cTn id="10" dur="770" fill="hold"/>
                                        <p:tgtEl>
                                          <p:spTgt spid="2"/>
                                        </p:tgtEl>
                                        <p:attrNameLst>
                                          <p:attrName>ppt_x</p:attrName>
                                        </p:attrNameLst>
                                      </p:cBhvr>
                                      <p:to>
                                        <p:strVal val="(0.5)"/>
                                      </p:to>
                                    </p:set>
                                    <p:anim from="(0.5)" to="(#ppt_x)" calcmode="lin" valueType="num">
                                      <p:cBhvr>
                                        <p:cTn id="11" dur="1230" accel="100000" fill="hold">
                                          <p:stCondLst>
                                            <p:cond delay="770"/>
                                          </p:stCondLst>
                                        </p:cTn>
                                        <p:tgtEl>
                                          <p:spTgt spid="2"/>
                                        </p:tgtEl>
                                        <p:attrNameLst>
                                          <p:attrName>ppt_x</p:attrName>
                                        </p:attrNameLst>
                                      </p:cBhvr>
                                    </p:anim>
                                    <p:set>
                                      <p:cBhvr>
                                        <p:cTn id="12" dur="770" fill="hold"/>
                                        <p:tgtEl>
                                          <p:spTgt spid="2"/>
                                        </p:tgtEl>
                                        <p:attrNameLst>
                                          <p:attrName>ppt_y</p:attrName>
                                        </p:attrNameLst>
                                      </p:cBhvr>
                                      <p:to>
                                        <p:strVal val="(#ppt_y+0.4)"/>
                                      </p:to>
                                    </p:set>
                                    <p:anim from="(#ppt_y+0.4)" to="(#ppt_y)" calcmode="lin" valueType="num">
                                      <p:cBhvr>
                                        <p:cTn id="13" dur="1230" accel="100000" fill="hold">
                                          <p:stCondLst>
                                            <p:cond delay="770"/>
                                          </p:stCondLst>
                                        </p:cTn>
                                        <p:tgtEl>
                                          <p:spTgt spid="2"/>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heckerboard(across)">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heckerboard(across)">
                                      <p:cBhvr>
                                        <p:cTn id="2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6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توجه  </a:t>
            </a:r>
            <a:b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هنگام خواندن نیایش و مناجات </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Content Placeholder 2"/>
          <p:cNvSpPr>
            <a:spLocks noGrp="1"/>
          </p:cNvSpPr>
          <p:nvPr>
            <p:ph idx="1"/>
          </p:nvPr>
        </p:nvSpPr>
        <p:spPr>
          <a:xfrm>
            <a:off x="0" y="1447800"/>
            <a:ext cx="9144000" cy="5410200"/>
          </a:xfrm>
        </p:spPr>
        <p:txBody>
          <a:bodyPr>
            <a:normAutofit/>
          </a:bodyPr>
          <a:lstStyle/>
          <a:p>
            <a:pPr algn="r">
              <a:lnSpc>
                <a:spcPct val="200000"/>
              </a:lnSpc>
              <a:buNone/>
            </a:pPr>
            <a:r>
              <a:rPr lang="fa-IR" b="1" dirty="0" smtClean="0"/>
              <a:t>1- حس و حال عمومی حاکم بر فضا باید حفظ شود</a:t>
            </a:r>
          </a:p>
          <a:p>
            <a:pPr algn="r">
              <a:lnSpc>
                <a:spcPct val="200000"/>
              </a:lnSpc>
              <a:buNone/>
            </a:pPr>
            <a:r>
              <a:rPr lang="fa-IR" b="1" dirty="0" smtClean="0"/>
              <a:t>2-حالت خشوع و خضوع در آهنگ کلام رعایت گردد.</a:t>
            </a:r>
          </a:p>
          <a:p>
            <a:pPr algn="r">
              <a:lnSpc>
                <a:spcPct val="200000"/>
              </a:lnSpc>
              <a:buNone/>
            </a:pPr>
            <a:r>
              <a:rPr lang="fa-IR" b="1" dirty="0" smtClean="0"/>
              <a:t>3- لحن ملایم و متین که بیانگر ادب در پیشگاه خدای رحمان است ، حفظ گردد</a:t>
            </a:r>
          </a:p>
          <a:p>
            <a:pPr algn="r">
              <a:lnSpc>
                <a:spcPct val="200000"/>
              </a:lnSpc>
              <a:buNone/>
            </a:pPr>
            <a:r>
              <a:rPr lang="fa-IR" b="1" dirty="0" smtClean="0"/>
              <a:t>4- به کشش ها و زیر و بمی حروف و صداها بیشتر توجه کرد </a:t>
            </a:r>
          </a:p>
          <a:p>
            <a:pPr>
              <a:buNone/>
            </a:pPr>
            <a:endParaRPr lang="fa-IR" dirty="0"/>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9" presetClass="entr" presetSubtype="0" accel="10000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p:cTn id="16" dur="500" fill="hold"/>
                                        <p:tgtEl>
                                          <p:spTgt spid="3">
                                            <p:txEl>
                                              <p:pRg st="0" end="0"/>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17" dur="500" fill="hold"/>
                                        <p:tgtEl>
                                          <p:spTgt spid="3">
                                            <p:txEl>
                                              <p:pRg st="0" end="0"/>
                                            </p:txEl>
                                          </p:spTgt>
                                        </p:tgtEl>
                                        <p:attrNameLst>
                                          <p:attrName>ppt_w</p:attrName>
                                        </p:attrNameLst>
                                      </p:cBhvr>
                                      <p:tavLst>
                                        <p:tav tm="0">
                                          <p:val>
                                            <p:strVal val="#ppt_w+.3"/>
                                          </p:val>
                                        </p:tav>
                                        <p:tav tm="50000">
                                          <p:val>
                                            <p:strVal val="#ppt_w+.3"/>
                                          </p:val>
                                        </p:tav>
                                        <p:tav tm="100000">
                                          <p:val>
                                            <p:strVal val="#ppt_w"/>
                                          </p:val>
                                        </p:tav>
                                      </p:tavLst>
                                    </p:anim>
                                    <p:anim calcmode="lin" valueType="num">
                                      <p:cBhvr>
                                        <p:cTn id="18" dur="500" fill="hold"/>
                                        <p:tgtEl>
                                          <p:spTgt spid="3">
                                            <p:txEl>
                                              <p:pRg st="0" end="0"/>
                                            </p:txEl>
                                          </p:spTgt>
                                        </p:tgtEl>
                                        <p:attrNameLst>
                                          <p:attrName>ppt_x</p:attrName>
                                        </p:attrNameLst>
                                      </p:cBhvr>
                                      <p:tavLst>
                                        <p:tav tm="0">
                                          <p:val>
                                            <p:strVal val="#ppt_x-.3"/>
                                          </p:val>
                                        </p:tav>
                                        <p:tav tm="50000">
                                          <p:val>
                                            <p:strVal val="#ppt_x"/>
                                          </p:val>
                                        </p:tav>
                                        <p:tav tm="100000">
                                          <p:val>
                                            <p:strVal val="#ppt_x"/>
                                          </p:val>
                                        </p:tav>
                                      </p:tavLst>
                                    </p:anim>
                                    <p:anim calcmode="lin" valueType="num">
                                      <p:cBhvr>
                                        <p:cTn id="19"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9" presetClass="entr" presetSubtype="0" accel="10000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fill="hold"/>
                                        <p:tgtEl>
                                          <p:spTgt spid="3">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25" dur="500" fill="hold"/>
                                        <p:tgtEl>
                                          <p:spTgt spid="3">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26" dur="500" fill="hold"/>
                                        <p:tgtEl>
                                          <p:spTgt spid="3">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27"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9" presetClass="entr" presetSubtype="0" accel="10000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 calcmode="lin" valueType="num">
                                      <p:cBhvr>
                                        <p:cTn id="32" dur="500" fill="hold"/>
                                        <p:tgtEl>
                                          <p:spTgt spid="3">
                                            <p:txEl>
                                              <p:pRg st="2" end="2"/>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33" dur="500" fill="hold"/>
                                        <p:tgtEl>
                                          <p:spTgt spid="3">
                                            <p:txEl>
                                              <p:pRg st="2" end="2"/>
                                            </p:txEl>
                                          </p:spTgt>
                                        </p:tgtEl>
                                        <p:attrNameLst>
                                          <p:attrName>ppt_w</p:attrName>
                                        </p:attrNameLst>
                                      </p:cBhvr>
                                      <p:tavLst>
                                        <p:tav tm="0">
                                          <p:val>
                                            <p:strVal val="#ppt_w+.3"/>
                                          </p:val>
                                        </p:tav>
                                        <p:tav tm="50000">
                                          <p:val>
                                            <p:strVal val="#ppt_w+.3"/>
                                          </p:val>
                                        </p:tav>
                                        <p:tav tm="100000">
                                          <p:val>
                                            <p:strVal val="#ppt_w"/>
                                          </p:val>
                                        </p:tav>
                                      </p:tavLst>
                                    </p:anim>
                                    <p:anim calcmode="lin" valueType="num">
                                      <p:cBhvr>
                                        <p:cTn id="34" dur="500" fill="hold"/>
                                        <p:tgtEl>
                                          <p:spTgt spid="3">
                                            <p:txEl>
                                              <p:pRg st="2" end="2"/>
                                            </p:txEl>
                                          </p:spTgt>
                                        </p:tgtEl>
                                        <p:attrNameLst>
                                          <p:attrName>ppt_x</p:attrName>
                                        </p:attrNameLst>
                                      </p:cBhvr>
                                      <p:tavLst>
                                        <p:tav tm="0">
                                          <p:val>
                                            <p:strVal val="#ppt_x-.3"/>
                                          </p:val>
                                        </p:tav>
                                        <p:tav tm="50000">
                                          <p:val>
                                            <p:strVal val="#ppt_x"/>
                                          </p:val>
                                        </p:tav>
                                        <p:tav tm="100000">
                                          <p:val>
                                            <p:strVal val="#ppt_x"/>
                                          </p:val>
                                        </p:tav>
                                      </p:tavLst>
                                    </p:anim>
                                    <p:anim calcmode="lin" valueType="num">
                                      <p:cBhvr>
                                        <p:cTn id="35"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39" presetClass="entr" presetSubtype="0" accel="100000"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 calcmode="lin" valueType="num">
                                      <p:cBhvr>
                                        <p:cTn id="40" dur="500" fill="hold"/>
                                        <p:tgtEl>
                                          <p:spTgt spid="3">
                                            <p:txEl>
                                              <p:pRg st="3" end="3"/>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41" dur="500" fill="hold"/>
                                        <p:tgtEl>
                                          <p:spTgt spid="3">
                                            <p:txEl>
                                              <p:pRg st="3" end="3"/>
                                            </p:txEl>
                                          </p:spTgt>
                                        </p:tgtEl>
                                        <p:attrNameLst>
                                          <p:attrName>ppt_w</p:attrName>
                                        </p:attrNameLst>
                                      </p:cBhvr>
                                      <p:tavLst>
                                        <p:tav tm="0">
                                          <p:val>
                                            <p:strVal val="#ppt_w+.3"/>
                                          </p:val>
                                        </p:tav>
                                        <p:tav tm="50000">
                                          <p:val>
                                            <p:strVal val="#ppt_w+.3"/>
                                          </p:val>
                                        </p:tav>
                                        <p:tav tm="100000">
                                          <p:val>
                                            <p:strVal val="#ppt_w"/>
                                          </p:val>
                                        </p:tav>
                                      </p:tavLst>
                                    </p:anim>
                                    <p:anim calcmode="lin" valueType="num">
                                      <p:cBhvr>
                                        <p:cTn id="42" dur="500" fill="hold"/>
                                        <p:tgtEl>
                                          <p:spTgt spid="3">
                                            <p:txEl>
                                              <p:pRg st="3" end="3"/>
                                            </p:txEl>
                                          </p:spTgt>
                                        </p:tgtEl>
                                        <p:attrNameLst>
                                          <p:attrName>ppt_x</p:attrName>
                                        </p:attrNameLst>
                                      </p:cBhvr>
                                      <p:tavLst>
                                        <p:tav tm="0">
                                          <p:val>
                                            <p:strVal val="#ppt_x-.3"/>
                                          </p:val>
                                        </p:tav>
                                        <p:tav tm="50000">
                                          <p:val>
                                            <p:strVal val="#ppt_x"/>
                                          </p:val>
                                        </p:tav>
                                        <p:tav tm="100000">
                                          <p:val>
                                            <p:strVal val="#ppt_x"/>
                                          </p:val>
                                        </p:tav>
                                      </p:tavLst>
                                    </p:anim>
                                    <p:anim calcmode="lin" valueType="num">
                                      <p:cBhvr>
                                        <p:cTn id="43"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6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rPr>
              <a:t>لحن توصیفی </a:t>
            </a:r>
            <a:endParaRPr lang="fa-IR"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glow rad="101600">
                  <a:schemeClr val="accent3">
                    <a:satMod val="175000"/>
                    <a:alpha val="40000"/>
                  </a:schemeClr>
                </a:glow>
                <a:outerShdw blurRad="38100" dist="38100" dir="7020000" algn="tl">
                  <a:srgbClr val="000000">
                    <a:alpha val="35000"/>
                  </a:srgbClr>
                </a:outerShdw>
              </a:effectLst>
            </a:endParaRPr>
          </a:p>
        </p:txBody>
      </p:sp>
      <p:sp>
        <p:nvSpPr>
          <p:cNvPr id="3" name="Content Placeholder 2"/>
          <p:cNvSpPr>
            <a:spLocks noGrp="1"/>
          </p:cNvSpPr>
          <p:nvPr>
            <p:ph idx="1"/>
          </p:nvPr>
        </p:nvSpPr>
        <p:spPr>
          <a:xfrm>
            <a:off x="0" y="1600200"/>
            <a:ext cx="9144000" cy="4525963"/>
          </a:xfrm>
        </p:spPr>
        <p:txBody>
          <a:bodyPr/>
          <a:lstStyle/>
          <a:p>
            <a:pPr algn="ctr">
              <a:buNone/>
            </a:pPr>
            <a:r>
              <a:rPr lang="fa-IR" b="1" dirty="0" smtClean="0"/>
              <a:t>توصیف یعنی وصف کردن و بیان جزئیات و ویژگی ها </a:t>
            </a:r>
          </a:p>
          <a:p>
            <a:pPr algn="ctr">
              <a:buNone/>
            </a:pPr>
            <a:r>
              <a:rPr lang="fa-IR" b="1" dirty="0" smtClean="0">
                <a:solidFill>
                  <a:srgbClr val="FF0000"/>
                </a:solidFill>
              </a:rPr>
              <a:t>یا </a:t>
            </a:r>
          </a:p>
          <a:p>
            <a:pPr algn="ctr">
              <a:buNone/>
            </a:pPr>
            <a:r>
              <a:rPr lang="fa-IR" b="1" dirty="0" smtClean="0"/>
              <a:t>آوردن صفات و قید های حالت پیاپی برای چیزهایی که قرار است برای شنونده بازگو کنیم </a:t>
            </a:r>
          </a:p>
          <a:p>
            <a:pPr algn="r">
              <a:buNone/>
            </a:pPr>
            <a:r>
              <a:rPr lang="en-US" b="1" dirty="0" smtClean="0">
                <a:solidFill>
                  <a:srgbClr val="FF0000"/>
                </a:solidFill>
              </a:rPr>
              <a:t>:</a:t>
            </a:r>
            <a:r>
              <a:rPr lang="fa-IR" b="1" dirty="0" smtClean="0">
                <a:solidFill>
                  <a:srgbClr val="FF0000"/>
                </a:solidFill>
              </a:rPr>
              <a:t>مثال </a:t>
            </a:r>
          </a:p>
          <a:p>
            <a:pPr algn="r">
              <a:buNone/>
            </a:pPr>
            <a:r>
              <a:rPr lang="fa-IR" b="1" dirty="0" smtClean="0"/>
              <a:t>ای کوه سپید پای در بند              ای گنبد گیتی ای دماوند </a:t>
            </a:r>
          </a:p>
          <a:p>
            <a:pPr algn="r">
              <a:buNone/>
            </a:pPr>
            <a:r>
              <a:rPr lang="fa-IR" b="1" dirty="0" smtClean="0"/>
              <a:t>از سیم به سر یکی کله خود         زآهن به میان یکی کمربند </a:t>
            </a:r>
            <a:endParaRPr lang="fa-IR" b="1" dirty="0"/>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r>
              <a:rPr lang="fa-IR"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rPr>
              <a:t>مثال : لحن توصیفی </a:t>
            </a:r>
            <a:endParaRPr lang="fa-IR"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2">
                    <a:satMod val="175000"/>
                    <a:alpha val="40000"/>
                  </a:schemeClr>
                </a:glow>
                <a:outerShdw blurRad="88000" dist="50800" dir="5040000" algn="tl">
                  <a:schemeClr val="accent4">
                    <a:tint val="80000"/>
                    <a:satMod val="250000"/>
                    <a:alpha val="45000"/>
                  </a:schemeClr>
                </a:outerShdw>
              </a:effectLst>
            </a:endParaRPr>
          </a:p>
        </p:txBody>
      </p:sp>
      <p:sp>
        <p:nvSpPr>
          <p:cNvPr id="3" name="Content Placeholder 2"/>
          <p:cNvSpPr>
            <a:spLocks noGrp="1"/>
          </p:cNvSpPr>
          <p:nvPr>
            <p:ph idx="1"/>
          </p:nvPr>
        </p:nvSpPr>
        <p:spPr>
          <a:xfrm>
            <a:off x="0" y="1600200"/>
            <a:ext cx="9144000" cy="5257800"/>
          </a:xfrm>
        </p:spPr>
        <p:txBody>
          <a:bodyPr>
            <a:normAutofit fontScale="47500" lnSpcReduction="20000"/>
          </a:bodyPr>
          <a:lstStyle/>
          <a:p>
            <a:pPr algn="r" rtl="1">
              <a:buNone/>
            </a:pPr>
            <a:r>
              <a:rPr lang="fa-IR" dirty="0" smtClean="0"/>
              <a:t>    </a:t>
            </a:r>
            <a:r>
              <a:rPr lang="fa-IR" sz="5100" b="1" dirty="0" smtClean="0"/>
              <a:t>هرکجا چشم می‌رود آب است</a:t>
            </a:r>
            <a:r>
              <a:rPr lang="en-US" sz="5100" b="1" dirty="0" smtClean="0"/>
              <a:t/>
            </a:r>
            <a:br>
              <a:rPr lang="en-US" sz="5100" b="1" dirty="0" smtClean="0"/>
            </a:br>
            <a:r>
              <a:rPr lang="fa-IR" sz="5100" b="1" dirty="0" smtClean="0"/>
              <a:t>                                         از افق تا افق همه درياست</a:t>
            </a:r>
            <a:r>
              <a:rPr lang="en-US" sz="5100" b="1" dirty="0" smtClean="0"/>
              <a:t/>
            </a:r>
            <a:br>
              <a:rPr lang="en-US" sz="5100" b="1" dirty="0" smtClean="0"/>
            </a:br>
            <a:r>
              <a:rPr lang="fa-IR" sz="5100" b="1" dirty="0" smtClean="0"/>
              <a:t>آب آيينه‌ای است پهناور</a:t>
            </a:r>
            <a:r>
              <a:rPr lang="en-US" sz="5100" b="1" dirty="0" smtClean="0"/>
              <a:t/>
            </a:r>
            <a:br>
              <a:rPr lang="en-US" sz="5100" b="1" dirty="0" smtClean="0"/>
            </a:br>
            <a:r>
              <a:rPr lang="fa-IR" sz="5100" b="1" dirty="0" smtClean="0"/>
              <a:t>                                          صورت آسمان در آن پيداست</a:t>
            </a:r>
            <a:r>
              <a:rPr lang="en-US" sz="5100" b="1" dirty="0" smtClean="0"/>
              <a:t/>
            </a:r>
            <a:br>
              <a:rPr lang="en-US" sz="5100" b="1" dirty="0" smtClean="0"/>
            </a:br>
            <a:r>
              <a:rPr lang="en-US" sz="5100" b="1" dirty="0" smtClean="0">
                <a:solidFill>
                  <a:srgbClr val="0070C0"/>
                </a:solidFill>
              </a:rPr>
              <a:t>***                                           </a:t>
            </a:r>
            <a:r>
              <a:rPr lang="fa-IR" sz="5100" b="1" dirty="0" smtClean="0">
                <a:solidFill>
                  <a:srgbClr val="0070C0"/>
                </a:solidFill>
              </a:rPr>
              <a:t>       </a:t>
            </a:r>
            <a:r>
              <a:rPr lang="en-US" sz="5100" b="1" dirty="0" smtClean="0"/>
              <a:t/>
            </a:r>
            <a:br>
              <a:rPr lang="en-US" sz="5100" b="1" dirty="0" smtClean="0"/>
            </a:br>
            <a:r>
              <a:rPr lang="fa-IR" sz="5100" b="1" dirty="0" smtClean="0"/>
              <a:t>خنده‌ی گرم و روشن خورشيد</a:t>
            </a:r>
            <a:r>
              <a:rPr lang="en-US" sz="5100" b="1" dirty="0" smtClean="0"/>
              <a:t/>
            </a:r>
            <a:br>
              <a:rPr lang="en-US" sz="5100" b="1" dirty="0" smtClean="0"/>
            </a:br>
            <a:r>
              <a:rPr lang="fa-IR" sz="5100" b="1" dirty="0" smtClean="0"/>
              <a:t>                                          بر تن سرد آب می‌ريزد</a:t>
            </a:r>
            <a:r>
              <a:rPr lang="en-US" sz="5100" b="1" dirty="0" smtClean="0"/>
              <a:t/>
            </a:r>
            <a:br>
              <a:rPr lang="en-US" sz="5100" b="1" dirty="0" smtClean="0"/>
            </a:br>
            <a:r>
              <a:rPr lang="fa-IR" sz="5100" b="1" dirty="0" smtClean="0"/>
              <a:t>موج از پشت موج می‌آيد</a:t>
            </a:r>
            <a:r>
              <a:rPr lang="en-US" sz="5100" b="1" dirty="0" smtClean="0"/>
              <a:t/>
            </a:r>
            <a:br>
              <a:rPr lang="en-US" sz="5100" b="1" dirty="0" smtClean="0"/>
            </a:br>
            <a:r>
              <a:rPr lang="fa-IR" sz="5100" b="1" dirty="0" smtClean="0"/>
              <a:t>                                          موج در پيش موج می‌خيزد</a:t>
            </a:r>
            <a:endParaRPr lang="en-US" sz="5100" b="1" dirty="0" smtClean="0"/>
          </a:p>
          <a:p>
            <a:pPr algn="r" rtl="1">
              <a:buNone/>
            </a:pPr>
            <a:r>
              <a:rPr lang="fa-IR" sz="5100" b="1" dirty="0" smtClean="0"/>
              <a:t>     </a:t>
            </a:r>
            <a:r>
              <a:rPr lang="en-US" sz="5100" b="1" dirty="0" smtClean="0">
                <a:solidFill>
                  <a:srgbClr val="0070C0"/>
                </a:solidFill>
              </a:rPr>
              <a:t>***                                          </a:t>
            </a:r>
            <a:endParaRPr lang="en-US" sz="5100" b="1" dirty="0" smtClean="0">
              <a:solidFill>
                <a:srgbClr val="7030A0"/>
              </a:solidFill>
            </a:endParaRPr>
          </a:p>
          <a:p>
            <a:pPr algn="r" rtl="1">
              <a:buNone/>
            </a:pPr>
            <a:r>
              <a:rPr lang="fa-IR" sz="5100" b="1" dirty="0" smtClean="0"/>
              <a:t>    </a:t>
            </a:r>
            <a:r>
              <a:rPr lang="en-US" sz="5100" b="1" dirty="0" smtClean="0"/>
              <a:t> </a:t>
            </a:r>
            <a:r>
              <a:rPr lang="fa-IR" sz="5100" b="1" dirty="0" smtClean="0"/>
              <a:t>می‌کشد آب دامنش را نرم</a:t>
            </a:r>
            <a:endParaRPr lang="en-US" sz="5100" b="1" dirty="0" smtClean="0"/>
          </a:p>
          <a:p>
            <a:pPr algn="r" rtl="1">
              <a:buNone/>
            </a:pPr>
            <a:r>
              <a:rPr lang="fa-IR" sz="5100" b="1" dirty="0" smtClean="0"/>
              <a:t>                                              بر تن پاک ماسه‌های کبود</a:t>
            </a:r>
            <a:endParaRPr lang="en-US" sz="5100" b="1" dirty="0" smtClean="0"/>
          </a:p>
          <a:p>
            <a:pPr algn="r" rtl="1">
              <a:buNone/>
            </a:pPr>
            <a:r>
              <a:rPr lang="fa-IR" sz="5100" b="1" dirty="0" smtClean="0"/>
              <a:t>     می‌برد لذت از نوازش آب</a:t>
            </a:r>
            <a:r>
              <a:rPr lang="en-US" sz="5100" b="1" dirty="0" smtClean="0"/>
              <a:t/>
            </a:r>
            <a:br>
              <a:rPr lang="en-US" sz="5100" b="1" dirty="0" smtClean="0"/>
            </a:br>
            <a:r>
              <a:rPr lang="fa-IR" sz="5100" b="1" dirty="0" smtClean="0"/>
              <a:t>                                         ساحل بی‌خيال خواب آلود</a:t>
            </a:r>
            <a:r>
              <a:rPr lang="en-US" sz="5100" b="1" dirty="0" smtClean="0"/>
              <a:t/>
            </a:r>
            <a:br>
              <a:rPr lang="en-US" sz="5100" b="1" dirty="0" smtClean="0"/>
            </a:br>
            <a:endParaRPr lang="fa-IR" sz="51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70" decel="100000"/>
                                        <p:tgtEl>
                                          <p:spTgt spid="3">
                                            <p:txEl>
                                              <p:pRg st="0" end="0"/>
                                            </p:txEl>
                                          </p:spTgt>
                                        </p:tgtEl>
                                      </p:cBhvr>
                                    </p:animEffect>
                                    <p:animScale>
                                      <p:cBhvr>
                                        <p:cTn id="8" dur="770" decel="100000"/>
                                        <p:tgtEl>
                                          <p:spTgt spid="3">
                                            <p:txEl>
                                              <p:pRg st="0" end="0"/>
                                            </p:txEl>
                                          </p:spTgt>
                                        </p:tgtEl>
                                      </p:cBhvr>
                                      <p:from x="10000" y="10000"/>
                                      <p:to x="200000" y="450000"/>
                                    </p:animScale>
                                    <p:animScale>
                                      <p:cBhvr>
                                        <p:cTn id="9" dur="1230" accel="100000" fill="hold">
                                          <p:stCondLst>
                                            <p:cond delay="770"/>
                                          </p:stCondLst>
                                        </p:cTn>
                                        <p:tgtEl>
                                          <p:spTgt spid="3">
                                            <p:txEl>
                                              <p:pRg st="0" end="0"/>
                                            </p:txEl>
                                          </p:spTgt>
                                        </p:tgtEl>
                                      </p:cBhvr>
                                      <p:from x="200000" y="450000"/>
                                      <p:to x="100000" y="100000"/>
                                    </p:animScale>
                                    <p:set>
                                      <p:cBhvr>
                                        <p:cTn id="10" dur="770" fill="hold"/>
                                        <p:tgtEl>
                                          <p:spTgt spid="3">
                                            <p:txEl>
                                              <p:pRg st="0" end="0"/>
                                            </p:txEl>
                                          </p:spTgt>
                                        </p:tgtEl>
                                        <p:attrNameLst>
                                          <p:attrName>ppt_x</p:attrName>
                                        </p:attrNameLst>
                                      </p:cBhvr>
                                      <p:to>
                                        <p:strVal val="(0.5)"/>
                                      </p:to>
                                    </p:set>
                                    <p:anim from="(0.5)" to="(#ppt_x)" calcmode="lin" valueType="num">
                                      <p:cBhvr>
                                        <p:cTn id="11" dur="1230" accel="100000" fill="hold">
                                          <p:stCondLst>
                                            <p:cond delay="770"/>
                                          </p:stCondLst>
                                        </p:cTn>
                                        <p:tgtEl>
                                          <p:spTgt spid="3">
                                            <p:txEl>
                                              <p:pRg st="0" end="0"/>
                                            </p:txEl>
                                          </p:spTgt>
                                        </p:tgtEl>
                                        <p:attrNameLst>
                                          <p:attrName>ppt_x</p:attrName>
                                        </p:attrNameLst>
                                      </p:cBhvr>
                                    </p:anim>
                                    <p:set>
                                      <p:cBhvr>
                                        <p:cTn id="12" dur="770" fill="hold"/>
                                        <p:tgtEl>
                                          <p:spTgt spid="3">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3">
                                            <p:txEl>
                                              <p:pRg st="0" end="0"/>
                                            </p:txEl>
                                          </p:spTgt>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51"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770" decel="100000"/>
                                        <p:tgtEl>
                                          <p:spTgt spid="3">
                                            <p:txEl>
                                              <p:pRg st="1" end="1"/>
                                            </p:txEl>
                                          </p:spTgt>
                                        </p:tgtEl>
                                      </p:cBhvr>
                                    </p:animEffect>
                                    <p:animScale>
                                      <p:cBhvr>
                                        <p:cTn id="19" dur="770" decel="100000"/>
                                        <p:tgtEl>
                                          <p:spTgt spid="3">
                                            <p:txEl>
                                              <p:pRg st="1" end="1"/>
                                            </p:txEl>
                                          </p:spTgt>
                                        </p:tgtEl>
                                      </p:cBhvr>
                                      <p:from x="10000" y="10000"/>
                                      <p:to x="200000" y="450000"/>
                                    </p:animScale>
                                    <p:animScale>
                                      <p:cBhvr>
                                        <p:cTn id="20" dur="1230" accel="100000" fill="hold">
                                          <p:stCondLst>
                                            <p:cond delay="770"/>
                                          </p:stCondLst>
                                        </p:cTn>
                                        <p:tgtEl>
                                          <p:spTgt spid="3">
                                            <p:txEl>
                                              <p:pRg st="1" end="1"/>
                                            </p:txEl>
                                          </p:spTgt>
                                        </p:tgtEl>
                                      </p:cBhvr>
                                      <p:from x="200000" y="450000"/>
                                      <p:to x="100000" y="100000"/>
                                    </p:animScale>
                                    <p:set>
                                      <p:cBhvr>
                                        <p:cTn id="21" dur="770" fill="hold"/>
                                        <p:tgtEl>
                                          <p:spTgt spid="3">
                                            <p:txEl>
                                              <p:pRg st="1" end="1"/>
                                            </p:txEl>
                                          </p:spTgt>
                                        </p:tgtEl>
                                        <p:attrNameLst>
                                          <p:attrName>ppt_x</p:attrName>
                                        </p:attrNameLst>
                                      </p:cBhvr>
                                      <p:to>
                                        <p:strVal val="(0.5)"/>
                                      </p:to>
                                    </p:set>
                                    <p:anim from="(0.5)" to="(#ppt_x)" calcmode="lin" valueType="num">
                                      <p:cBhvr>
                                        <p:cTn id="22" dur="1230" accel="100000" fill="hold">
                                          <p:stCondLst>
                                            <p:cond delay="770"/>
                                          </p:stCondLst>
                                        </p:cTn>
                                        <p:tgtEl>
                                          <p:spTgt spid="3">
                                            <p:txEl>
                                              <p:pRg st="1" end="1"/>
                                            </p:txEl>
                                          </p:spTgt>
                                        </p:tgtEl>
                                        <p:attrNameLst>
                                          <p:attrName>ppt_x</p:attrName>
                                        </p:attrNameLst>
                                      </p:cBhvr>
                                    </p:anim>
                                    <p:set>
                                      <p:cBhvr>
                                        <p:cTn id="23" dur="770" fill="hold"/>
                                        <p:tgtEl>
                                          <p:spTgt spid="3">
                                            <p:txEl>
                                              <p:pRg st="1" end="1"/>
                                            </p:txEl>
                                          </p:spTgt>
                                        </p:tgtEl>
                                        <p:attrNameLst>
                                          <p:attrName>ppt_y</p:attrName>
                                        </p:attrNameLst>
                                      </p:cBhvr>
                                      <p:to>
                                        <p:strVal val="(#ppt_y+0.4)"/>
                                      </p:to>
                                    </p:set>
                                    <p:anim from="(#ppt_y+0.4)" to="(#ppt_y)" calcmode="lin" valueType="num">
                                      <p:cBhvr>
                                        <p:cTn id="24" dur="1230" accel="100000" fill="hold">
                                          <p:stCondLst>
                                            <p:cond delay="770"/>
                                          </p:stCondLst>
                                        </p:cTn>
                                        <p:tgtEl>
                                          <p:spTgt spid="3">
                                            <p:txEl>
                                              <p:pRg st="1" end="1"/>
                                            </p:txEl>
                                          </p:spTgt>
                                        </p:tgtEl>
                                        <p:attrNameLst>
                                          <p:attrName>ppt_y</p:attrName>
                                        </p:attrNameLst>
                                      </p:cBhvr>
                                    </p:anim>
                                  </p:childTnLst>
                                </p:cTn>
                              </p:par>
                              <p:par>
                                <p:cTn id="25" presetID="51" presetClass="entr" presetSubtype="0"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770" decel="100000"/>
                                        <p:tgtEl>
                                          <p:spTgt spid="3">
                                            <p:txEl>
                                              <p:pRg st="2" end="2"/>
                                            </p:txEl>
                                          </p:spTgt>
                                        </p:tgtEl>
                                      </p:cBhvr>
                                    </p:animEffect>
                                    <p:animScale>
                                      <p:cBhvr>
                                        <p:cTn id="28" dur="770" decel="100000"/>
                                        <p:tgtEl>
                                          <p:spTgt spid="3">
                                            <p:txEl>
                                              <p:pRg st="2" end="2"/>
                                            </p:txEl>
                                          </p:spTgt>
                                        </p:tgtEl>
                                      </p:cBhvr>
                                      <p:from x="10000" y="10000"/>
                                      <p:to x="200000" y="450000"/>
                                    </p:animScale>
                                    <p:animScale>
                                      <p:cBhvr>
                                        <p:cTn id="29" dur="1230" accel="100000" fill="hold">
                                          <p:stCondLst>
                                            <p:cond delay="770"/>
                                          </p:stCondLst>
                                        </p:cTn>
                                        <p:tgtEl>
                                          <p:spTgt spid="3">
                                            <p:txEl>
                                              <p:pRg st="2" end="2"/>
                                            </p:txEl>
                                          </p:spTgt>
                                        </p:tgtEl>
                                      </p:cBhvr>
                                      <p:from x="200000" y="450000"/>
                                      <p:to x="100000" y="100000"/>
                                    </p:animScale>
                                    <p:set>
                                      <p:cBhvr>
                                        <p:cTn id="30" dur="770" fill="hold"/>
                                        <p:tgtEl>
                                          <p:spTgt spid="3">
                                            <p:txEl>
                                              <p:pRg st="2" end="2"/>
                                            </p:txEl>
                                          </p:spTgt>
                                        </p:tgtEl>
                                        <p:attrNameLst>
                                          <p:attrName>ppt_x</p:attrName>
                                        </p:attrNameLst>
                                      </p:cBhvr>
                                      <p:to>
                                        <p:strVal val="(0.5)"/>
                                      </p:to>
                                    </p:set>
                                    <p:anim from="(0.5)" to="(#ppt_x)" calcmode="lin" valueType="num">
                                      <p:cBhvr>
                                        <p:cTn id="31" dur="1230" accel="100000" fill="hold">
                                          <p:stCondLst>
                                            <p:cond delay="770"/>
                                          </p:stCondLst>
                                        </p:cTn>
                                        <p:tgtEl>
                                          <p:spTgt spid="3">
                                            <p:txEl>
                                              <p:pRg st="2" end="2"/>
                                            </p:txEl>
                                          </p:spTgt>
                                        </p:tgtEl>
                                        <p:attrNameLst>
                                          <p:attrName>ppt_x</p:attrName>
                                        </p:attrNameLst>
                                      </p:cBhvr>
                                    </p:anim>
                                    <p:set>
                                      <p:cBhvr>
                                        <p:cTn id="32" dur="770" fill="hold"/>
                                        <p:tgtEl>
                                          <p:spTgt spid="3">
                                            <p:txEl>
                                              <p:pRg st="2" end="2"/>
                                            </p:txEl>
                                          </p:spTgt>
                                        </p:tgtEl>
                                        <p:attrNameLst>
                                          <p:attrName>ppt_y</p:attrName>
                                        </p:attrNameLst>
                                      </p:cBhvr>
                                      <p:to>
                                        <p:strVal val="(#ppt_y+0.4)"/>
                                      </p:to>
                                    </p:set>
                                    <p:anim from="(#ppt_y+0.4)" to="(#ppt_y)" calcmode="lin" valueType="num">
                                      <p:cBhvr>
                                        <p:cTn id="33" dur="1230" accel="100000" fill="hold">
                                          <p:stCondLst>
                                            <p:cond delay="770"/>
                                          </p:stCondLst>
                                        </p:cTn>
                                        <p:tgtEl>
                                          <p:spTgt spid="3">
                                            <p:txEl>
                                              <p:pRg st="2" end="2"/>
                                            </p:txEl>
                                          </p:spTgt>
                                        </p:tgtEl>
                                        <p:attrNameLst>
                                          <p:attrName>ppt_y</p:attrName>
                                        </p:attrNameLst>
                                      </p:cBhvr>
                                    </p:anim>
                                  </p:childTnLst>
                                </p:cTn>
                              </p:par>
                              <p:par>
                                <p:cTn id="34" presetID="51" presetClass="entr" presetSubtype="0" fill="hold" nodeType="with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770" decel="100000"/>
                                        <p:tgtEl>
                                          <p:spTgt spid="3">
                                            <p:txEl>
                                              <p:pRg st="3" end="3"/>
                                            </p:txEl>
                                          </p:spTgt>
                                        </p:tgtEl>
                                      </p:cBhvr>
                                    </p:animEffect>
                                    <p:animScale>
                                      <p:cBhvr>
                                        <p:cTn id="37" dur="770" decel="100000"/>
                                        <p:tgtEl>
                                          <p:spTgt spid="3">
                                            <p:txEl>
                                              <p:pRg st="3" end="3"/>
                                            </p:txEl>
                                          </p:spTgt>
                                        </p:tgtEl>
                                      </p:cBhvr>
                                      <p:from x="10000" y="10000"/>
                                      <p:to x="200000" y="450000"/>
                                    </p:animScale>
                                    <p:animScale>
                                      <p:cBhvr>
                                        <p:cTn id="38" dur="1230" accel="100000" fill="hold">
                                          <p:stCondLst>
                                            <p:cond delay="770"/>
                                          </p:stCondLst>
                                        </p:cTn>
                                        <p:tgtEl>
                                          <p:spTgt spid="3">
                                            <p:txEl>
                                              <p:pRg st="3" end="3"/>
                                            </p:txEl>
                                          </p:spTgt>
                                        </p:tgtEl>
                                      </p:cBhvr>
                                      <p:from x="200000" y="450000"/>
                                      <p:to x="100000" y="100000"/>
                                    </p:animScale>
                                    <p:set>
                                      <p:cBhvr>
                                        <p:cTn id="39" dur="770" fill="hold"/>
                                        <p:tgtEl>
                                          <p:spTgt spid="3">
                                            <p:txEl>
                                              <p:pRg st="3" end="3"/>
                                            </p:txEl>
                                          </p:spTgt>
                                        </p:tgtEl>
                                        <p:attrNameLst>
                                          <p:attrName>ppt_x</p:attrName>
                                        </p:attrNameLst>
                                      </p:cBhvr>
                                      <p:to>
                                        <p:strVal val="(0.5)"/>
                                      </p:to>
                                    </p:set>
                                    <p:anim from="(0.5)" to="(#ppt_x)" calcmode="lin" valueType="num">
                                      <p:cBhvr>
                                        <p:cTn id="40" dur="1230" accel="100000" fill="hold">
                                          <p:stCondLst>
                                            <p:cond delay="770"/>
                                          </p:stCondLst>
                                        </p:cTn>
                                        <p:tgtEl>
                                          <p:spTgt spid="3">
                                            <p:txEl>
                                              <p:pRg st="3" end="3"/>
                                            </p:txEl>
                                          </p:spTgt>
                                        </p:tgtEl>
                                        <p:attrNameLst>
                                          <p:attrName>ppt_x</p:attrName>
                                        </p:attrNameLst>
                                      </p:cBhvr>
                                    </p:anim>
                                    <p:set>
                                      <p:cBhvr>
                                        <p:cTn id="41" dur="770" fill="hold"/>
                                        <p:tgtEl>
                                          <p:spTgt spid="3">
                                            <p:txEl>
                                              <p:pRg st="3" end="3"/>
                                            </p:txEl>
                                          </p:spTgt>
                                        </p:tgtEl>
                                        <p:attrNameLst>
                                          <p:attrName>ppt_y</p:attrName>
                                        </p:attrNameLst>
                                      </p:cBhvr>
                                      <p:to>
                                        <p:strVal val="(#ppt_y+0.4)"/>
                                      </p:to>
                                    </p:set>
                                    <p:anim from="(#ppt_y+0.4)" to="(#ppt_y)" calcmode="lin" valueType="num">
                                      <p:cBhvr>
                                        <p:cTn id="42" dur="1230" accel="100000" fill="hold">
                                          <p:stCondLst>
                                            <p:cond delay="770"/>
                                          </p:stCondLst>
                                        </p:cTn>
                                        <p:tgtEl>
                                          <p:spTgt spid="3">
                                            <p:txEl>
                                              <p:pRg st="3" end="3"/>
                                            </p:txEl>
                                          </p:spTgt>
                                        </p:tgtEl>
                                        <p:attrNameLst>
                                          <p:attrName>ppt_y</p:attrName>
                                        </p:attrNameLst>
                                      </p:cBhvr>
                                    </p:anim>
                                  </p:childTnLst>
                                </p:cTn>
                              </p:par>
                              <p:par>
                                <p:cTn id="43" presetID="51" presetClass="entr" presetSubtype="0" fill="hold" nodeType="with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Effect transition="in" filter="fade">
                                      <p:cBhvr>
                                        <p:cTn id="45" dur="770" decel="100000"/>
                                        <p:tgtEl>
                                          <p:spTgt spid="3">
                                            <p:txEl>
                                              <p:pRg st="4" end="4"/>
                                            </p:txEl>
                                          </p:spTgt>
                                        </p:tgtEl>
                                      </p:cBhvr>
                                    </p:animEffect>
                                    <p:animScale>
                                      <p:cBhvr>
                                        <p:cTn id="46" dur="770" decel="100000"/>
                                        <p:tgtEl>
                                          <p:spTgt spid="3">
                                            <p:txEl>
                                              <p:pRg st="4" end="4"/>
                                            </p:txEl>
                                          </p:spTgt>
                                        </p:tgtEl>
                                      </p:cBhvr>
                                      <p:from x="10000" y="10000"/>
                                      <p:to x="200000" y="450000"/>
                                    </p:animScale>
                                    <p:animScale>
                                      <p:cBhvr>
                                        <p:cTn id="47" dur="1230" accel="100000" fill="hold">
                                          <p:stCondLst>
                                            <p:cond delay="770"/>
                                          </p:stCondLst>
                                        </p:cTn>
                                        <p:tgtEl>
                                          <p:spTgt spid="3">
                                            <p:txEl>
                                              <p:pRg st="4" end="4"/>
                                            </p:txEl>
                                          </p:spTgt>
                                        </p:tgtEl>
                                      </p:cBhvr>
                                      <p:from x="200000" y="450000"/>
                                      <p:to x="100000" y="100000"/>
                                    </p:animScale>
                                    <p:set>
                                      <p:cBhvr>
                                        <p:cTn id="48" dur="770" fill="hold"/>
                                        <p:tgtEl>
                                          <p:spTgt spid="3">
                                            <p:txEl>
                                              <p:pRg st="4" end="4"/>
                                            </p:txEl>
                                          </p:spTgt>
                                        </p:tgtEl>
                                        <p:attrNameLst>
                                          <p:attrName>ppt_x</p:attrName>
                                        </p:attrNameLst>
                                      </p:cBhvr>
                                      <p:to>
                                        <p:strVal val="(0.5)"/>
                                      </p:to>
                                    </p:set>
                                    <p:anim from="(0.5)" to="(#ppt_x)" calcmode="lin" valueType="num">
                                      <p:cBhvr>
                                        <p:cTn id="49" dur="1230" accel="100000" fill="hold">
                                          <p:stCondLst>
                                            <p:cond delay="770"/>
                                          </p:stCondLst>
                                        </p:cTn>
                                        <p:tgtEl>
                                          <p:spTgt spid="3">
                                            <p:txEl>
                                              <p:pRg st="4" end="4"/>
                                            </p:txEl>
                                          </p:spTgt>
                                        </p:tgtEl>
                                        <p:attrNameLst>
                                          <p:attrName>ppt_x</p:attrName>
                                        </p:attrNameLst>
                                      </p:cBhvr>
                                    </p:anim>
                                    <p:set>
                                      <p:cBhvr>
                                        <p:cTn id="50" dur="770" fill="hold"/>
                                        <p:tgtEl>
                                          <p:spTgt spid="3">
                                            <p:txEl>
                                              <p:pRg st="4" end="4"/>
                                            </p:txEl>
                                          </p:spTgt>
                                        </p:tgtEl>
                                        <p:attrNameLst>
                                          <p:attrName>ppt_y</p:attrName>
                                        </p:attrNameLst>
                                      </p:cBhvr>
                                      <p:to>
                                        <p:strVal val="(#ppt_y+0.4)"/>
                                      </p:to>
                                    </p:set>
                                    <p:anim from="(#ppt_y+0.4)" to="(#ppt_y)" calcmode="lin" valueType="num">
                                      <p:cBhvr>
                                        <p:cTn id="51" dur="1230" accel="100000" fill="hold">
                                          <p:stCondLst>
                                            <p:cond delay="770"/>
                                          </p:stCondLst>
                                        </p:cTn>
                                        <p:tgtEl>
                                          <p:spTgt spid="3">
                                            <p:txEl>
                                              <p:pRg st="4" end="4"/>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66000"/>
          </a:blip>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fontScale="90000"/>
          </a:bodyPr>
          <a:lstStyle/>
          <a:p>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توجه </a:t>
            </a:r>
            <a:b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fa-IR"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هنگام خواندن متن های توصیفی </a:t>
            </a:r>
            <a:endParaRPr lang="fa-IR"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Content Placeholder 2"/>
          <p:cNvSpPr>
            <a:spLocks noGrp="1"/>
          </p:cNvSpPr>
          <p:nvPr>
            <p:ph idx="1"/>
          </p:nvPr>
        </p:nvSpPr>
        <p:spPr>
          <a:xfrm>
            <a:off x="0" y="1981200"/>
            <a:ext cx="9144000" cy="4144963"/>
          </a:xfrm>
        </p:spPr>
        <p:txBody>
          <a:bodyPr>
            <a:normAutofit/>
          </a:bodyPr>
          <a:lstStyle/>
          <a:p>
            <a:pPr algn="r">
              <a:lnSpc>
                <a:spcPct val="200000"/>
              </a:lnSpc>
              <a:buNone/>
            </a:pPr>
            <a:r>
              <a:rPr lang="fa-IR" sz="3000" b="1" dirty="0" smtClean="0"/>
              <a:t>1- در لحن توصیفی آهنگ کلام معمولا نرم است و آرامش خاصی دارد </a:t>
            </a:r>
          </a:p>
          <a:p>
            <a:pPr algn="r">
              <a:lnSpc>
                <a:spcPct val="200000"/>
              </a:lnSpc>
              <a:buNone/>
            </a:pPr>
            <a:r>
              <a:rPr lang="fa-IR" sz="3000" b="1" dirty="0" smtClean="0"/>
              <a:t>2- به هنگام خواندن دفت نظرو عنصر تخیل ، نقشی مهم دارد </a:t>
            </a:r>
          </a:p>
          <a:p>
            <a:pPr algn="r">
              <a:lnSpc>
                <a:spcPct val="200000"/>
              </a:lnSpc>
              <a:buNone/>
            </a:pPr>
            <a:r>
              <a:rPr lang="fa-IR" sz="3000" b="1" dirty="0" smtClean="0"/>
              <a:t>3- این لحن از نظر فضای کلی آهنگ سخن به لحن روایی نزدیک است </a:t>
            </a:r>
          </a:p>
          <a:p>
            <a:pPr algn="r">
              <a:buNone/>
            </a:pPr>
            <a:r>
              <a:rPr lang="fa-IR" sz="3000" b="1" dirty="0" smtClean="0"/>
              <a:t>4- لحن توصیف چیز مثبت با توصیف زشتی ها متفاوت است </a:t>
            </a:r>
            <a:endParaRPr lang="fa-IR" sz="3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17" presetClass="entr" presetSubtype="1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17" presetClass="entr" presetSubtype="1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17" presetClass="entr" presetSubtype="10"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692</TotalTime>
  <Words>1896</Words>
  <Application>Microsoft Office PowerPoint</Application>
  <PresentationFormat>On-screen Show (4:3)</PresentationFormat>
  <Paragraphs>235</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بنام خدا</vt:lpstr>
      <vt:lpstr>PowerPoint Presentation</vt:lpstr>
      <vt:lpstr> تکیه : در آواشناسی، تأکید داده شده به یک هجا از سخن که به وسیلهٔ تلفظ شدیدتر آن هجا صورت می‌گیرد تکیه نام دارد. در بسیاری از زبان‌ها گاهی تفاوت محل تکیه ((ولی(سرپرست) ،ولی(امّا)در کلام منجر به تفاوت معنا می‌گردد.  مثال : </vt:lpstr>
      <vt:lpstr>مهارت های گوش دادن</vt:lpstr>
      <vt:lpstr>تفاوت خواندن با روخوانی </vt:lpstr>
      <vt:lpstr>تفاوت خواندن با روخوانی</vt:lpstr>
      <vt:lpstr>روش های متنوع خواندن</vt:lpstr>
      <vt:lpstr>روش بلند خوانی </vt:lpstr>
      <vt:lpstr>روش های صامت خوانی </vt:lpstr>
      <vt:lpstr>دقیق خوانی </vt:lpstr>
      <vt:lpstr>خواندن تجسمی </vt:lpstr>
      <vt:lpstr>خواندن انتقادی </vt:lpstr>
      <vt:lpstr>خواندن التذاذی</vt:lpstr>
      <vt:lpstr>خواندن مروری (کل خوانی)</vt:lpstr>
      <vt:lpstr>تقویت شنوایی</vt:lpstr>
      <vt:lpstr>گام های مهندسی زبان</vt:lpstr>
      <vt:lpstr>لحن های زبان فارسی </vt:lpstr>
      <vt:lpstr>انواع لحن </vt:lpstr>
      <vt:lpstr>لحن روایی،حکایتی،داستانی</vt:lpstr>
      <vt:lpstr>مثال برای لحن روایی </vt:lpstr>
      <vt:lpstr>توجه  هنگام خواندن حکایات </vt:lpstr>
      <vt:lpstr>لحن نیایشی </vt:lpstr>
      <vt:lpstr>مثال : لحن نیایشی </vt:lpstr>
      <vt:lpstr>لحن ستایشی </vt:lpstr>
      <vt:lpstr>مثال : لحن ستایشی </vt:lpstr>
      <vt:lpstr>لحن مدحی </vt:lpstr>
      <vt:lpstr>مثال : لحن مدحی </vt:lpstr>
      <vt:lpstr>لحن تغزلی یا عاطفی </vt:lpstr>
      <vt:lpstr>مثال : لحن تغزلی ، عاطفی </vt:lpstr>
      <vt:lpstr>لحن حماسی </vt:lpstr>
      <vt:lpstr>مثال : لحن حماسی </vt:lpstr>
      <vt:lpstr>لحن تعلیمی ( اندرزی)</vt:lpstr>
      <vt:lpstr>مثال : لحن تعلیمی </vt:lpstr>
      <vt:lpstr>لحن مناجات </vt:lpstr>
      <vt:lpstr>مثال : لحن مناجات</vt:lpstr>
      <vt:lpstr>توجه   هنگام خواندن نیایش و مناجات </vt:lpstr>
      <vt:lpstr>لحن توصیفی </vt:lpstr>
      <vt:lpstr>مثال : لحن توصیفی </vt:lpstr>
      <vt:lpstr>توجه  هنگام خواندن متن های توصیفی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روش های متنوع خواندن</dc:title>
  <dc:creator>APPLE</dc:creator>
  <cp:lastModifiedBy>Windows User</cp:lastModifiedBy>
  <cp:revision>64</cp:revision>
  <dcterms:created xsi:type="dcterms:W3CDTF">2006-08-16T00:00:00Z</dcterms:created>
  <dcterms:modified xsi:type="dcterms:W3CDTF">2020-06-04T08:14:18Z</dcterms:modified>
</cp:coreProperties>
</file>