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0" r:id="rId2"/>
    <p:sldId id="296" r:id="rId3"/>
    <p:sldId id="298" r:id="rId4"/>
    <p:sldId id="271" r:id="rId5"/>
    <p:sldId id="272" r:id="rId6"/>
    <p:sldId id="273" r:id="rId7"/>
    <p:sldId id="274" r:id="rId8"/>
    <p:sldId id="275" r:id="rId9"/>
    <p:sldId id="276" r:id="rId10"/>
    <p:sldId id="277" r:id="rId11"/>
    <p:sldId id="279" r:id="rId12"/>
    <p:sldId id="278" r:id="rId13"/>
    <p:sldId id="280" r:id="rId14"/>
    <p:sldId id="281" r:id="rId15"/>
    <p:sldId id="300" r:id="rId16"/>
    <p:sldId id="304" r:id="rId17"/>
    <p:sldId id="283" r:id="rId18"/>
    <p:sldId id="301" r:id="rId19"/>
    <p:sldId id="282" r:id="rId20"/>
    <p:sldId id="302" r:id="rId21"/>
    <p:sldId id="285" r:id="rId22"/>
    <p:sldId id="284" r:id="rId23"/>
    <p:sldId id="291" r:id="rId24"/>
    <p:sldId id="290" r:id="rId25"/>
    <p:sldId id="287" r:id="rId26"/>
    <p:sldId id="288" r:id="rId27"/>
    <p:sldId id="289" r:id="rId28"/>
    <p:sldId id="303" r:id="rId2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42" d="100"/>
          <a:sy n="42" d="100"/>
        </p:scale>
        <p:origin x="1326"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7C6CC889-2A99-4988-B0BB-3FC12B7A30AD}" type="datetimeFigureOut">
              <a:rPr lang="fa-IR" smtClean="0"/>
              <a:t>1439/07/01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240711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C6CC889-2A99-4988-B0BB-3FC12B7A30AD}" type="datetimeFigureOut">
              <a:rPr lang="fa-IR" smtClean="0"/>
              <a:t>1439/07/01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3659511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6CC889-2A99-4988-B0BB-3FC12B7A30AD}" type="datetimeFigureOut">
              <a:rPr lang="fa-IR" smtClean="0"/>
              <a:t>1439/07/01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3771579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7C6CC889-2A99-4988-B0BB-3FC12B7A30AD}" type="datetimeFigureOut">
              <a:rPr lang="fa-IR" smtClean="0"/>
              <a:t>1439/07/01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1242915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7C6CC889-2A99-4988-B0BB-3FC12B7A30AD}" type="datetimeFigureOut">
              <a:rPr lang="fa-IR" smtClean="0"/>
              <a:t>1439/07/01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1382263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7C6CC889-2A99-4988-B0BB-3FC12B7A30AD}" type="datetimeFigureOut">
              <a:rPr lang="fa-IR" smtClean="0"/>
              <a:t>1439/07/01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4236926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6CC889-2A99-4988-B0BB-3FC12B7A30AD}" type="datetimeFigureOut">
              <a:rPr lang="fa-IR" smtClean="0"/>
              <a:t>1439/07/01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228224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6CC889-2A99-4988-B0BB-3FC12B7A30AD}" type="datetimeFigureOut">
              <a:rPr lang="fa-IR" smtClean="0"/>
              <a:t>1439/07/01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2782687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6CC889-2A99-4988-B0BB-3FC12B7A30AD}" type="datetimeFigureOut">
              <a:rPr lang="fa-IR" smtClean="0"/>
              <a:t>1439/07/01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2322449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C6CC889-2A99-4988-B0BB-3FC12B7A30AD}" type="datetimeFigureOut">
              <a:rPr lang="fa-IR" smtClean="0"/>
              <a:t>1439/07/01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400141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C6CC889-2A99-4988-B0BB-3FC12B7A30AD}" type="datetimeFigureOut">
              <a:rPr lang="fa-IR" smtClean="0"/>
              <a:t>1439/07/01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8C7A5A-ED93-4976-841E-87AAC2E43B2D}" type="slidenum">
              <a:rPr lang="fa-IR" smtClean="0"/>
              <a:t>‹#›</a:t>
            </a:fld>
            <a:endParaRPr lang="fa-IR"/>
          </a:p>
        </p:txBody>
      </p:sp>
    </p:spTree>
    <p:extLst>
      <p:ext uri="{BB962C8B-B14F-4D97-AF65-F5344CB8AC3E}">
        <p14:creationId xmlns:p14="http://schemas.microsoft.com/office/powerpoint/2010/main" val="1933405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C6CC889-2A99-4988-B0BB-3FC12B7A30AD}" type="datetimeFigureOut">
              <a:rPr lang="fa-IR" smtClean="0"/>
              <a:t>1439/07/01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D8C7A5A-ED93-4976-841E-87AAC2E43B2D}" type="slidenum">
              <a:rPr lang="fa-IR" smtClean="0"/>
              <a:t>‹#›</a:t>
            </a:fld>
            <a:endParaRPr lang="fa-IR"/>
          </a:p>
        </p:txBody>
      </p:sp>
    </p:spTree>
    <p:extLst>
      <p:ext uri="{BB962C8B-B14F-4D97-AF65-F5344CB8AC3E}">
        <p14:creationId xmlns:p14="http://schemas.microsoft.com/office/powerpoint/2010/main" val="1493081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نام فارسی :  آنغوزه</a:t>
            </a:r>
          </a:p>
          <a:p>
            <a:r>
              <a:rPr lang="fa-IR" dirty="0"/>
              <a:t>نام علمی :  </a:t>
            </a:r>
            <a:r>
              <a:rPr lang="af-ZA" dirty="0"/>
              <a:t>Ferula assa-foetida</a:t>
            </a:r>
          </a:p>
          <a:p>
            <a:r>
              <a:rPr lang="fa-IR" dirty="0"/>
              <a:t>تيره:  چتريان يا </a:t>
            </a:r>
            <a:r>
              <a:rPr lang="en-US" dirty="0" err="1" smtClean="0"/>
              <a:t>umbelliferae</a:t>
            </a:r>
            <a:endParaRPr lang="af-ZA" dirty="0"/>
          </a:p>
          <a:p>
            <a:r>
              <a:rPr lang="fa-IR" dirty="0"/>
              <a:t>نام انگليسی : </a:t>
            </a:r>
            <a:r>
              <a:rPr lang="af-ZA" dirty="0"/>
              <a:t>Stinking assa  </a:t>
            </a:r>
          </a:p>
          <a:p>
            <a:r>
              <a:rPr lang="fa-IR" dirty="0"/>
              <a:t>نامهای ديگر فارسی :  آنغوزه هراتی ، خوراکما ، کورن کما </a:t>
            </a:r>
            <a:r>
              <a:rPr lang="fa-IR" dirty="0" smtClean="0"/>
              <a:t>،حلتیت</a:t>
            </a:r>
            <a:endParaRPr lang="fa-IR" dirty="0"/>
          </a:p>
        </p:txBody>
      </p:sp>
    </p:spTree>
    <p:extLst>
      <p:ext uri="{BB962C8B-B14F-4D97-AF65-F5344CB8AC3E}">
        <p14:creationId xmlns:p14="http://schemas.microsoft.com/office/powerpoint/2010/main" val="17393472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333424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72940"/>
          </a:xfrm>
        </p:spPr>
      </p:pic>
    </p:spTree>
    <p:extLst>
      <p:ext uri="{BB962C8B-B14F-4D97-AF65-F5344CB8AC3E}">
        <p14:creationId xmlns:p14="http://schemas.microsoft.com/office/powerpoint/2010/main" val="3934692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fontScale="92500" lnSpcReduction="20000"/>
          </a:bodyPr>
          <a:lstStyle/>
          <a:p>
            <a:r>
              <a:rPr lang="fa-IR" dirty="0"/>
              <a:t>گياهيست پايا،علفی،بوته ای يا درختچه ای ، ومنوکارپيک است. ، ساقه ای راست ، تقریباً استوانه ای وگوشتدار دارد كه ارتفاعی متجاوز از 1تا 2 متر پيدا می کند . ريشه ای ضخيم و گوشتدار مخروطی شکل به قطر 7 تا 10 سانتی متر دارد که معمولاً تا عمق 30 تا 40 سانتی متر در خاک فرو می رود . برگها به صورت روزت روی زمیـن گسترده  می باشند و داراي بریدگی های عمیق  و تقسیمات فرعی می باشند . آنغوزه با توجه به وضعيت خاک ، ميزان بارندگی و پراکنش آن و ساير عوامل محيطی ، </a:t>
            </a:r>
            <a:r>
              <a:rPr lang="fa-IR" dirty="0" smtClean="0"/>
              <a:t>در طول زندگی </a:t>
            </a:r>
            <a:r>
              <a:rPr lang="fa-IR" dirty="0"/>
              <a:t>يکبار به گل می رود و چون پس از تشکيل بذر در گياه، تمامی شيرة پروردة آن برای ساختن بذر به مصرف می رسد ، گياه برای هميشه خشک خواهد شد </a:t>
            </a:r>
          </a:p>
        </p:txBody>
      </p:sp>
    </p:spTree>
    <p:extLst>
      <p:ext uri="{BB962C8B-B14F-4D97-AF65-F5344CB8AC3E}">
        <p14:creationId xmlns:p14="http://schemas.microsoft.com/office/powerpoint/2010/main" val="9785875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 آنغوزه در منطقة وسيعی از کوه های مرزی استان هرمزگان  ( سواحل خلیج فارس ) تا دامنة جنوبی البرز را در بر می گيرد. اين گياه بومی استپ های شرق ايران و غرب افغانستان می باشد و در اکثرنقاط ايران یافت می شود . در مناطق خراسان : طبس ، سبزوار، شاهرود، بسطام، بين دامغان و سبزوار، نيشابور،مشهد ، کرمان ، مرغاب اصفهان ، اردستان ، نائين ، خورو بيابانک ، بلوچستان ، اشترانکوه ، استان </a:t>
            </a:r>
            <a:r>
              <a:rPr lang="fa-IR" dirty="0" smtClean="0"/>
              <a:t>بوشهر </a:t>
            </a:r>
            <a:r>
              <a:rPr lang="fa-IR" dirty="0"/>
              <a:t>و </a:t>
            </a:r>
            <a:r>
              <a:rPr lang="fa-IR" dirty="0" smtClean="0"/>
              <a:t>فارس وسایر مناطق </a:t>
            </a:r>
            <a:r>
              <a:rPr lang="fa-IR" dirty="0"/>
              <a:t>در ارتفاعات 1800 متری مشاهده می شود.</a:t>
            </a:r>
          </a:p>
        </p:txBody>
      </p:sp>
    </p:spTree>
    <p:extLst>
      <p:ext uri="{BB962C8B-B14F-4D97-AF65-F5344CB8AC3E}">
        <p14:creationId xmlns:p14="http://schemas.microsoft.com/office/powerpoint/2010/main" val="2077183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 تنها راه تجدید حیات طبیعی گیاه آنغوزه از طریق تولید و پراکنش بذر است . هر ساقه گل دهنده گیاه آنغوزه انبوهی از بــــذر را در دستجات چتر مانندی تولیــــد می نماید. بذر های سبک آنغوزه  از طریق وزش باد ، در سطح رویشگاه پراکنـــده  می گردند و سپس سبــــــز </a:t>
            </a:r>
            <a:r>
              <a:rPr lang="fa-IR" dirty="0" smtClean="0"/>
              <a:t>می گردد</a:t>
            </a:r>
            <a:endParaRPr lang="fa-IR" dirty="0"/>
          </a:p>
        </p:txBody>
      </p:sp>
    </p:spTree>
    <p:extLst>
      <p:ext uri="{BB962C8B-B14F-4D97-AF65-F5344CB8AC3E}">
        <p14:creationId xmlns:p14="http://schemas.microsoft.com/office/powerpoint/2010/main" val="31519349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fontScale="85000" lnSpcReduction="20000"/>
          </a:bodyPr>
          <a:lstStyle/>
          <a:p>
            <a:r>
              <a:rPr lang="fa-IR" dirty="0"/>
              <a:t> 1- کاشت مستقیم بذر در چاله ها و کوله های بسته شده جهت  بهره برداری آنغوزه که به وسیله داس خراشی در محل چاله ها داده شود و سه تا چهار دانه بذر در آن کشت شده و روی آن به وسیله خاک پوشانده می شود . بذر مورد نیاز در این روش حدود 1 کیلو گرم در هر </a:t>
            </a:r>
            <a:r>
              <a:rPr lang="fa-IR" dirty="0" smtClean="0"/>
              <a:t>هکتارمی </a:t>
            </a:r>
            <a:r>
              <a:rPr lang="fa-IR" dirty="0"/>
              <a:t>باشد </a:t>
            </a:r>
            <a:r>
              <a:rPr lang="fa-IR" dirty="0" smtClean="0"/>
              <a:t>حسن </a:t>
            </a:r>
            <a:r>
              <a:rPr lang="fa-IR" dirty="0"/>
              <a:t>این روش این می باشد که چاله ها محلّ ذخیرة آب بوده و رطوبت بیشتری در اختیار بذر و گیاه </a:t>
            </a:r>
            <a:r>
              <a:rPr lang="fa-IR" dirty="0" smtClean="0"/>
              <a:t>قرارمی </a:t>
            </a:r>
            <a:r>
              <a:rPr lang="fa-IR" dirty="0"/>
              <a:t>گیرد.</a:t>
            </a:r>
          </a:p>
          <a:p>
            <a:r>
              <a:rPr lang="fa-IR" dirty="0" smtClean="0"/>
              <a:t> </a:t>
            </a:r>
            <a:r>
              <a:rPr lang="fa-IR" dirty="0"/>
              <a:t>2- بذر </a:t>
            </a:r>
            <a:r>
              <a:rPr lang="fa-IR" dirty="0" smtClean="0"/>
              <a:t>پاشی</a:t>
            </a:r>
          </a:p>
          <a:p>
            <a:pPr marL="0" indent="0">
              <a:buNone/>
            </a:pPr>
            <a:r>
              <a:rPr lang="fa-IR" dirty="0"/>
              <a:t> </a:t>
            </a:r>
            <a:r>
              <a:rPr lang="fa-IR" dirty="0" smtClean="0"/>
              <a:t>   </a:t>
            </a:r>
            <a:r>
              <a:rPr lang="fa-IR" dirty="0"/>
              <a:t>این روش در زمینی انجام می شود که زیاد سفت نباشد و بذر باید به طور یکنواخت در سطح زمین پخش شود   به طوریکه هم از تراکم بوته ها پس از سبز شدن جلوگیری شود ، و هم اینکه خیلی تنک کشت نشود . رطوبت 70-60 % و دمای   15- 12  درجه برای جوانه زنی مناسب است . زمان کاشت بهتر است قبل از فصل بارندگی باشد .</a:t>
            </a:r>
          </a:p>
        </p:txBody>
      </p:sp>
    </p:spTree>
    <p:extLst>
      <p:ext uri="{BB962C8B-B14F-4D97-AF65-F5344CB8AC3E}">
        <p14:creationId xmlns:p14="http://schemas.microsoft.com/office/powerpoint/2010/main" val="32379754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 نوع مرغوب آنغوزه داراي 62 درصد رزين ،25 درصد صمغ، 3 تا 7 درصد اسانس ، 28/1 درصد اسيد فروليك وبه مقدار بسيار جزئي از وانيلين تشكيل شده است . تقریباً تمام صمغ آنغوزه دارای تر کیبات دی ، تری ، تترا سولفید مشتقات کومارین ، فئوتیدین و کامولونفرول، اپی سامارکاندین، آمبلی پرنین و کانفرول می باشد . محققان در اسانس حاصل از شیرابة آنغوزه چندین ترکیب مختلف شناسایی کردند که مهمترین اجزای تشکیل دهندة آن را میرسن ، آلفا و بتا پینن تشکیل  می دهد .</a:t>
            </a:r>
          </a:p>
        </p:txBody>
      </p:sp>
    </p:spTree>
    <p:extLst>
      <p:ext uri="{BB962C8B-B14F-4D97-AF65-F5344CB8AC3E}">
        <p14:creationId xmlns:p14="http://schemas.microsoft.com/office/powerpoint/2010/main" val="3776442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آنغوزه شیرة گیاهی است که از تیغ زدن ریشه یا پایین ساقه و یا قطع ساقة گیاهان مولد از ناحیة یقه گیاه خارج می شود. هر سه روز یکبار ترشحات نرم سفید جمع می شود که در مجاورت هوا ، قهوه ای ، سخت و ترد می شود و پس از سه ماه ریزوم قدرت حیاتی خود را از دست </a:t>
            </a:r>
            <a:r>
              <a:rPr lang="fa-IR" dirty="0" smtClean="0"/>
              <a:t>می </a:t>
            </a:r>
            <a:r>
              <a:rPr lang="fa-IR" dirty="0"/>
              <a:t>دهد </a:t>
            </a:r>
            <a:r>
              <a:rPr lang="fa-IR" dirty="0" smtClean="0"/>
              <a:t>تقریباً </a:t>
            </a:r>
            <a:r>
              <a:rPr lang="fa-IR" dirty="0"/>
              <a:t>از هر پایه حدود </a:t>
            </a:r>
            <a:r>
              <a:rPr lang="fa-IR" dirty="0" smtClean="0"/>
              <a:t>30-50گرم </a:t>
            </a:r>
            <a:r>
              <a:rPr lang="fa-IR" dirty="0"/>
              <a:t>صمغ برداشت </a:t>
            </a:r>
            <a:r>
              <a:rPr lang="fa-IR" dirty="0" smtClean="0"/>
              <a:t>می </a:t>
            </a:r>
            <a:r>
              <a:rPr lang="fa-IR" dirty="0"/>
              <a:t>کنند </a:t>
            </a:r>
            <a:r>
              <a:rPr lang="fa-IR" dirty="0" smtClean="0"/>
              <a:t>طعم </a:t>
            </a:r>
            <a:r>
              <a:rPr lang="fa-IR" dirty="0"/>
              <a:t>آنغوزه گس و در بعضی گونه ها تلخ و بویی شبیه بوی سیر و خیلی تند دارد . </a:t>
            </a:r>
          </a:p>
          <a:p>
            <a:endParaRPr lang="fa-IR" dirty="0"/>
          </a:p>
        </p:txBody>
      </p:sp>
    </p:spTree>
    <p:extLst>
      <p:ext uri="{BB962C8B-B14F-4D97-AF65-F5344CB8AC3E}">
        <p14:creationId xmlns:p14="http://schemas.microsoft.com/office/powerpoint/2010/main" val="2707344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fontScale="70000" lnSpcReduction="20000"/>
          </a:bodyPr>
          <a:lstStyle/>
          <a:p>
            <a:r>
              <a:rPr lang="fa-IR" dirty="0"/>
              <a:t> نوع اشکی یا دانه ای :</a:t>
            </a:r>
          </a:p>
          <a:p>
            <a:r>
              <a:rPr lang="fa-IR" dirty="0"/>
              <a:t>      اوّلین برداشت شیرابه که بدون مقطع گیاهی باشد نوع اشکی است.که این صمغ از ساقه گیاه و به مقدار کم در حالت طبیعی خارج مي شود . این نوع شیره مرغوبترین و نادرترین نوع آنغوزه است ، بدون خاک و خاشاک و ظاهری غالباً مسطح و بیضوی دارد و نرمی خود را نیز مدّتی حفظ </a:t>
            </a:r>
            <a:r>
              <a:rPr lang="fa-IR" dirty="0" smtClean="0"/>
              <a:t>می </a:t>
            </a:r>
            <a:r>
              <a:rPr lang="fa-IR" dirty="0"/>
              <a:t>کند.در مجاورت هوا سریعاً اکسیده و تیره می شود .اگر شکسته شود مقطع آن به رنگ سفید مایل به زرد می شود </a:t>
            </a:r>
            <a:r>
              <a:rPr lang="fa-IR" dirty="0" smtClean="0"/>
              <a:t>در </a:t>
            </a:r>
            <a:r>
              <a:rPr lang="fa-IR" dirty="0"/>
              <a:t>این آنغوزه تا 15 درصد اسانس وجود دارد . </a:t>
            </a:r>
          </a:p>
          <a:p>
            <a:r>
              <a:rPr lang="fa-IR" dirty="0"/>
              <a:t>2- نوع توده ای:</a:t>
            </a:r>
          </a:p>
          <a:p>
            <a:r>
              <a:rPr lang="fa-IR" dirty="0"/>
              <a:t>       این نوع شیره در اثر تیغ زدن محل </a:t>
            </a:r>
            <a:r>
              <a:rPr lang="fa-IR" dirty="0" smtClean="0"/>
              <a:t>غده گیاه </a:t>
            </a:r>
            <a:r>
              <a:rPr lang="fa-IR" dirty="0"/>
              <a:t>(بعد از مراحل آماده سازی گیاه) از محل زخم خارج می شود وبا </a:t>
            </a:r>
            <a:r>
              <a:rPr lang="fa-IR" dirty="0" smtClean="0"/>
              <a:t>کاردک های مخصوص جمع </a:t>
            </a:r>
            <a:r>
              <a:rPr lang="fa-IR" dirty="0"/>
              <a:t>آوری شده و به رنگهای متفاوت زرد قرمز، قهوه ای و خاکستری قهوه ای است . سفتی آن زیادتر از نوع اشکی و ناخالص تر از آن است . به طوریکه در آن </a:t>
            </a:r>
            <a:r>
              <a:rPr lang="fa-IR" dirty="0" smtClean="0"/>
              <a:t>قطعات </a:t>
            </a:r>
            <a:r>
              <a:rPr lang="fa-IR" dirty="0"/>
              <a:t>ریشه و خرده های برگ یافت  می شود و ارزش آن از نوع اشکی </a:t>
            </a:r>
            <a:r>
              <a:rPr lang="fa-IR" dirty="0" smtClean="0"/>
              <a:t>کمتر </a:t>
            </a:r>
            <a:r>
              <a:rPr lang="fa-IR" dirty="0"/>
              <a:t>می باشد.</a:t>
            </a:r>
          </a:p>
          <a:p>
            <a:endParaRPr lang="fa-IR" dirty="0"/>
          </a:p>
        </p:txBody>
      </p:sp>
    </p:spTree>
    <p:extLst>
      <p:ext uri="{BB962C8B-B14F-4D97-AF65-F5344CB8AC3E}">
        <p14:creationId xmlns:p14="http://schemas.microsoft.com/office/powerpoint/2010/main" val="3812366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a:bodyPr>
          <a:lstStyle/>
          <a:p>
            <a:r>
              <a:rPr lang="fa-IR" dirty="0"/>
              <a:t>آنغوزة نوع شیرین</a:t>
            </a:r>
          </a:p>
          <a:p>
            <a:pPr marL="0" indent="0">
              <a:buNone/>
            </a:pPr>
            <a:r>
              <a:rPr lang="fa-IR" dirty="0" smtClean="0"/>
              <a:t>    در </a:t>
            </a:r>
            <a:r>
              <a:rPr lang="fa-IR" dirty="0"/>
              <a:t>اطراف کرمان و یزد </a:t>
            </a:r>
            <a:r>
              <a:rPr lang="fa-IR" dirty="0" smtClean="0"/>
              <a:t>وخراسان رضوی ،خراسان جنوبی ،بیابانک </a:t>
            </a:r>
            <a:r>
              <a:rPr lang="fa-IR" dirty="0"/>
              <a:t>، آباده و حومة تفت </a:t>
            </a:r>
            <a:r>
              <a:rPr lang="fa-IR" dirty="0" smtClean="0"/>
              <a:t>، سمیرم ،طبس و...وجود </a:t>
            </a:r>
            <a:r>
              <a:rPr lang="fa-IR" dirty="0"/>
              <a:t>دارد </a:t>
            </a:r>
          </a:p>
          <a:p>
            <a:endParaRPr lang="fa-IR" dirty="0"/>
          </a:p>
          <a:p>
            <a:r>
              <a:rPr lang="fa-IR" dirty="0"/>
              <a:t> </a:t>
            </a:r>
            <a:r>
              <a:rPr lang="fa-IR" dirty="0" smtClean="0"/>
              <a:t>آنغوزة </a:t>
            </a:r>
            <a:r>
              <a:rPr lang="fa-IR" dirty="0"/>
              <a:t>تلخ </a:t>
            </a:r>
          </a:p>
          <a:p>
            <a:pPr marL="0" indent="0">
              <a:buNone/>
            </a:pPr>
            <a:r>
              <a:rPr lang="fa-IR" dirty="0" smtClean="0"/>
              <a:t>    این </a:t>
            </a:r>
            <a:r>
              <a:rPr lang="fa-IR" dirty="0"/>
              <a:t>گیاه در </a:t>
            </a:r>
            <a:r>
              <a:rPr lang="fa-IR" dirty="0" smtClean="0"/>
              <a:t>بلوچستان،لرستان و فارس،کهگیلویه وبویر احمد و... </a:t>
            </a:r>
            <a:r>
              <a:rPr lang="fa-IR" dirty="0"/>
              <a:t>بیشتر یافت می </a:t>
            </a:r>
            <a:r>
              <a:rPr lang="fa-IR" dirty="0" smtClean="0"/>
              <a:t>شود</a:t>
            </a:r>
            <a:endParaRPr lang="fa-IR" dirty="0"/>
          </a:p>
        </p:txBody>
      </p:sp>
    </p:spTree>
    <p:extLst>
      <p:ext uri="{BB962C8B-B14F-4D97-AF65-F5344CB8AC3E}">
        <p14:creationId xmlns:p14="http://schemas.microsoft.com/office/powerpoint/2010/main" val="1640065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a:t>در کشاورزی جهت از بین بردن کرم ریشه خوار و ضدعفونی زمین از آنغوزه استفاده می شود </a:t>
            </a:r>
            <a:r>
              <a:rPr lang="fa-IR" dirty="0" smtClean="0"/>
              <a:t>. </a:t>
            </a:r>
            <a:r>
              <a:rPr lang="fa-IR" dirty="0"/>
              <a:t>در زمستان می توان از علوفة خشک گیاه دام ها را تغذیه نمود </a:t>
            </a:r>
            <a:r>
              <a:rPr lang="fa-IR" dirty="0" smtClean="0"/>
              <a:t>مصرف </a:t>
            </a:r>
            <a:r>
              <a:rPr lang="fa-IR" dirty="0"/>
              <a:t>آن توسط دام در زمان شیر دهی باعث </a:t>
            </a:r>
            <a:r>
              <a:rPr lang="fa-IR" dirty="0" smtClean="0"/>
              <a:t>مزه نامطبوع </a:t>
            </a:r>
            <a:r>
              <a:rPr lang="fa-IR" dirty="0"/>
              <a:t>شیر هم می شود ولی در جهت ضد عفونی دستگاه گوارش دام اثر مطلوب بجا می گذارد </a:t>
            </a:r>
            <a:r>
              <a:rPr lang="fa-IR" dirty="0" smtClean="0"/>
              <a:t>.</a:t>
            </a:r>
          </a:p>
          <a:p>
            <a:r>
              <a:rPr lang="fa-IR" dirty="0" smtClean="0"/>
              <a:t>در طب سنتی برطرف کننده انگل های روده ای،بادشکن ،خلط آور ورفع یبوست در افراد مسن کاربرد دارد.</a:t>
            </a:r>
            <a:endParaRPr lang="fa-IR" dirty="0"/>
          </a:p>
        </p:txBody>
      </p:sp>
    </p:spTree>
    <p:extLst>
      <p:ext uri="{BB962C8B-B14F-4D97-AF65-F5344CB8AC3E}">
        <p14:creationId xmlns:p14="http://schemas.microsoft.com/office/powerpoint/2010/main" val="2295973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مراحل بهره برداری</a:t>
            </a:r>
            <a:endParaRPr lang="fa-IR" dirty="0"/>
          </a:p>
        </p:txBody>
      </p:sp>
      <p:sp>
        <p:nvSpPr>
          <p:cNvPr id="3" name="Content Placeholder 2"/>
          <p:cNvSpPr>
            <a:spLocks noGrp="1"/>
          </p:cNvSpPr>
          <p:nvPr>
            <p:ph idx="1"/>
          </p:nvPr>
        </p:nvSpPr>
        <p:spPr/>
        <p:txBody>
          <a:bodyPr/>
          <a:lstStyle/>
          <a:p>
            <a:r>
              <a:rPr lang="fa-IR" dirty="0"/>
              <a:t>بهره برداري از آنغوزه شامل </a:t>
            </a:r>
            <a:r>
              <a:rPr lang="fa-IR" dirty="0" smtClean="0"/>
              <a:t>چهار مرحله زير </a:t>
            </a:r>
            <a:r>
              <a:rPr lang="fa-IR" dirty="0"/>
              <a:t>مي باشد </a:t>
            </a:r>
          </a:p>
          <a:p>
            <a:r>
              <a:rPr lang="fa-IR" dirty="0"/>
              <a:t> الف</a:t>
            </a:r>
            <a:r>
              <a:rPr lang="fa-IR" dirty="0" smtClean="0"/>
              <a:t>– مرحلة </a:t>
            </a:r>
            <a:r>
              <a:rPr lang="fa-IR" dirty="0"/>
              <a:t>پيچاندن </a:t>
            </a:r>
          </a:p>
          <a:p>
            <a:r>
              <a:rPr lang="fa-IR" dirty="0"/>
              <a:t> ب – </a:t>
            </a:r>
            <a:r>
              <a:rPr lang="fa-IR" dirty="0" smtClean="0"/>
              <a:t> مرحلة </a:t>
            </a:r>
            <a:r>
              <a:rPr lang="fa-IR" dirty="0"/>
              <a:t>كُشتن </a:t>
            </a:r>
          </a:p>
          <a:p>
            <a:r>
              <a:rPr lang="fa-IR" dirty="0"/>
              <a:t> ج - </a:t>
            </a:r>
            <a:r>
              <a:rPr lang="fa-IR" dirty="0" smtClean="0"/>
              <a:t>  مرحلة </a:t>
            </a:r>
            <a:r>
              <a:rPr lang="fa-IR" dirty="0"/>
              <a:t>تيغ زدن </a:t>
            </a:r>
            <a:endParaRPr lang="fa-IR" dirty="0" smtClean="0"/>
          </a:p>
          <a:p>
            <a:r>
              <a:rPr lang="fa-IR" dirty="0" smtClean="0"/>
              <a:t>  د-    جمع آوری</a:t>
            </a:r>
            <a:endParaRPr lang="fa-IR" dirty="0"/>
          </a:p>
          <a:p>
            <a:endParaRPr lang="fa-IR" dirty="0"/>
          </a:p>
        </p:txBody>
      </p:sp>
    </p:spTree>
    <p:extLst>
      <p:ext uri="{BB962C8B-B14F-4D97-AF65-F5344CB8AC3E}">
        <p14:creationId xmlns:p14="http://schemas.microsoft.com/office/powerpoint/2010/main" val="3292732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مرحلة پيچاندن </a:t>
            </a:r>
          </a:p>
        </p:txBody>
      </p:sp>
      <p:sp>
        <p:nvSpPr>
          <p:cNvPr id="3" name="Content Placeholder 2"/>
          <p:cNvSpPr>
            <a:spLocks noGrp="1"/>
          </p:cNvSpPr>
          <p:nvPr>
            <p:ph idx="1"/>
          </p:nvPr>
        </p:nvSpPr>
        <p:spPr/>
        <p:txBody>
          <a:bodyPr>
            <a:normAutofit fontScale="92500" lnSpcReduction="10000"/>
          </a:bodyPr>
          <a:lstStyle/>
          <a:p>
            <a:r>
              <a:rPr lang="fa-IR" dirty="0"/>
              <a:t> اين مرحله از اوايل تا اواخر ارديبهشت ماه وقتي كه برگهاي بوته هاي آنغوزه </a:t>
            </a:r>
            <a:r>
              <a:rPr lang="fa-IR" dirty="0" smtClean="0"/>
              <a:t> شروع به زرد شدن می کنند </a:t>
            </a:r>
            <a:r>
              <a:rPr lang="fa-IR" dirty="0"/>
              <a:t>انجام مي گيرد. براي انجام اين مرحله تمام بوته و گاهي يكي از برگهاي بوته كه از بقيه بزرگتر مي باشد را پيچانده و سنگي </a:t>
            </a:r>
            <a:r>
              <a:rPr lang="fa-IR" dirty="0" smtClean="0"/>
              <a:t>بر روی آن مي گزارند </a:t>
            </a:r>
            <a:r>
              <a:rPr lang="fa-IR" dirty="0"/>
              <a:t>تا به همين صورت خشك گردد . دليل اصلي انجام اين مرحله گم نشدن جاي بوته </a:t>
            </a:r>
            <a:r>
              <a:rPr lang="fa-IR" dirty="0" smtClean="0"/>
              <a:t> وتسریع در ذخیره مواد ميباشد.زیرا </a:t>
            </a:r>
            <a:r>
              <a:rPr lang="fa-IR" dirty="0"/>
              <a:t>در پایان اردیبهشت برگ های گیاه خشک و توسط باد پراکنده    می شود و تشخیص بوته های قابل بهره برداری را غیر ممکن می سازد . هر بهره بردار روزانه تقريباً هزار بوته را مي پيچاند و اين  مرحله  5-4  روز طول می کشد .</a:t>
            </a:r>
          </a:p>
          <a:p>
            <a:endParaRPr lang="fa-IR" dirty="0"/>
          </a:p>
        </p:txBody>
      </p:sp>
    </p:spTree>
    <p:extLst>
      <p:ext uri="{BB962C8B-B14F-4D97-AF65-F5344CB8AC3E}">
        <p14:creationId xmlns:p14="http://schemas.microsoft.com/office/powerpoint/2010/main" val="511761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470"/>
            <a:ext cx="9144000" cy="6872940"/>
          </a:xfrm>
          <a:prstGeom prst="rect">
            <a:avLst/>
          </a:prstGeom>
        </p:spPr>
      </p:pic>
    </p:spTree>
    <p:extLst>
      <p:ext uri="{BB962C8B-B14F-4D97-AF65-F5344CB8AC3E}">
        <p14:creationId xmlns:p14="http://schemas.microsoft.com/office/powerpoint/2010/main" val="2513192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73332" cy="6839982"/>
          </a:xfrm>
        </p:spPr>
      </p:pic>
    </p:spTree>
    <p:extLst>
      <p:ext uri="{BB962C8B-B14F-4D97-AF65-F5344CB8AC3E}">
        <p14:creationId xmlns:p14="http://schemas.microsoft.com/office/powerpoint/2010/main" val="12462971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مرحلة كُشتن </a:t>
            </a:r>
          </a:p>
        </p:txBody>
      </p:sp>
      <p:sp>
        <p:nvSpPr>
          <p:cNvPr id="3" name="Content Placeholder 2"/>
          <p:cNvSpPr>
            <a:spLocks noGrp="1"/>
          </p:cNvSpPr>
          <p:nvPr>
            <p:ph idx="1"/>
          </p:nvPr>
        </p:nvSpPr>
        <p:spPr/>
        <p:txBody>
          <a:bodyPr>
            <a:normAutofit fontScale="85000" lnSpcReduction="10000"/>
          </a:bodyPr>
          <a:lstStyle/>
          <a:p>
            <a:r>
              <a:rPr lang="fa-IR" dirty="0" smtClean="0"/>
              <a:t>در </a:t>
            </a:r>
            <a:r>
              <a:rPr lang="fa-IR" dirty="0"/>
              <a:t>اين مرحله بوسيلة تيشة مخصوصي چاله اي به عمق حدود 15 سانتيمتر در اطراف ريشة گيا ه حفر می گردد به طوریکه  حد اقل 7 تا 10 سانتی متر از ریشة اصلی نمایان شود.  و سپس با دست ، الياف  اطراف طوقه كه بقاياي غلاف برگهاي  سال قبل مي باشند  را جدا كرده  و دور مي اندازند و گیاه را از محل یقه ( محل رویش برگ های روزت)قطع می کنند . بعد خاك نرم اطراف گودال را دور پشته می ریزند تا ریشه از مجاورت با هوای خشک در امان باشد وجریان شیرة نباتی متوقف گردد . سپس سایبان را دوباره بر روی ریشة خاک داده شده گذاشته ، سنگی روی آن می گذارند ، نام این عمل کول بستن می باشد .  هربهره بردار روزانه حدود 200 بوته را  </a:t>
            </a:r>
            <a:r>
              <a:rPr lang="fa-IR" dirty="0" smtClean="0"/>
              <a:t>مي </a:t>
            </a:r>
            <a:r>
              <a:rPr lang="fa-IR" dirty="0"/>
              <a:t>كُشد . اين </a:t>
            </a:r>
            <a:r>
              <a:rPr lang="fa-IR" dirty="0" smtClean="0"/>
              <a:t>مرحله حدودا </a:t>
            </a:r>
            <a:r>
              <a:rPr lang="fa-IR" dirty="0"/>
              <a:t>20 روز به طول می انجامد .</a:t>
            </a:r>
          </a:p>
          <a:p>
            <a:endParaRPr lang="fa-IR" dirty="0"/>
          </a:p>
        </p:txBody>
      </p:sp>
    </p:spTree>
    <p:extLst>
      <p:ext uri="{BB962C8B-B14F-4D97-AF65-F5344CB8AC3E}">
        <p14:creationId xmlns:p14="http://schemas.microsoft.com/office/powerpoint/2010/main" val="2763602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470"/>
            <a:ext cx="9144000" cy="6872940"/>
          </a:xfrm>
          <a:prstGeom prst="rect">
            <a:avLst/>
          </a:prstGeom>
        </p:spPr>
      </p:pic>
    </p:spTree>
    <p:extLst>
      <p:ext uri="{BB962C8B-B14F-4D97-AF65-F5344CB8AC3E}">
        <p14:creationId xmlns:p14="http://schemas.microsoft.com/office/powerpoint/2010/main" val="557756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مرحلة تيغ زدن </a:t>
            </a:r>
            <a:br>
              <a:rPr lang="fa-IR" dirty="0"/>
            </a:br>
            <a:endParaRPr lang="fa-IR" dirty="0"/>
          </a:p>
        </p:txBody>
      </p:sp>
      <p:sp>
        <p:nvSpPr>
          <p:cNvPr id="3" name="Content Placeholder 2"/>
          <p:cNvSpPr>
            <a:spLocks noGrp="1"/>
          </p:cNvSpPr>
          <p:nvPr>
            <p:ph idx="1"/>
          </p:nvPr>
        </p:nvSpPr>
        <p:spPr/>
        <p:txBody>
          <a:bodyPr>
            <a:normAutofit fontScale="92500" lnSpcReduction="20000"/>
          </a:bodyPr>
          <a:lstStyle/>
          <a:p>
            <a:r>
              <a:rPr lang="fa-IR" dirty="0"/>
              <a:t> در این مرحله که دو ماه به طول می انجامد با بیلچه خاک نرمی را که در مرحلة کشتن در منطقة یقة ریشه ریخته شده را کنارمی زنند  تا منطقة یقه را نمایان </a:t>
            </a:r>
            <a:r>
              <a:rPr lang="fa-IR" dirty="0" smtClean="0"/>
              <a:t>سازند</a:t>
            </a:r>
            <a:r>
              <a:rPr lang="fa-IR" dirty="0"/>
              <a:t>. سپس به وسیلة تیغ نیم دایره ای شکل مخصوص (کاردک) که به طول 20 و عرض 15 سانتی متر  است ،  برشی عرضی به ضخامت 1تا </a:t>
            </a:r>
            <a:r>
              <a:rPr lang="fa-IR" dirty="0" smtClean="0"/>
              <a:t>1.5 </a:t>
            </a:r>
            <a:r>
              <a:rPr lang="fa-IR" dirty="0"/>
              <a:t>سانتی متر به صورت مقطعی در رأس ریشه زده می شود که به اصطلاح باز شدن دهنة کُنده گفته  می شود .  سپس مقداری  از همان برگها را  با استفاده از سایر بوته های مجاور در  محل زخم  قرار  می دهند تا ریشه در معرض نور خورشید قرار نگیرد .چند روز(3تا5 روز) پس از تیغ زدن برگها و خاشاک را کنار زده و سپس با ابزار مخصوصی بنام کلنت شیرابه تراوش کرده را جمع آوری نموده .</a:t>
            </a:r>
          </a:p>
          <a:p>
            <a:endParaRPr lang="fa-IR" dirty="0"/>
          </a:p>
        </p:txBody>
      </p:sp>
    </p:spTree>
    <p:extLst>
      <p:ext uri="{BB962C8B-B14F-4D97-AF65-F5344CB8AC3E}">
        <p14:creationId xmlns:p14="http://schemas.microsoft.com/office/powerpoint/2010/main" val="3596225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144000" cy="6858000"/>
          </a:xfrm>
        </p:spPr>
      </p:pic>
    </p:spTree>
    <p:extLst>
      <p:ext uri="{BB962C8B-B14F-4D97-AF65-F5344CB8AC3E}">
        <p14:creationId xmlns:p14="http://schemas.microsoft.com/office/powerpoint/2010/main" val="23047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میزان برداشت</a:t>
            </a:r>
            <a:endParaRPr lang="fa-IR" dirty="0"/>
          </a:p>
        </p:txBody>
      </p:sp>
      <p:sp>
        <p:nvSpPr>
          <p:cNvPr id="3" name="Content Placeholder 2"/>
          <p:cNvSpPr>
            <a:spLocks noGrp="1"/>
          </p:cNvSpPr>
          <p:nvPr>
            <p:ph idx="1"/>
          </p:nvPr>
        </p:nvSpPr>
        <p:spPr/>
        <p:txBody>
          <a:bodyPr/>
          <a:lstStyle/>
          <a:p>
            <a:r>
              <a:rPr lang="fa-IR" dirty="0" smtClean="0"/>
              <a:t>در منطقه شیر </a:t>
            </a:r>
            <a:r>
              <a:rPr lang="fa-IR" dirty="0"/>
              <a:t>کوه </a:t>
            </a:r>
            <a:r>
              <a:rPr lang="fa-IR" dirty="0" smtClean="0"/>
              <a:t>یزد بامیزان </a:t>
            </a:r>
            <a:r>
              <a:rPr lang="fa-IR" dirty="0"/>
              <a:t>بارندگی  </a:t>
            </a:r>
            <a:r>
              <a:rPr lang="fa-IR" dirty="0" smtClean="0"/>
              <a:t>110 </a:t>
            </a:r>
            <a:r>
              <a:rPr lang="fa-IR" dirty="0"/>
              <a:t>میلی </a:t>
            </a:r>
            <a:r>
              <a:rPr lang="fa-IR" dirty="0" smtClean="0"/>
              <a:t>متر</a:t>
            </a:r>
          </a:p>
          <a:p>
            <a:pPr marL="0" indent="0">
              <a:buNone/>
            </a:pPr>
            <a:r>
              <a:rPr lang="fa-IR" dirty="0"/>
              <a:t> </a:t>
            </a:r>
            <a:r>
              <a:rPr lang="fa-IR" dirty="0" smtClean="0"/>
              <a:t> به </a:t>
            </a:r>
            <a:r>
              <a:rPr lang="fa-IR" dirty="0"/>
              <a:t>طور متوسط </a:t>
            </a:r>
            <a:r>
              <a:rPr lang="fa-IR" dirty="0" smtClean="0"/>
              <a:t>تعداد تیغ در </a:t>
            </a:r>
            <a:r>
              <a:rPr lang="fa-IR" dirty="0"/>
              <a:t>طول </a:t>
            </a:r>
            <a:r>
              <a:rPr lang="fa-IR" dirty="0" smtClean="0"/>
              <a:t>بهره </a:t>
            </a:r>
            <a:r>
              <a:rPr lang="fa-IR" dirty="0"/>
              <a:t>برداری 10 مرتبه و هر </a:t>
            </a:r>
            <a:r>
              <a:rPr lang="fa-IR" dirty="0" smtClean="0"/>
              <a:t>دوره بهره </a:t>
            </a:r>
            <a:r>
              <a:rPr lang="fa-IR" dirty="0"/>
              <a:t>برداری </a:t>
            </a:r>
            <a:r>
              <a:rPr lang="fa-IR" dirty="0" smtClean="0"/>
              <a:t> از هر بوته متوسط 20 </a:t>
            </a:r>
            <a:r>
              <a:rPr lang="fa-IR" dirty="0"/>
              <a:t>گرم محصول </a:t>
            </a:r>
            <a:r>
              <a:rPr lang="fa-IR" dirty="0" smtClean="0"/>
              <a:t>برداشت می شود.</a:t>
            </a:r>
            <a:endParaRPr lang="fa-IR" dirty="0"/>
          </a:p>
        </p:txBody>
      </p:sp>
    </p:spTree>
    <p:extLst>
      <p:ext uri="{BB962C8B-B14F-4D97-AF65-F5344CB8AC3E}">
        <p14:creationId xmlns:p14="http://schemas.microsoft.com/office/powerpoint/2010/main" val="25216724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smtClean="0"/>
              <a:t>تحقيق </a:t>
            </a:r>
            <a:r>
              <a:rPr lang="fa-IR" dirty="0"/>
              <a:t>در منطقه اي بنام خمروت در 35 كيلومتري شمال شرق شهرزرند و 100 كيلومتري شمال غرب شهر كرمان انجام شد . اين منطقه داراي آب و هواي كوهستاني است و ارتفاع آن از سطح دريا 2100 متر  مي باشد. حداكثر درجه حرارت مطلق </a:t>
            </a:r>
            <a:r>
              <a:rPr lang="fa-IR" dirty="0" smtClean="0"/>
              <a:t>آن38.5 </a:t>
            </a:r>
            <a:r>
              <a:rPr lang="fa-IR" dirty="0"/>
              <a:t>درجه سانتيگراد در تيرماه و حداقل مطلق آن </a:t>
            </a:r>
            <a:r>
              <a:rPr lang="fa-IR" dirty="0" smtClean="0"/>
              <a:t>12.5- </a:t>
            </a:r>
            <a:r>
              <a:rPr lang="fa-IR" dirty="0"/>
              <a:t>درجه سانتيگراد در ديماه مي باشد. متوسط ساليانة بارندگي حدود 130 ميليمتر  مي باشد .</a:t>
            </a:r>
          </a:p>
          <a:p>
            <a:endParaRPr lang="fa-IR" dirty="0"/>
          </a:p>
        </p:txBody>
      </p:sp>
    </p:spTree>
    <p:extLst>
      <p:ext uri="{BB962C8B-B14F-4D97-AF65-F5344CB8AC3E}">
        <p14:creationId xmlns:p14="http://schemas.microsoft.com/office/powerpoint/2010/main" val="2733163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fontScale="92500" lnSpcReduction="10000"/>
          </a:bodyPr>
          <a:lstStyle/>
          <a:p>
            <a:r>
              <a:rPr lang="fa-IR" dirty="0"/>
              <a:t>پنج روش تيغ زني ( تيمار) شامل برش عرضي، يك طرفه  </a:t>
            </a:r>
            <a:r>
              <a:rPr lang="fa-IR" dirty="0" smtClean="0"/>
              <a:t>، </a:t>
            </a:r>
            <a:r>
              <a:rPr lang="fa-IR" dirty="0"/>
              <a:t>دو طرفه، طولي و تلفيقي در پنج تكرار و در قالب طرح كاملاً تصادفي مورد بررسي قرار گرفتند . بدين ترتيب كه قسمتي از مرتع كه از لحاظ ارتفاع از سطح دريا تمام نقاط آن وضعيت يكساني داشتند و از نظر ساير شرايط محيطي از قبيل خاك ، تراكم  بوته و... شرايط يكنواختي در قسمتهاي مختلف آن حكمفرما بود، انتخاب گرديد . اين قطعه به پنج قسمت تقسيم شد  و در هر قسمت 10 گياه با هر روش بصورت تصادفي تيغ زده شد و شيرة اين 10 گياه نيز در طول 15 مرتبه تيغ زني در يك  ظرف جداگانه جمع آوري گرديد </a:t>
            </a:r>
          </a:p>
        </p:txBody>
      </p:sp>
    </p:spTree>
    <p:extLst>
      <p:ext uri="{BB962C8B-B14F-4D97-AF65-F5344CB8AC3E}">
        <p14:creationId xmlns:p14="http://schemas.microsoft.com/office/powerpoint/2010/main" val="1615274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fontScale="92500" lnSpcReduction="10000"/>
          </a:bodyPr>
          <a:lstStyle/>
          <a:p>
            <a:r>
              <a:rPr lang="fa-IR" dirty="0"/>
              <a:t> از آنجا كه روش تيغ زني دو طرفه از نظر ميزان عملكرد شيره دهي( </a:t>
            </a:r>
            <a:r>
              <a:rPr lang="fa-IR" dirty="0" smtClean="0"/>
              <a:t>59.64 </a:t>
            </a:r>
            <a:r>
              <a:rPr lang="fa-IR" dirty="0"/>
              <a:t>گرم در هر بوته ) با روش عرضي </a:t>
            </a:r>
            <a:r>
              <a:rPr lang="fa-IR" dirty="0" smtClean="0"/>
              <a:t>(62.94 </a:t>
            </a:r>
            <a:r>
              <a:rPr lang="fa-IR" dirty="0"/>
              <a:t>گرم در هر   بوته ) تفاوت معني داري نشان نداد و از طرف ديگر بقاي گياهان در روش دو طرفه ( 86 درصد ) تفاوت معني داري در سطح احتمال 1/0 درصد با روش عرضي (12 درصد ) نشان داد. لذا اين روش ( دو طرفه ) جهت تيغ زني گياه آنغوزه توصيه مي گردد . چون ضمن اينكه اين روش از نظر آماري  عملكرد شيره دهي مساوي با روش عرضي دارد، ادامة حيات درصد بيشتري ازگياهان بهره برداري شده را نيزدر مرتع امكان پذير مي سازد.</a:t>
            </a:r>
          </a:p>
          <a:p>
            <a:endParaRPr lang="fa-IR" dirty="0"/>
          </a:p>
        </p:txBody>
      </p:sp>
    </p:spTree>
    <p:extLst>
      <p:ext uri="{BB962C8B-B14F-4D97-AF65-F5344CB8AC3E}">
        <p14:creationId xmlns:p14="http://schemas.microsoft.com/office/powerpoint/2010/main" val="2294464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lnSpcReduction="10000"/>
          </a:bodyPr>
          <a:lstStyle/>
          <a:p>
            <a:r>
              <a:rPr lang="fa-IR" dirty="0"/>
              <a:t>1- با توجه به بذر دهی زیاد گیاه آنغوزه در سن بلوغ و آسان بودن تکثیر آن از طریق بذر </a:t>
            </a:r>
            <a:r>
              <a:rPr lang="fa-IR" dirty="0" smtClean="0"/>
              <a:t>، هر </a:t>
            </a:r>
            <a:r>
              <a:rPr lang="fa-IR" dirty="0"/>
              <a:t>سال </a:t>
            </a:r>
            <a:r>
              <a:rPr lang="fa-IR" dirty="0" smtClean="0"/>
              <a:t>پس از جمع آوری بذر از همان رویشگاه ، سطحی </a:t>
            </a:r>
            <a:r>
              <a:rPr lang="fa-IR" dirty="0"/>
              <a:t>را که جهت بهره برداری به بهره برداران واگذار می نمایند در همان سطح یا </a:t>
            </a:r>
            <a:r>
              <a:rPr lang="fa-IR" dirty="0" smtClean="0"/>
              <a:t>سه برابر </a:t>
            </a:r>
            <a:r>
              <a:rPr lang="fa-IR" dirty="0"/>
              <a:t>از آن </a:t>
            </a:r>
            <a:r>
              <a:rPr lang="fa-IR" dirty="0" smtClean="0"/>
              <a:t>به </a:t>
            </a:r>
            <a:r>
              <a:rPr lang="fa-IR" dirty="0"/>
              <a:t>کشت و تکثیر این گیاه </a:t>
            </a:r>
            <a:r>
              <a:rPr lang="fa-IR" dirty="0" smtClean="0"/>
              <a:t>اقدام نمایند</a:t>
            </a:r>
            <a:r>
              <a:rPr lang="fa-IR" dirty="0"/>
              <a:t>.</a:t>
            </a:r>
          </a:p>
          <a:p>
            <a:r>
              <a:rPr lang="fa-IR" dirty="0"/>
              <a:t>2- </a:t>
            </a:r>
            <a:r>
              <a:rPr lang="fa-IR" dirty="0" smtClean="0"/>
              <a:t>حضورکارشناس ناظر </a:t>
            </a:r>
            <a:r>
              <a:rPr lang="fa-IR" dirty="0"/>
              <a:t>در اجرای طرحهای </a:t>
            </a:r>
            <a:r>
              <a:rPr lang="fa-IR" dirty="0" smtClean="0"/>
              <a:t> </a:t>
            </a:r>
            <a:r>
              <a:rPr lang="fa-IR" dirty="0"/>
              <a:t>بهره برداری </a:t>
            </a:r>
            <a:r>
              <a:rPr lang="fa-IR" dirty="0" smtClean="0"/>
              <a:t>و </a:t>
            </a:r>
            <a:r>
              <a:rPr lang="fa-IR" dirty="0"/>
              <a:t>اینکه حتماً بهره برداران از 20% بوته های قابل بهره برداری چشم پوشی نموده و آنها را جهت تجدید حیات در عرصه باقی بگذارند</a:t>
            </a:r>
            <a:r>
              <a:rPr lang="fa-IR" dirty="0" smtClean="0"/>
              <a:t>.</a:t>
            </a:r>
            <a:endParaRPr lang="fa-IR" dirty="0"/>
          </a:p>
        </p:txBody>
      </p:sp>
    </p:spTree>
    <p:extLst>
      <p:ext uri="{BB962C8B-B14F-4D97-AF65-F5344CB8AC3E}">
        <p14:creationId xmlns:p14="http://schemas.microsoft.com/office/powerpoint/2010/main" val="731759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lstStyle/>
          <a:p>
            <a:r>
              <a:rPr lang="fa-IR" dirty="0" smtClean="0"/>
              <a:t>3- عدم برداشت بوته های زیر 3سال</a:t>
            </a:r>
            <a:endParaRPr lang="fa-IR" dirty="0"/>
          </a:p>
          <a:p>
            <a:r>
              <a:rPr lang="fa-IR" dirty="0" smtClean="0"/>
              <a:t>4- </a:t>
            </a:r>
            <a:r>
              <a:rPr lang="fa-IR" dirty="0"/>
              <a:t>گونه هایی که سال آخر عمر خود را </a:t>
            </a:r>
            <a:r>
              <a:rPr lang="fa-IR" dirty="0" smtClean="0"/>
              <a:t>طی </a:t>
            </a:r>
            <a:r>
              <a:rPr lang="fa-IR" dirty="0"/>
              <a:t>می کنند به هیچ وجه مورد بهره برداری قرار نگیرند.</a:t>
            </a:r>
          </a:p>
          <a:p>
            <a:r>
              <a:rPr lang="fa-IR" dirty="0" smtClean="0"/>
              <a:t>5- </a:t>
            </a:r>
            <a:r>
              <a:rPr lang="fa-IR" dirty="0"/>
              <a:t>بهره برداری بایستی زمانی صورت گیرد که گیاه تمامی شیرۀ پرورده و صمغ خود را در </a:t>
            </a:r>
            <a:r>
              <a:rPr lang="fa-IR" dirty="0" smtClean="0"/>
              <a:t>غده </a:t>
            </a:r>
            <a:r>
              <a:rPr lang="fa-IR" dirty="0"/>
              <a:t>ذخیره نموده است .  </a:t>
            </a:r>
          </a:p>
          <a:p>
            <a:r>
              <a:rPr lang="fa-IR" dirty="0" smtClean="0"/>
              <a:t>6- </a:t>
            </a:r>
            <a:r>
              <a:rPr lang="fa-IR" dirty="0"/>
              <a:t>جهت بالا بردن کیفیت محصول حتماً به جهت وزش باد توجّه شود و بهره برداری بر خلاف وزش باد انجام گیرد .</a:t>
            </a:r>
          </a:p>
          <a:p>
            <a:endParaRPr lang="fa-IR" dirty="0"/>
          </a:p>
        </p:txBody>
      </p:sp>
    </p:spTree>
    <p:extLst>
      <p:ext uri="{BB962C8B-B14F-4D97-AF65-F5344CB8AC3E}">
        <p14:creationId xmlns:p14="http://schemas.microsoft.com/office/powerpoint/2010/main" val="34579256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گياه دارويی – صنعتی آنغوزه </a:t>
            </a:r>
          </a:p>
        </p:txBody>
      </p:sp>
      <p:sp>
        <p:nvSpPr>
          <p:cNvPr id="3" name="Content Placeholder 2"/>
          <p:cNvSpPr>
            <a:spLocks noGrp="1"/>
          </p:cNvSpPr>
          <p:nvPr>
            <p:ph idx="1"/>
          </p:nvPr>
        </p:nvSpPr>
        <p:spPr/>
        <p:txBody>
          <a:bodyPr>
            <a:normAutofit/>
          </a:bodyPr>
          <a:lstStyle/>
          <a:p>
            <a:r>
              <a:rPr lang="fa-IR" dirty="0"/>
              <a:t> </a:t>
            </a:r>
            <a:r>
              <a:rPr lang="fa-IR" dirty="0" smtClean="0"/>
              <a:t>7-عرصه </a:t>
            </a:r>
            <a:r>
              <a:rPr lang="fa-IR" dirty="0"/>
              <a:t>ای از مرتع که در آن بهره برداری صورت گرفته ، سعی شود به </a:t>
            </a:r>
            <a:r>
              <a:rPr lang="fa-IR" dirty="0" smtClean="0"/>
              <a:t>مدّت3 </a:t>
            </a:r>
            <a:r>
              <a:rPr lang="fa-IR" dirty="0"/>
              <a:t>سال به حالت قرق بماند و از ورود دام به آن ممانعت به عمل آید.</a:t>
            </a:r>
          </a:p>
          <a:p>
            <a:r>
              <a:rPr lang="fa-IR" dirty="0" smtClean="0"/>
              <a:t>8- </a:t>
            </a:r>
            <a:r>
              <a:rPr lang="fa-IR" dirty="0"/>
              <a:t>آموزش کارگران بهره برداری قبل از اقدام به </a:t>
            </a:r>
            <a:r>
              <a:rPr lang="fa-IR" dirty="0" smtClean="0"/>
              <a:t>بهره </a:t>
            </a:r>
            <a:r>
              <a:rPr lang="fa-IR" dirty="0"/>
              <a:t>برداری از ضروریّات است خصوصاً بهره برداری به روش جدید.</a:t>
            </a:r>
          </a:p>
          <a:p>
            <a:r>
              <a:rPr lang="fa-IR" dirty="0" smtClean="0"/>
              <a:t>9- </a:t>
            </a:r>
            <a:r>
              <a:rPr lang="fa-IR" dirty="0"/>
              <a:t>بعد از آخرین برداشت مجدداً  اطراف یقة گیاه را با خاک پوشانده و به حالت اوّل برگردانده شود.</a:t>
            </a:r>
          </a:p>
          <a:p>
            <a:endParaRPr lang="fa-IR" dirty="0"/>
          </a:p>
        </p:txBody>
      </p:sp>
    </p:spTree>
    <p:extLst>
      <p:ext uri="{BB962C8B-B14F-4D97-AF65-F5344CB8AC3E}">
        <p14:creationId xmlns:p14="http://schemas.microsoft.com/office/powerpoint/2010/main" val="14790542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412"/>
            <a:ext cx="9144000" cy="6902823"/>
          </a:xfrm>
          <a:prstGeom prst="rect">
            <a:avLst/>
          </a:prstGeom>
        </p:spPr>
      </p:pic>
    </p:spTree>
    <p:extLst>
      <p:ext uri="{BB962C8B-B14F-4D97-AF65-F5344CB8AC3E}">
        <p14:creationId xmlns:p14="http://schemas.microsoft.com/office/powerpoint/2010/main" val="2289549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1869</Words>
  <Application>Microsoft Office PowerPoint</Application>
  <PresentationFormat>On-screen Show (4:3)</PresentationFormat>
  <Paragraphs>67</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Times New Roman</vt:lpstr>
      <vt:lpstr>Office Theme</vt:lpstr>
      <vt:lpstr> گياه دارويی – صنعتی آنغوزه </vt:lpstr>
      <vt:lpstr>PowerPoint Presentation</vt:lpstr>
      <vt:lpstr>PowerPoint Presentation</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مراحل بهره برداری</vt:lpstr>
      <vt:lpstr>مرحلة پيچاندن </vt:lpstr>
      <vt:lpstr>PowerPoint Presentation</vt:lpstr>
      <vt:lpstr>PowerPoint Presentation</vt:lpstr>
      <vt:lpstr>مرحلة كُشتن </vt:lpstr>
      <vt:lpstr>PowerPoint Presentation</vt:lpstr>
      <vt:lpstr>مرحلة تيغ زدن  </vt:lpstr>
      <vt:lpstr>PowerPoint Presentation</vt:lpstr>
      <vt:lpstr>میزان برداشت</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 گياه دارويی – صنعتی آنغوزه </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گياه دارويی – صنعتی آنغوزه </dc:title>
  <dc:creator>fariborz &amp; parisa</dc:creator>
  <cp:lastModifiedBy>rose pc</cp:lastModifiedBy>
  <cp:revision>31</cp:revision>
  <dcterms:created xsi:type="dcterms:W3CDTF">2012-10-19T12:34:30Z</dcterms:created>
  <dcterms:modified xsi:type="dcterms:W3CDTF">2018-03-17T10:35:42Z</dcterms:modified>
</cp:coreProperties>
</file>