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2" r:id="rId7"/>
    <p:sldId id="263" r:id="rId8"/>
    <p:sldId id="264" r:id="rId9"/>
    <p:sldId id="265" r:id="rId10"/>
    <p:sldId id="26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514600"/>
            <a:ext cx="5257800" cy="1828800"/>
          </a:xfrm>
        </p:spPr>
        <p:txBody>
          <a:bodyPr>
            <a:normAutofit/>
          </a:bodyPr>
          <a:lstStyle/>
          <a:p>
            <a:pPr algn="r" rtl="1"/>
            <a:r>
              <a:rPr lang="fa-IR" sz="2800" i="1" u="sng" dirty="0" smtClean="0">
                <a:solidFill>
                  <a:schemeClr val="bg1"/>
                </a:solidFill>
                <a:cs typeface="B Titr" pitchFamily="2" charset="-78"/>
              </a:rPr>
              <a:t>درس سوم : ما به مسجد می رویم</a:t>
            </a:r>
            <a:endParaRPr lang="en-US" sz="2800" i="1" u="sng" dirty="0">
              <a:solidFill>
                <a:schemeClr val="bg1"/>
              </a:solidFill>
              <a:cs typeface="B Titr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6324600" cy="1828800"/>
          </a:xfrm>
        </p:spPr>
        <p:txBody>
          <a:bodyPr/>
          <a:lstStyle/>
          <a:p>
            <a:pPr algn="ctr" rtl="1"/>
            <a:r>
              <a:rPr lang="fa-IR" sz="6000" dirty="0" smtClean="0">
                <a:cs typeface="B Titr" pitchFamily="2" charset="-78"/>
              </a:rPr>
              <a:t>به نام خدا </a:t>
            </a:r>
            <a:endParaRPr lang="en-US" sz="6000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844129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24246" y="224925"/>
            <a:ext cx="5991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fa-IR" sz="2800" dirty="0" smtClean="0">
                <a:solidFill>
                  <a:srgbClr val="0070C0"/>
                </a:solidFill>
                <a:cs typeface="B Koodak" pitchFamily="2" charset="-78"/>
              </a:rPr>
              <a:t>در هر مسجد، فعالیت های زیادی انجام می شود :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986155" y="1066800"/>
            <a:ext cx="1714500" cy="4572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dirty="0">
                <a:solidFill>
                  <a:schemeClr val="tx1"/>
                </a:solidFill>
                <a:cs typeface="B Koodak" pitchFamily="2" charset="-78"/>
              </a:rPr>
              <a:t>نماز و عبادت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140037" y="4495800"/>
            <a:ext cx="3560618" cy="4572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dirty="0">
                <a:solidFill>
                  <a:schemeClr val="tx1"/>
                </a:solidFill>
                <a:cs typeface="B Koodak" pitchFamily="2" charset="-78"/>
              </a:rPr>
              <a:t>برگزاری کلاس­های آموزشی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338455" y="2438400"/>
            <a:ext cx="2362200" cy="4572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dirty="0">
                <a:solidFill>
                  <a:schemeClr val="tx1"/>
                </a:solidFill>
                <a:cs typeface="B Koodak" pitchFamily="2" charset="-78"/>
              </a:rPr>
              <a:t>فعالیت­های بسیجی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6172200" y="3124200"/>
            <a:ext cx="2528455" cy="4572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dirty="0">
                <a:solidFill>
                  <a:schemeClr val="tx1"/>
                </a:solidFill>
                <a:cs typeface="B Koodak" pitchFamily="2" charset="-78"/>
              </a:rPr>
              <a:t>ازحال هم خبر گرفتن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121728" y="3810000"/>
            <a:ext cx="4578927" cy="4572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dirty="0">
                <a:solidFill>
                  <a:schemeClr val="tx1"/>
                </a:solidFill>
                <a:cs typeface="B Koodak" pitchFamily="2" charset="-78"/>
              </a:rPr>
              <a:t>مشورت برای حل مشکلات مردم و محله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966855" y="1745673"/>
            <a:ext cx="3733800" cy="4572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dirty="0">
                <a:solidFill>
                  <a:schemeClr val="tx1"/>
                </a:solidFill>
                <a:cs typeface="B Koodak" pitchFamily="2" charset="-78"/>
              </a:rPr>
              <a:t>برگزاری مراسم جشن و عزاداری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939145" y="5181600"/>
            <a:ext cx="3761510" cy="4572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 rtl="1"/>
            <a:r>
              <a:rPr lang="fa-IR" sz="2400" dirty="0" smtClean="0">
                <a:solidFill>
                  <a:schemeClr val="tx1"/>
                </a:solidFill>
                <a:cs typeface="B Koodak" pitchFamily="2" charset="-78"/>
              </a:rPr>
              <a:t>برگزاری انتخابات و رأی گیری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1471665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10836"/>
            <a:ext cx="2209800" cy="209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955473"/>
            <a:ext cx="2168236" cy="209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962400"/>
            <a:ext cx="2208968" cy="2119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24691"/>
            <a:ext cx="2177086" cy="209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37" y="3962400"/>
            <a:ext cx="2209800" cy="212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Left Arrow Callout 5"/>
          <p:cNvSpPr/>
          <p:nvPr/>
        </p:nvSpPr>
        <p:spPr>
          <a:xfrm>
            <a:off x="6324600" y="533400"/>
            <a:ext cx="2396836" cy="19812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17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fa-IR" sz="2800" dirty="0" smtClean="0">
                <a:solidFill>
                  <a:schemeClr val="tx1"/>
                </a:solidFill>
                <a:cs typeface="B Koodak" pitchFamily="2" charset="-78"/>
              </a:rPr>
              <a:t>نمونه ای از فعالیت های مسجد</a:t>
            </a:r>
            <a:endParaRPr lang="en-US" sz="28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633693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54" y="381000"/>
            <a:ext cx="3477491" cy="2847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Up Ribbon 1"/>
          <p:cNvSpPr/>
          <p:nvPr/>
        </p:nvSpPr>
        <p:spPr>
          <a:xfrm>
            <a:off x="5257800" y="0"/>
            <a:ext cx="3886200" cy="12192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800" dirty="0" smtClean="0">
                <a:cs typeface="B Koodak" pitchFamily="2" charset="-78"/>
              </a:rPr>
              <a:t>نماز جماعت </a:t>
            </a:r>
            <a:endParaRPr lang="en-US" sz="2800" dirty="0">
              <a:cs typeface="B Koodak" pitchFamily="2" charset="-78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800600" y="1600201"/>
            <a:ext cx="4114800" cy="1066799"/>
          </a:xfrm>
          <a:prstGeom prst="roundRect">
            <a:avLst/>
          </a:prstGeom>
          <a:solidFill>
            <a:srgbClr val="FFFF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fa-IR" sz="2400" dirty="0">
                <a:solidFill>
                  <a:schemeClr val="tx1"/>
                </a:solidFill>
                <a:cs typeface="B Koodak" pitchFamily="2" charset="-78"/>
              </a:rPr>
              <a:t>نماز جماعت، نمازی است که به صورت دسته جمعی خوانده می شود</a:t>
            </a:r>
            <a:r>
              <a:rPr lang="fa-IR" sz="2400" dirty="0" smtClean="0">
                <a:solidFill>
                  <a:schemeClr val="tx1"/>
                </a:solidFill>
                <a:cs typeface="B Koodak" pitchFamily="2" charset="-78"/>
              </a:rPr>
              <a:t>.</a:t>
            </a:r>
            <a:endParaRPr lang="fa-IR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800600" y="2971800"/>
            <a:ext cx="4114800" cy="1447800"/>
          </a:xfrm>
          <a:prstGeom prst="roundRect">
            <a:avLst/>
          </a:prstGeom>
          <a:solidFill>
            <a:srgbClr val="FFFF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fa-IR" sz="2400" dirty="0">
                <a:solidFill>
                  <a:schemeClr val="tx1"/>
                </a:solidFill>
                <a:cs typeface="B Koodak" pitchFamily="2" charset="-78"/>
              </a:rPr>
              <a:t>یک نفر به عنوان امام جماعت، جلو می ایستد و همه به او اقتدا می </a:t>
            </a:r>
            <a:r>
              <a:rPr lang="fa-IR" sz="2400" dirty="0" smtClean="0">
                <a:solidFill>
                  <a:schemeClr val="tx1"/>
                </a:solidFill>
                <a:cs typeface="B Koodak" pitchFamily="2" charset="-78"/>
              </a:rPr>
              <a:t>کنند؛ یعنی همه کارها را بعد از او انجام میدهند. </a:t>
            </a:r>
            <a:endParaRPr lang="fa-IR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800601" y="4856450"/>
            <a:ext cx="4114800" cy="1330036"/>
          </a:xfrm>
          <a:prstGeom prst="roundRect">
            <a:avLst/>
          </a:prstGeom>
          <a:solidFill>
            <a:srgbClr val="FFFF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fa-IR" sz="2400" dirty="0">
                <a:solidFill>
                  <a:schemeClr val="tx1"/>
                </a:solidFill>
                <a:cs typeface="B Koodak" pitchFamily="2" charset="-78"/>
              </a:rPr>
              <a:t>نماز جماعت ثواب بسیار زیادی دارد. پس بهتر است نمازهایمان را به جای فرادی، به جماعت بخوانیم. 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4939145"/>
            <a:ext cx="2677391" cy="1247341"/>
          </a:xfrm>
          <a:prstGeom prst="roundRect">
            <a:avLst/>
          </a:prstGeom>
          <a:solidFill>
            <a:srgbClr val="FFFF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Low" rtl="1"/>
            <a:r>
              <a:rPr lang="fa-IR" sz="2400" dirty="0">
                <a:solidFill>
                  <a:schemeClr val="tx1"/>
                </a:solidFill>
                <a:cs typeface="B Koodak" pitchFamily="2" charset="-78"/>
              </a:rPr>
              <a:t>در نماز جماعت، حمد و سوره را نمی خوانیم. </a:t>
            </a:r>
          </a:p>
        </p:txBody>
      </p:sp>
    </p:spTree>
    <p:extLst>
      <p:ext uri="{BB962C8B-B14F-4D97-AF65-F5344CB8AC3E}">
        <p14:creationId xmlns:p14="http://schemas.microsoft.com/office/powerpoint/2010/main" val="64929504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p Ribbon 1"/>
          <p:cNvSpPr/>
          <p:nvPr/>
        </p:nvSpPr>
        <p:spPr>
          <a:xfrm>
            <a:off x="4800600" y="0"/>
            <a:ext cx="4343400" cy="9144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800" dirty="0" smtClean="0">
                <a:cs typeface="B Koodak" pitchFamily="2" charset="-78"/>
              </a:rPr>
              <a:t>مساجد مهم دنیا </a:t>
            </a:r>
            <a:endParaRPr lang="en-US" sz="2800" dirty="0">
              <a:cs typeface="B Koodak" pitchFamily="2" charset="-78"/>
            </a:endParaRPr>
          </a:p>
        </p:txBody>
      </p:sp>
      <p:sp>
        <p:nvSpPr>
          <p:cNvPr id="3" name="Left Arrow Callout 2"/>
          <p:cNvSpPr/>
          <p:nvPr/>
        </p:nvSpPr>
        <p:spPr>
          <a:xfrm>
            <a:off x="6248400" y="1905000"/>
            <a:ext cx="2590800" cy="18288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2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400" b="1" dirty="0" smtClean="0">
                <a:solidFill>
                  <a:schemeClr val="tx1"/>
                </a:solidFill>
                <a:cs typeface="B Jadid" pitchFamily="2" charset="-78"/>
              </a:rPr>
              <a:t>مسجد قبا </a:t>
            </a:r>
            <a:endParaRPr lang="en-US" sz="2800" b="1" dirty="0">
              <a:solidFill>
                <a:schemeClr val="tx1"/>
              </a:solidFill>
              <a:cs typeface="B Jadid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371600"/>
            <a:ext cx="4387146" cy="32861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98529" y="4800600"/>
            <a:ext cx="3447598" cy="1717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اولین مسجد مسلمانان</a:t>
            </a:r>
            <a:endParaRPr lang="en-US" sz="2200" dirty="0">
              <a:cs typeface="B Koodak" panose="00000700000000000000" pitchFamily="2" charset="-78"/>
            </a:endParaRPr>
          </a:p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در نزدیکی مدینه </a:t>
            </a:r>
            <a:endParaRPr lang="en-US" sz="2200" dirty="0">
              <a:cs typeface="B Koodak" panose="00000700000000000000" pitchFamily="2" charset="-78"/>
            </a:endParaRPr>
          </a:p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توسط پیامبر و یارانش ساخته شد. </a:t>
            </a:r>
            <a:endParaRPr lang="en-US" sz="2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9741499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eft Arrow Callout 1"/>
          <p:cNvSpPr/>
          <p:nvPr/>
        </p:nvSpPr>
        <p:spPr>
          <a:xfrm>
            <a:off x="6033655" y="1524000"/>
            <a:ext cx="2590800" cy="18288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2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400" b="1" dirty="0" smtClean="0">
                <a:solidFill>
                  <a:schemeClr val="tx1"/>
                </a:solidFill>
                <a:cs typeface="B Jadid" pitchFamily="2" charset="-78"/>
              </a:rPr>
              <a:t>مسجدالحرام</a:t>
            </a:r>
            <a:endParaRPr lang="en-US" sz="2800" b="1" dirty="0">
              <a:solidFill>
                <a:schemeClr val="tx1"/>
              </a:solidFill>
              <a:cs typeface="B Jadid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143000"/>
            <a:ext cx="4069237" cy="304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810000" y="5257800"/>
            <a:ext cx="4814455" cy="1116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بزرگترین و مهمترین مسجد اسلامی </a:t>
            </a:r>
            <a:endParaRPr lang="en-US" sz="2200" dirty="0">
              <a:cs typeface="B Koodak" panose="00000700000000000000" pitchFamily="2" charset="-78"/>
            </a:endParaRPr>
          </a:p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کعبه (قبله مسلمانان) در میان آن قرار دارد. </a:t>
            </a:r>
            <a:endParaRPr lang="en-US" sz="2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9053594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eft Arrow Callout 1"/>
          <p:cNvSpPr/>
          <p:nvPr/>
        </p:nvSpPr>
        <p:spPr>
          <a:xfrm>
            <a:off x="6005945" y="1770459"/>
            <a:ext cx="2590800" cy="18288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2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400" b="1" dirty="0" smtClean="0">
                <a:solidFill>
                  <a:schemeClr val="tx1"/>
                </a:solidFill>
                <a:cs typeface="B Jadid" pitchFamily="2" charset="-78"/>
              </a:rPr>
              <a:t>مسجدالنبی</a:t>
            </a:r>
            <a:endParaRPr lang="en-US" sz="2800" b="1" dirty="0">
              <a:solidFill>
                <a:schemeClr val="tx1"/>
              </a:solidFill>
              <a:cs typeface="B Jadid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143000"/>
            <a:ext cx="4131640" cy="308371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971308" y="5333403"/>
            <a:ext cx="2563091" cy="1116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آرامگاه پیامبر </a:t>
            </a:r>
            <a:endParaRPr lang="en-US" sz="2200" dirty="0">
              <a:cs typeface="B Koodak" panose="00000700000000000000" pitchFamily="2" charset="-78"/>
            </a:endParaRPr>
          </a:p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در شهر مدینه </a:t>
            </a:r>
            <a:endParaRPr lang="en-US" sz="2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523433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eft Arrow Callout 1"/>
          <p:cNvSpPr/>
          <p:nvPr/>
        </p:nvSpPr>
        <p:spPr>
          <a:xfrm>
            <a:off x="6026727" y="1752600"/>
            <a:ext cx="2590800" cy="18288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2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400" b="1" dirty="0" smtClean="0">
                <a:solidFill>
                  <a:schemeClr val="tx1"/>
                </a:solidFill>
                <a:cs typeface="B Jadid" pitchFamily="2" charset="-78"/>
              </a:rPr>
              <a:t>مسجدالاقصی</a:t>
            </a:r>
            <a:endParaRPr lang="en-US" sz="2800" b="1" dirty="0">
              <a:solidFill>
                <a:schemeClr val="tx1"/>
              </a:solidFill>
              <a:cs typeface="B Jadid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028700"/>
            <a:ext cx="4171085" cy="32766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26670" y="4953000"/>
            <a:ext cx="3090857" cy="1675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 اولین قبله مسلمانان </a:t>
            </a:r>
            <a:endParaRPr lang="en-US" sz="2200" dirty="0">
              <a:cs typeface="B Koodak" panose="00000700000000000000" pitchFamily="2" charset="-78"/>
            </a:endParaRPr>
          </a:p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در کشور فلسطین </a:t>
            </a:r>
            <a:endParaRPr lang="en-US" sz="2200" dirty="0">
              <a:cs typeface="B Koodak" panose="00000700000000000000" pitchFamily="2" charset="-78"/>
            </a:endParaRPr>
          </a:p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اکنون در اشغال دشمنان </a:t>
            </a:r>
            <a:endParaRPr lang="en-US" sz="2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038646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eft Arrow Callout 1"/>
          <p:cNvSpPr/>
          <p:nvPr/>
        </p:nvSpPr>
        <p:spPr>
          <a:xfrm>
            <a:off x="5985164" y="1768331"/>
            <a:ext cx="2590800" cy="18288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7032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400" b="1" dirty="0" smtClean="0">
                <a:solidFill>
                  <a:schemeClr val="tx1"/>
                </a:solidFill>
                <a:cs typeface="B Jadid" pitchFamily="2" charset="-78"/>
              </a:rPr>
              <a:t>مسجد کوفه</a:t>
            </a:r>
            <a:endParaRPr lang="en-US" sz="2800" b="1" dirty="0">
              <a:solidFill>
                <a:schemeClr val="tx1"/>
              </a:solidFill>
              <a:cs typeface="B Jadid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036" y="990600"/>
            <a:ext cx="4114800" cy="33842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648200" y="4953000"/>
            <a:ext cx="3927764" cy="1675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در شهر کوفه (کشور عراق) </a:t>
            </a:r>
            <a:endParaRPr lang="en-US" sz="2200" dirty="0">
              <a:cs typeface="B Koodak" panose="00000700000000000000" pitchFamily="2" charset="-78"/>
            </a:endParaRPr>
          </a:p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مرقد بسیاری از بزرگان است. </a:t>
            </a:r>
            <a:endParaRPr lang="en-US" sz="2200" dirty="0">
              <a:cs typeface="B Koodak" panose="00000700000000000000" pitchFamily="2" charset="-78"/>
            </a:endParaRPr>
          </a:p>
          <a:p>
            <a:pPr marL="114300" lvl="1" indent="-114300" algn="r" defTabSz="622300" rtl="1">
              <a:lnSpc>
                <a:spcPct val="15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fa-IR" sz="2200" dirty="0">
                <a:cs typeface="B Koodak" panose="00000700000000000000" pitchFamily="2" charset="-78"/>
              </a:rPr>
              <a:t>از مساجد مهم مسلمانان </a:t>
            </a:r>
            <a:endParaRPr lang="en-US" sz="2200" dirty="0">
              <a:cs typeface="B Koodak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795915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p Ribbon 1"/>
          <p:cNvSpPr/>
          <p:nvPr/>
        </p:nvSpPr>
        <p:spPr>
          <a:xfrm>
            <a:off x="3886200" y="0"/>
            <a:ext cx="5105400" cy="1219200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800" dirty="0" smtClean="0">
                <a:cs typeface="B Koodak" pitchFamily="2" charset="-78"/>
              </a:rPr>
              <a:t>مساجد مهم ایران </a:t>
            </a:r>
            <a:endParaRPr lang="en-US" sz="2800" dirty="0">
              <a:cs typeface="B Koodak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911945" y="1828800"/>
            <a:ext cx="26292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/>
            <a:r>
              <a:rPr lang="fa-IR" sz="2400" dirty="0" smtClean="0">
                <a:cs typeface="B Koodak" pitchFamily="2" charset="-78"/>
              </a:rPr>
              <a:t>مسجد گوهرشاد  </a:t>
            </a:r>
            <a:r>
              <a:rPr lang="fa-IR" sz="2400" dirty="0">
                <a:cs typeface="B Koodak" pitchFamily="2" charset="-78"/>
              </a:rPr>
              <a:t>مشهد </a:t>
            </a:r>
            <a:endParaRPr lang="en-US" sz="2400" dirty="0">
              <a:cs typeface="B Koodak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60852" y="4714548"/>
            <a:ext cx="20649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/>
            <a:r>
              <a:rPr lang="fa-IR" sz="2400" dirty="0">
                <a:cs typeface="B Koodak" pitchFamily="2" charset="-78"/>
              </a:rPr>
              <a:t>مسجد کبود  تبریز</a:t>
            </a:r>
            <a:endParaRPr lang="en-US" sz="2400" dirty="0">
              <a:cs typeface="B Koodak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48646" y="2281028"/>
            <a:ext cx="30652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/>
            <a:r>
              <a:rPr lang="fa-IR" sz="2400" dirty="0">
                <a:cs typeface="B Koodak" pitchFamily="2" charset="-78"/>
              </a:rPr>
              <a:t>مسجد امام خمینی   اصفهان </a:t>
            </a:r>
            <a:endParaRPr lang="en-US" sz="2400" dirty="0">
              <a:cs typeface="B Koodak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32360" y="3071288"/>
            <a:ext cx="30941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/>
            <a:r>
              <a:rPr lang="fa-IR" sz="2400" dirty="0">
                <a:cs typeface="B Koodak" pitchFamily="2" charset="-78"/>
              </a:rPr>
              <a:t>مسجد شیخ </a:t>
            </a:r>
            <a:r>
              <a:rPr lang="fa-IR" sz="2400" dirty="0" smtClean="0">
                <a:cs typeface="B Koodak" pitchFamily="2" charset="-78"/>
              </a:rPr>
              <a:t>لطف­الله </a:t>
            </a:r>
            <a:r>
              <a:rPr lang="fa-IR" sz="2400" dirty="0">
                <a:cs typeface="B Koodak" pitchFamily="2" charset="-78"/>
              </a:rPr>
              <a:t>اصفهان </a:t>
            </a:r>
            <a:endParaRPr lang="en-US" sz="2400" dirty="0">
              <a:cs typeface="B Koodak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337304" y="5370407"/>
            <a:ext cx="2191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/>
            <a:r>
              <a:rPr lang="fa-IR" sz="2400" dirty="0">
                <a:cs typeface="B Koodak" pitchFamily="2" charset="-78"/>
              </a:rPr>
              <a:t>مسجد جمکران   قم</a:t>
            </a:r>
            <a:endParaRPr lang="en-US" sz="2400" dirty="0">
              <a:cs typeface="B Koodak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224121" y="4234794"/>
            <a:ext cx="22701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/>
            <a:r>
              <a:rPr lang="fa-IR" sz="2400" dirty="0">
                <a:cs typeface="B Koodak" pitchFamily="2" charset="-78"/>
              </a:rPr>
              <a:t>مسجد وکیل   شیراز </a:t>
            </a:r>
            <a:endParaRPr lang="en-US" sz="2400" dirty="0">
              <a:cs typeface="B Koodak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27780" y="3528532"/>
            <a:ext cx="21307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rtl="1"/>
            <a:r>
              <a:rPr lang="fa-IR" sz="2400" dirty="0">
                <a:cs typeface="B Koodak" pitchFamily="2" charset="-78"/>
              </a:rPr>
              <a:t>مسجد ارگ   تهران</a:t>
            </a:r>
            <a:endParaRPr lang="en-US" sz="2400" dirty="0">
              <a:cs typeface="B Koodak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3740218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72</TotalTime>
  <Words>230</Words>
  <Application>Microsoft Office PowerPoint</Application>
  <PresentationFormat>On-screen Show (4:3)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B Jadid</vt:lpstr>
      <vt:lpstr>B Koodak</vt:lpstr>
      <vt:lpstr>B Titr</vt:lpstr>
      <vt:lpstr>Franklin Gothic Medium</vt:lpstr>
      <vt:lpstr>Wingdings</vt:lpstr>
      <vt:lpstr>Wingdings 2</vt:lpstr>
      <vt:lpstr>Grid</vt:lpstr>
      <vt:lpstr>به نام خدا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MehrBanoo</dc:creator>
  <cp:lastModifiedBy>Windows User</cp:lastModifiedBy>
  <cp:revision>20</cp:revision>
  <dcterms:created xsi:type="dcterms:W3CDTF">2006-08-16T00:00:00Z</dcterms:created>
  <dcterms:modified xsi:type="dcterms:W3CDTF">2020-02-22T13:27:16Z</dcterms:modified>
</cp:coreProperties>
</file>