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94" r:id="rId2"/>
    <p:sldId id="257" r:id="rId3"/>
    <p:sldId id="286" r:id="rId4"/>
    <p:sldId id="287" r:id="rId5"/>
    <p:sldId id="288" r:id="rId6"/>
    <p:sldId id="289" r:id="rId7"/>
    <p:sldId id="290" r:id="rId8"/>
    <p:sldId id="291" r:id="rId9"/>
    <p:sldId id="292" r:id="rId10"/>
    <p:sldId id="293" r:id="rId11"/>
    <p:sldId id="284" r:id="rId12"/>
    <p:sldId id="29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673C0B-A0EE-4BC7-8501-138A75CC1A5D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6AA1C9-B957-4B57-9A37-2CC49555F9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758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C7F43-1998-4E7C-9188-AFE6BDE63FBA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8027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C7F43-1998-4E7C-9188-AFE6BDE63FBA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1283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C7F43-1998-4E7C-9188-AFE6BDE63FBA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067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C7F43-1998-4E7C-9188-AFE6BDE63FBA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3756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09258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552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ماضی بعید </a:t>
            </a:r>
            <a:r>
              <a:rPr lang="en-US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)</a:t>
            </a: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گذشته کامل</a:t>
            </a:r>
            <a:r>
              <a:rPr lang="en-US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(</a:t>
            </a:r>
            <a:endParaRPr lang="fa-IR" sz="6000" dirty="0" smtClean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2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264061" y="528033"/>
            <a:ext cx="9652000" cy="864096"/>
          </a:xfrm>
          <a:ln>
            <a:solidFill>
              <a:schemeClr val="bg1"/>
            </a:solidFill>
          </a:ln>
        </p:spPr>
        <p:txBody>
          <a:bodyPr/>
          <a:lstStyle/>
          <a:p>
            <a:pPr algn="ctr"/>
            <a:r>
              <a:rPr lang="fa-IR" sz="3733" dirty="0">
                <a:ln w="500">
                  <a:solidFill>
                    <a:srgbClr val="04617B">
                      <a:shade val="20000"/>
                      <a:satMod val="120000"/>
                    </a:srgbClr>
                  </a:solidFill>
                </a:ln>
                <a:solidFill>
                  <a:srgbClr val="FF0000"/>
                </a:solidFill>
                <a:cs typeface="B Titr" pitchFamily="2" charset="-78"/>
              </a:rPr>
              <a:t>گرامر درس </a:t>
            </a:r>
            <a:r>
              <a:rPr lang="fa-IR" sz="3733" u="sng" dirty="0">
                <a:ln w="500">
                  <a:solidFill>
                    <a:srgbClr val="04617B">
                      <a:shade val="20000"/>
                      <a:satMod val="120000"/>
                    </a:srgbClr>
                  </a:solidFill>
                </a:ln>
                <a:solidFill>
                  <a:srgbClr val="FF0000"/>
                </a:solidFill>
                <a:cs typeface="B Titr" pitchFamily="2" charset="-78"/>
              </a:rPr>
              <a:t>1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24742" y="2238187"/>
            <a:ext cx="11362458" cy="5280587"/>
          </a:xfrm>
        </p:spPr>
        <p:txBody>
          <a:bodyPr>
            <a:normAutofit/>
          </a:bodyPr>
          <a:lstStyle/>
          <a:p>
            <a:pPr algn="r" rtl="1">
              <a:buFont typeface="Wingdings" pitchFamily="2" charset="2"/>
              <a:buChar char="Ø"/>
            </a:pPr>
            <a:r>
              <a:rPr lang="ar-SA" b="1" dirty="0">
                <a:cs typeface="B Nazanin" pitchFamily="2" charset="-78"/>
              </a:rPr>
              <a:t>اين زمان براي بيان عملي است كه در زمان گذشته و قبل از يك عمل ديگر </a:t>
            </a:r>
            <a:r>
              <a:rPr lang="fa-IR" b="1" dirty="0">
                <a:cs typeface="B Nazanin" pitchFamily="2" charset="-78"/>
              </a:rPr>
              <a:t>اتفاق افتاده </a:t>
            </a:r>
            <a:r>
              <a:rPr lang="ar-SA" b="1" dirty="0">
                <a:cs typeface="B Nazanin" pitchFamily="2" charset="-78"/>
              </a:rPr>
              <a:t>باشد كه اولين عمل را به </a:t>
            </a:r>
            <a:r>
              <a:rPr lang="fa-IR" b="1" dirty="0">
                <a:cs typeface="B Nazanin" pitchFamily="2" charset="-78"/>
              </a:rPr>
              <a:t>صورت </a:t>
            </a:r>
            <a:r>
              <a:rPr lang="ar-SA" b="1" dirty="0">
                <a:cs typeface="B Nazanin" pitchFamily="2" charset="-78"/>
              </a:rPr>
              <a:t>ماضي بعيد و دومين عمل را به گذشته ساده مي نويسيم: </a:t>
            </a:r>
            <a:endParaRPr lang="fa-IR" b="1" dirty="0">
              <a:cs typeface="B Nazanin" pitchFamily="2" charset="-78"/>
            </a:endParaRPr>
          </a:p>
          <a:p>
            <a:pPr rtl="1"/>
            <a:endParaRPr lang="en-US" b="1" dirty="0" smtClean="0">
              <a:cs typeface="B Nazanin" panose="00000400000000000000" pitchFamily="2" charset="-78"/>
            </a:endParaRPr>
          </a:p>
          <a:p>
            <a:pPr marL="0" indent="0" rtl="1">
              <a:lnSpc>
                <a:spcPct val="115000"/>
              </a:lnSpc>
              <a:spcBef>
                <a:spcPts val="0"/>
              </a:spcBef>
              <a:buNone/>
            </a:pPr>
            <a:r>
              <a:rPr lang="en-US" b="1" dirty="0">
                <a:latin typeface="Calibri"/>
                <a:ea typeface="Times New Roman"/>
                <a:cs typeface="B Nazanin" panose="00000400000000000000" pitchFamily="2" charset="-78"/>
              </a:rPr>
              <a:t>…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........ + (</a:t>
            </a:r>
            <a:r>
              <a:rPr lang="en-US" b="1" dirty="0">
                <a:latin typeface="Calibri"/>
                <a:ea typeface="Times New Roman"/>
                <a:cs typeface="B Nazanin" panose="00000400000000000000" pitchFamily="2" charset="-78"/>
              </a:rPr>
              <a:t>P.P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)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قسمت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سوم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فعل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+ </a:t>
            </a:r>
            <a:r>
              <a:rPr lang="en-US" b="1" dirty="0">
                <a:latin typeface="Calibri"/>
                <a:ea typeface="Times New Roman"/>
                <a:cs typeface="B Nazanin" panose="00000400000000000000" pitchFamily="2" charset="-78"/>
              </a:rPr>
              <a:t>had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+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فاعل</a:t>
            </a:r>
            <a:endParaRPr lang="fa-IR" b="1" dirty="0">
              <a:latin typeface="Arial"/>
              <a:ea typeface="Times New Roman"/>
              <a:cs typeface="B Nazanin" panose="00000400000000000000" pitchFamily="2" charset="-78"/>
            </a:endParaRPr>
          </a:p>
          <a:p>
            <a:pPr marL="0" indent="0" rtl="1">
              <a:lnSpc>
                <a:spcPct val="115000"/>
              </a:lnSpc>
              <a:spcBef>
                <a:spcPts val="0"/>
              </a:spcBef>
              <a:buNone/>
            </a:pPr>
            <a:endParaRPr lang="en-US" b="1" dirty="0">
              <a:latin typeface="Calibri"/>
              <a:ea typeface="Calibri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ar-SA" b="1" dirty="0">
                <a:solidFill>
                  <a:prstClr val="black"/>
                </a:solidFill>
                <a:latin typeface="Arial"/>
                <a:ea typeface="Times New Roman"/>
                <a:cs typeface="B Nazanin" panose="00000400000000000000" pitchFamily="2" charset="-78"/>
              </a:rPr>
              <a:t>اگر</a:t>
            </a:r>
            <a:r>
              <a:rPr lang="ar-SA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solidFill>
                  <a:prstClr val="black"/>
                </a:solidFill>
                <a:latin typeface="Arial"/>
                <a:ea typeface="Times New Roman"/>
                <a:cs typeface="B Nazanin" panose="00000400000000000000" pitchFamily="2" charset="-78"/>
              </a:rPr>
              <a:t>فعل</a:t>
            </a:r>
            <a:r>
              <a:rPr lang="ar-SA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solidFill>
                  <a:prstClr val="black"/>
                </a:solidFill>
                <a:latin typeface="Arial"/>
                <a:ea typeface="Times New Roman"/>
                <a:cs typeface="B Nazanin" panose="00000400000000000000" pitchFamily="2" charset="-78"/>
              </a:rPr>
              <a:t>ب</a:t>
            </a:r>
            <a:r>
              <a:rPr lang="fa-IR" b="1" dirty="0">
                <a:solidFill>
                  <a:prstClr val="black"/>
                </a:solidFill>
                <a:latin typeface="Arial"/>
                <a:ea typeface="Times New Roman"/>
                <a:cs typeface="B Nazanin" panose="00000400000000000000" pitchFamily="2" charset="-78"/>
              </a:rPr>
              <a:t>ا</a:t>
            </a:r>
            <a:r>
              <a:rPr lang="ar-SA" b="1" dirty="0">
                <a:solidFill>
                  <a:prstClr val="black"/>
                </a:solidFill>
                <a:latin typeface="Arial"/>
                <a:ea typeface="Times New Roman"/>
                <a:cs typeface="B Nazanin" panose="00000400000000000000" pitchFamily="2" charset="-78"/>
              </a:rPr>
              <a:t>قاعده</a:t>
            </a:r>
            <a:r>
              <a:rPr lang="ar-SA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solidFill>
                  <a:prstClr val="black"/>
                </a:solidFill>
                <a:latin typeface="Arial"/>
                <a:ea typeface="Times New Roman"/>
                <a:cs typeface="B Nazanin" panose="00000400000000000000" pitchFamily="2" charset="-78"/>
              </a:rPr>
              <a:t>باشد</a:t>
            </a:r>
            <a:r>
              <a:rPr lang="fa-IR" b="1" dirty="0">
                <a:solidFill>
                  <a:prstClr val="black"/>
                </a:solidFill>
                <a:latin typeface="Arial"/>
                <a:ea typeface="Times New Roman"/>
                <a:cs typeface="B Nazanin" panose="00000400000000000000" pitchFamily="2" charset="-78"/>
              </a:rPr>
              <a:t>،</a:t>
            </a:r>
            <a:r>
              <a:rPr lang="ar-SA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قسمت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سوم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فعل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با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اضافه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کرد</a:t>
            </a:r>
            <a:r>
              <a:rPr lang="fa-IR" b="1" dirty="0">
                <a:latin typeface="Arial"/>
                <a:ea typeface="Times New Roman"/>
                <a:cs typeface="B Nazanin" panose="00000400000000000000" pitchFamily="2" charset="-78"/>
              </a:rPr>
              <a:t>ن</a:t>
            </a:r>
            <a:r>
              <a:rPr lang="en-US" b="1" dirty="0">
                <a:latin typeface="Arial"/>
                <a:ea typeface="Times New Roman"/>
                <a:cs typeface="B Nazanin" panose="00000400000000000000" pitchFamily="2" charset="-78"/>
              </a:rPr>
              <a:t> </a:t>
            </a:r>
            <a:r>
              <a:rPr lang="en-US" b="1" dirty="0" err="1">
                <a:latin typeface="Calibri"/>
                <a:ea typeface="Times New Roman"/>
                <a:cs typeface="B Nazanin" panose="00000400000000000000" pitchFamily="2" charset="-78"/>
              </a:rPr>
              <a:t>ed</a:t>
            </a:r>
            <a:r>
              <a:rPr lang="en-US" b="1" dirty="0">
                <a:latin typeface="B Nazanin"/>
                <a:ea typeface="Times New Roman"/>
                <a:cs typeface="B Nazanin" panose="00000400000000000000" pitchFamily="2" charset="-78"/>
              </a:rPr>
              <a:t> 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به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latin typeface="Arial"/>
                <a:ea typeface="Times New Roman"/>
                <a:cs typeface="B Nazanin" panose="00000400000000000000" pitchFamily="2" charset="-78"/>
              </a:rPr>
              <a:t>آ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خر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latin typeface="Arial"/>
                <a:ea typeface="Times New Roman"/>
                <a:cs typeface="B Nazanin" panose="00000400000000000000" pitchFamily="2" charset="-78"/>
              </a:rPr>
              <a:t>آن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درست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 smtClean="0">
                <a:latin typeface="Arial"/>
                <a:ea typeface="Times New Roman"/>
                <a:cs typeface="B Nazanin" panose="00000400000000000000" pitchFamily="2" charset="-78"/>
              </a:rPr>
              <a:t>می</a:t>
            </a:r>
            <a:r>
              <a:rPr lang="en-US" b="1" dirty="0" smtClean="0">
                <a:latin typeface="Arial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 smtClean="0">
                <a:latin typeface="Arial"/>
                <a:ea typeface="Times New Roman"/>
                <a:cs typeface="B Nazanin" panose="00000400000000000000" pitchFamily="2" charset="-78"/>
              </a:rPr>
              <a:t>شود</a:t>
            </a:r>
            <a:r>
              <a:rPr lang="ar-SA" b="1" dirty="0" smtClean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مانند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 </a:t>
            </a:r>
            <a:r>
              <a:rPr lang="en-US" b="1" dirty="0">
                <a:latin typeface="Calibri"/>
                <a:ea typeface="Times New Roman"/>
                <a:cs typeface="B Nazanin" panose="00000400000000000000" pitchFamily="2" charset="-78"/>
              </a:rPr>
              <a:t>walk = walked</a:t>
            </a:r>
            <a:r>
              <a:rPr lang="fa-IR" b="1" dirty="0">
                <a:latin typeface="Calibri"/>
                <a:ea typeface="Times New Roman"/>
                <a:cs typeface="B Nazanin" panose="00000400000000000000" pitchFamily="2" charset="-78"/>
              </a:rPr>
              <a:t>، </a:t>
            </a:r>
            <a:r>
              <a:rPr lang="fa-IR" b="1" dirty="0">
                <a:latin typeface="Arial"/>
                <a:ea typeface="Times New Roman"/>
                <a:cs typeface="B Nazanin" panose="00000400000000000000" pitchFamily="2" charset="-78"/>
              </a:rPr>
              <a:t>اما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اگر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فعل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بی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قاعده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باشد</a:t>
            </a:r>
            <a:r>
              <a:rPr lang="fa-IR" b="1" dirty="0">
                <a:latin typeface="Arial"/>
                <a:ea typeface="Times New Roman"/>
                <a:cs typeface="B Nazanin" panose="00000400000000000000" pitchFamily="2" charset="-78"/>
              </a:rPr>
              <a:t>،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قسمت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سوم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یا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اسم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مفعول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آن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را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باید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از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آخر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کتاب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پیدا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کرد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latin typeface="Calibri"/>
                <a:ea typeface="Times New Roman"/>
                <a:cs typeface="B Nazanin" panose="00000400000000000000" pitchFamily="2" charset="-78"/>
              </a:rPr>
              <a:t>و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بهتر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است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latin typeface="Arial"/>
                <a:ea typeface="Times New Roman"/>
                <a:cs typeface="B Nazanin" panose="00000400000000000000" pitchFamily="2" charset="-78"/>
              </a:rPr>
              <a:t>آ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ن</a:t>
            </a:r>
            <a:r>
              <a:rPr lang="fa-IR" b="1" dirty="0">
                <a:latin typeface="Arial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ها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را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حفظ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کنیم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.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مانند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en-US" b="1" dirty="0">
                <a:latin typeface="Calibri"/>
                <a:ea typeface="Times New Roman"/>
                <a:cs typeface="B Nazanin" panose="00000400000000000000" pitchFamily="2" charset="-78"/>
              </a:rPr>
              <a:t>go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 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که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اسم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مفعول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یا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شکل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سوم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آن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می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شود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en-US" b="1" dirty="0">
                <a:latin typeface="Calibri"/>
                <a:ea typeface="Times New Roman"/>
                <a:cs typeface="B Nazanin" panose="00000400000000000000" pitchFamily="2" charset="-78"/>
              </a:rPr>
              <a:t>gone</a:t>
            </a:r>
            <a:endParaRPr lang="en-US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92833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1501015" y="-347699"/>
            <a:ext cx="9652000" cy="1004489"/>
          </a:xfrm>
        </p:spPr>
        <p:txBody>
          <a:bodyPr>
            <a:noAutofit/>
          </a:bodyPr>
          <a:lstStyle/>
          <a:p>
            <a:pPr algn="ctr">
              <a:lnSpc>
                <a:spcPct val="115000"/>
              </a:lnSpc>
              <a:spcBef>
                <a:spcPts val="0"/>
              </a:spcBef>
            </a:pPr>
            <a:r>
              <a:rPr lang="en-US" sz="3733" dirty="0">
                <a:solidFill>
                  <a:srgbClr val="FF0000"/>
                </a:solidFill>
                <a:cs typeface="B Titr" pitchFamily="2" charset="-78"/>
              </a:rPr>
              <a:t/>
            </a:r>
            <a:br>
              <a:rPr lang="en-US" sz="3733" dirty="0">
                <a:solidFill>
                  <a:srgbClr val="FF0000"/>
                </a:solidFill>
                <a:cs typeface="B Titr" pitchFamily="2" charset="-78"/>
              </a:rPr>
            </a:br>
            <a:r>
              <a:rPr lang="en-US" sz="3733" dirty="0">
                <a:solidFill>
                  <a:srgbClr val="FF0000"/>
                </a:solidFill>
                <a:cs typeface="B Titr" pitchFamily="2" charset="-78"/>
              </a:rPr>
              <a:t/>
            </a:r>
            <a:br>
              <a:rPr lang="en-US" sz="3733" dirty="0">
                <a:solidFill>
                  <a:srgbClr val="FF0000"/>
                </a:solidFill>
                <a:cs typeface="B Titr" pitchFamily="2" charset="-78"/>
              </a:rPr>
            </a:br>
            <a:r>
              <a:rPr lang="fa-IR" sz="3733" dirty="0">
                <a:solidFill>
                  <a:srgbClr val="FF0000"/>
                </a:solidFill>
                <a:cs typeface="B Titr" pitchFamily="2" charset="-78"/>
              </a:rPr>
              <a:t>گرامر درس </a:t>
            </a:r>
            <a:r>
              <a:rPr lang="fa-IR" sz="3733" u="sng" dirty="0">
                <a:solidFill>
                  <a:srgbClr val="FF0000"/>
                </a:solidFill>
                <a:cs typeface="B Titr" pitchFamily="2" charset="-78"/>
              </a:rPr>
              <a:t>1</a:t>
            </a:r>
            <a:endParaRPr lang="fa-IR" sz="3733" dirty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96214" y="2365380"/>
            <a:ext cx="1173490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189" indent="-457189" algn="just" rtl="1">
              <a:buFont typeface="Wingdings" pitchFamily="2" charset="2"/>
              <a:buChar char="Ø"/>
            </a:pP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وقتي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دو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عمل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در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گذشته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اتفاق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sz="2800" b="1" dirty="0">
                <a:latin typeface="Arial"/>
                <a:ea typeface="Times New Roman"/>
                <a:cs typeface="B Nazanin" panose="00000400000000000000" pitchFamily="2" charset="-78"/>
              </a:rPr>
              <a:t>می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افتد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اولي</a:t>
            </a:r>
            <a:r>
              <a:rPr lang="fa-IR" sz="2800" b="1" dirty="0">
                <a:latin typeface="Arial"/>
                <a:ea typeface="Times New Roman"/>
                <a:cs typeface="B Nazanin" panose="00000400000000000000" pitchFamily="2" charset="-78"/>
              </a:rPr>
              <a:t>ن عمل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sz="2800" b="1" dirty="0">
                <a:latin typeface="Calibri"/>
                <a:ea typeface="Times New Roman"/>
                <a:cs typeface="B Nazanin" panose="00000400000000000000" pitchFamily="2" charset="-78"/>
              </a:rPr>
              <a:t>را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به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ماضي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بعيد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و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دومي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را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به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گذشته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ساده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مي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نويسيم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. </a:t>
            </a:r>
            <a:endParaRPr lang="fa-IR" sz="2800" b="1" dirty="0">
              <a:latin typeface="Calibri"/>
              <a:ea typeface="Times New Roman"/>
              <a:cs typeface="B Nazanin" panose="00000400000000000000" pitchFamily="2" charset="-78"/>
            </a:endParaRPr>
          </a:p>
          <a:p>
            <a:pPr rtl="1"/>
            <a:endParaRPr lang="fa-IR" sz="2800" b="1" dirty="0">
              <a:latin typeface="Calibri"/>
              <a:ea typeface="Times New Roman"/>
              <a:cs typeface="B Nazanin" panose="00000400000000000000" pitchFamily="2" charset="-78"/>
            </a:endParaRPr>
          </a:p>
          <a:p>
            <a:pPr rtl="1"/>
            <a:r>
              <a:rPr lang="en-US" sz="2800" b="1" dirty="0">
                <a:latin typeface="Calibri"/>
                <a:ea typeface="Times New Roman"/>
                <a:cs typeface="B Nazanin" panose="00000400000000000000" pitchFamily="2" charset="-78"/>
              </a:rPr>
              <a:t>I had done my homework before I went to bed.</a:t>
            </a:r>
          </a:p>
          <a:p>
            <a:pPr lvl="0" rtl="1"/>
            <a:r>
              <a:rPr lang="en-US" sz="2800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Before I went to bed, I had done my homework.</a:t>
            </a:r>
          </a:p>
          <a:p>
            <a:pPr algn="just" rtl="1"/>
            <a:endParaRPr lang="en-US" sz="2800" b="1" dirty="0">
              <a:latin typeface="Arial"/>
              <a:ea typeface="Times New Roman"/>
              <a:cs typeface="B Nazanin" panose="00000400000000000000" pitchFamily="2" charset="-78"/>
            </a:endParaRPr>
          </a:p>
          <a:p>
            <a:pPr algn="just" rtl="1"/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قبل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از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اينكه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ب</a:t>
            </a:r>
            <a:r>
              <a:rPr lang="fa-IR" sz="2800" b="1" dirty="0">
                <a:latin typeface="Arial"/>
                <a:ea typeface="Times New Roman"/>
                <a:cs typeface="B Nazanin" panose="00000400000000000000" pitchFamily="2" charset="-78"/>
              </a:rPr>
              <a:t>ه ر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خ</a:t>
            </a:r>
            <a:r>
              <a:rPr lang="fa-IR" sz="2800" b="1" dirty="0">
                <a:latin typeface="Arial"/>
                <a:ea typeface="Times New Roman"/>
                <a:cs typeface="B Nazanin" panose="00000400000000000000" pitchFamily="2" charset="-78"/>
              </a:rPr>
              <a:t>تخ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واب</a:t>
            </a:r>
            <a:r>
              <a:rPr lang="fa-IR" sz="2800" b="1" dirty="0">
                <a:latin typeface="Arial"/>
                <a:ea typeface="Times New Roman"/>
                <a:cs typeface="B Nazanin" panose="00000400000000000000" pitchFamily="2" charset="-78"/>
              </a:rPr>
              <a:t> برو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م</a:t>
            </a:r>
            <a:r>
              <a:rPr lang="fa-IR" sz="2800" b="1" dirty="0">
                <a:latin typeface="Arial"/>
                <a:ea typeface="Times New Roman"/>
                <a:cs typeface="B Nazanin" panose="00000400000000000000" pitchFamily="2" charset="-78"/>
              </a:rPr>
              <a:t>،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sz="2800" b="1" dirty="0">
                <a:latin typeface="Calibri"/>
                <a:ea typeface="Times New Roman"/>
                <a:cs typeface="B Nazanin" panose="00000400000000000000" pitchFamily="2" charset="-78"/>
              </a:rPr>
              <a:t>تکالیفم را انجام داده بو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دم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.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دو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تا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عمل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را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در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sz="2800" b="1" dirty="0">
                <a:latin typeface="Calibri"/>
                <a:ea typeface="Times New Roman"/>
                <a:cs typeface="B Nazanin" panose="00000400000000000000" pitchFamily="2" charset="-78"/>
              </a:rPr>
              <a:t>یک زمان در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گذشته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انجام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دادم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.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پس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sz="2800" b="1" dirty="0">
                <a:latin typeface="Arial"/>
                <a:ea typeface="Times New Roman"/>
                <a:cs typeface="B Nazanin" panose="00000400000000000000" pitchFamily="2" charset="-78"/>
              </a:rPr>
              <a:t>انجام دادن تکلیف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دورتر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و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ماضي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بعيد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بوده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که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به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ماضي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بعيد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مي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نويسيم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و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دومين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عمل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رفتن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به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رختخواب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بوده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که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به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گذشته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ساده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مي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Arial"/>
                <a:ea typeface="Times New Roman"/>
                <a:cs typeface="B Nazanin" panose="00000400000000000000" pitchFamily="2" charset="-78"/>
              </a:rPr>
              <a:t>نويسيم</a:t>
            </a: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. </a:t>
            </a:r>
            <a:endParaRPr lang="fa-IR" sz="2800" b="1" dirty="0">
              <a:latin typeface="Calibri"/>
              <a:ea typeface="Times New Roman"/>
              <a:cs typeface="B Nazanin" panose="00000400000000000000" pitchFamily="2" charset="-78"/>
            </a:endParaRPr>
          </a:p>
          <a:p>
            <a:pPr algn="just" rtl="1"/>
            <a:endParaRPr lang="fa-IR" sz="2800" b="1" dirty="0">
              <a:latin typeface="Calibri"/>
              <a:ea typeface="Times New Roman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82248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1112789" y="604288"/>
            <a:ext cx="96520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fa-IR" sz="4133" dirty="0">
                <a:solidFill>
                  <a:srgbClr val="FF0000"/>
                </a:solidFill>
                <a:cs typeface="B Titr" pitchFamily="2" charset="-78"/>
              </a:rPr>
              <a:t>گرامر درس </a:t>
            </a:r>
            <a:r>
              <a:rPr lang="fa-IR" sz="4133" u="sng" dirty="0">
                <a:solidFill>
                  <a:srgbClr val="FF0000"/>
                </a:solidFill>
                <a:cs typeface="B Titr" pitchFamily="2" charset="-78"/>
              </a:rPr>
              <a:t>1</a:t>
            </a:r>
            <a:r>
              <a:rPr lang="fa-IR" sz="2400" u="sng" dirty="0">
                <a:solidFill>
                  <a:srgbClr val="FF0000"/>
                </a:solidFill>
                <a:cs typeface="B Titr" pitchFamily="2" charset="-78"/>
              </a:rPr>
              <a:t/>
            </a:r>
            <a:br>
              <a:rPr lang="fa-IR" sz="2400" u="sng" dirty="0">
                <a:solidFill>
                  <a:srgbClr val="FF0000"/>
                </a:solidFill>
                <a:cs typeface="B Titr" pitchFamily="2" charset="-78"/>
              </a:rPr>
            </a:br>
            <a:endParaRPr lang="fa-IR" sz="4267" dirty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5513" y="2056401"/>
            <a:ext cx="11500325" cy="5725808"/>
          </a:xfrm>
        </p:spPr>
        <p:txBody>
          <a:bodyPr>
            <a:normAutofit/>
          </a:bodyPr>
          <a:lstStyle/>
          <a:p>
            <a:pPr marL="243834" indent="-609585" algn="r" rt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برای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سوالی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کردن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ماضی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بعید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جای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en-US" b="1" dirty="0">
                <a:latin typeface="Calibri"/>
                <a:ea typeface="Times New Roman"/>
                <a:cs typeface="B Nazanin" panose="00000400000000000000" pitchFamily="2" charset="-78"/>
              </a:rPr>
              <a:t>had</a:t>
            </a:r>
            <a:r>
              <a:rPr lang="fa-IR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را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با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فاعل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عوض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می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کنیم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.</a:t>
            </a:r>
            <a:endParaRPr lang="en-US" b="1" dirty="0">
              <a:latin typeface="Calibri"/>
              <a:ea typeface="Calibri"/>
              <a:cs typeface="B Nazanin" panose="00000400000000000000" pitchFamily="2" charset="-78"/>
            </a:endParaRPr>
          </a:p>
          <a:p>
            <a:pPr marL="0" indent="0" algn="r">
              <a:lnSpc>
                <a:spcPct val="150000"/>
              </a:lnSpc>
              <a:spcBef>
                <a:spcPts val="0"/>
              </a:spcBef>
              <a:buNone/>
            </a:pP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مثال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:</a:t>
            </a:r>
            <a:endParaRPr lang="en-US" b="1" dirty="0">
              <a:latin typeface="Calibri"/>
              <a:ea typeface="Calibri"/>
              <a:cs typeface="B Nazanin" panose="00000400000000000000" pitchFamily="2" charset="-78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>
                <a:latin typeface="Calibri"/>
                <a:ea typeface="Times New Roman"/>
                <a:cs typeface="B Nazanin" panose="00000400000000000000" pitchFamily="2" charset="-78"/>
              </a:rPr>
              <a:t>Had you done your homework before you went to bed?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b="1" dirty="0">
              <a:latin typeface="Calibri"/>
              <a:ea typeface="Calibri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برای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منفی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کردن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ماضی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بعید بعد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از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en-US" b="1" dirty="0">
                <a:latin typeface="Calibri"/>
                <a:ea typeface="Times New Roman"/>
                <a:cs typeface="B Nazanin" panose="00000400000000000000" pitchFamily="2" charset="-78"/>
              </a:rPr>
              <a:t>had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کلمه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en-US" b="1" dirty="0">
                <a:latin typeface="Calibri"/>
                <a:ea typeface="Times New Roman"/>
                <a:cs typeface="B Nazanin" panose="00000400000000000000" pitchFamily="2" charset="-78"/>
              </a:rPr>
              <a:t>not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latin typeface="Calibri"/>
                <a:ea typeface="Times New Roman"/>
                <a:cs typeface="B Nazanin" panose="00000400000000000000" pitchFamily="2" charset="-78"/>
              </a:rPr>
              <a:t>را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اضافه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می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کنیم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.</a:t>
            </a:r>
            <a:endParaRPr lang="en-US" b="1" dirty="0">
              <a:latin typeface="Calibri"/>
              <a:ea typeface="Calibri"/>
              <a:cs typeface="B Nazanin" panose="00000400000000000000" pitchFamily="2" charset="-78"/>
            </a:endParaRPr>
          </a:p>
          <a:p>
            <a:pPr marL="0" indent="0" algn="r">
              <a:lnSpc>
                <a:spcPct val="150000"/>
              </a:lnSpc>
              <a:spcBef>
                <a:spcPts val="0"/>
              </a:spcBef>
              <a:buNone/>
            </a:pP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مثال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:</a:t>
            </a:r>
            <a:endParaRPr lang="en-US" b="1" dirty="0">
              <a:latin typeface="Calibri"/>
              <a:ea typeface="Calibri"/>
              <a:cs typeface="B Nazanin" panose="00000400000000000000" pitchFamily="2" charset="-78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I had not done my homework before I went to bed.</a:t>
            </a:r>
            <a:endParaRPr lang="en-US" b="1" dirty="0">
              <a:latin typeface="Calibri"/>
              <a:ea typeface="Calibri"/>
              <a:cs typeface="B Nazanin" panose="00000400000000000000" pitchFamily="2" charset="-78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04208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3733" dirty="0">
                <a:ln w="500">
                  <a:solidFill>
                    <a:srgbClr val="04617B">
                      <a:shade val="20000"/>
                      <a:satMod val="120000"/>
                    </a:srgbClr>
                  </a:solidFill>
                </a:ln>
                <a:solidFill>
                  <a:srgbClr val="FF0000"/>
                </a:solidFill>
                <a:cs typeface="B Titr" pitchFamily="2" charset="-78"/>
              </a:rPr>
              <a:t>گرامر درس </a:t>
            </a:r>
            <a:r>
              <a:rPr lang="fa-IR" sz="3733" u="sng" dirty="0">
                <a:ln w="500">
                  <a:solidFill>
                    <a:srgbClr val="04617B">
                      <a:shade val="20000"/>
                      <a:satMod val="120000"/>
                    </a:srgbClr>
                  </a:solidFill>
                </a:ln>
                <a:solidFill>
                  <a:srgbClr val="FF0000"/>
                </a:solidFill>
                <a:cs typeface="B Titr" pitchFamily="2" charset="-78"/>
              </a:rPr>
              <a:t>1</a:t>
            </a:r>
            <a:r>
              <a:rPr lang="fa-IR" sz="2133" u="sng" dirty="0">
                <a:ln w="500">
                  <a:solidFill>
                    <a:srgbClr val="04617B">
                      <a:shade val="20000"/>
                      <a:satMod val="120000"/>
                    </a:srgbClr>
                  </a:solidFill>
                </a:ln>
                <a:solidFill>
                  <a:srgbClr val="FF0000"/>
                </a:solidFill>
                <a:cs typeface="B Titr" pitchFamily="2" charset="-78"/>
              </a:rPr>
              <a:t/>
            </a:r>
            <a:br>
              <a:rPr lang="fa-IR" sz="2133" u="sng" dirty="0">
                <a:ln w="500">
                  <a:solidFill>
                    <a:srgbClr val="04617B">
                      <a:shade val="20000"/>
                      <a:satMod val="120000"/>
                    </a:srgbClr>
                  </a:solidFill>
                </a:ln>
                <a:solidFill>
                  <a:srgbClr val="FF0000"/>
                </a:solidFill>
                <a:cs typeface="B Titr" pitchFamily="2" charset="-78"/>
              </a:rPr>
            </a:b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8514" y="2066064"/>
            <a:ext cx="11634971" cy="5664629"/>
          </a:xfrm>
        </p:spPr>
        <p:txBody>
          <a:bodyPr>
            <a:normAutofit/>
          </a:bodyPr>
          <a:lstStyle/>
          <a:p>
            <a:pPr algn="r" rt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fa-IR" b="1" dirty="0">
                <a:latin typeface="Calibri"/>
                <a:ea typeface="Times New Roman"/>
                <a:cs typeface="B Nazanin" panose="00000400000000000000" pitchFamily="2" charset="-78"/>
              </a:rPr>
              <a:t>ارتباط دهنده های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ماضی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بعید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با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زمان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گذشته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ساده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latin typeface="Arial"/>
                <a:ea typeface="Times New Roman"/>
                <a:cs typeface="B Nazanin" panose="00000400000000000000" pitchFamily="2" charset="-78"/>
              </a:rPr>
              <a:t>:</a:t>
            </a:r>
            <a:endParaRPr lang="fa-IR" b="1" dirty="0">
              <a:latin typeface="Calibri"/>
              <a:ea typeface="Times New Roman"/>
              <a:cs typeface="B Nazanin" panose="00000400000000000000" pitchFamily="2" charset="-78"/>
            </a:endParaRP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u="sng" dirty="0" err="1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when,before</a:t>
            </a:r>
            <a:r>
              <a:rPr lang="en-US" b="1" dirty="0" err="1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,</a:t>
            </a:r>
            <a:r>
              <a:rPr lang="en-US" b="1" u="sng" dirty="0" err="1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after,because</a:t>
            </a:r>
            <a:endParaRPr lang="fa-IR" b="1" u="sng" dirty="0">
              <a:solidFill>
                <a:prstClr val="black"/>
              </a:solidFill>
              <a:latin typeface="Calibri"/>
              <a:ea typeface="Times New Roman"/>
              <a:cs typeface="B Nazanin" panose="00000400000000000000" pitchFamily="2" charset="-78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b="1" dirty="0">
              <a:latin typeface="Calibri"/>
              <a:ea typeface="Calibri"/>
              <a:cs typeface="B Nazanin" panose="00000400000000000000" pitchFamily="2" charset="-78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Clr>
                <a:srgbClr val="04617B"/>
              </a:buClr>
              <a:buNone/>
            </a:pPr>
            <a:r>
              <a:rPr lang="en-US" b="1" dirty="0">
                <a:latin typeface="Calibri"/>
                <a:ea typeface="Times New Roman"/>
                <a:cs typeface="B Nazanin" panose="00000400000000000000" pitchFamily="2" charset="-78"/>
              </a:rPr>
              <a:t>1) </a:t>
            </a:r>
            <a:r>
              <a:rPr lang="en-US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Sara had finished her homework </a:t>
            </a:r>
            <a:r>
              <a:rPr lang="en-US" b="1" i="1" u="sng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before</a:t>
            </a:r>
            <a:r>
              <a:rPr lang="en-US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 she went to bed.</a:t>
            </a:r>
            <a:endParaRPr lang="en-US" b="1" dirty="0">
              <a:solidFill>
                <a:prstClr val="black"/>
              </a:solidFill>
              <a:latin typeface="Calibri"/>
              <a:ea typeface="Calibri"/>
              <a:cs typeface="B Nazanin" panose="00000400000000000000" pitchFamily="2" charset="-78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Clr>
                <a:srgbClr val="04617B"/>
              </a:buClr>
              <a:buNone/>
            </a:pPr>
            <a:r>
              <a:rPr lang="en-US" b="1" dirty="0">
                <a:latin typeface="Calibri"/>
                <a:ea typeface="Times New Roman"/>
                <a:cs typeface="B Nazanin" panose="00000400000000000000" pitchFamily="2" charset="-78"/>
              </a:rPr>
              <a:t>2) </a:t>
            </a:r>
            <a:r>
              <a:rPr lang="en-US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Ali had eaten his lunch </a:t>
            </a:r>
            <a:r>
              <a:rPr lang="en-US" b="1" i="1" u="sng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when</a:t>
            </a:r>
            <a:r>
              <a:rPr lang="en-US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 I arrived. </a:t>
            </a:r>
            <a:endParaRPr lang="en-US" b="1" dirty="0">
              <a:solidFill>
                <a:prstClr val="black"/>
              </a:solidFill>
              <a:latin typeface="Calibri"/>
              <a:ea typeface="Calibri"/>
              <a:cs typeface="B Nazanin" panose="00000400000000000000" pitchFamily="2" charset="-78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Clr>
                <a:srgbClr val="04617B"/>
              </a:buClr>
              <a:buNone/>
            </a:pPr>
            <a:r>
              <a:rPr lang="en-US" b="1" dirty="0">
                <a:latin typeface="Calibri"/>
                <a:ea typeface="Times New Roman"/>
                <a:cs typeface="B Nazanin" panose="00000400000000000000" pitchFamily="2" charset="-78"/>
              </a:rPr>
              <a:t>3) </a:t>
            </a:r>
            <a:r>
              <a:rPr lang="en-US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I was very tired </a:t>
            </a:r>
            <a:r>
              <a:rPr lang="en-US" b="1" i="1" u="sng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because</a:t>
            </a:r>
            <a:r>
              <a:rPr lang="en-US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 I had worked very hard.</a:t>
            </a:r>
            <a:endParaRPr lang="en-US" b="1" dirty="0">
              <a:solidFill>
                <a:prstClr val="black"/>
              </a:solidFill>
              <a:latin typeface="Calibri"/>
              <a:ea typeface="Calibri"/>
              <a:cs typeface="B Nazanin" panose="00000400000000000000" pitchFamily="2" charset="-78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Clr>
                <a:srgbClr val="04617B"/>
              </a:buClr>
              <a:buNone/>
            </a:pPr>
            <a:r>
              <a:rPr lang="en-US" b="1" dirty="0">
                <a:latin typeface="Calibri"/>
                <a:ea typeface="Times New Roman"/>
                <a:cs typeface="B Nazanin" panose="00000400000000000000" pitchFamily="2" charset="-78"/>
              </a:rPr>
              <a:t>4)</a:t>
            </a:r>
            <a:r>
              <a:rPr lang="en-US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 My brother ate dinner </a:t>
            </a:r>
            <a:r>
              <a:rPr lang="en-US" b="1" i="1" u="sng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after</a:t>
            </a:r>
            <a:r>
              <a:rPr lang="en-US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 he had watched TV.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0020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3660" y="37603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fa-IR" sz="3733" dirty="0">
                <a:ln w="500">
                  <a:solidFill>
                    <a:srgbClr val="04617B">
                      <a:shade val="20000"/>
                      <a:satMod val="120000"/>
                    </a:srgbClr>
                  </a:solidFill>
                </a:ln>
                <a:solidFill>
                  <a:srgbClr val="FF0000"/>
                </a:solidFill>
                <a:cs typeface="B Titr" pitchFamily="2" charset="-78"/>
              </a:rPr>
              <a:t>گرامر درس </a:t>
            </a:r>
            <a:r>
              <a:rPr lang="fa-IR" sz="3733" u="sng" dirty="0">
                <a:ln w="500">
                  <a:solidFill>
                    <a:srgbClr val="04617B">
                      <a:shade val="20000"/>
                      <a:satMod val="120000"/>
                    </a:srgbClr>
                  </a:solidFill>
                </a:ln>
                <a:solidFill>
                  <a:srgbClr val="FF0000"/>
                </a:solidFill>
                <a:cs typeface="B Titr" pitchFamily="2" charset="-78"/>
              </a:rPr>
              <a:t>1</a:t>
            </a:r>
            <a:r>
              <a:rPr lang="fa-IR" sz="2133" u="sng" dirty="0">
                <a:ln w="500">
                  <a:solidFill>
                    <a:srgbClr val="04617B">
                      <a:shade val="20000"/>
                      <a:satMod val="120000"/>
                    </a:srgbClr>
                  </a:solidFill>
                </a:ln>
                <a:solidFill>
                  <a:srgbClr val="FF0000"/>
                </a:solidFill>
                <a:cs typeface="B Titr" pitchFamily="2" charset="-78"/>
              </a:rPr>
              <a:t/>
            </a:r>
            <a:br>
              <a:rPr lang="fa-IR" sz="2133" u="sng" dirty="0">
                <a:ln w="500">
                  <a:solidFill>
                    <a:srgbClr val="04617B">
                      <a:shade val="20000"/>
                      <a:satMod val="120000"/>
                    </a:srgbClr>
                  </a:solidFill>
                </a:ln>
                <a:solidFill>
                  <a:srgbClr val="FF0000"/>
                </a:solidFill>
                <a:cs typeface="B Titr" pitchFamily="2" charset="-78"/>
              </a:rPr>
            </a:b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4876" y="1491212"/>
            <a:ext cx="10465163" cy="5925277"/>
          </a:xfrm>
        </p:spPr>
        <p:txBody>
          <a:bodyPr>
            <a:normAutofit/>
          </a:bodyPr>
          <a:lstStyle/>
          <a:p>
            <a:pPr marL="0" indent="0" algn="ctr" rtl="1">
              <a:lnSpc>
                <a:spcPct val="150000"/>
              </a:lnSpc>
              <a:spcBef>
                <a:spcPts val="0"/>
              </a:spcBef>
              <a:buNone/>
            </a:pPr>
            <a:r>
              <a:rPr lang="fa-IR" b="1" dirty="0">
                <a:latin typeface="Arial"/>
                <a:ea typeface="Times New Roman"/>
                <a:cs typeface="B Nazanin" panose="00000400000000000000" pitchFamily="2" charset="-78"/>
              </a:rPr>
              <a:t>گذشته</a:t>
            </a:r>
            <a:r>
              <a:rPr lang="fa-IR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latin typeface="Arial"/>
                <a:ea typeface="Times New Roman"/>
                <a:cs typeface="B Nazanin" panose="00000400000000000000" pitchFamily="2" charset="-78"/>
              </a:rPr>
              <a:t>ساده</a:t>
            </a:r>
            <a:r>
              <a:rPr lang="en-US" b="1" dirty="0">
                <a:latin typeface="Arial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latin typeface="Calibri"/>
                <a:ea typeface="Times New Roman"/>
                <a:cs typeface="B Nazanin" panose="00000400000000000000" pitchFamily="2" charset="-78"/>
              </a:rPr>
              <a:t>+ </a:t>
            </a:r>
            <a:r>
              <a:rPr lang="en-US" b="1" dirty="0">
                <a:latin typeface="Calibri"/>
                <a:ea typeface="Times New Roman"/>
                <a:cs typeface="B Nazanin" panose="00000400000000000000" pitchFamily="2" charset="-78"/>
              </a:rPr>
              <a:t> before</a:t>
            </a:r>
            <a:r>
              <a:rPr lang="fa-IR" b="1" dirty="0">
                <a:latin typeface="Calibri"/>
                <a:ea typeface="Times New Roman"/>
                <a:cs typeface="B Nazanin" panose="00000400000000000000" pitchFamily="2" charset="-78"/>
              </a:rPr>
              <a:t>+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ماضی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بعید</a:t>
            </a:r>
            <a:r>
              <a:rPr lang="en-US" b="1" dirty="0">
                <a:latin typeface="Arial"/>
                <a:ea typeface="Times New Roman"/>
                <a:cs typeface="B Nazanin" panose="00000400000000000000" pitchFamily="2" charset="-78"/>
              </a:rPr>
              <a:t>  </a:t>
            </a:r>
            <a:endParaRPr lang="en-US" b="1" dirty="0">
              <a:latin typeface="Calibri"/>
              <a:ea typeface="Calibri"/>
              <a:cs typeface="B Nazanin" panose="00000400000000000000" pitchFamily="2" charset="-78"/>
            </a:endParaRPr>
          </a:p>
          <a:p>
            <a:pPr marL="0" indent="0" algn="ctr" rtl="1">
              <a:lnSpc>
                <a:spcPct val="150000"/>
              </a:lnSpc>
              <a:spcBef>
                <a:spcPts val="0"/>
              </a:spcBef>
              <a:buNone/>
            </a:pP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ماضی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بعید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latin typeface="Calibri"/>
                <a:ea typeface="Times New Roman"/>
                <a:cs typeface="B Nazanin" panose="00000400000000000000" pitchFamily="2" charset="-78"/>
              </a:rPr>
              <a:t>+</a:t>
            </a:r>
            <a:r>
              <a:rPr lang="en-US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latin typeface="Arial"/>
                <a:ea typeface="Times New Roman"/>
                <a:cs typeface="B Nazanin" panose="00000400000000000000" pitchFamily="2" charset="-78"/>
              </a:rPr>
              <a:t>گذشته</a:t>
            </a:r>
            <a:r>
              <a:rPr lang="fa-IR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latin typeface="Arial"/>
                <a:ea typeface="Times New Roman"/>
                <a:cs typeface="B Nazanin" panose="00000400000000000000" pitchFamily="2" charset="-78"/>
              </a:rPr>
              <a:t>ساده</a:t>
            </a:r>
            <a:r>
              <a:rPr lang="en-US" b="1" dirty="0">
                <a:latin typeface="Arial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latin typeface="Calibri"/>
                <a:ea typeface="Times New Roman"/>
                <a:cs typeface="B Nazanin" panose="00000400000000000000" pitchFamily="2" charset="-78"/>
              </a:rPr>
              <a:t>+</a:t>
            </a:r>
            <a:r>
              <a:rPr lang="en-US" b="1" dirty="0">
                <a:latin typeface="Calibri"/>
                <a:ea typeface="Times New Roman"/>
                <a:cs typeface="B Nazanin" panose="00000400000000000000" pitchFamily="2" charset="-78"/>
              </a:rPr>
              <a:t>   Before </a:t>
            </a:r>
            <a:r>
              <a:rPr lang="fa-IR" b="1" dirty="0">
                <a:latin typeface="Calibri"/>
                <a:ea typeface="Times New Roman"/>
                <a:cs typeface="B Nazanin" panose="00000400000000000000" pitchFamily="2" charset="-78"/>
              </a:rPr>
              <a:t>  </a:t>
            </a:r>
            <a:endParaRPr lang="en-US" b="1" dirty="0">
              <a:latin typeface="Calibri"/>
              <a:ea typeface="Calibri"/>
              <a:cs typeface="B Nazanin" panose="00000400000000000000" pitchFamily="2" charset="-78"/>
            </a:endParaRPr>
          </a:p>
          <a:p>
            <a:pPr marL="0" indent="0" algn="ctr" rtl="1">
              <a:lnSpc>
                <a:spcPct val="150000"/>
              </a:lnSpc>
              <a:spcBef>
                <a:spcPts val="0"/>
              </a:spcBef>
              <a:buNone/>
            </a:pPr>
            <a:r>
              <a:rPr lang="fa-IR" b="1" dirty="0">
                <a:latin typeface="Arial"/>
                <a:ea typeface="Times New Roman"/>
                <a:cs typeface="B Nazanin" panose="00000400000000000000" pitchFamily="2" charset="-78"/>
              </a:rPr>
              <a:t>گذشته</a:t>
            </a:r>
            <a:r>
              <a:rPr lang="fa-IR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latin typeface="Arial"/>
                <a:ea typeface="Times New Roman"/>
                <a:cs typeface="B Nazanin" panose="00000400000000000000" pitchFamily="2" charset="-78"/>
              </a:rPr>
              <a:t>ساده</a:t>
            </a:r>
            <a:r>
              <a:rPr lang="fa-IR" b="1" dirty="0">
                <a:latin typeface="Calibri"/>
                <a:ea typeface="Times New Roman"/>
                <a:cs typeface="B Nazanin" panose="00000400000000000000" pitchFamily="2" charset="-78"/>
              </a:rPr>
              <a:t>+ </a:t>
            </a:r>
            <a:r>
              <a:rPr lang="en-US" b="1" dirty="0">
                <a:latin typeface="Calibri"/>
                <a:ea typeface="Times New Roman"/>
                <a:cs typeface="B Nazanin" panose="00000400000000000000" pitchFamily="2" charset="-78"/>
              </a:rPr>
              <a:t>when</a:t>
            </a:r>
            <a:r>
              <a:rPr lang="fa-IR" b="1" dirty="0">
                <a:latin typeface="Calibri"/>
                <a:ea typeface="Times New Roman"/>
                <a:cs typeface="B Nazanin" panose="00000400000000000000" pitchFamily="2" charset="-78"/>
              </a:rPr>
              <a:t> +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ماضی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بعید</a:t>
            </a:r>
            <a:endParaRPr lang="en-US" b="1" dirty="0">
              <a:latin typeface="Calibri"/>
              <a:ea typeface="Calibri"/>
              <a:cs typeface="B Nazanin" panose="00000400000000000000" pitchFamily="2" charset="-78"/>
            </a:endParaRPr>
          </a:p>
          <a:p>
            <a:pPr marL="0" indent="0" algn="ctr" rtl="1">
              <a:lnSpc>
                <a:spcPct val="150000"/>
              </a:lnSpc>
              <a:spcBef>
                <a:spcPts val="0"/>
              </a:spcBef>
              <a:buNone/>
            </a:pP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ماضی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latin typeface="Arial"/>
                <a:ea typeface="Times New Roman"/>
                <a:cs typeface="B Nazanin" panose="00000400000000000000" pitchFamily="2" charset="-78"/>
              </a:rPr>
              <a:t>بعید</a:t>
            </a:r>
            <a:r>
              <a:rPr lang="ar-SA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latin typeface="Calibri"/>
                <a:ea typeface="Times New Roman"/>
                <a:cs typeface="B Nazanin" panose="00000400000000000000" pitchFamily="2" charset="-78"/>
              </a:rPr>
              <a:t>+</a:t>
            </a:r>
            <a:r>
              <a:rPr lang="en-US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latin typeface="Arial"/>
                <a:ea typeface="Times New Roman"/>
                <a:cs typeface="B Nazanin" panose="00000400000000000000" pitchFamily="2" charset="-78"/>
              </a:rPr>
              <a:t>گذشته</a:t>
            </a:r>
            <a:r>
              <a:rPr lang="fa-IR" b="1" dirty="0"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latin typeface="Arial"/>
                <a:ea typeface="Times New Roman"/>
                <a:cs typeface="B Nazanin" panose="00000400000000000000" pitchFamily="2" charset="-78"/>
              </a:rPr>
              <a:t>ساده</a:t>
            </a:r>
            <a:r>
              <a:rPr lang="fa-IR" b="1" dirty="0">
                <a:latin typeface="Calibri"/>
                <a:ea typeface="Times New Roman"/>
                <a:cs typeface="B Nazanin" panose="00000400000000000000" pitchFamily="2" charset="-78"/>
              </a:rPr>
              <a:t> + </a:t>
            </a:r>
            <a:r>
              <a:rPr lang="en-US" b="1" dirty="0">
                <a:latin typeface="Calibri"/>
                <a:ea typeface="Times New Roman"/>
                <a:cs typeface="B Nazanin" panose="00000400000000000000" pitchFamily="2" charset="-78"/>
              </a:rPr>
              <a:t>When</a:t>
            </a:r>
          </a:p>
          <a:p>
            <a:pPr marL="0" indent="0" algn="ctr" rtl="1">
              <a:lnSpc>
                <a:spcPct val="150000"/>
              </a:lnSpc>
              <a:spcBef>
                <a:spcPts val="0"/>
              </a:spcBef>
              <a:buClr>
                <a:srgbClr val="04617B"/>
              </a:buClr>
              <a:buNone/>
            </a:pPr>
            <a:r>
              <a:rPr lang="ar-SA" b="1" dirty="0">
                <a:solidFill>
                  <a:prstClr val="black"/>
                </a:solidFill>
                <a:latin typeface="Arial"/>
                <a:ea typeface="Times New Roman"/>
                <a:cs typeface="B Nazanin" panose="00000400000000000000" pitchFamily="2" charset="-78"/>
              </a:rPr>
              <a:t>ماضی</a:t>
            </a:r>
            <a:r>
              <a:rPr lang="ar-SA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solidFill>
                  <a:prstClr val="black"/>
                </a:solidFill>
                <a:latin typeface="Arial"/>
                <a:ea typeface="Times New Roman"/>
                <a:cs typeface="B Nazanin" panose="00000400000000000000" pitchFamily="2" charset="-78"/>
              </a:rPr>
              <a:t>بعید</a:t>
            </a:r>
            <a:r>
              <a:rPr lang="ar-SA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+ </a:t>
            </a:r>
            <a:r>
              <a:rPr lang="en-US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after</a:t>
            </a:r>
            <a:r>
              <a:rPr lang="fa-IR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 + </a:t>
            </a:r>
            <a:r>
              <a:rPr lang="fa-IR" b="1" dirty="0">
                <a:solidFill>
                  <a:prstClr val="black"/>
                </a:solidFill>
                <a:latin typeface="Arial"/>
                <a:ea typeface="Times New Roman"/>
                <a:cs typeface="B Nazanin" panose="00000400000000000000" pitchFamily="2" charset="-78"/>
              </a:rPr>
              <a:t>گذشته</a:t>
            </a:r>
            <a:r>
              <a:rPr lang="fa-IR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solidFill>
                  <a:prstClr val="black"/>
                </a:solidFill>
                <a:latin typeface="Arial"/>
                <a:ea typeface="Times New Roman"/>
                <a:cs typeface="B Nazanin" panose="00000400000000000000" pitchFamily="2" charset="-78"/>
              </a:rPr>
              <a:t>ساده</a:t>
            </a:r>
            <a:endParaRPr lang="en-US" b="1" dirty="0">
              <a:solidFill>
                <a:prstClr val="black"/>
              </a:solidFill>
              <a:latin typeface="Calibri"/>
              <a:ea typeface="Calibri"/>
              <a:cs typeface="B Nazanin" panose="00000400000000000000" pitchFamily="2" charset="-78"/>
            </a:endParaRPr>
          </a:p>
          <a:p>
            <a:pPr marL="0" indent="0" algn="ctr" rtl="1">
              <a:lnSpc>
                <a:spcPct val="150000"/>
              </a:lnSpc>
              <a:spcBef>
                <a:spcPts val="0"/>
              </a:spcBef>
              <a:buClr>
                <a:srgbClr val="04617B"/>
              </a:buClr>
              <a:buNone/>
            </a:pPr>
            <a:r>
              <a:rPr lang="fa-IR" b="1" dirty="0">
                <a:solidFill>
                  <a:prstClr val="black"/>
                </a:solidFill>
                <a:latin typeface="Arial"/>
                <a:ea typeface="Times New Roman"/>
                <a:cs typeface="B Nazanin" panose="00000400000000000000" pitchFamily="2" charset="-78"/>
              </a:rPr>
              <a:t>گذشته</a:t>
            </a:r>
            <a:r>
              <a:rPr lang="fa-IR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solidFill>
                  <a:prstClr val="black"/>
                </a:solidFill>
                <a:latin typeface="Arial"/>
                <a:ea typeface="Times New Roman"/>
                <a:cs typeface="B Nazanin" panose="00000400000000000000" pitchFamily="2" charset="-78"/>
              </a:rPr>
              <a:t>ساده</a:t>
            </a:r>
            <a:r>
              <a:rPr lang="fa-IR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 + </a:t>
            </a:r>
            <a:r>
              <a:rPr lang="ar-SA" b="1" dirty="0">
                <a:solidFill>
                  <a:prstClr val="black"/>
                </a:solidFill>
                <a:latin typeface="Arial"/>
                <a:ea typeface="Times New Roman"/>
                <a:cs typeface="B Nazanin" panose="00000400000000000000" pitchFamily="2" charset="-78"/>
              </a:rPr>
              <a:t>ماضی</a:t>
            </a:r>
            <a:r>
              <a:rPr lang="ar-SA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solidFill>
                  <a:prstClr val="black"/>
                </a:solidFill>
                <a:latin typeface="Arial"/>
                <a:ea typeface="Times New Roman"/>
                <a:cs typeface="B Nazanin" panose="00000400000000000000" pitchFamily="2" charset="-78"/>
              </a:rPr>
              <a:t>بعید</a:t>
            </a:r>
            <a:r>
              <a:rPr lang="ar-SA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+ </a:t>
            </a:r>
            <a:r>
              <a:rPr lang="en-US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After</a:t>
            </a:r>
          </a:p>
          <a:p>
            <a:pPr marL="0" indent="0" algn="ctr" rtl="1">
              <a:lnSpc>
                <a:spcPct val="150000"/>
              </a:lnSpc>
              <a:spcBef>
                <a:spcPts val="0"/>
              </a:spcBef>
              <a:buClr>
                <a:srgbClr val="04617B"/>
              </a:buClr>
              <a:buNone/>
            </a:pPr>
            <a:r>
              <a:rPr lang="ar-SA" b="1" dirty="0">
                <a:solidFill>
                  <a:prstClr val="black"/>
                </a:solidFill>
                <a:latin typeface="Arial"/>
                <a:ea typeface="Times New Roman"/>
                <a:cs typeface="B Nazanin" panose="00000400000000000000" pitchFamily="2" charset="-78"/>
              </a:rPr>
              <a:t>ماضی</a:t>
            </a:r>
            <a:r>
              <a:rPr lang="ar-SA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solidFill>
                  <a:prstClr val="black"/>
                </a:solidFill>
                <a:latin typeface="Arial"/>
                <a:ea typeface="Times New Roman"/>
                <a:cs typeface="B Nazanin" panose="00000400000000000000" pitchFamily="2" charset="-78"/>
              </a:rPr>
              <a:t>بعید</a:t>
            </a:r>
            <a:r>
              <a:rPr lang="ar-SA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+</a:t>
            </a:r>
            <a:r>
              <a:rPr lang="en-US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 because </a:t>
            </a:r>
            <a:r>
              <a:rPr lang="fa-IR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+</a:t>
            </a:r>
            <a:r>
              <a:rPr lang="en-US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solidFill>
                  <a:prstClr val="black"/>
                </a:solidFill>
                <a:latin typeface="Arial"/>
                <a:ea typeface="Times New Roman"/>
                <a:cs typeface="B Nazanin" panose="00000400000000000000" pitchFamily="2" charset="-78"/>
              </a:rPr>
              <a:t>گذشته</a:t>
            </a:r>
            <a:r>
              <a:rPr lang="fa-IR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solidFill>
                  <a:prstClr val="black"/>
                </a:solidFill>
                <a:latin typeface="Arial"/>
                <a:ea typeface="Times New Roman"/>
                <a:cs typeface="B Nazanin" panose="00000400000000000000" pitchFamily="2" charset="-78"/>
              </a:rPr>
              <a:t>ساده</a:t>
            </a:r>
            <a:r>
              <a:rPr lang="en-US" b="1" dirty="0">
                <a:solidFill>
                  <a:prstClr val="black"/>
                </a:solidFill>
                <a:latin typeface="Arial"/>
                <a:ea typeface="Times New Roman"/>
                <a:cs typeface="B Nazanin" panose="00000400000000000000" pitchFamily="2" charset="-78"/>
              </a:rPr>
              <a:t>    </a:t>
            </a:r>
            <a:endParaRPr lang="en-US" b="1" dirty="0">
              <a:solidFill>
                <a:prstClr val="black"/>
              </a:solidFill>
              <a:latin typeface="Calibri"/>
              <a:ea typeface="Calibri"/>
              <a:cs typeface="B Nazanin" panose="00000400000000000000" pitchFamily="2" charset="-78"/>
            </a:endParaRPr>
          </a:p>
          <a:p>
            <a:pPr marL="0" indent="0" algn="ctr" rtl="1">
              <a:lnSpc>
                <a:spcPct val="150000"/>
              </a:lnSpc>
              <a:spcBef>
                <a:spcPts val="0"/>
              </a:spcBef>
              <a:buClr>
                <a:srgbClr val="04617B"/>
              </a:buClr>
              <a:buNone/>
            </a:pPr>
            <a:r>
              <a:rPr lang="fa-IR" b="1" dirty="0">
                <a:solidFill>
                  <a:prstClr val="black"/>
                </a:solidFill>
                <a:latin typeface="Arial"/>
                <a:ea typeface="Times New Roman"/>
                <a:cs typeface="B Nazanin" panose="00000400000000000000" pitchFamily="2" charset="-78"/>
              </a:rPr>
              <a:t>گذشته</a:t>
            </a:r>
            <a:r>
              <a:rPr lang="fa-IR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solidFill>
                  <a:prstClr val="black"/>
                </a:solidFill>
                <a:latin typeface="Arial"/>
                <a:ea typeface="Times New Roman"/>
                <a:cs typeface="B Nazanin" panose="00000400000000000000" pitchFamily="2" charset="-78"/>
              </a:rPr>
              <a:t>ساده</a:t>
            </a:r>
            <a:r>
              <a:rPr lang="fa-IR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 + </a:t>
            </a:r>
            <a:r>
              <a:rPr lang="ar-SA" b="1" dirty="0">
                <a:solidFill>
                  <a:prstClr val="black"/>
                </a:solidFill>
                <a:latin typeface="Arial"/>
                <a:ea typeface="Times New Roman"/>
                <a:cs typeface="B Nazanin" panose="00000400000000000000" pitchFamily="2" charset="-78"/>
              </a:rPr>
              <a:t>ماضی</a:t>
            </a:r>
            <a:r>
              <a:rPr lang="ar-SA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ar-SA" b="1" dirty="0">
                <a:solidFill>
                  <a:prstClr val="black"/>
                </a:solidFill>
                <a:latin typeface="Arial"/>
                <a:ea typeface="Times New Roman"/>
                <a:cs typeface="B Nazanin" panose="00000400000000000000" pitchFamily="2" charset="-78"/>
              </a:rPr>
              <a:t>بعید</a:t>
            </a:r>
            <a:r>
              <a:rPr lang="ar-SA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 </a:t>
            </a:r>
            <a:r>
              <a:rPr lang="fa-IR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+ </a:t>
            </a:r>
            <a:r>
              <a:rPr lang="en-US" b="1" dirty="0">
                <a:solidFill>
                  <a:prstClr val="black"/>
                </a:solidFill>
                <a:latin typeface="Calibri"/>
                <a:ea typeface="Times New Roman"/>
                <a:cs typeface="B Nazanin" panose="00000400000000000000" pitchFamily="2" charset="-78"/>
              </a:rPr>
              <a:t>    Because</a:t>
            </a:r>
            <a:endParaRPr lang="en-US" b="1" dirty="0">
              <a:solidFill>
                <a:prstClr val="black"/>
              </a:solidFill>
              <a:latin typeface="Calibri"/>
              <a:ea typeface="Calibri"/>
              <a:cs typeface="B Nazanin" panose="00000400000000000000" pitchFamily="2" charset="-78"/>
            </a:endParaRPr>
          </a:p>
          <a:p>
            <a:pPr marL="0" indent="0" algn="ctr">
              <a:lnSpc>
                <a:spcPct val="115000"/>
              </a:lnSpc>
              <a:spcBef>
                <a:spcPts val="0"/>
              </a:spcBef>
              <a:buNone/>
            </a:pP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Left Brace 3"/>
          <p:cNvSpPr/>
          <p:nvPr/>
        </p:nvSpPr>
        <p:spPr>
          <a:xfrm>
            <a:off x="3594726" y="1701593"/>
            <a:ext cx="207264" cy="12192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5" name="Left Brace 4"/>
          <p:cNvSpPr/>
          <p:nvPr/>
        </p:nvSpPr>
        <p:spPr>
          <a:xfrm>
            <a:off x="3594726" y="2993693"/>
            <a:ext cx="207264" cy="12192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" name="Left Brace 5"/>
          <p:cNvSpPr/>
          <p:nvPr/>
        </p:nvSpPr>
        <p:spPr>
          <a:xfrm>
            <a:off x="3698358" y="4283536"/>
            <a:ext cx="207264" cy="104549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" name="Left Brace 6"/>
          <p:cNvSpPr/>
          <p:nvPr/>
        </p:nvSpPr>
        <p:spPr>
          <a:xfrm>
            <a:off x="3635483" y="5501785"/>
            <a:ext cx="207264" cy="12192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3618204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70367" y="476622"/>
            <a:ext cx="9894265" cy="1143000"/>
          </a:xfrm>
        </p:spPr>
        <p:txBody>
          <a:bodyPr>
            <a:normAutofit fontScale="90000"/>
          </a:bodyPr>
          <a:lstStyle/>
          <a:p>
            <a:r>
              <a:rPr lang="en-US" sz="4267" dirty="0" smtClean="0">
                <a:latin typeface="Times New Roman" pitchFamily="18" charset="0"/>
                <a:cs typeface="Times New Roman" pitchFamily="18" charset="0"/>
              </a:rPr>
              <a:t>Exercise</a:t>
            </a:r>
            <a:r>
              <a:rPr lang="en-US" dirty="0" smtClean="0"/>
              <a:t/>
            </a:r>
            <a:br>
              <a:rPr lang="en-US" dirty="0" smtClean="0"/>
            </a:br>
            <a:endParaRPr lang="fa-IR" dirty="0"/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>
          <a:xfrm>
            <a:off x="470367" y="886712"/>
            <a:ext cx="12279718" cy="5971288"/>
          </a:xfrm>
        </p:spPr>
        <p:txBody>
          <a:bodyPr>
            <a:normAutofit/>
          </a:bodyPr>
          <a:lstStyle/>
          <a:p>
            <a:pPr marL="0" indent="0">
              <a:lnSpc>
                <a:spcPct val="250000"/>
              </a:lnSpc>
              <a:spcBef>
                <a:spcPts val="0"/>
              </a:spcBef>
              <a:buNone/>
            </a:pPr>
            <a:r>
              <a:rPr lang="en-US" b="1" dirty="0">
                <a:latin typeface="Calibri"/>
                <a:ea typeface="Times New Roman"/>
                <a:cs typeface="B Nazanin" panose="00000400000000000000" pitchFamily="2" charset="-78"/>
              </a:rPr>
              <a:t>1. The doctor had arrived when I ……………………. (Come)</a:t>
            </a:r>
            <a:endParaRPr lang="en-US" dirty="0">
              <a:latin typeface="Calibri"/>
              <a:ea typeface="Calibri"/>
              <a:cs typeface="B Nazanin" panose="00000400000000000000" pitchFamily="2" charset="-78"/>
            </a:endParaRPr>
          </a:p>
          <a:p>
            <a:pPr marL="0" indent="0">
              <a:lnSpc>
                <a:spcPct val="250000"/>
              </a:lnSpc>
              <a:spcBef>
                <a:spcPts val="0"/>
              </a:spcBef>
              <a:buNone/>
            </a:pPr>
            <a:r>
              <a:rPr lang="en-US" b="1" dirty="0">
                <a:latin typeface="Calibri"/>
                <a:ea typeface="Times New Roman"/>
                <a:cs typeface="B Nazanin" panose="00000400000000000000" pitchFamily="2" charset="-78"/>
              </a:rPr>
              <a:t>2. He went home after the school ………………………. over. (Be</a:t>
            </a:r>
            <a:r>
              <a:rPr lang="en-US" b="1" dirty="0" smtClean="0">
                <a:latin typeface="Calibri"/>
                <a:ea typeface="Times New Roman"/>
                <a:cs typeface="B Nazanin" panose="00000400000000000000" pitchFamily="2" charset="-78"/>
              </a:rPr>
              <a:t>)</a:t>
            </a:r>
            <a:endParaRPr lang="en-US" dirty="0">
              <a:latin typeface="Calibri"/>
              <a:ea typeface="Calibri"/>
              <a:cs typeface="B Nazanin" panose="00000400000000000000" pitchFamily="2" charset="-78"/>
            </a:endParaRPr>
          </a:p>
          <a:p>
            <a:pPr marL="0" indent="0">
              <a:lnSpc>
                <a:spcPct val="250000"/>
              </a:lnSpc>
              <a:spcBef>
                <a:spcPts val="0"/>
              </a:spcBef>
              <a:buNone/>
            </a:pPr>
            <a:r>
              <a:rPr lang="en-US" b="1" dirty="0">
                <a:latin typeface="Calibri"/>
                <a:ea typeface="Times New Roman"/>
                <a:cs typeface="B Nazanin" panose="00000400000000000000" pitchFamily="2" charset="-78"/>
              </a:rPr>
              <a:t>3. Had you put the dishes in the kitchen before you went out? (On the table</a:t>
            </a:r>
            <a:r>
              <a:rPr lang="en-US" b="1" dirty="0" smtClean="0">
                <a:latin typeface="Calibri"/>
                <a:ea typeface="Times New Roman"/>
                <a:cs typeface="B Nazanin" panose="00000400000000000000" pitchFamily="2" charset="-78"/>
              </a:rPr>
              <a:t>)</a:t>
            </a:r>
            <a:endParaRPr lang="en-US" dirty="0">
              <a:latin typeface="Calibri"/>
              <a:ea typeface="Calibri"/>
              <a:cs typeface="B Nazanin" panose="00000400000000000000" pitchFamily="2" charset="-78"/>
            </a:endParaRPr>
          </a:p>
          <a:p>
            <a:pPr marL="0" indent="0">
              <a:lnSpc>
                <a:spcPct val="250000"/>
              </a:lnSpc>
              <a:spcBef>
                <a:spcPts val="0"/>
              </a:spcBef>
              <a:buNone/>
            </a:pPr>
            <a:r>
              <a:rPr lang="en-US" b="1" dirty="0">
                <a:latin typeface="Calibri"/>
                <a:ea typeface="Times New Roman"/>
                <a:cs typeface="B Nazanin" panose="00000400000000000000" pitchFamily="2" charset="-78"/>
              </a:rPr>
              <a:t>4. Maryam didn’t go there. They didn’t invite her. (Because</a:t>
            </a:r>
            <a:r>
              <a:rPr lang="en-US" b="1" dirty="0" smtClean="0">
                <a:latin typeface="Calibri"/>
                <a:ea typeface="Times New Roman"/>
                <a:cs typeface="B Nazanin" panose="00000400000000000000" pitchFamily="2" charset="-78"/>
              </a:rPr>
              <a:t>)</a:t>
            </a:r>
            <a:endParaRPr lang="en-US" dirty="0">
              <a:latin typeface="Calibri"/>
              <a:ea typeface="Calibri"/>
              <a:cs typeface="B Nazanin" panose="00000400000000000000" pitchFamily="2" charset="-78"/>
            </a:endParaRPr>
          </a:p>
          <a:p>
            <a:pPr marL="0" indent="0">
              <a:lnSpc>
                <a:spcPct val="250000"/>
              </a:lnSpc>
              <a:spcBef>
                <a:spcPts val="0"/>
              </a:spcBef>
              <a:buNone/>
            </a:pPr>
            <a:r>
              <a:rPr lang="en-US" b="1" dirty="0">
                <a:latin typeface="Calibri"/>
                <a:ea typeface="Times New Roman"/>
                <a:cs typeface="B Nazanin" panose="00000400000000000000" pitchFamily="2" charset="-78"/>
              </a:rPr>
              <a:t>5. Why was Jane happy? (Get very good marks)</a:t>
            </a:r>
            <a:endParaRPr lang="en-US" dirty="0">
              <a:latin typeface="Calibri"/>
              <a:ea typeface="Calibri"/>
              <a:cs typeface="B Nazanin" panose="00000400000000000000" pitchFamily="2" charset="-78"/>
            </a:endParaRPr>
          </a:p>
          <a:p>
            <a:pPr marL="0" indent="0">
              <a:lnSpc>
                <a:spcPct val="250000"/>
              </a:lnSpc>
              <a:buNone/>
            </a:pPr>
            <a:endParaRPr lang="en-US" dirty="0">
              <a:latin typeface="Times New Roman" pitchFamily="18" charset="0"/>
              <a:cs typeface="B Nazanin" panose="00000400000000000000" pitchFamily="2" charset="-78"/>
            </a:endParaRPr>
          </a:p>
          <a:p>
            <a:pPr>
              <a:lnSpc>
                <a:spcPct val="250000"/>
              </a:lnSpc>
            </a:pPr>
            <a:endParaRPr lang="fa-IR" dirty="0">
              <a:latin typeface="Times New Roman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38726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587082" y="521405"/>
            <a:ext cx="9894265" cy="1143000"/>
          </a:xfrm>
        </p:spPr>
        <p:txBody>
          <a:bodyPr>
            <a:normAutofit fontScale="90000"/>
          </a:bodyPr>
          <a:lstStyle/>
          <a:p>
            <a:r>
              <a:rPr lang="en-US" sz="4267" dirty="0">
                <a:latin typeface="Times New Roman" pitchFamily="18" charset="0"/>
                <a:cs typeface="Times New Roman" pitchFamily="18" charset="0"/>
              </a:rPr>
              <a:t>test</a:t>
            </a:r>
            <a:r>
              <a:rPr lang="en-US" dirty="0" smtClean="0"/>
              <a:t/>
            </a:r>
            <a:br>
              <a:rPr lang="en-US" dirty="0" smtClean="0"/>
            </a:br>
            <a:endParaRPr lang="fa-IR" dirty="0"/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>
          <a:xfrm>
            <a:off x="335360" y="626064"/>
            <a:ext cx="10081120" cy="597128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endParaRPr lang="fa-IR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00227" y="1664405"/>
            <a:ext cx="11791773" cy="582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ar-SA" sz="2800" b="1" dirty="0">
                <a:latin typeface="Calibri"/>
                <a:ea typeface="Times New Roman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/>
              <a:ea typeface="Calibri"/>
              <a:cs typeface="B Nazanin" panose="00000400000000000000" pitchFamily="2" charset="-78"/>
            </a:endParaRPr>
          </a:p>
          <a:p>
            <a:pPr marL="457189" indent="-457189">
              <a:buAutoNum type="arabicParenR"/>
            </a:pPr>
            <a:r>
              <a:rPr lang="en-US" sz="2800" b="1" dirty="0">
                <a:latin typeface="Calibri"/>
                <a:ea typeface="Times New Roman"/>
                <a:cs typeface="B Nazanin" panose="00000400000000000000" pitchFamily="2" charset="-78"/>
              </a:rPr>
              <a:t>Ali passed the exam because he …………….. enough before taking it.</a:t>
            </a:r>
            <a:br>
              <a:rPr lang="en-US" sz="2800" b="1" dirty="0">
                <a:latin typeface="Calibri"/>
                <a:ea typeface="Times New Roman"/>
                <a:cs typeface="B Nazanin" panose="00000400000000000000" pitchFamily="2" charset="-78"/>
              </a:rPr>
            </a:br>
            <a:r>
              <a:rPr lang="en-US" sz="2800" b="1" dirty="0">
                <a:latin typeface="Calibri"/>
                <a:ea typeface="Times New Roman"/>
                <a:cs typeface="B Nazanin" panose="00000400000000000000" pitchFamily="2" charset="-78"/>
              </a:rPr>
              <a:t>a) had studied  </a:t>
            </a:r>
            <a:br>
              <a:rPr lang="en-US" sz="2800" b="1" dirty="0">
                <a:latin typeface="Calibri"/>
                <a:ea typeface="Times New Roman"/>
                <a:cs typeface="B Nazanin" panose="00000400000000000000" pitchFamily="2" charset="-78"/>
              </a:rPr>
            </a:br>
            <a:r>
              <a:rPr lang="en-US" sz="2800" b="1" dirty="0">
                <a:latin typeface="Calibri"/>
                <a:ea typeface="Times New Roman"/>
                <a:cs typeface="B Nazanin" panose="00000400000000000000" pitchFamily="2" charset="-78"/>
              </a:rPr>
              <a:t>b) has studied </a:t>
            </a:r>
            <a:br>
              <a:rPr lang="en-US" sz="2800" b="1" dirty="0">
                <a:latin typeface="Calibri"/>
                <a:ea typeface="Times New Roman"/>
                <a:cs typeface="B Nazanin" panose="00000400000000000000" pitchFamily="2" charset="-78"/>
              </a:rPr>
            </a:br>
            <a:r>
              <a:rPr lang="en-US" sz="2800" b="1" dirty="0">
                <a:latin typeface="Calibri"/>
                <a:ea typeface="Times New Roman"/>
                <a:cs typeface="B Nazanin" panose="00000400000000000000" pitchFamily="2" charset="-78"/>
              </a:rPr>
              <a:t>c) would study </a:t>
            </a:r>
            <a:br>
              <a:rPr lang="en-US" sz="2800" b="1" dirty="0">
                <a:latin typeface="Calibri"/>
                <a:ea typeface="Times New Roman"/>
                <a:cs typeface="B Nazanin" panose="00000400000000000000" pitchFamily="2" charset="-78"/>
              </a:rPr>
            </a:br>
            <a:r>
              <a:rPr lang="en-US" sz="2800" b="1" dirty="0">
                <a:latin typeface="Calibri"/>
                <a:ea typeface="Times New Roman"/>
                <a:cs typeface="B Nazanin" panose="00000400000000000000" pitchFamily="2" charset="-78"/>
              </a:rPr>
              <a:t>d) was studying </a:t>
            </a:r>
          </a:p>
          <a:p>
            <a:pPr marL="457189" indent="-457189">
              <a:buAutoNum type="arabicParenR"/>
            </a:pPr>
            <a:endParaRPr lang="en-US" sz="2800" b="1" dirty="0">
              <a:latin typeface="Calibri"/>
              <a:ea typeface="Calibri"/>
              <a:cs typeface="B Nazanin" panose="00000400000000000000" pitchFamily="2" charset="-78"/>
            </a:endParaRPr>
          </a:p>
          <a:p>
            <a:pPr algn="l" rtl="0"/>
            <a:r>
              <a:rPr lang="en-US" sz="2800" b="1" dirty="0">
                <a:latin typeface="Calibri"/>
                <a:ea typeface="Times New Roman"/>
                <a:cs typeface="B Nazanin" panose="00000400000000000000" pitchFamily="2" charset="-78"/>
              </a:rPr>
              <a:t>2)   The lady ……………….  the dinner before her husband arrived. </a:t>
            </a:r>
            <a:br>
              <a:rPr lang="en-US" sz="2800" b="1" dirty="0">
                <a:latin typeface="Calibri"/>
                <a:ea typeface="Times New Roman"/>
                <a:cs typeface="B Nazanin" panose="00000400000000000000" pitchFamily="2" charset="-78"/>
              </a:rPr>
            </a:br>
            <a:r>
              <a:rPr lang="en-US" sz="2800" b="1" dirty="0">
                <a:latin typeface="Calibri"/>
                <a:ea typeface="Times New Roman"/>
                <a:cs typeface="B Nazanin" panose="00000400000000000000" pitchFamily="2" charset="-78"/>
              </a:rPr>
              <a:t>       a) will cook </a:t>
            </a:r>
            <a:br>
              <a:rPr lang="en-US" sz="2800" b="1" dirty="0">
                <a:latin typeface="Calibri"/>
                <a:ea typeface="Times New Roman"/>
                <a:cs typeface="B Nazanin" panose="00000400000000000000" pitchFamily="2" charset="-78"/>
              </a:rPr>
            </a:br>
            <a:r>
              <a:rPr lang="en-US" sz="2800" b="1" dirty="0">
                <a:latin typeface="Calibri"/>
                <a:ea typeface="Times New Roman"/>
                <a:cs typeface="B Nazanin" panose="00000400000000000000" pitchFamily="2" charset="-78"/>
              </a:rPr>
              <a:t>       b) had cooked </a:t>
            </a:r>
            <a:br>
              <a:rPr lang="en-US" sz="2800" b="1" dirty="0">
                <a:latin typeface="Calibri"/>
                <a:ea typeface="Times New Roman"/>
                <a:cs typeface="B Nazanin" panose="00000400000000000000" pitchFamily="2" charset="-78"/>
              </a:rPr>
            </a:br>
            <a:r>
              <a:rPr lang="en-US" sz="2800" b="1" dirty="0">
                <a:latin typeface="Calibri"/>
                <a:ea typeface="Times New Roman"/>
                <a:cs typeface="B Nazanin" panose="00000400000000000000" pitchFamily="2" charset="-78"/>
              </a:rPr>
              <a:t>       c) would cook </a:t>
            </a:r>
            <a:br>
              <a:rPr lang="en-US" sz="2800" b="1" dirty="0">
                <a:latin typeface="Calibri"/>
                <a:ea typeface="Times New Roman"/>
                <a:cs typeface="B Nazanin" panose="00000400000000000000" pitchFamily="2" charset="-78"/>
              </a:rPr>
            </a:br>
            <a:r>
              <a:rPr lang="en-US" sz="2800" b="1" dirty="0">
                <a:latin typeface="Calibri"/>
                <a:ea typeface="Times New Roman"/>
                <a:cs typeface="B Nazanin" panose="00000400000000000000" pitchFamily="2" charset="-78"/>
              </a:rPr>
              <a:t>       d) has cooked </a:t>
            </a:r>
            <a:endParaRPr lang="en-US" sz="2800" b="1" dirty="0">
              <a:latin typeface="Calibri"/>
              <a:ea typeface="Calibri"/>
              <a:cs typeface="B Nazanin" panose="00000400000000000000" pitchFamily="2" charset="-78"/>
            </a:endParaRPr>
          </a:p>
          <a:p>
            <a:pPr marL="457189" indent="-457189">
              <a:lnSpc>
                <a:spcPct val="115000"/>
              </a:lnSpc>
              <a:buAutoNum type="arabicParenR"/>
            </a:pPr>
            <a:endParaRPr lang="en-US" sz="2800" b="1" dirty="0">
              <a:latin typeface="Calibri"/>
              <a:ea typeface="Calibri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96628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1079" y="-1012915"/>
            <a:ext cx="10515600" cy="1325563"/>
          </a:xfrm>
        </p:spPr>
        <p:txBody>
          <a:bodyPr>
            <a:normAutofit fontScale="90000"/>
          </a:bodyPr>
          <a:lstStyle/>
          <a:p>
            <a:pPr algn="ctr" rtl="1">
              <a:lnSpc>
                <a:spcPct val="115000"/>
              </a:lnSpc>
              <a:spcBef>
                <a:spcPts val="0"/>
              </a:spcBef>
              <a:spcAft>
                <a:spcPts val="1333"/>
              </a:spcAft>
            </a:pPr>
            <a:r>
              <a:rPr lang="en-US" sz="4133" dirty="0">
                <a:solidFill>
                  <a:srgbClr val="FF0000"/>
                </a:solidFill>
                <a:latin typeface="Calibri"/>
                <a:ea typeface="Calibri"/>
                <a:cs typeface="B Nazanin"/>
              </a:rPr>
              <a:t/>
            </a:r>
            <a:br>
              <a:rPr lang="en-US" sz="4133" dirty="0">
                <a:solidFill>
                  <a:srgbClr val="FF0000"/>
                </a:solidFill>
                <a:latin typeface="Calibri"/>
                <a:ea typeface="Calibri"/>
                <a:cs typeface="B Nazanin"/>
              </a:rPr>
            </a:br>
            <a:r>
              <a:rPr lang="en-US" sz="4133" dirty="0">
                <a:solidFill>
                  <a:srgbClr val="FF0000"/>
                </a:solidFill>
                <a:latin typeface="Calibri"/>
                <a:ea typeface="Calibri"/>
                <a:cs typeface="B Nazanin"/>
              </a:rPr>
              <a:t/>
            </a:r>
            <a:br>
              <a:rPr lang="en-US" sz="4133" dirty="0">
                <a:solidFill>
                  <a:srgbClr val="FF0000"/>
                </a:solidFill>
                <a:latin typeface="Calibri"/>
                <a:ea typeface="Calibri"/>
                <a:cs typeface="B Nazanin"/>
              </a:rPr>
            </a:br>
            <a:r>
              <a:rPr lang="en-US" sz="4133" dirty="0">
                <a:solidFill>
                  <a:srgbClr val="FF0000"/>
                </a:solidFill>
                <a:latin typeface="Calibri"/>
                <a:ea typeface="Calibri"/>
                <a:cs typeface="B Nazanin"/>
              </a:rPr>
              <a:t/>
            </a:r>
            <a:br>
              <a:rPr lang="en-US" sz="4133" dirty="0">
                <a:solidFill>
                  <a:srgbClr val="FF0000"/>
                </a:solidFill>
                <a:latin typeface="Calibri"/>
                <a:ea typeface="Calibri"/>
                <a:cs typeface="B Nazanin"/>
              </a:rPr>
            </a:br>
            <a:r>
              <a:rPr lang="en-US" sz="4133" dirty="0">
                <a:solidFill>
                  <a:srgbClr val="FF0000"/>
                </a:solidFill>
                <a:latin typeface="Calibri"/>
                <a:ea typeface="Calibri"/>
                <a:cs typeface="B Nazanin"/>
              </a:rPr>
              <a:t/>
            </a:r>
            <a:br>
              <a:rPr lang="en-US" sz="4133" dirty="0">
                <a:solidFill>
                  <a:srgbClr val="FF0000"/>
                </a:solidFill>
                <a:latin typeface="Calibri"/>
                <a:ea typeface="Calibri"/>
                <a:cs typeface="B Nazanin"/>
              </a:rPr>
            </a:br>
            <a:r>
              <a:rPr lang="en-US" sz="3200" dirty="0">
                <a:solidFill>
                  <a:srgbClr val="FF0000"/>
                </a:solidFill>
                <a:latin typeface="Calibri"/>
                <a:ea typeface="Calibri"/>
                <a:cs typeface="Arial"/>
              </a:rPr>
              <a:t/>
            </a:r>
            <a:br>
              <a:rPr lang="en-US" sz="3200" dirty="0">
                <a:solidFill>
                  <a:srgbClr val="FF0000"/>
                </a:solidFill>
                <a:latin typeface="Calibri"/>
                <a:ea typeface="Calibri"/>
                <a:cs typeface="Arial"/>
              </a:rPr>
            </a:br>
            <a:r>
              <a:rPr lang="fa-IR" sz="3733" dirty="0">
                <a:ln w="500">
                  <a:solidFill>
                    <a:srgbClr val="04617B">
                      <a:shade val="20000"/>
                      <a:satMod val="120000"/>
                    </a:srgbClr>
                  </a:solidFill>
                </a:ln>
                <a:solidFill>
                  <a:srgbClr val="FF0000"/>
                </a:solidFill>
                <a:cs typeface="B Titr" pitchFamily="2" charset="-78"/>
              </a:rPr>
              <a:t> </a:t>
            </a:r>
            <a:r>
              <a:rPr lang="fa-IR" sz="4133" dirty="0">
                <a:ln w="500">
                  <a:solidFill>
                    <a:srgbClr val="04617B">
                      <a:shade val="20000"/>
                      <a:satMod val="120000"/>
                    </a:srgbClr>
                  </a:solidFill>
                </a:ln>
                <a:solidFill>
                  <a:srgbClr val="FF0000"/>
                </a:solidFill>
                <a:cs typeface="B Titr" pitchFamily="2" charset="-78"/>
              </a:rPr>
              <a:t>نقش زبانی</a:t>
            </a:r>
            <a:r>
              <a:rPr lang="en-US" sz="4133" dirty="0">
                <a:ln w="500">
                  <a:solidFill>
                    <a:srgbClr val="04617B">
                      <a:shade val="20000"/>
                      <a:satMod val="120000"/>
                    </a:srgbClr>
                  </a:solidFill>
                </a:ln>
                <a:solidFill>
                  <a:srgbClr val="FF0000"/>
                </a:solidFill>
                <a:cs typeface="B Titr" pitchFamily="2" charset="-78"/>
              </a:rPr>
              <a:t> </a:t>
            </a:r>
            <a:r>
              <a:rPr lang="fa-IR" sz="4133" dirty="0">
                <a:ln w="500">
                  <a:solidFill>
                    <a:srgbClr val="04617B">
                      <a:shade val="20000"/>
                      <a:satMod val="120000"/>
                    </a:srgbClr>
                  </a:solidFill>
                </a:ln>
                <a:solidFill>
                  <a:srgbClr val="FF0000"/>
                </a:solidFill>
                <a:cs typeface="B Titr" pitchFamily="2" charset="-78"/>
              </a:rPr>
              <a:t>درس </a:t>
            </a:r>
            <a:r>
              <a:rPr lang="fa-IR" sz="4133" u="sng" dirty="0">
                <a:ln w="500">
                  <a:solidFill>
                    <a:srgbClr val="04617B">
                      <a:shade val="20000"/>
                      <a:satMod val="120000"/>
                    </a:srgbClr>
                  </a:solidFill>
                </a:ln>
                <a:solidFill>
                  <a:srgbClr val="FF0000"/>
                </a:solidFill>
                <a:cs typeface="B Titr" pitchFamily="2" charset="-78"/>
              </a:rPr>
              <a:t>1</a:t>
            </a:r>
            <a:br>
              <a:rPr lang="fa-IR" sz="4133" u="sng" dirty="0">
                <a:ln w="500">
                  <a:solidFill>
                    <a:srgbClr val="04617B">
                      <a:shade val="20000"/>
                      <a:satMod val="120000"/>
                    </a:srgbClr>
                  </a:solidFill>
                </a:ln>
                <a:solidFill>
                  <a:srgbClr val="FF0000"/>
                </a:solidFill>
                <a:cs typeface="B Titr" pitchFamily="2" charset="-78"/>
              </a:rPr>
            </a:br>
            <a:endParaRPr lang="en-US" sz="4133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8514" y="1850483"/>
            <a:ext cx="11763761" cy="5925277"/>
          </a:xfrm>
        </p:spPr>
        <p:txBody>
          <a:bodyPr>
            <a:noAutofit/>
          </a:bodyPr>
          <a:lstStyle/>
          <a:p>
            <a:pPr algn="just" rtl="1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fa-IR" b="1" dirty="0">
                <a:solidFill>
                  <a:srgbClr val="000000"/>
                </a:solidFill>
                <a:latin typeface="Microsoft Sans Serif" pitchFamily="34" charset="0"/>
                <a:ea typeface="Calibri"/>
                <a:cs typeface="B Nazanin" pitchFamily="2" charset="-78"/>
              </a:rPr>
              <a:t>این عبارت را معمولا سوال کننده جهت رعایت ادب میپرسد و مع</a:t>
            </a:r>
            <a:r>
              <a:rPr lang="fa-IR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B Nazanin" pitchFamily="2" charset="-78"/>
              </a:rPr>
              <a:t>مولا انتظار شنیدن جواب مثبت دارد. مگر اینکه مخاطب دلیل بسیار منطقی داشته باشد.</a:t>
            </a:r>
            <a:endParaRPr lang="en-US" b="1" dirty="0">
              <a:latin typeface="Times New Roman" pitchFamily="18" charset="0"/>
              <a:ea typeface="Calibri"/>
              <a:cs typeface="B Nazanin" pitchFamily="2" charset="-78"/>
            </a:endParaRPr>
          </a:p>
          <a:p>
            <a:pPr marL="0" indent="0" rtl="1">
              <a:lnSpc>
                <a:spcPct val="120000"/>
              </a:lnSpc>
              <a:spcBef>
                <a:spcPts val="0"/>
              </a:spcBef>
              <a:buNone/>
            </a:pPr>
            <a:r>
              <a:rPr lang="fa-IR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B Nazanin" pitchFamily="2" charset="-78"/>
              </a:rPr>
              <a:t> </a:t>
            </a:r>
            <a:r>
              <a:rPr lang="en-US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B Nazanin" pitchFamily="2" charset="-78"/>
              </a:rPr>
              <a:t>Would you mind if I take a look at it?</a:t>
            </a:r>
            <a:r>
              <a:rPr lang="ar-SA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B Nazanin" pitchFamily="2" charset="-78"/>
              </a:rPr>
              <a:t> </a:t>
            </a:r>
            <a:endParaRPr lang="fa-IR" b="1" dirty="0">
              <a:solidFill>
                <a:srgbClr val="000000"/>
              </a:solidFill>
              <a:latin typeface="Times New Roman" pitchFamily="18" charset="0"/>
              <a:ea typeface="Calibri"/>
              <a:cs typeface="B Nazanin" pitchFamily="2" charset="-78"/>
            </a:endParaRPr>
          </a:p>
          <a:p>
            <a:pPr marL="0" indent="0" algn="r" rtl="1">
              <a:lnSpc>
                <a:spcPct val="120000"/>
              </a:lnSpc>
              <a:spcBef>
                <a:spcPts val="0"/>
              </a:spcBef>
              <a:buNone/>
            </a:pPr>
            <a:r>
              <a:rPr lang="fa-IR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B Nazanin" pitchFamily="2" charset="-78"/>
              </a:rPr>
              <a:t>ا</a:t>
            </a:r>
            <a:r>
              <a:rPr lang="ar-SA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B Nazanin" pitchFamily="2" charset="-78"/>
              </a:rPr>
              <a:t>شکالی ندارد نگاهی به </a:t>
            </a:r>
            <a:r>
              <a:rPr lang="fa-IR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B Nazanin" pitchFamily="2" charset="-78"/>
              </a:rPr>
              <a:t>آ</a:t>
            </a:r>
            <a:r>
              <a:rPr lang="ar-SA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B Nazanin" pitchFamily="2" charset="-78"/>
              </a:rPr>
              <a:t>ن</a:t>
            </a:r>
            <a:r>
              <a:rPr lang="fa-IR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B Nazanin" pitchFamily="2" charset="-78"/>
              </a:rPr>
              <a:t> </a:t>
            </a:r>
            <a:r>
              <a:rPr lang="ar-SA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B Nazanin" pitchFamily="2" charset="-78"/>
              </a:rPr>
              <a:t>بیندازم؟</a:t>
            </a:r>
            <a:endParaRPr lang="en-US" b="1" dirty="0">
              <a:latin typeface="Times New Roman" pitchFamily="18" charset="0"/>
              <a:ea typeface="Calibri"/>
              <a:cs typeface="B Nazanin" pitchFamily="2" charset="-78"/>
            </a:endParaRPr>
          </a:p>
          <a:p>
            <a:pPr marL="0" indent="0" rtl="1">
              <a:lnSpc>
                <a:spcPct val="120000"/>
              </a:lnSpc>
              <a:spcBef>
                <a:spcPts val="0"/>
              </a:spcBef>
              <a:spcAft>
                <a:spcPts val="1333"/>
              </a:spcAft>
              <a:buNone/>
            </a:pPr>
            <a:r>
              <a:rPr lang="en-US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B Nazanin" pitchFamily="2" charset="-78"/>
              </a:rPr>
              <a:t>Do you mind if I join you?</a:t>
            </a:r>
            <a:endParaRPr lang="fa-IR" b="1" dirty="0">
              <a:solidFill>
                <a:srgbClr val="000000"/>
              </a:solidFill>
              <a:latin typeface="Times New Roman" pitchFamily="18" charset="0"/>
              <a:ea typeface="Calibri"/>
              <a:cs typeface="B Nazanin" pitchFamily="2" charset="-78"/>
            </a:endParaRPr>
          </a:p>
          <a:p>
            <a:pPr marL="0" indent="0" algn="r" rtl="1">
              <a:lnSpc>
                <a:spcPct val="120000"/>
              </a:lnSpc>
              <a:spcBef>
                <a:spcPts val="0"/>
              </a:spcBef>
              <a:spcAft>
                <a:spcPts val="1333"/>
              </a:spcAft>
              <a:buNone/>
            </a:pPr>
            <a:r>
              <a:rPr lang="ar-SA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B Nazanin" pitchFamily="2" charset="-78"/>
              </a:rPr>
              <a:t> اشکالی ندارد به شما ملحق شوم. </a:t>
            </a:r>
            <a:endParaRPr lang="fa-IR" b="1" dirty="0">
              <a:solidFill>
                <a:srgbClr val="000000"/>
              </a:solidFill>
              <a:latin typeface="Times New Roman" pitchFamily="18" charset="0"/>
              <a:ea typeface="Calibri"/>
              <a:cs typeface="B Nazanin" pitchFamily="2" charset="-78"/>
            </a:endParaRPr>
          </a:p>
          <a:p>
            <a:pPr marL="0" indent="0" rtl="1">
              <a:lnSpc>
                <a:spcPct val="120000"/>
              </a:lnSpc>
              <a:spcBef>
                <a:spcPts val="0"/>
              </a:spcBef>
              <a:spcAft>
                <a:spcPts val="1333"/>
              </a:spcAft>
              <a:buNone/>
            </a:pPr>
            <a:r>
              <a:rPr lang="en-US" b="1" dirty="0">
                <a:solidFill>
                  <a:srgbClr val="000000"/>
                </a:solidFill>
                <a:latin typeface="Times New Roman" pitchFamily="18" charset="0"/>
                <a:ea typeface="Calibri"/>
                <a:cs typeface="B Nazanin" pitchFamily="2" charset="-78"/>
              </a:rPr>
              <a:t>Would you mind joining the rest of the class?</a:t>
            </a:r>
            <a:endParaRPr lang="fa-IR" b="1" dirty="0">
              <a:solidFill>
                <a:srgbClr val="000000"/>
              </a:solidFill>
              <a:latin typeface="Times New Roman" pitchFamily="18" charset="0"/>
              <a:ea typeface="Calibri"/>
              <a:cs typeface="B Nazanin" pitchFamily="2" charset="-78"/>
            </a:endParaRPr>
          </a:p>
          <a:p>
            <a:pPr marL="0" indent="0" algn="r" rtl="1">
              <a:lnSpc>
                <a:spcPct val="120000"/>
              </a:lnSpc>
              <a:spcBef>
                <a:spcPts val="0"/>
              </a:spcBef>
              <a:spcAft>
                <a:spcPts val="1333"/>
              </a:spcAft>
              <a:buNone/>
            </a:pPr>
            <a:r>
              <a:rPr lang="ar-SA" b="1" dirty="0">
                <a:solidFill>
                  <a:srgbClr val="000000"/>
                </a:solidFill>
                <a:latin typeface="Microsoft Sans Serif" pitchFamily="34" charset="0"/>
                <a:ea typeface="Calibri"/>
                <a:cs typeface="B Nazanin" pitchFamily="2" charset="-78"/>
              </a:rPr>
              <a:t>ممکن است به بقیه دانشجویان ملحق شوید.                                              </a:t>
            </a:r>
            <a:endParaRPr lang="en-US" b="1" dirty="0">
              <a:latin typeface="Microsoft Sans Serif" pitchFamily="34" charset="0"/>
              <a:ea typeface="Calibri"/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66214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3258355" y="2614411"/>
            <a:ext cx="47136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 smtClean="0">
                <a:cs typeface="B Titr" panose="00000700000000000000" pitchFamily="2" charset="-78"/>
              </a:rPr>
              <a:t>THE END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پایان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58097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552</TotalTime>
  <Words>538</Words>
  <Application>Microsoft Office PowerPoint</Application>
  <PresentationFormat>Widescreen</PresentationFormat>
  <Paragraphs>67</Paragraphs>
  <Slides>12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2" baseType="lpstr">
      <vt:lpstr>Arial</vt:lpstr>
      <vt:lpstr>B Nazanin</vt:lpstr>
      <vt:lpstr>B Titr</vt:lpstr>
      <vt:lpstr>Calibri</vt:lpstr>
      <vt:lpstr>Calibri Light</vt:lpstr>
      <vt:lpstr>Microsoft Sans Serif</vt:lpstr>
      <vt:lpstr>Times New Roman</vt:lpstr>
      <vt:lpstr>Wingdings</vt:lpstr>
      <vt:lpstr>Office Theme</vt:lpstr>
      <vt:lpstr>Equation</vt:lpstr>
      <vt:lpstr>بنام خدا</vt:lpstr>
      <vt:lpstr>PowerPoint Presentation</vt:lpstr>
      <vt:lpstr>گرامر درس 1</vt:lpstr>
      <vt:lpstr>  گرامر درس 1</vt:lpstr>
      <vt:lpstr>گرامر درس 1 </vt:lpstr>
      <vt:lpstr>گرامر درس 1 </vt:lpstr>
      <vt:lpstr>گرامر درس 1 </vt:lpstr>
      <vt:lpstr>Exercise </vt:lpstr>
      <vt:lpstr>test </vt:lpstr>
      <vt:lpstr>      نقش زبانی درس 1 </vt:lpstr>
      <vt:lpstr>PowerPoint Presentation</vt:lpstr>
      <vt:lpstr>پایان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90</cp:revision>
  <dcterms:created xsi:type="dcterms:W3CDTF">2015-07-06T05:06:21Z</dcterms:created>
  <dcterms:modified xsi:type="dcterms:W3CDTF">2018-04-20T03:01:20Z</dcterms:modified>
</cp:coreProperties>
</file>