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99" r:id="rId2"/>
    <p:sldId id="256" r:id="rId3"/>
    <p:sldId id="257" r:id="rId4"/>
    <p:sldId id="258" r:id="rId5"/>
    <p:sldId id="259" r:id="rId6"/>
    <p:sldId id="260" r:id="rId7"/>
    <p:sldId id="261" r:id="rId8"/>
    <p:sldId id="263" r:id="rId9"/>
    <p:sldId id="262" r:id="rId10"/>
    <p:sldId id="266" r:id="rId11"/>
    <p:sldId id="269" r:id="rId12"/>
    <p:sldId id="273" r:id="rId13"/>
    <p:sldId id="277" r:id="rId14"/>
    <p:sldId id="279" r:id="rId15"/>
    <p:sldId id="285" r:id="rId16"/>
    <p:sldId id="287" r:id="rId17"/>
    <p:sldId id="288" r:id="rId18"/>
    <p:sldId id="289" r:id="rId19"/>
    <p:sldId id="290" r:id="rId20"/>
    <p:sldId id="291" r:id="rId21"/>
    <p:sldId id="292" r:id="rId22"/>
    <p:sldId id="293" r:id="rId23"/>
    <p:sldId id="294" r:id="rId24"/>
    <p:sldId id="295" r:id="rId25"/>
    <p:sldId id="296" r:id="rId26"/>
    <p:sldId id="297" r:id="rId27"/>
    <p:sldId id="298" r:id="rId28"/>
  </p:sldIdLst>
  <p:sldSz cx="9144000" cy="6858000" type="screen4x3"/>
  <p:notesSz cx="6858000" cy="9144000"/>
  <p:embeddedFontLst>
    <p:embeddedFont>
      <p:font typeface="Mj_Faraz" panose="020B0604020202020204" charset="-78"/>
      <p:bold r:id="rId29"/>
    </p:embeddedFont>
    <p:embeddedFont>
      <p:font typeface="B Morvarid" panose="020B0604020202020204" charset="-78"/>
      <p:regular r:id="rId3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632" autoAdjust="0"/>
    <p:restoredTop sz="94660"/>
  </p:normalViewPr>
  <p:slideViewPr>
    <p:cSldViewPr>
      <p:cViewPr varScale="1">
        <p:scale>
          <a:sx n="66" d="100"/>
          <a:sy n="66" d="100"/>
        </p:scale>
        <p:origin x="-1338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2.fntdata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E14547-9D19-47B3-83FF-43B95E860722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4244040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0A8DC49-7973-4900-8B18-7FD75C2CFEF9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459261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D40172-5044-4BA9-AAC3-5F5A43EE5F4D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120297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4D80A7-E13B-445E-AE67-9543223F145C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1983129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3171FF-BD2D-45F7-A3B1-0BAC93D8F498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2920477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F0164A-E330-4C08-BA6D-1CD31628629B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957366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23715A-3E93-43E7-AAEF-FBB91E9CF6EA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144178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DE90EA-7812-4EF3-BCFC-160A98E2F431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655886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ADF2CD-93CD-4E19-8055-ADA9BD33203B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42343467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427275-BB36-46A5-B866-9F58D7FC2595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3501645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DE182F0-357A-4E96-BCB9-C4422A119FB2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3528460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a-IR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a-IR" smtClean="0"/>
              <a:t>Click to edit Master text styles</a:t>
            </a:r>
          </a:p>
          <a:p>
            <a:pPr lvl="1"/>
            <a:r>
              <a:rPr lang="en-US" altLang="fa-IR" smtClean="0"/>
              <a:t>Second level</a:t>
            </a:r>
          </a:p>
          <a:p>
            <a:pPr lvl="2"/>
            <a:r>
              <a:rPr lang="en-US" altLang="fa-IR" smtClean="0"/>
              <a:t>Third level</a:t>
            </a:r>
          </a:p>
          <a:p>
            <a:pPr lvl="3"/>
            <a:r>
              <a:rPr lang="en-US" altLang="fa-IR" smtClean="0"/>
              <a:t>Fourth level</a:t>
            </a:r>
          </a:p>
          <a:p>
            <a:pPr lvl="4"/>
            <a:r>
              <a:rPr lang="en-US" altLang="fa-IR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 smtClean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259C53EA-5C25-4277-8D51-32B2874EB99C}" type="slidenum">
              <a:rPr lang="en-US" altLang="fa-IR"/>
              <a:pPr>
                <a:defRPr/>
              </a:pPr>
              <a:t>‹#›</a:t>
            </a:fld>
            <a:endParaRPr lang="en-US" alt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2436829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0"/>
    </mc:Choice>
    <mc:Fallback xmlns="">
      <p:transition spd="slow" advTm="40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200"/>
            <a:ext cx="9144000" cy="662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017588" y="2209800"/>
            <a:ext cx="4572000" cy="1470025"/>
          </a:xfrm>
        </p:spPr>
        <p:txBody>
          <a:bodyPr/>
          <a:lstStyle/>
          <a:p>
            <a:pPr eaLnBrk="1" hangingPunct="1"/>
            <a:r>
              <a:rPr lang="fa-IR" altLang="fa-IR" sz="4000" b="1" dirty="0" smtClean="0">
                <a:solidFill>
                  <a:srgbClr val="FFC000"/>
                </a:solidFill>
                <a:latin typeface="Times New Roman" panose="02020603050405020304" pitchFamily="18" charset="0"/>
                <a:cs typeface="B Morvarid" panose="00000400000000000000" pitchFamily="2" charset="-78"/>
              </a:rPr>
              <a:t>انواع زاویه ها </a:t>
            </a:r>
            <a:endParaRPr lang="en-US" altLang="fa-IR" sz="4000" b="1" dirty="0" smtClean="0">
              <a:solidFill>
                <a:srgbClr val="FFC000"/>
              </a:solidFill>
              <a:latin typeface="Times New Roman" panose="02020603050405020304" pitchFamily="18" charset="0"/>
              <a:cs typeface="B Morvarid" panose="00000400000000000000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3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2"/>
          <p:cNvSpPr>
            <a:spLocks noGrp="1" noChangeArrowheads="1"/>
          </p:cNvSpPr>
          <p:nvPr>
            <p:ph type="title"/>
          </p:nvPr>
        </p:nvSpPr>
        <p:spPr>
          <a:xfrm>
            <a:off x="2667000" y="990600"/>
            <a:ext cx="4191000" cy="1143000"/>
          </a:xfrm>
        </p:spPr>
        <p:txBody>
          <a:bodyPr/>
          <a:lstStyle/>
          <a:p>
            <a:pPr eaLnBrk="1" hangingPunct="1"/>
            <a:r>
              <a:rPr lang="fa-IR" altLang="fa-IR" sz="4000" dirty="0" smtClean="0">
                <a:solidFill>
                  <a:srgbClr val="7030A0"/>
                </a:solidFill>
                <a:latin typeface="Times New Roman" panose="02020603050405020304" pitchFamily="18" charset="0"/>
                <a:cs typeface="B Morvarid" panose="00000400000000000000" pitchFamily="2" charset="-78"/>
              </a:rPr>
              <a:t>زاویه های مجاور</a:t>
            </a:r>
            <a:endParaRPr lang="en-US" altLang="fa-IR" sz="4000" dirty="0" smtClean="0">
              <a:solidFill>
                <a:srgbClr val="7030A0"/>
              </a:solidFill>
              <a:latin typeface="Times New Roman" panose="02020603050405020304" pitchFamily="18" charset="0"/>
              <a:cs typeface="B Morvarid" panose="00000400000000000000" pitchFamily="2" charset="-78"/>
            </a:endParaRPr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2590800" y="2209800"/>
            <a:ext cx="2590800" cy="2438400"/>
            <a:chOff x="2590800" y="2209800"/>
            <a:chExt cx="2590800" cy="2438400"/>
          </a:xfrm>
        </p:grpSpPr>
        <p:sp>
          <p:nvSpPr>
            <p:cNvPr id="3082" name="Line 4"/>
            <p:cNvSpPr>
              <a:spLocks noChangeShapeType="1"/>
            </p:cNvSpPr>
            <p:nvPr/>
          </p:nvSpPr>
          <p:spPr bwMode="auto">
            <a:xfrm flipH="1" flipV="1">
              <a:off x="2590800" y="2590800"/>
              <a:ext cx="2590800" cy="2057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3083" name="Line 5"/>
            <p:cNvSpPr>
              <a:spLocks noChangeShapeType="1"/>
            </p:cNvSpPr>
            <p:nvPr/>
          </p:nvSpPr>
          <p:spPr bwMode="auto">
            <a:xfrm flipH="1" flipV="1">
              <a:off x="5105400" y="2209800"/>
              <a:ext cx="76200" cy="2438400"/>
            </a:xfrm>
            <a:prstGeom prst="line">
              <a:avLst/>
            </a:prstGeom>
            <a:noFill/>
            <a:ln w="9525">
              <a:solidFill>
                <a:schemeClr val="accent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3084" name="Text Box 7"/>
            <p:cNvSpPr txBox="1">
              <a:spLocks noChangeArrowheads="1"/>
            </p:cNvSpPr>
            <p:nvPr/>
          </p:nvSpPr>
          <p:spPr bwMode="auto">
            <a:xfrm>
              <a:off x="4343400" y="3505200"/>
              <a:ext cx="685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45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</p:grp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1895475" y="5119688"/>
            <a:ext cx="611505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fa-IR" altLang="fa-IR" sz="3200" kern="0" dirty="0" smtClean="0">
                <a:solidFill>
                  <a:srgbClr val="0070C0"/>
                </a:solidFill>
                <a:latin typeface="Times New Roman" panose="02020603050405020304" pitchFamily="18" charset="0"/>
                <a:cs typeface="Mj_Faraz" panose="00000700000000000000" pitchFamily="2" charset="-78"/>
              </a:rPr>
              <a:t>دوزاویه ای که در یک رأس مشترک هستند .</a:t>
            </a:r>
            <a:endParaRPr lang="en-US" altLang="fa-IR" sz="3200" kern="0" dirty="0" smtClean="0">
              <a:solidFill>
                <a:srgbClr val="0070C0"/>
              </a:solidFill>
              <a:latin typeface="Times New Roman" panose="02020603050405020304" pitchFamily="18" charset="0"/>
              <a:cs typeface="Mj_Faraz" panose="00000700000000000000" pitchFamily="2" charset="-78"/>
            </a:endParaRPr>
          </a:p>
        </p:txBody>
      </p: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5105400" y="2209800"/>
            <a:ext cx="1143000" cy="2438400"/>
            <a:chOff x="5105400" y="2209800"/>
            <a:chExt cx="1143000" cy="2438400"/>
          </a:xfrm>
        </p:grpSpPr>
        <p:sp>
          <p:nvSpPr>
            <p:cNvPr id="3079" name="Line 6"/>
            <p:cNvSpPr>
              <a:spLocks noChangeShapeType="1"/>
            </p:cNvSpPr>
            <p:nvPr/>
          </p:nvSpPr>
          <p:spPr bwMode="auto">
            <a:xfrm flipV="1">
              <a:off x="5181600" y="2362200"/>
              <a:ext cx="1066800" cy="22860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3080" name="Text Box 8"/>
            <p:cNvSpPr txBox="1">
              <a:spLocks noChangeArrowheads="1"/>
            </p:cNvSpPr>
            <p:nvPr/>
          </p:nvSpPr>
          <p:spPr bwMode="auto">
            <a:xfrm>
              <a:off x="5181600" y="3276600"/>
              <a:ext cx="685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15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  <p:sp>
          <p:nvSpPr>
            <p:cNvPr id="3081" name="Line 5"/>
            <p:cNvSpPr>
              <a:spLocks noChangeShapeType="1"/>
            </p:cNvSpPr>
            <p:nvPr/>
          </p:nvSpPr>
          <p:spPr bwMode="auto">
            <a:xfrm flipH="1" flipV="1">
              <a:off x="5105400" y="2209800"/>
              <a:ext cx="76200" cy="2438400"/>
            </a:xfrm>
            <a:prstGeom prst="line">
              <a:avLst/>
            </a:prstGeom>
            <a:noFill/>
            <a:ln w="9525">
              <a:solidFill>
                <a:schemeClr val="accent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500"/>
                            </p:stCondLst>
                            <p:childTnLst>
                              <p:par>
                                <p:cTn id="1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500"/>
                            </p:stCondLst>
                            <p:childTnLst>
                              <p:par>
                                <p:cTn id="21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4"/>
          <p:cNvSpPr>
            <a:spLocks noGrp="1" noChangeArrowheads="1"/>
          </p:cNvSpPr>
          <p:nvPr>
            <p:ph type="title"/>
          </p:nvPr>
        </p:nvSpPr>
        <p:spPr>
          <a:xfrm>
            <a:off x="1603375" y="955675"/>
            <a:ext cx="6324600" cy="1143000"/>
          </a:xfrm>
        </p:spPr>
        <p:txBody>
          <a:bodyPr/>
          <a:lstStyle/>
          <a:p>
            <a:pPr eaLnBrk="1" hangingPunct="1"/>
            <a:r>
              <a:rPr lang="fa-IR" altLang="fa-IR" sz="4000" smtClean="0">
                <a:solidFill>
                  <a:srgbClr val="7030A0"/>
                </a:solidFill>
                <a:latin typeface="Times New Roman" panose="02020603050405020304" pitchFamily="18" charset="0"/>
                <a:cs typeface="B Morvarid" panose="00000400000000000000" pitchFamily="2" charset="-78"/>
              </a:rPr>
              <a:t>نمونه هایی از زاویه های مجاور</a:t>
            </a:r>
            <a:endParaRPr lang="en-US" altLang="fa-IR" sz="4000" smtClean="0">
              <a:solidFill>
                <a:srgbClr val="7030A0"/>
              </a:solidFill>
              <a:latin typeface="Times New Roman" panose="02020603050405020304" pitchFamily="18" charset="0"/>
              <a:cs typeface="B Morvarid" panose="00000400000000000000" pitchFamily="2" charset="-78"/>
            </a:endParaRP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946275" y="2098675"/>
            <a:ext cx="2743200" cy="1905000"/>
            <a:chOff x="1946564" y="2098207"/>
            <a:chExt cx="2743200" cy="1905000"/>
          </a:xfrm>
        </p:grpSpPr>
        <p:sp>
          <p:nvSpPr>
            <p:cNvPr id="4118" name="Line 5"/>
            <p:cNvSpPr>
              <a:spLocks noChangeShapeType="1"/>
            </p:cNvSpPr>
            <p:nvPr/>
          </p:nvSpPr>
          <p:spPr bwMode="auto">
            <a:xfrm>
              <a:off x="1946564" y="4003207"/>
              <a:ext cx="27432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4119" name="Line 6"/>
            <p:cNvSpPr>
              <a:spLocks noChangeShapeType="1"/>
            </p:cNvSpPr>
            <p:nvPr/>
          </p:nvSpPr>
          <p:spPr bwMode="auto">
            <a:xfrm flipV="1">
              <a:off x="1946564" y="2098207"/>
              <a:ext cx="0" cy="19050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4120" name="Line 7"/>
            <p:cNvSpPr>
              <a:spLocks noChangeShapeType="1"/>
            </p:cNvSpPr>
            <p:nvPr/>
          </p:nvSpPr>
          <p:spPr bwMode="auto">
            <a:xfrm flipV="1">
              <a:off x="1946564" y="2326807"/>
              <a:ext cx="1066800" cy="1676400"/>
            </a:xfrm>
            <a:prstGeom prst="line">
              <a:avLst/>
            </a:prstGeom>
            <a:noFill/>
            <a:ln w="9525">
              <a:solidFill>
                <a:schemeClr val="accent2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4121" name="Text Box 16"/>
            <p:cNvSpPr txBox="1">
              <a:spLocks noChangeArrowheads="1"/>
            </p:cNvSpPr>
            <p:nvPr/>
          </p:nvSpPr>
          <p:spPr bwMode="auto">
            <a:xfrm>
              <a:off x="2479964" y="3469807"/>
              <a:ext cx="685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55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  <p:sp>
          <p:nvSpPr>
            <p:cNvPr id="4122" name="Text Box 17"/>
            <p:cNvSpPr txBox="1">
              <a:spLocks noChangeArrowheads="1"/>
            </p:cNvSpPr>
            <p:nvPr/>
          </p:nvSpPr>
          <p:spPr bwMode="auto">
            <a:xfrm>
              <a:off x="2022764" y="2707807"/>
              <a:ext cx="685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35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</p:grpSp>
      <p:grpSp>
        <p:nvGrpSpPr>
          <p:cNvPr id="5" name="Group 4"/>
          <p:cNvGrpSpPr>
            <a:grpSpLocks/>
          </p:cNvGrpSpPr>
          <p:nvPr/>
        </p:nvGrpSpPr>
        <p:grpSpPr bwMode="auto">
          <a:xfrm>
            <a:off x="4114800" y="4662488"/>
            <a:ext cx="3733800" cy="1219200"/>
            <a:chOff x="4114800" y="4662487"/>
            <a:chExt cx="3733800" cy="1219200"/>
          </a:xfrm>
        </p:grpSpPr>
        <p:sp>
          <p:nvSpPr>
            <p:cNvPr id="4114" name="Line 8"/>
            <p:cNvSpPr>
              <a:spLocks noChangeShapeType="1"/>
            </p:cNvSpPr>
            <p:nvPr/>
          </p:nvSpPr>
          <p:spPr bwMode="auto">
            <a:xfrm>
              <a:off x="4114800" y="5881687"/>
              <a:ext cx="37338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4115" name="Line 9"/>
            <p:cNvSpPr>
              <a:spLocks noChangeShapeType="1"/>
            </p:cNvSpPr>
            <p:nvPr/>
          </p:nvSpPr>
          <p:spPr bwMode="auto">
            <a:xfrm flipV="1">
              <a:off x="5867400" y="4662487"/>
              <a:ext cx="1219200" cy="1219200"/>
            </a:xfrm>
            <a:prstGeom prst="line">
              <a:avLst/>
            </a:prstGeom>
            <a:noFill/>
            <a:ln w="9525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4116" name="Text Box 18"/>
            <p:cNvSpPr txBox="1">
              <a:spLocks noChangeArrowheads="1"/>
            </p:cNvSpPr>
            <p:nvPr/>
          </p:nvSpPr>
          <p:spPr bwMode="auto">
            <a:xfrm>
              <a:off x="6629400" y="5272087"/>
              <a:ext cx="685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50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  <p:sp>
          <p:nvSpPr>
            <p:cNvPr id="4117" name="Text Box 19"/>
            <p:cNvSpPr txBox="1">
              <a:spLocks noChangeArrowheads="1"/>
            </p:cNvSpPr>
            <p:nvPr/>
          </p:nvSpPr>
          <p:spPr bwMode="auto">
            <a:xfrm>
              <a:off x="5105400" y="5272087"/>
              <a:ext cx="685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130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4800600" y="2300288"/>
            <a:ext cx="2819400" cy="1371600"/>
            <a:chOff x="4800600" y="2300287"/>
            <a:chExt cx="2819400" cy="1371600"/>
          </a:xfrm>
        </p:grpSpPr>
        <p:sp>
          <p:nvSpPr>
            <p:cNvPr id="4109" name="Line 10"/>
            <p:cNvSpPr>
              <a:spLocks noChangeShapeType="1"/>
            </p:cNvSpPr>
            <p:nvPr/>
          </p:nvSpPr>
          <p:spPr bwMode="auto">
            <a:xfrm flipH="1" flipV="1">
              <a:off x="4800600" y="3138487"/>
              <a:ext cx="1676400" cy="533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4110" name="Line 11"/>
            <p:cNvSpPr>
              <a:spLocks noChangeShapeType="1"/>
            </p:cNvSpPr>
            <p:nvPr/>
          </p:nvSpPr>
          <p:spPr bwMode="auto">
            <a:xfrm flipV="1">
              <a:off x="6477000" y="2300287"/>
              <a:ext cx="0" cy="1371600"/>
            </a:xfrm>
            <a:prstGeom prst="line">
              <a:avLst/>
            </a:prstGeom>
            <a:noFill/>
            <a:ln w="9525">
              <a:solidFill>
                <a:srgbClr val="008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4111" name="Line 12"/>
            <p:cNvSpPr>
              <a:spLocks noChangeShapeType="1"/>
            </p:cNvSpPr>
            <p:nvPr/>
          </p:nvSpPr>
          <p:spPr bwMode="auto">
            <a:xfrm flipV="1">
              <a:off x="6477000" y="2452687"/>
              <a:ext cx="1143000" cy="12192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4112" name="Text Box 20"/>
            <p:cNvSpPr txBox="1">
              <a:spLocks noChangeArrowheads="1"/>
            </p:cNvSpPr>
            <p:nvPr/>
          </p:nvSpPr>
          <p:spPr bwMode="auto">
            <a:xfrm>
              <a:off x="5562600" y="2909887"/>
              <a:ext cx="685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80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  <p:sp>
          <p:nvSpPr>
            <p:cNvPr id="4113" name="Text Box 21"/>
            <p:cNvSpPr txBox="1">
              <a:spLocks noChangeArrowheads="1"/>
            </p:cNvSpPr>
            <p:nvPr/>
          </p:nvSpPr>
          <p:spPr bwMode="auto">
            <a:xfrm>
              <a:off x="6477000" y="2833687"/>
              <a:ext cx="685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45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</p:grp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1524000" y="4662488"/>
            <a:ext cx="2286000" cy="1509712"/>
            <a:chOff x="1524000" y="4662486"/>
            <a:chExt cx="2286000" cy="1509714"/>
          </a:xfrm>
        </p:grpSpPr>
        <p:sp>
          <p:nvSpPr>
            <p:cNvPr id="4104" name="Line 13"/>
            <p:cNvSpPr>
              <a:spLocks noChangeShapeType="1"/>
            </p:cNvSpPr>
            <p:nvPr/>
          </p:nvSpPr>
          <p:spPr bwMode="auto">
            <a:xfrm flipH="1" flipV="1">
              <a:off x="1524000" y="4662486"/>
              <a:ext cx="762000" cy="1509713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4105" name="Line 14"/>
            <p:cNvSpPr>
              <a:spLocks noChangeShapeType="1"/>
            </p:cNvSpPr>
            <p:nvPr/>
          </p:nvSpPr>
          <p:spPr bwMode="auto">
            <a:xfrm flipV="1">
              <a:off x="2286000" y="5029200"/>
              <a:ext cx="838200" cy="1143000"/>
            </a:xfrm>
            <a:prstGeom prst="line">
              <a:avLst/>
            </a:prstGeom>
            <a:noFill/>
            <a:ln w="9525">
              <a:solidFill>
                <a:srgbClr val="FF00FF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4106" name="Line 15"/>
            <p:cNvSpPr>
              <a:spLocks noChangeShapeType="1"/>
            </p:cNvSpPr>
            <p:nvPr/>
          </p:nvSpPr>
          <p:spPr bwMode="auto">
            <a:xfrm flipV="1">
              <a:off x="2286000" y="5638800"/>
              <a:ext cx="1524000" cy="533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4107" name="Text Box 22"/>
            <p:cNvSpPr txBox="1">
              <a:spLocks noChangeArrowheads="1"/>
            </p:cNvSpPr>
            <p:nvPr/>
          </p:nvSpPr>
          <p:spPr bwMode="auto">
            <a:xfrm>
              <a:off x="1981200" y="5181600"/>
              <a:ext cx="685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85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  <p:sp>
          <p:nvSpPr>
            <p:cNvPr id="4108" name="Text Box 23"/>
            <p:cNvSpPr txBox="1">
              <a:spLocks noChangeArrowheads="1"/>
            </p:cNvSpPr>
            <p:nvPr/>
          </p:nvSpPr>
          <p:spPr bwMode="auto">
            <a:xfrm>
              <a:off x="2895600" y="5410200"/>
              <a:ext cx="685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20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500"/>
                            </p:stCondLst>
                            <p:childTnLst>
                              <p:par>
                                <p:cTn id="26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500"/>
                            </p:stCondLst>
                            <p:childTnLst>
                              <p:par>
                                <p:cTn id="43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6500"/>
                            </p:stCondLst>
                            <p:childTnLst>
                              <p:par>
                                <p:cTn id="60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>
            <a:spLocks noGrp="1" noChangeArrowheads="1"/>
          </p:cNvSpPr>
          <p:nvPr>
            <p:ph type="title"/>
          </p:nvPr>
        </p:nvSpPr>
        <p:spPr>
          <a:xfrm>
            <a:off x="685800" y="1198563"/>
            <a:ext cx="8229600" cy="1143000"/>
          </a:xfrm>
        </p:spPr>
        <p:txBody>
          <a:bodyPr/>
          <a:lstStyle/>
          <a:p>
            <a:pPr eaLnBrk="1" hangingPunct="1"/>
            <a:r>
              <a:rPr lang="fa-IR" altLang="fa-IR" sz="4000" dirty="0" smtClean="0">
                <a:solidFill>
                  <a:srgbClr val="7030A0"/>
                </a:solidFill>
                <a:latin typeface="Times New Roman" panose="02020603050405020304" pitchFamily="18" charset="0"/>
                <a:cs typeface="B Morvarid" panose="00000400000000000000" pitchFamily="2" charset="-78"/>
              </a:rPr>
              <a:t>نمونه هایی از زاویه های غیرمجاور</a:t>
            </a:r>
            <a:endParaRPr lang="en-US" altLang="fa-IR" sz="4000" dirty="0" smtClean="0">
              <a:solidFill>
                <a:srgbClr val="7030A0"/>
              </a:solidFill>
              <a:latin typeface="Times New Roman" panose="02020603050405020304" pitchFamily="18" charset="0"/>
              <a:cs typeface="B Morvarid" panose="00000400000000000000" pitchFamily="2" charset="-78"/>
            </a:endParaRPr>
          </a:p>
        </p:txBody>
      </p:sp>
      <p:grpSp>
        <p:nvGrpSpPr>
          <p:cNvPr id="4" name="Group 3"/>
          <p:cNvGrpSpPr>
            <a:grpSpLocks/>
          </p:cNvGrpSpPr>
          <p:nvPr/>
        </p:nvGrpSpPr>
        <p:grpSpPr bwMode="auto">
          <a:xfrm>
            <a:off x="2209800" y="4724400"/>
            <a:ext cx="3200400" cy="1143000"/>
            <a:chOff x="2209800" y="4724400"/>
            <a:chExt cx="3200400" cy="1143000"/>
          </a:xfrm>
        </p:grpSpPr>
        <p:sp>
          <p:nvSpPr>
            <p:cNvPr id="5137" name="Line 11"/>
            <p:cNvSpPr>
              <a:spLocks noChangeShapeType="1"/>
            </p:cNvSpPr>
            <p:nvPr/>
          </p:nvSpPr>
          <p:spPr bwMode="auto">
            <a:xfrm>
              <a:off x="2209800" y="5867400"/>
              <a:ext cx="32004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5138" name="Line 12"/>
            <p:cNvSpPr>
              <a:spLocks noChangeShapeType="1"/>
            </p:cNvSpPr>
            <p:nvPr/>
          </p:nvSpPr>
          <p:spPr bwMode="auto">
            <a:xfrm flipV="1">
              <a:off x="3733800" y="4953000"/>
              <a:ext cx="1676400" cy="914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5139" name="Line 13"/>
            <p:cNvSpPr>
              <a:spLocks noChangeShapeType="1"/>
            </p:cNvSpPr>
            <p:nvPr/>
          </p:nvSpPr>
          <p:spPr bwMode="auto">
            <a:xfrm flipH="1" flipV="1">
              <a:off x="2971800" y="4724400"/>
              <a:ext cx="762000" cy="11430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5140" name="Text Box 14"/>
            <p:cNvSpPr txBox="1">
              <a:spLocks noChangeArrowheads="1"/>
            </p:cNvSpPr>
            <p:nvPr/>
          </p:nvSpPr>
          <p:spPr bwMode="auto">
            <a:xfrm>
              <a:off x="4572000" y="5410200"/>
              <a:ext cx="685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45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  <p:sp>
          <p:nvSpPr>
            <p:cNvPr id="5141" name="Text Box 15"/>
            <p:cNvSpPr txBox="1">
              <a:spLocks noChangeArrowheads="1"/>
            </p:cNvSpPr>
            <p:nvPr/>
          </p:nvSpPr>
          <p:spPr bwMode="auto">
            <a:xfrm>
              <a:off x="2743200" y="5410200"/>
              <a:ext cx="685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55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</p:grpSp>
      <p:grpSp>
        <p:nvGrpSpPr>
          <p:cNvPr id="3" name="Group 2"/>
          <p:cNvGrpSpPr>
            <a:grpSpLocks/>
          </p:cNvGrpSpPr>
          <p:nvPr/>
        </p:nvGrpSpPr>
        <p:grpSpPr bwMode="auto">
          <a:xfrm>
            <a:off x="1600200" y="2736850"/>
            <a:ext cx="3505200" cy="1066800"/>
            <a:chOff x="1600200" y="2736273"/>
            <a:chExt cx="3505200" cy="1066800"/>
          </a:xfrm>
        </p:grpSpPr>
        <p:sp>
          <p:nvSpPr>
            <p:cNvPr id="5131" name="Line 5"/>
            <p:cNvSpPr>
              <a:spLocks noChangeShapeType="1"/>
            </p:cNvSpPr>
            <p:nvPr/>
          </p:nvSpPr>
          <p:spPr bwMode="auto">
            <a:xfrm>
              <a:off x="2971800" y="3803073"/>
              <a:ext cx="21336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5132" name="Line 6"/>
            <p:cNvSpPr>
              <a:spLocks noChangeShapeType="1"/>
            </p:cNvSpPr>
            <p:nvPr/>
          </p:nvSpPr>
          <p:spPr bwMode="auto">
            <a:xfrm flipV="1">
              <a:off x="2971800" y="2736273"/>
              <a:ext cx="1600200" cy="1066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5133" name="Line 7"/>
            <p:cNvSpPr>
              <a:spLocks noChangeShapeType="1"/>
            </p:cNvSpPr>
            <p:nvPr/>
          </p:nvSpPr>
          <p:spPr bwMode="auto">
            <a:xfrm flipV="1">
              <a:off x="2667000" y="2736273"/>
              <a:ext cx="1524000" cy="1066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5134" name="Line 8"/>
            <p:cNvSpPr>
              <a:spLocks noChangeShapeType="1"/>
            </p:cNvSpPr>
            <p:nvPr/>
          </p:nvSpPr>
          <p:spPr bwMode="auto">
            <a:xfrm flipH="1" flipV="1">
              <a:off x="1600200" y="2736273"/>
              <a:ext cx="1066800" cy="1066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5135" name="Text Box 16"/>
            <p:cNvSpPr txBox="1">
              <a:spLocks noChangeArrowheads="1"/>
            </p:cNvSpPr>
            <p:nvPr/>
          </p:nvSpPr>
          <p:spPr bwMode="auto">
            <a:xfrm>
              <a:off x="3810000" y="3345873"/>
              <a:ext cx="685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50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  <p:sp>
          <p:nvSpPr>
            <p:cNvPr id="5136" name="Text Box 17"/>
            <p:cNvSpPr txBox="1">
              <a:spLocks noChangeArrowheads="1"/>
            </p:cNvSpPr>
            <p:nvPr/>
          </p:nvSpPr>
          <p:spPr bwMode="auto">
            <a:xfrm>
              <a:off x="2438400" y="3117273"/>
              <a:ext cx="685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100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</p:grp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6096000" y="2965450"/>
            <a:ext cx="1447800" cy="2514600"/>
            <a:chOff x="6096000" y="2964873"/>
            <a:chExt cx="1447800" cy="2514600"/>
          </a:xfrm>
        </p:grpSpPr>
        <p:sp>
          <p:nvSpPr>
            <p:cNvPr id="5127" name="Line 9"/>
            <p:cNvSpPr>
              <a:spLocks noChangeShapeType="1"/>
            </p:cNvSpPr>
            <p:nvPr/>
          </p:nvSpPr>
          <p:spPr bwMode="auto">
            <a:xfrm flipV="1">
              <a:off x="6096000" y="2964873"/>
              <a:ext cx="1447800" cy="2514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5128" name="Line 10"/>
            <p:cNvSpPr>
              <a:spLocks noChangeShapeType="1"/>
            </p:cNvSpPr>
            <p:nvPr/>
          </p:nvSpPr>
          <p:spPr bwMode="auto">
            <a:xfrm>
              <a:off x="6248400" y="3193473"/>
              <a:ext cx="1219200" cy="22860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5129" name="Text Box 18"/>
            <p:cNvSpPr txBox="1">
              <a:spLocks noChangeArrowheads="1"/>
            </p:cNvSpPr>
            <p:nvPr/>
          </p:nvSpPr>
          <p:spPr bwMode="auto">
            <a:xfrm>
              <a:off x="6553200" y="3422073"/>
              <a:ext cx="685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35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  <p:sp>
          <p:nvSpPr>
            <p:cNvPr id="5130" name="Text Box 19"/>
            <p:cNvSpPr txBox="1">
              <a:spLocks noChangeArrowheads="1"/>
            </p:cNvSpPr>
            <p:nvPr/>
          </p:nvSpPr>
          <p:spPr bwMode="auto">
            <a:xfrm>
              <a:off x="6553200" y="4717473"/>
              <a:ext cx="685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35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with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with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AutoShape 12"/>
          <p:cNvSpPr>
            <a:spLocks noChangeArrowheads="1"/>
          </p:cNvSpPr>
          <p:nvPr/>
        </p:nvSpPr>
        <p:spPr bwMode="auto">
          <a:xfrm>
            <a:off x="4495800" y="3190875"/>
            <a:ext cx="914400" cy="914400"/>
          </a:xfrm>
          <a:prstGeom prst="irregularSeal2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a-IR" altLang="fa-IR" sz="1800">
              <a:latin typeface="Times New Roman" panose="02020603050405020304" pitchFamily="18" charset="0"/>
              <a:cs typeface="B Morvarid" panose="00000400000000000000" pitchFamily="2" charset="-78"/>
            </a:endParaRPr>
          </a:p>
        </p:txBody>
      </p:sp>
      <p:sp>
        <p:nvSpPr>
          <p:cNvPr id="6148" name="AutoShape 11"/>
          <p:cNvSpPr>
            <a:spLocks noChangeArrowheads="1"/>
          </p:cNvSpPr>
          <p:nvPr/>
        </p:nvSpPr>
        <p:spPr bwMode="auto">
          <a:xfrm>
            <a:off x="3200400" y="3343275"/>
            <a:ext cx="914400" cy="914400"/>
          </a:xfrm>
          <a:prstGeom prst="irregularSeal2">
            <a:avLst/>
          </a:prstGeom>
          <a:solidFill>
            <a:srgbClr val="FFC000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a-IR" altLang="fa-IR" sz="1800">
              <a:latin typeface="Times New Roman" panose="02020603050405020304" pitchFamily="18" charset="0"/>
              <a:cs typeface="B Morvarid" panose="00000400000000000000" pitchFamily="2" charset="-78"/>
            </a:endParaRPr>
          </a:p>
        </p:txBody>
      </p:sp>
      <p:sp>
        <p:nvSpPr>
          <p:cNvPr id="6149" name="AutoShape 4"/>
          <p:cNvSpPr>
            <a:spLocks noChangeArrowheads="1"/>
          </p:cNvSpPr>
          <p:nvPr/>
        </p:nvSpPr>
        <p:spPr bwMode="auto">
          <a:xfrm>
            <a:off x="3886200" y="4105275"/>
            <a:ext cx="914400" cy="914400"/>
          </a:xfrm>
          <a:prstGeom prst="irregularSeal2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a-IR" altLang="fa-IR" sz="1800">
              <a:latin typeface="Times New Roman" panose="02020603050405020304" pitchFamily="18" charset="0"/>
              <a:cs typeface="B Morvarid" panose="00000400000000000000" pitchFamily="2" charset="-78"/>
            </a:endParaRPr>
          </a:p>
        </p:txBody>
      </p:sp>
      <p:sp>
        <p:nvSpPr>
          <p:cNvPr id="6150" name="AutoShape 5"/>
          <p:cNvSpPr>
            <a:spLocks noChangeArrowheads="1"/>
          </p:cNvSpPr>
          <p:nvPr/>
        </p:nvSpPr>
        <p:spPr bwMode="auto">
          <a:xfrm>
            <a:off x="3810000" y="2505075"/>
            <a:ext cx="914400" cy="914400"/>
          </a:xfrm>
          <a:prstGeom prst="irregularSeal2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a-IR" altLang="fa-IR" sz="1800">
              <a:latin typeface="Times New Roman" panose="02020603050405020304" pitchFamily="18" charset="0"/>
              <a:cs typeface="B Morvarid" panose="00000400000000000000" pitchFamily="2" charset="-78"/>
            </a:endParaRPr>
          </a:p>
        </p:txBody>
      </p:sp>
      <p:sp>
        <p:nvSpPr>
          <p:cNvPr id="2" name="Rectangle 4"/>
          <p:cNvSpPr>
            <a:spLocks noGrp="1" noChangeArrowheads="1"/>
          </p:cNvSpPr>
          <p:nvPr>
            <p:ph type="title"/>
          </p:nvPr>
        </p:nvSpPr>
        <p:spPr>
          <a:xfrm>
            <a:off x="533400" y="1066800"/>
            <a:ext cx="8229600" cy="1143000"/>
          </a:xfrm>
        </p:spPr>
        <p:txBody>
          <a:bodyPr/>
          <a:lstStyle/>
          <a:p>
            <a:pPr eaLnBrk="1" hangingPunct="1"/>
            <a:r>
              <a:rPr lang="fa-IR" altLang="fa-IR" sz="4000" dirty="0" smtClean="0">
                <a:solidFill>
                  <a:srgbClr val="7030A0"/>
                </a:solidFill>
                <a:latin typeface="Times New Roman" panose="02020603050405020304" pitchFamily="18" charset="0"/>
                <a:cs typeface="B Morvarid" panose="00000400000000000000" pitchFamily="2" charset="-78"/>
              </a:rPr>
              <a:t>زاویه های متقابل به رأس</a:t>
            </a:r>
            <a:endParaRPr lang="en-US" altLang="fa-IR" sz="4000" dirty="0" smtClean="0">
              <a:solidFill>
                <a:srgbClr val="7030A0"/>
              </a:solidFill>
              <a:latin typeface="Times New Roman" panose="02020603050405020304" pitchFamily="18" charset="0"/>
              <a:cs typeface="B Morvarid" panose="00000400000000000000" pitchFamily="2" charset="-78"/>
            </a:endParaRPr>
          </a:p>
        </p:txBody>
      </p:sp>
      <p:sp>
        <p:nvSpPr>
          <p:cNvPr id="6152" name="Line 11"/>
          <p:cNvSpPr>
            <a:spLocks noChangeShapeType="1"/>
          </p:cNvSpPr>
          <p:nvPr/>
        </p:nvSpPr>
        <p:spPr bwMode="auto">
          <a:xfrm>
            <a:off x="2895600" y="2276475"/>
            <a:ext cx="2590800" cy="2743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6153" name="Line 12"/>
          <p:cNvSpPr>
            <a:spLocks noChangeShapeType="1"/>
          </p:cNvSpPr>
          <p:nvPr/>
        </p:nvSpPr>
        <p:spPr bwMode="auto">
          <a:xfrm flipV="1">
            <a:off x="3352800" y="2459038"/>
            <a:ext cx="1752600" cy="27432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6154" name="Text Box 13"/>
          <p:cNvSpPr txBox="1">
            <a:spLocks noChangeArrowheads="1"/>
          </p:cNvSpPr>
          <p:nvPr/>
        </p:nvSpPr>
        <p:spPr bwMode="auto">
          <a:xfrm>
            <a:off x="3962400" y="2886075"/>
            <a:ext cx="685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fa-IR" sz="1800">
                <a:latin typeface="Times New Roman" panose="02020603050405020304" pitchFamily="18" charset="0"/>
                <a:cs typeface="B Morvarid" panose="00000400000000000000" pitchFamily="2" charset="-78"/>
              </a:rPr>
              <a:t>75º</a:t>
            </a:r>
          </a:p>
        </p:txBody>
      </p:sp>
      <p:sp>
        <p:nvSpPr>
          <p:cNvPr id="6155" name="Text Box 14"/>
          <p:cNvSpPr txBox="1">
            <a:spLocks noChangeArrowheads="1"/>
          </p:cNvSpPr>
          <p:nvPr/>
        </p:nvSpPr>
        <p:spPr bwMode="auto">
          <a:xfrm>
            <a:off x="4114800" y="4333875"/>
            <a:ext cx="685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fa-IR" sz="1800">
                <a:latin typeface="Times New Roman" panose="02020603050405020304" pitchFamily="18" charset="0"/>
                <a:cs typeface="B Morvarid" panose="00000400000000000000" pitchFamily="2" charset="-78"/>
              </a:rPr>
              <a:t>75º</a:t>
            </a:r>
          </a:p>
        </p:txBody>
      </p:sp>
      <p:sp>
        <p:nvSpPr>
          <p:cNvPr id="6156" name="Text Box 15"/>
          <p:cNvSpPr txBox="1">
            <a:spLocks noChangeArrowheads="1"/>
          </p:cNvSpPr>
          <p:nvPr/>
        </p:nvSpPr>
        <p:spPr bwMode="auto">
          <a:xfrm>
            <a:off x="4572000" y="3495675"/>
            <a:ext cx="685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fa-IR" sz="1800" dirty="0">
                <a:latin typeface="Times New Roman" panose="02020603050405020304" pitchFamily="18" charset="0"/>
                <a:cs typeface="B Morvarid" panose="00000400000000000000" pitchFamily="2" charset="-78"/>
              </a:rPr>
              <a:t>105º</a:t>
            </a:r>
          </a:p>
        </p:txBody>
      </p:sp>
      <p:sp>
        <p:nvSpPr>
          <p:cNvPr id="6157" name="Text Box 16"/>
          <p:cNvSpPr txBox="1">
            <a:spLocks noChangeArrowheads="1"/>
          </p:cNvSpPr>
          <p:nvPr/>
        </p:nvSpPr>
        <p:spPr bwMode="auto">
          <a:xfrm>
            <a:off x="3352800" y="3571875"/>
            <a:ext cx="685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fa-IR" sz="1800" dirty="0">
                <a:latin typeface="Times New Roman" panose="02020603050405020304" pitchFamily="18" charset="0"/>
                <a:cs typeface="B Morvarid" panose="00000400000000000000" pitchFamily="2" charset="-78"/>
              </a:rPr>
              <a:t>105º</a:t>
            </a:r>
          </a:p>
        </p:txBody>
      </p:sp>
      <p:sp>
        <p:nvSpPr>
          <p:cNvPr id="9" name="Rectangle 4"/>
          <p:cNvSpPr txBox="1">
            <a:spLocks noChangeArrowheads="1"/>
          </p:cNvSpPr>
          <p:nvPr/>
        </p:nvSpPr>
        <p:spPr bwMode="auto">
          <a:xfrm>
            <a:off x="457200" y="53340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r>
              <a:rPr lang="fa-IR" altLang="fa-IR" sz="3200" kern="0" dirty="0" smtClean="0">
                <a:solidFill>
                  <a:srgbClr val="0070C0"/>
                </a:solidFill>
                <a:latin typeface="Times New Roman" panose="02020603050405020304" pitchFamily="18" charset="0"/>
                <a:cs typeface="Mj_Faraz" panose="00000700000000000000" pitchFamily="2" charset="-78"/>
              </a:rPr>
              <a:t>از برخورد دو خط دریک صفحه 4 زاویه پدید می آید</a:t>
            </a:r>
          </a:p>
          <a:p>
            <a:pPr eaLnBrk="1" hangingPunct="1">
              <a:defRPr/>
            </a:pPr>
            <a:r>
              <a:rPr lang="fa-IR" altLang="fa-IR" sz="3200" kern="0" dirty="0" smtClean="0">
                <a:solidFill>
                  <a:srgbClr val="0070C0"/>
                </a:solidFill>
                <a:latin typeface="Times New Roman" panose="02020603050405020304" pitchFamily="18" charset="0"/>
                <a:cs typeface="Mj_Faraz" panose="00000700000000000000" pitchFamily="2" charset="-78"/>
              </a:rPr>
              <a:t> که زاویه های روبه رو با هم برابرند . </a:t>
            </a:r>
            <a:endParaRPr lang="en-US" altLang="fa-IR" sz="3200" kern="0" dirty="0" smtClean="0">
              <a:solidFill>
                <a:srgbClr val="0070C0"/>
              </a:solidFill>
              <a:latin typeface="Times New Roman" panose="02020603050405020304" pitchFamily="18" charset="0"/>
              <a:cs typeface="Mj_Faraz" panose="00000700000000000000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000"/>
    </mc:Choice>
    <mc:Fallback xmlns="">
      <p:transition spd="slow" advTm="15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12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700"/>
                            </p:stCondLst>
                            <p:childTnLst>
                              <p:par>
                                <p:cTn id="1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13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9" dur="22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22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5" dur="22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8" dur="22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200"/>
                            </p:stCondLst>
                            <p:childTnLst>
                              <p:par>
                                <p:cTn id="30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2" dur="24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5" dur="2300"/>
                                        <p:tgtEl>
                                          <p:spTgt spid="61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8" dur="2300"/>
                                        <p:tgtEl>
                                          <p:spTgt spid="6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1" dur="2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7700"/>
                            </p:stCondLst>
                            <p:childTnLst>
                              <p:par>
                                <p:cTn id="4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5" dur="2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7" grpId="0" animBg="1"/>
      <p:bldP spid="6148" grpId="0" animBg="1"/>
      <p:bldP spid="6149" grpId="0" animBg="1"/>
      <p:bldP spid="6150" grpId="0" animBg="1"/>
      <p:bldP spid="2" grpId="0"/>
      <p:bldP spid="6152" grpId="0" animBg="1"/>
      <p:bldP spid="6153" grpId="0" animBg="1"/>
      <p:bldP spid="6154" grpId="0"/>
      <p:bldP spid="6155" grpId="0"/>
      <p:bldP spid="6156" grpId="0"/>
      <p:bldP spid="6157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18" name="Rectangle 4"/>
          <p:cNvSpPr>
            <a:spLocks noChangeArrowheads="1"/>
          </p:cNvSpPr>
          <p:nvPr/>
        </p:nvSpPr>
        <p:spPr bwMode="auto">
          <a:xfrm>
            <a:off x="1619250" y="1441450"/>
            <a:ext cx="6057900" cy="71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fa-IR" altLang="fa-IR" sz="4000" dirty="0">
                <a:solidFill>
                  <a:srgbClr val="7030A0"/>
                </a:solidFill>
                <a:latin typeface="Times New Roman" panose="02020603050405020304" pitchFamily="18" charset="0"/>
                <a:cs typeface="B Morvarid" panose="00000400000000000000" pitchFamily="2" charset="-78"/>
              </a:rPr>
              <a:t>ویژگی زاویه های متقابل به رأس </a:t>
            </a:r>
          </a:p>
        </p:txBody>
      </p:sp>
      <p:sp>
        <p:nvSpPr>
          <p:cNvPr id="7172" name="Line 18"/>
          <p:cNvSpPr>
            <a:spLocks noChangeShapeType="1"/>
          </p:cNvSpPr>
          <p:nvPr/>
        </p:nvSpPr>
        <p:spPr bwMode="auto">
          <a:xfrm>
            <a:off x="2474913" y="4667250"/>
            <a:ext cx="4535487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7173" name="Line 19"/>
          <p:cNvSpPr>
            <a:spLocks noChangeShapeType="1"/>
          </p:cNvSpPr>
          <p:nvPr/>
        </p:nvSpPr>
        <p:spPr bwMode="auto">
          <a:xfrm flipV="1">
            <a:off x="3581400" y="3524250"/>
            <a:ext cx="2008188" cy="241935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 type="triangle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fa-IR"/>
          </a:p>
        </p:txBody>
      </p:sp>
      <p:sp>
        <p:nvSpPr>
          <p:cNvPr id="7174" name="Text Box 20"/>
          <p:cNvSpPr txBox="1">
            <a:spLocks noChangeArrowheads="1"/>
          </p:cNvSpPr>
          <p:nvPr/>
        </p:nvSpPr>
        <p:spPr bwMode="auto">
          <a:xfrm>
            <a:off x="5105400" y="4133850"/>
            <a:ext cx="685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fa-IR" sz="1800" dirty="0">
                <a:latin typeface="Times New Roman" panose="02020603050405020304" pitchFamily="18" charset="0"/>
              </a:rPr>
              <a:t>30</a:t>
            </a:r>
            <a:r>
              <a:rPr lang="en-US" altLang="fa-I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º</a:t>
            </a:r>
          </a:p>
        </p:txBody>
      </p:sp>
      <p:sp>
        <p:nvSpPr>
          <p:cNvPr id="7175" name="Text Box 21"/>
          <p:cNvSpPr txBox="1">
            <a:spLocks noChangeArrowheads="1"/>
          </p:cNvSpPr>
          <p:nvPr/>
        </p:nvSpPr>
        <p:spPr bwMode="auto">
          <a:xfrm>
            <a:off x="3962400" y="4133850"/>
            <a:ext cx="685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fa-IR" sz="1800">
                <a:latin typeface="Times New Roman" panose="02020603050405020304" pitchFamily="18" charset="0"/>
              </a:rPr>
              <a:t>150</a:t>
            </a:r>
            <a:r>
              <a:rPr lang="en-US" altLang="fa-IR" sz="1800">
                <a:latin typeface="Times New Roman" panose="02020603050405020304" pitchFamily="18" charset="0"/>
                <a:cs typeface="Times New Roman" panose="02020603050405020304" pitchFamily="18" charset="0"/>
              </a:rPr>
              <a:t>º</a:t>
            </a:r>
          </a:p>
        </p:txBody>
      </p:sp>
      <p:sp>
        <p:nvSpPr>
          <p:cNvPr id="7176" name="Text Box 22"/>
          <p:cNvSpPr txBox="1">
            <a:spLocks noChangeArrowheads="1"/>
          </p:cNvSpPr>
          <p:nvPr/>
        </p:nvSpPr>
        <p:spPr bwMode="auto">
          <a:xfrm>
            <a:off x="4648200" y="4743450"/>
            <a:ext cx="685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fa-IR" sz="1800">
                <a:latin typeface="Times New Roman" panose="02020603050405020304" pitchFamily="18" charset="0"/>
              </a:rPr>
              <a:t>150</a:t>
            </a:r>
            <a:r>
              <a:rPr lang="en-US" altLang="fa-IR" sz="1800">
                <a:latin typeface="Times New Roman" panose="02020603050405020304" pitchFamily="18" charset="0"/>
                <a:cs typeface="Times New Roman" panose="02020603050405020304" pitchFamily="18" charset="0"/>
              </a:rPr>
              <a:t>º</a:t>
            </a:r>
          </a:p>
        </p:txBody>
      </p:sp>
      <p:sp>
        <p:nvSpPr>
          <p:cNvPr id="7177" name="Text Box 23"/>
          <p:cNvSpPr txBox="1">
            <a:spLocks noChangeArrowheads="1"/>
          </p:cNvSpPr>
          <p:nvPr/>
        </p:nvSpPr>
        <p:spPr bwMode="auto">
          <a:xfrm>
            <a:off x="3657600" y="4819650"/>
            <a:ext cx="685800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fa-IR" sz="1800">
                <a:latin typeface="Times New Roman" panose="02020603050405020304" pitchFamily="18" charset="0"/>
              </a:rPr>
              <a:t>30</a:t>
            </a:r>
            <a:r>
              <a:rPr lang="en-US" altLang="fa-IR" sz="1800">
                <a:latin typeface="Times New Roman" panose="02020603050405020304" pitchFamily="18" charset="0"/>
                <a:cs typeface="Times New Roman" panose="02020603050405020304" pitchFamily="18" charset="0"/>
              </a:rPr>
              <a:t>º</a:t>
            </a:r>
          </a:p>
        </p:txBody>
      </p:sp>
      <p:sp>
        <p:nvSpPr>
          <p:cNvPr id="7178" name="Rectangle 4"/>
          <p:cNvSpPr>
            <a:spLocks noChangeArrowheads="1"/>
          </p:cNvSpPr>
          <p:nvPr/>
        </p:nvSpPr>
        <p:spPr bwMode="auto">
          <a:xfrm>
            <a:off x="2238375" y="2310245"/>
            <a:ext cx="4133850" cy="1165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rtl="1" eaLnBrk="1" hangingPunct="1">
              <a:spcBef>
                <a:spcPct val="0"/>
              </a:spcBef>
              <a:buFontTx/>
              <a:buNone/>
            </a:pPr>
            <a:r>
              <a:rPr lang="fa-IR" altLang="fa-IR" dirty="0">
                <a:solidFill>
                  <a:srgbClr val="0070C0"/>
                </a:solidFill>
                <a:latin typeface="Times New Roman" panose="02020603050405020304" pitchFamily="18" charset="0"/>
                <a:cs typeface="Mj_Faraz" panose="00000700000000000000" pitchFamily="2" charset="-78"/>
              </a:rPr>
              <a:t> ١- رأس مشترک دارند. </a:t>
            </a:r>
          </a:p>
          <a:p>
            <a:pPr algn="r" rtl="1" eaLnBrk="1" hangingPunct="1">
              <a:spcBef>
                <a:spcPct val="0"/>
              </a:spcBef>
              <a:buFontTx/>
              <a:buNone/>
            </a:pPr>
            <a:r>
              <a:rPr lang="fa-IR" altLang="fa-IR" dirty="0">
                <a:solidFill>
                  <a:srgbClr val="0070C0"/>
                </a:solidFill>
                <a:latin typeface="Times New Roman" panose="02020603050405020304" pitchFamily="18" charset="0"/>
                <a:cs typeface="Mj_Faraz" panose="00000700000000000000" pitchFamily="2" charset="-78"/>
              </a:rPr>
              <a:t>٢- ضلع ها در امتداد هم هستند.</a:t>
            </a:r>
            <a:endParaRPr lang="en-US" altLang="fa-IR" dirty="0">
              <a:solidFill>
                <a:srgbClr val="0070C0"/>
              </a:solidFill>
              <a:latin typeface="Times New Roman" panose="02020603050405020304" pitchFamily="18" charset="0"/>
              <a:cs typeface="Mj_Faraz" panose="00000700000000000000" pitchFamily="2" charset="-78"/>
            </a:endParaRPr>
          </a:p>
          <a:p>
            <a:pPr algn="ctr" eaLnBrk="1" hangingPunct="1">
              <a:spcBef>
                <a:spcPct val="0"/>
              </a:spcBef>
              <a:buFontTx/>
              <a:buNone/>
            </a:pPr>
            <a:endParaRPr lang="fa-IR" altLang="fa-IR" dirty="0">
              <a:solidFill>
                <a:srgbClr val="0070C0"/>
              </a:solidFill>
              <a:latin typeface="Times New Roman" panose="02020603050405020304" pitchFamily="18" charset="0"/>
              <a:cs typeface="Mj_Faraz" panose="00000700000000000000" pitchFamily="2" charset="-78"/>
            </a:endParaRPr>
          </a:p>
        </p:txBody>
      </p:sp>
      <p:sp>
        <p:nvSpPr>
          <p:cNvPr id="2" name="Oval 1"/>
          <p:cNvSpPr/>
          <p:nvPr/>
        </p:nvSpPr>
        <p:spPr>
          <a:xfrm>
            <a:off x="4580400" y="4580400"/>
            <a:ext cx="144000" cy="144000"/>
          </a:xfrm>
          <a:prstGeom prst="ellipse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fa-I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8" presetClass="entr" presetSubtype="0" accel="5000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1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27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27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78" decel="50000" autoRev="1" fill="hold">
                                          <p:stCondLst>
                                            <p:cond delay="227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500"/>
                            </p:stCondLst>
                            <p:childTnLst>
                              <p:par>
                                <p:cTn id="17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2500"/>
                            </p:stCondLst>
                            <p:childTnLst>
                              <p:par>
                                <p:cTn id="31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3000"/>
                            </p:stCondLst>
                            <p:childTnLst>
                              <p:par>
                                <p:cTn id="3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5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3500"/>
                            </p:stCondLst>
                            <p:childTnLst>
                              <p:par>
                                <p:cTn id="39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4000"/>
                            </p:stCondLst>
                            <p:childTnLst>
                              <p:par>
                                <p:cTn id="43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500"/>
                            </p:stCondLst>
                            <p:childTnLst>
                              <p:par>
                                <p:cTn id="47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500"/>
                            </p:stCondLst>
                            <p:childTnLst>
                              <p:par>
                                <p:cTn id="53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4" dur="2000" fill="hold"/>
                                        <p:tgtEl>
                                          <p:spTgt spid="717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8500"/>
                            </p:stCondLst>
                            <p:childTnLst>
                              <p:par>
                                <p:cTn id="56" presetID="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57" dur="2000" fill="hold"/>
                                        <p:tgtEl>
                                          <p:spTgt spid="717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8" grpId="0"/>
      <p:bldP spid="7172" grpId="0" animBg="1"/>
      <p:bldP spid="7172" grpId="1" animBg="1"/>
      <p:bldP spid="7173" grpId="0" animBg="1"/>
      <p:bldP spid="7173" grpId="1" animBg="1"/>
      <p:bldP spid="7174" grpId="0"/>
      <p:bldP spid="7175" grpId="0"/>
      <p:bldP spid="7176" grpId="0"/>
      <p:bldP spid="7177" grpId="0"/>
      <p:bldP spid="7178" grpId="0"/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6" name="Rectangle 4"/>
          <p:cNvSpPr>
            <a:spLocks noGrp="1" noChangeArrowheads="1"/>
          </p:cNvSpPr>
          <p:nvPr>
            <p:ph type="title"/>
          </p:nvPr>
        </p:nvSpPr>
        <p:spPr>
          <a:xfrm>
            <a:off x="2590800" y="990600"/>
            <a:ext cx="3962400" cy="1143000"/>
          </a:xfrm>
        </p:spPr>
        <p:txBody>
          <a:bodyPr/>
          <a:lstStyle/>
          <a:p>
            <a:pPr eaLnBrk="1" hangingPunct="1"/>
            <a:r>
              <a:rPr lang="fa-IR" altLang="fa-IR" sz="4000" dirty="0" smtClean="0">
                <a:solidFill>
                  <a:srgbClr val="7030A0"/>
                </a:solidFill>
                <a:latin typeface="Times New Roman" panose="02020603050405020304" pitchFamily="18" charset="0"/>
                <a:cs typeface="B Morvarid" panose="00000400000000000000" pitchFamily="2" charset="-78"/>
              </a:rPr>
              <a:t>زاویه های متمم</a:t>
            </a:r>
            <a:endParaRPr lang="en-US" altLang="fa-IR" sz="4000" dirty="0" smtClean="0">
              <a:solidFill>
                <a:srgbClr val="7030A0"/>
              </a:solidFill>
              <a:latin typeface="Times New Roman" panose="02020603050405020304" pitchFamily="18" charset="0"/>
              <a:cs typeface="B Morvarid" panose="00000400000000000000" pitchFamily="2" charset="-78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4876800" y="2795588"/>
            <a:ext cx="1295400" cy="1828800"/>
            <a:chOff x="4876800" y="2795588"/>
            <a:chExt cx="1295400" cy="1828800"/>
          </a:xfrm>
        </p:grpSpPr>
        <p:sp>
          <p:nvSpPr>
            <p:cNvPr id="8199" name="Line 9"/>
            <p:cNvSpPr>
              <a:spLocks noChangeShapeType="1"/>
            </p:cNvSpPr>
            <p:nvPr/>
          </p:nvSpPr>
          <p:spPr bwMode="auto">
            <a:xfrm flipH="1" flipV="1">
              <a:off x="4876800" y="3252788"/>
              <a:ext cx="1219200" cy="1371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8200" name="Line 10"/>
            <p:cNvSpPr>
              <a:spLocks noChangeShapeType="1"/>
            </p:cNvSpPr>
            <p:nvPr/>
          </p:nvSpPr>
          <p:spPr bwMode="auto">
            <a:xfrm flipV="1">
              <a:off x="6096000" y="2795588"/>
              <a:ext cx="0" cy="1828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8203" name="Text Box 13"/>
            <p:cNvSpPr txBox="1">
              <a:spLocks noChangeArrowheads="1"/>
            </p:cNvSpPr>
            <p:nvPr/>
          </p:nvSpPr>
          <p:spPr bwMode="auto">
            <a:xfrm>
              <a:off x="5486400" y="3633788"/>
              <a:ext cx="685800" cy="366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40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400800" y="2871788"/>
            <a:ext cx="1143000" cy="1752600"/>
            <a:chOff x="6400800" y="2871788"/>
            <a:chExt cx="1143000" cy="1752600"/>
          </a:xfrm>
        </p:grpSpPr>
        <p:sp>
          <p:nvSpPr>
            <p:cNvPr id="8201" name="Line 11"/>
            <p:cNvSpPr>
              <a:spLocks noChangeShapeType="1"/>
            </p:cNvSpPr>
            <p:nvPr/>
          </p:nvSpPr>
          <p:spPr bwMode="auto">
            <a:xfrm flipV="1">
              <a:off x="6400800" y="2871788"/>
              <a:ext cx="0" cy="1752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8202" name="Line 12"/>
            <p:cNvSpPr>
              <a:spLocks noChangeShapeType="1"/>
            </p:cNvSpPr>
            <p:nvPr/>
          </p:nvSpPr>
          <p:spPr bwMode="auto">
            <a:xfrm flipV="1">
              <a:off x="6400800" y="3709988"/>
              <a:ext cx="1143000" cy="914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8204" name="Text Box 14"/>
            <p:cNvSpPr txBox="1">
              <a:spLocks noChangeArrowheads="1"/>
            </p:cNvSpPr>
            <p:nvPr/>
          </p:nvSpPr>
          <p:spPr bwMode="auto">
            <a:xfrm>
              <a:off x="6400800" y="3862388"/>
              <a:ext cx="685800" cy="366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50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</p:grpSp>
      <p:sp>
        <p:nvSpPr>
          <p:cNvPr id="8205" name="Text Box 16"/>
          <p:cNvSpPr txBox="1">
            <a:spLocks noChangeArrowheads="1"/>
          </p:cNvSpPr>
          <p:nvPr/>
        </p:nvSpPr>
        <p:spPr bwMode="auto">
          <a:xfrm>
            <a:off x="1066800" y="5500688"/>
            <a:ext cx="664051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a-IR" altLang="fa-IR" b="1" dirty="0">
                <a:solidFill>
                  <a:srgbClr val="0070C0"/>
                </a:solidFill>
                <a:latin typeface="Times New Roman" panose="02020603050405020304" pitchFamily="18" charset="0"/>
                <a:cs typeface="Mj_Faraz" panose="00000700000000000000" pitchFamily="2" charset="-78"/>
              </a:rPr>
              <a:t>دو زاویه ای که مجموع آن ها 90 درجه می باشد . </a:t>
            </a:r>
            <a:endParaRPr lang="en-US" altLang="fa-IR" b="1" dirty="0">
              <a:solidFill>
                <a:srgbClr val="0070C0"/>
              </a:solidFill>
              <a:latin typeface="Times New Roman" panose="02020603050405020304" pitchFamily="18" charset="0"/>
              <a:cs typeface="Mj_Faraz" panose="00000700000000000000" pitchFamily="2" charset="-78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1905000" y="2566988"/>
            <a:ext cx="914400" cy="2057400"/>
            <a:chOff x="1905000" y="2566988"/>
            <a:chExt cx="914400" cy="2057400"/>
          </a:xfrm>
        </p:grpSpPr>
        <p:sp>
          <p:nvSpPr>
            <p:cNvPr id="8196" name="Line 6"/>
            <p:cNvSpPr>
              <a:spLocks noChangeShapeType="1"/>
            </p:cNvSpPr>
            <p:nvPr/>
          </p:nvSpPr>
          <p:spPr bwMode="auto">
            <a:xfrm flipV="1">
              <a:off x="1905000" y="2795588"/>
              <a:ext cx="914400" cy="1828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8198" name="Text Box 8"/>
            <p:cNvSpPr txBox="1">
              <a:spLocks noChangeArrowheads="1"/>
            </p:cNvSpPr>
            <p:nvPr/>
          </p:nvSpPr>
          <p:spPr bwMode="auto">
            <a:xfrm>
              <a:off x="1905000" y="3481388"/>
              <a:ext cx="685800" cy="366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 dirty="0">
                  <a:latin typeface="Times New Roman" panose="02020603050405020304" pitchFamily="18" charset="0"/>
                </a:rPr>
                <a:t>30</a:t>
              </a:r>
              <a:r>
                <a:rPr lang="en-US" altLang="fa-IR" sz="1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  <p:sp>
          <p:nvSpPr>
            <p:cNvPr id="8207" name="Line 18"/>
            <p:cNvSpPr>
              <a:spLocks noChangeShapeType="1"/>
            </p:cNvSpPr>
            <p:nvPr/>
          </p:nvSpPr>
          <p:spPr bwMode="auto">
            <a:xfrm flipV="1">
              <a:off x="1905000" y="2566988"/>
              <a:ext cx="0" cy="2057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1905000" y="2819400"/>
            <a:ext cx="1676400" cy="1828800"/>
            <a:chOff x="1905000" y="2819400"/>
            <a:chExt cx="1676400" cy="1828800"/>
          </a:xfrm>
        </p:grpSpPr>
        <p:sp>
          <p:nvSpPr>
            <p:cNvPr id="8197" name="Text Box 7"/>
            <p:cNvSpPr txBox="1">
              <a:spLocks noChangeArrowheads="1"/>
            </p:cNvSpPr>
            <p:nvPr/>
          </p:nvSpPr>
          <p:spPr bwMode="auto">
            <a:xfrm>
              <a:off x="2362200" y="4090988"/>
              <a:ext cx="685800" cy="366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60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  <p:sp>
          <p:nvSpPr>
            <p:cNvPr id="8206" name="Line 17"/>
            <p:cNvSpPr>
              <a:spLocks noChangeShapeType="1"/>
            </p:cNvSpPr>
            <p:nvPr/>
          </p:nvSpPr>
          <p:spPr bwMode="auto">
            <a:xfrm>
              <a:off x="1905000" y="4624388"/>
              <a:ext cx="16764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6" name="Line 6"/>
            <p:cNvSpPr>
              <a:spLocks noChangeShapeType="1"/>
            </p:cNvSpPr>
            <p:nvPr/>
          </p:nvSpPr>
          <p:spPr bwMode="auto">
            <a:xfrm flipV="1">
              <a:off x="1905000" y="2819400"/>
              <a:ext cx="914400" cy="1828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000"/>
    </mc:Choice>
    <mc:Fallback xmlns="">
      <p:transition spd="slow" advTm="1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"/>
                            </p:stCondLst>
                            <p:childTnLst>
                              <p:par>
                                <p:cTn id="9" presetID="2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1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3" fill="hold" nodeType="click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3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800"/>
                            </p:stCondLst>
                            <p:childTnLst>
                              <p:par>
                                <p:cTn id="30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7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7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700"/>
                                        <p:tgtEl>
                                          <p:spTgt spid="820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7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7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820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2" name="Rectangle 10"/>
          <p:cNvSpPr>
            <a:spLocks noGrp="1" noChangeArrowheads="1"/>
          </p:cNvSpPr>
          <p:nvPr>
            <p:ph type="title"/>
          </p:nvPr>
        </p:nvSpPr>
        <p:spPr>
          <a:xfrm>
            <a:off x="2443163" y="1143000"/>
            <a:ext cx="4572000" cy="1143000"/>
          </a:xfrm>
        </p:spPr>
        <p:txBody>
          <a:bodyPr/>
          <a:lstStyle/>
          <a:p>
            <a:pPr eaLnBrk="1" hangingPunct="1"/>
            <a:r>
              <a:rPr lang="fa-IR" altLang="fa-IR" sz="4000" dirty="0" smtClean="0">
                <a:solidFill>
                  <a:srgbClr val="7030A0"/>
                </a:solidFill>
                <a:latin typeface="Times New Roman" panose="02020603050405020304" pitchFamily="18" charset="0"/>
                <a:cs typeface="B Morvarid" panose="00000400000000000000" pitchFamily="2" charset="-78"/>
              </a:rPr>
              <a:t>زاویه های مکمل</a:t>
            </a:r>
            <a:endParaRPr lang="en-US" altLang="fa-IR" sz="4000" dirty="0" smtClean="0">
              <a:solidFill>
                <a:srgbClr val="7030A0"/>
              </a:solidFill>
              <a:latin typeface="Times New Roman" panose="02020603050405020304" pitchFamily="18" charset="0"/>
              <a:cs typeface="B Morvarid" panose="00000400000000000000" pitchFamily="2" charset="-78"/>
            </a:endParaRPr>
          </a:p>
        </p:txBody>
      </p:sp>
      <p:grpSp>
        <p:nvGrpSpPr>
          <p:cNvPr id="4" name="Group 3"/>
          <p:cNvGrpSpPr/>
          <p:nvPr/>
        </p:nvGrpSpPr>
        <p:grpSpPr>
          <a:xfrm>
            <a:off x="5334000" y="2590800"/>
            <a:ext cx="1295400" cy="1828800"/>
            <a:chOff x="5334000" y="2590800"/>
            <a:chExt cx="1295400" cy="1828800"/>
          </a:xfrm>
        </p:grpSpPr>
        <p:sp>
          <p:nvSpPr>
            <p:cNvPr id="9224" name="Line 15"/>
            <p:cNvSpPr>
              <a:spLocks noChangeShapeType="1"/>
            </p:cNvSpPr>
            <p:nvPr/>
          </p:nvSpPr>
          <p:spPr bwMode="auto">
            <a:xfrm flipH="1" flipV="1">
              <a:off x="5334000" y="3048000"/>
              <a:ext cx="1219200" cy="1371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9225" name="Line 16"/>
            <p:cNvSpPr>
              <a:spLocks noChangeShapeType="1"/>
            </p:cNvSpPr>
            <p:nvPr/>
          </p:nvSpPr>
          <p:spPr bwMode="auto">
            <a:xfrm flipV="1">
              <a:off x="6553200" y="2590800"/>
              <a:ext cx="0" cy="1828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9228" name="Text Box 19"/>
            <p:cNvSpPr txBox="1">
              <a:spLocks noChangeArrowheads="1"/>
            </p:cNvSpPr>
            <p:nvPr/>
          </p:nvSpPr>
          <p:spPr bwMode="auto">
            <a:xfrm>
              <a:off x="5943600" y="3429000"/>
              <a:ext cx="685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40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6858000" y="2667000"/>
            <a:ext cx="1066800" cy="2819400"/>
            <a:chOff x="6858000" y="2667000"/>
            <a:chExt cx="1066800" cy="2819400"/>
          </a:xfrm>
        </p:grpSpPr>
        <p:sp>
          <p:nvSpPr>
            <p:cNvPr id="9226" name="Line 17"/>
            <p:cNvSpPr>
              <a:spLocks noChangeShapeType="1"/>
            </p:cNvSpPr>
            <p:nvPr/>
          </p:nvSpPr>
          <p:spPr bwMode="auto">
            <a:xfrm flipV="1">
              <a:off x="6858000" y="2667000"/>
              <a:ext cx="0" cy="1752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9227" name="Line 18"/>
            <p:cNvSpPr>
              <a:spLocks noChangeShapeType="1"/>
            </p:cNvSpPr>
            <p:nvPr/>
          </p:nvSpPr>
          <p:spPr bwMode="auto">
            <a:xfrm>
              <a:off x="6858000" y="4419600"/>
              <a:ext cx="1066800" cy="1066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9229" name="Text Box 20"/>
            <p:cNvSpPr txBox="1">
              <a:spLocks noChangeArrowheads="1"/>
            </p:cNvSpPr>
            <p:nvPr/>
          </p:nvSpPr>
          <p:spPr bwMode="auto">
            <a:xfrm>
              <a:off x="6934200" y="4038600"/>
              <a:ext cx="685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140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</p:grpSp>
      <p:sp>
        <p:nvSpPr>
          <p:cNvPr id="9230" name="Text Box 22"/>
          <p:cNvSpPr txBox="1">
            <a:spLocks noChangeArrowheads="1"/>
          </p:cNvSpPr>
          <p:nvPr/>
        </p:nvSpPr>
        <p:spPr bwMode="auto">
          <a:xfrm>
            <a:off x="1146175" y="5588000"/>
            <a:ext cx="65563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a-IR" altLang="fa-IR" b="1" dirty="0">
                <a:solidFill>
                  <a:srgbClr val="0070C0"/>
                </a:solidFill>
                <a:latin typeface="Times New Roman" panose="02020603050405020304" pitchFamily="18" charset="0"/>
                <a:cs typeface="Mj_Faraz" panose="00000700000000000000" pitchFamily="2" charset="-78"/>
              </a:rPr>
              <a:t>دو زاویه ای که مجموع آن ها 180 درجه باشد </a:t>
            </a:r>
            <a:endParaRPr lang="en-US" altLang="fa-IR" b="1" dirty="0">
              <a:solidFill>
                <a:srgbClr val="0070C0"/>
              </a:solidFill>
              <a:latin typeface="Times New Roman" panose="02020603050405020304" pitchFamily="18" charset="0"/>
              <a:cs typeface="Mj_Faraz" panose="00000700000000000000" pitchFamily="2" charset="-78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1600200" y="3048000"/>
            <a:ext cx="2590800" cy="1828800"/>
            <a:chOff x="1600200" y="3048000"/>
            <a:chExt cx="2590800" cy="1828800"/>
          </a:xfrm>
        </p:grpSpPr>
        <p:sp>
          <p:nvSpPr>
            <p:cNvPr id="9221" name="Line 12"/>
            <p:cNvSpPr>
              <a:spLocks noChangeShapeType="1"/>
            </p:cNvSpPr>
            <p:nvPr/>
          </p:nvSpPr>
          <p:spPr bwMode="auto">
            <a:xfrm flipV="1">
              <a:off x="3276600" y="3048000"/>
              <a:ext cx="914400" cy="1828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9223" name="Text Box 14"/>
            <p:cNvSpPr txBox="1">
              <a:spLocks noChangeArrowheads="1"/>
            </p:cNvSpPr>
            <p:nvPr/>
          </p:nvSpPr>
          <p:spPr bwMode="auto">
            <a:xfrm>
              <a:off x="2590800" y="4343400"/>
              <a:ext cx="685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120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  <p:sp>
          <p:nvSpPr>
            <p:cNvPr id="17" name="Line 15"/>
            <p:cNvSpPr>
              <a:spLocks noChangeShapeType="1"/>
            </p:cNvSpPr>
            <p:nvPr/>
          </p:nvSpPr>
          <p:spPr bwMode="auto">
            <a:xfrm flipH="1">
              <a:off x="1600200" y="4876800"/>
              <a:ext cx="16920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</p:grpSp>
      <p:grpSp>
        <p:nvGrpSpPr>
          <p:cNvPr id="2" name="Group 1"/>
          <p:cNvGrpSpPr/>
          <p:nvPr/>
        </p:nvGrpSpPr>
        <p:grpSpPr>
          <a:xfrm>
            <a:off x="3276600" y="3048000"/>
            <a:ext cx="1692000" cy="1828800"/>
            <a:chOff x="3276600" y="3048000"/>
            <a:chExt cx="1692000" cy="1828800"/>
          </a:xfrm>
        </p:grpSpPr>
        <p:sp>
          <p:nvSpPr>
            <p:cNvPr id="9222" name="Text Box 13"/>
            <p:cNvSpPr txBox="1">
              <a:spLocks noChangeArrowheads="1"/>
            </p:cNvSpPr>
            <p:nvPr/>
          </p:nvSpPr>
          <p:spPr bwMode="auto">
            <a:xfrm>
              <a:off x="3733800" y="4343400"/>
              <a:ext cx="685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60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  <p:sp>
          <p:nvSpPr>
            <p:cNvPr id="15" name="Line 12"/>
            <p:cNvSpPr>
              <a:spLocks noChangeShapeType="1"/>
            </p:cNvSpPr>
            <p:nvPr/>
          </p:nvSpPr>
          <p:spPr bwMode="auto">
            <a:xfrm flipV="1">
              <a:off x="3276600" y="3048000"/>
              <a:ext cx="914400" cy="1828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8" name="Line 15"/>
            <p:cNvSpPr>
              <a:spLocks noChangeShapeType="1"/>
            </p:cNvSpPr>
            <p:nvPr/>
          </p:nvSpPr>
          <p:spPr bwMode="auto">
            <a:xfrm>
              <a:off x="3276600" y="4876800"/>
              <a:ext cx="16920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9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900"/>
                            </p:stCondLst>
                            <p:childTnLst>
                              <p:par>
                                <p:cTn id="9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2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200"/>
                            </p:stCondLst>
                            <p:childTnLst>
                              <p:par>
                                <p:cTn id="29" presetID="5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4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4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400"/>
                                        <p:tgtEl>
                                          <p:spTgt spid="92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4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4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2" grpId="0"/>
      <p:bldP spid="923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8" name="Rectangle 4"/>
          <p:cNvSpPr>
            <a:spLocks noGrp="1" noChangeArrowheads="1"/>
          </p:cNvSpPr>
          <p:nvPr>
            <p:ph type="title"/>
          </p:nvPr>
        </p:nvSpPr>
        <p:spPr>
          <a:xfrm>
            <a:off x="1257300" y="1327150"/>
            <a:ext cx="6934200" cy="1143000"/>
          </a:xfrm>
        </p:spPr>
        <p:txBody>
          <a:bodyPr/>
          <a:lstStyle/>
          <a:p>
            <a:pPr eaLnBrk="1" hangingPunct="1"/>
            <a:r>
              <a:rPr lang="fa-IR" altLang="fa-IR" sz="3200" dirty="0" smtClean="0">
                <a:solidFill>
                  <a:srgbClr val="7030A0"/>
                </a:solidFill>
                <a:latin typeface="Times New Roman" panose="02020603050405020304" pitchFamily="18" charset="0"/>
                <a:cs typeface="B Morvarid" panose="00000400000000000000" pitchFamily="2" charset="-78"/>
              </a:rPr>
              <a:t>نوع زاویه های زیر را تعیین کنید .</a:t>
            </a:r>
            <a:endParaRPr lang="en-US" altLang="fa-IR" sz="3200" dirty="0" smtClean="0">
              <a:solidFill>
                <a:srgbClr val="7030A0"/>
              </a:solidFill>
              <a:latin typeface="Times New Roman" panose="02020603050405020304" pitchFamily="18" charset="0"/>
              <a:cs typeface="B Morvarid" panose="00000400000000000000" pitchFamily="2" charset="-78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2400300" y="3068638"/>
            <a:ext cx="4572000" cy="1447800"/>
            <a:chOff x="2400300" y="3068638"/>
            <a:chExt cx="4572000" cy="1447800"/>
          </a:xfrm>
        </p:grpSpPr>
        <p:sp>
          <p:nvSpPr>
            <p:cNvPr id="10244" name="Line 5"/>
            <p:cNvSpPr>
              <a:spLocks noChangeShapeType="1"/>
            </p:cNvSpPr>
            <p:nvPr/>
          </p:nvSpPr>
          <p:spPr bwMode="auto">
            <a:xfrm>
              <a:off x="2400300" y="4516438"/>
              <a:ext cx="45720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0245" name="Line 6"/>
            <p:cNvSpPr>
              <a:spLocks noChangeShapeType="1"/>
            </p:cNvSpPr>
            <p:nvPr/>
          </p:nvSpPr>
          <p:spPr bwMode="auto">
            <a:xfrm flipV="1">
              <a:off x="4457700" y="3068638"/>
              <a:ext cx="1219200" cy="14478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0246" name="Text Box 7"/>
            <p:cNvSpPr txBox="1">
              <a:spLocks noChangeArrowheads="1"/>
            </p:cNvSpPr>
            <p:nvPr/>
          </p:nvSpPr>
          <p:spPr bwMode="auto">
            <a:xfrm>
              <a:off x="5067300" y="3983038"/>
              <a:ext cx="685800" cy="366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60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  <p:sp>
          <p:nvSpPr>
            <p:cNvPr id="10247" name="Text Box 8"/>
            <p:cNvSpPr txBox="1">
              <a:spLocks noChangeArrowheads="1"/>
            </p:cNvSpPr>
            <p:nvPr/>
          </p:nvSpPr>
          <p:spPr bwMode="auto">
            <a:xfrm>
              <a:off x="3695700" y="3906838"/>
              <a:ext cx="685800" cy="3667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120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</p:grpSp>
      <p:sp>
        <p:nvSpPr>
          <p:cNvPr id="7" name="Rectangle 4"/>
          <p:cNvSpPr txBox="1">
            <a:spLocks noChangeArrowheads="1"/>
          </p:cNvSpPr>
          <p:nvPr/>
        </p:nvSpPr>
        <p:spPr bwMode="auto">
          <a:xfrm>
            <a:off x="3162300" y="4692650"/>
            <a:ext cx="31242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fa-IR" sz="4000" kern="0" dirty="0" smtClean="0">
              <a:latin typeface="Times New Roman" panose="02020603050405020304" pitchFamily="18" charset="0"/>
              <a:cs typeface="B Morvarid" panose="00000400000000000000" pitchFamily="2" charset="-78"/>
            </a:endParaRPr>
          </a:p>
        </p:txBody>
      </p:sp>
      <p:sp>
        <p:nvSpPr>
          <p:cNvPr id="10249" name="Text Box 11"/>
          <p:cNvSpPr txBox="1">
            <a:spLocks noChangeArrowheads="1"/>
          </p:cNvSpPr>
          <p:nvPr/>
        </p:nvSpPr>
        <p:spPr bwMode="auto">
          <a:xfrm>
            <a:off x="2400300" y="5441950"/>
            <a:ext cx="4648200" cy="585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a-IR" altLang="fa-IR" b="1" dirty="0">
                <a:solidFill>
                  <a:srgbClr val="0070C0"/>
                </a:solidFill>
                <a:latin typeface="Times New Roman" panose="02020603050405020304" pitchFamily="18" charset="0"/>
                <a:cs typeface="Mj_Faraz" panose="00000700000000000000" pitchFamily="2" charset="-78"/>
              </a:rPr>
              <a:t>زاویه های مکمل    180 = 60 + 120</a:t>
            </a:r>
            <a:endParaRPr lang="en-US" altLang="fa-IR" b="1" dirty="0">
              <a:solidFill>
                <a:srgbClr val="0070C0"/>
              </a:solidFill>
              <a:latin typeface="Times New Roman" panose="02020603050405020304" pitchFamily="18" charset="0"/>
              <a:cs typeface="Mj_Faraz" panose="00000700000000000000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31" presetClass="entr" presetSubtype="0" fill="hold" grpId="0" nodeType="after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7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7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700" fill="hold"/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17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024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"/>
          <p:cNvGrpSpPr/>
          <p:nvPr/>
        </p:nvGrpSpPr>
        <p:grpSpPr>
          <a:xfrm>
            <a:off x="2057400" y="2133600"/>
            <a:ext cx="4953000" cy="1600200"/>
            <a:chOff x="2057400" y="2133600"/>
            <a:chExt cx="4953000" cy="1600200"/>
          </a:xfrm>
        </p:grpSpPr>
        <p:sp>
          <p:nvSpPr>
            <p:cNvPr id="11267" name="Line 5"/>
            <p:cNvSpPr>
              <a:spLocks noChangeShapeType="1"/>
            </p:cNvSpPr>
            <p:nvPr/>
          </p:nvSpPr>
          <p:spPr bwMode="auto">
            <a:xfrm flipH="1">
              <a:off x="2057400" y="3733800"/>
              <a:ext cx="22860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1268" name="Line 6"/>
            <p:cNvSpPr>
              <a:spLocks noChangeShapeType="1"/>
            </p:cNvSpPr>
            <p:nvPr/>
          </p:nvSpPr>
          <p:spPr bwMode="auto">
            <a:xfrm flipH="1" flipV="1">
              <a:off x="2438400" y="2438400"/>
              <a:ext cx="1905000" cy="1295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1269" name="Line 7"/>
            <p:cNvSpPr>
              <a:spLocks noChangeShapeType="1"/>
            </p:cNvSpPr>
            <p:nvPr/>
          </p:nvSpPr>
          <p:spPr bwMode="auto">
            <a:xfrm>
              <a:off x="4876800" y="3733800"/>
              <a:ext cx="21336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1270" name="Line 8"/>
            <p:cNvSpPr>
              <a:spLocks noChangeShapeType="1"/>
            </p:cNvSpPr>
            <p:nvPr/>
          </p:nvSpPr>
          <p:spPr bwMode="auto">
            <a:xfrm flipV="1">
              <a:off x="4876800" y="2133600"/>
              <a:ext cx="1066800" cy="16002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1271" name="Text Box 9"/>
            <p:cNvSpPr txBox="1">
              <a:spLocks noChangeArrowheads="1"/>
            </p:cNvSpPr>
            <p:nvPr/>
          </p:nvSpPr>
          <p:spPr bwMode="auto">
            <a:xfrm>
              <a:off x="5410200" y="3124200"/>
              <a:ext cx="685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60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  <p:sp>
          <p:nvSpPr>
            <p:cNvPr id="11272" name="Text Box 10"/>
            <p:cNvSpPr txBox="1">
              <a:spLocks noChangeArrowheads="1"/>
            </p:cNvSpPr>
            <p:nvPr/>
          </p:nvSpPr>
          <p:spPr bwMode="auto">
            <a:xfrm>
              <a:off x="2895600" y="3276600"/>
              <a:ext cx="685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30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</p:grpSp>
      <p:sp>
        <p:nvSpPr>
          <p:cNvPr id="11273" name="Text Box 11"/>
          <p:cNvSpPr txBox="1">
            <a:spLocks noChangeArrowheads="1"/>
          </p:cNvSpPr>
          <p:nvPr/>
        </p:nvSpPr>
        <p:spPr bwMode="auto">
          <a:xfrm>
            <a:off x="2362200" y="5091113"/>
            <a:ext cx="4648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a-IR" altLang="fa-IR" b="1" dirty="0">
                <a:solidFill>
                  <a:srgbClr val="0070C0"/>
                </a:solidFill>
                <a:latin typeface="Times New Roman" panose="02020603050405020304" pitchFamily="18" charset="0"/>
                <a:cs typeface="Mj_Faraz" panose="00000700000000000000" pitchFamily="2" charset="-78"/>
              </a:rPr>
              <a:t>زاویه های متمم        90 = 60 + 30</a:t>
            </a:r>
            <a:endParaRPr lang="en-US" altLang="fa-IR" b="1" dirty="0">
              <a:solidFill>
                <a:srgbClr val="0070C0"/>
              </a:solidFill>
              <a:latin typeface="Times New Roman" panose="02020603050405020304" pitchFamily="18" charset="0"/>
              <a:cs typeface="Mj_Faraz" panose="00000700000000000000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5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8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9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9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9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900"/>
                                        <p:tgtEl>
                                          <p:spTgt spid="112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"/>
          <p:cNvGrpSpPr/>
          <p:nvPr/>
        </p:nvGrpSpPr>
        <p:grpSpPr>
          <a:xfrm>
            <a:off x="2338388" y="1676400"/>
            <a:ext cx="3733800" cy="2895600"/>
            <a:chOff x="2338388" y="1676400"/>
            <a:chExt cx="3733800" cy="2895600"/>
          </a:xfrm>
        </p:grpSpPr>
        <p:sp>
          <p:nvSpPr>
            <p:cNvPr id="12291" name="Line 5"/>
            <p:cNvSpPr>
              <a:spLocks noChangeShapeType="1"/>
            </p:cNvSpPr>
            <p:nvPr/>
          </p:nvSpPr>
          <p:spPr bwMode="auto">
            <a:xfrm flipH="1" flipV="1">
              <a:off x="2338388" y="1981200"/>
              <a:ext cx="3733800" cy="2514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2292" name="Line 6"/>
            <p:cNvSpPr>
              <a:spLocks noChangeShapeType="1"/>
            </p:cNvSpPr>
            <p:nvPr/>
          </p:nvSpPr>
          <p:spPr bwMode="auto">
            <a:xfrm flipV="1">
              <a:off x="3862388" y="1676400"/>
              <a:ext cx="1981200" cy="2895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2293" name="Text Box 7"/>
            <p:cNvSpPr txBox="1">
              <a:spLocks noChangeArrowheads="1"/>
            </p:cNvSpPr>
            <p:nvPr/>
          </p:nvSpPr>
          <p:spPr bwMode="auto">
            <a:xfrm>
              <a:off x="5005388" y="3200400"/>
              <a:ext cx="685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75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  <p:sp>
          <p:nvSpPr>
            <p:cNvPr id="12294" name="Text Box 8"/>
            <p:cNvSpPr txBox="1">
              <a:spLocks noChangeArrowheads="1"/>
            </p:cNvSpPr>
            <p:nvPr/>
          </p:nvSpPr>
          <p:spPr bwMode="auto">
            <a:xfrm>
              <a:off x="3557588" y="3352800"/>
              <a:ext cx="685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75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</p:grpSp>
      <p:sp>
        <p:nvSpPr>
          <p:cNvPr id="12295" name="Text Box 11"/>
          <p:cNvSpPr txBox="1">
            <a:spLocks noChangeArrowheads="1"/>
          </p:cNvSpPr>
          <p:nvPr/>
        </p:nvSpPr>
        <p:spPr bwMode="auto">
          <a:xfrm>
            <a:off x="2324100" y="5126038"/>
            <a:ext cx="4648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a-IR" altLang="fa-IR" b="1" dirty="0">
                <a:solidFill>
                  <a:srgbClr val="0070C0"/>
                </a:solidFill>
                <a:latin typeface="Times New Roman" panose="02020603050405020304" pitchFamily="18" charset="0"/>
                <a:cs typeface="Mj_Faraz" panose="00000700000000000000" pitchFamily="2" charset="-78"/>
              </a:rPr>
              <a:t>زاویه های متقابل به رأس</a:t>
            </a:r>
            <a:endParaRPr lang="en-US" altLang="fa-IR" b="1" dirty="0">
              <a:solidFill>
                <a:srgbClr val="0070C0"/>
              </a:solidFill>
              <a:latin typeface="Times New Roman" panose="02020603050405020304" pitchFamily="18" charset="0"/>
              <a:cs typeface="Mj_Faraz" panose="00000700000000000000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7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7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7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8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8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8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800"/>
                                        <p:tgtEl>
                                          <p:spTgt spid="122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5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"/>
          <p:cNvGrpSpPr/>
          <p:nvPr/>
        </p:nvGrpSpPr>
        <p:grpSpPr>
          <a:xfrm>
            <a:off x="2362200" y="2057400"/>
            <a:ext cx="4572000" cy="2133600"/>
            <a:chOff x="2362200" y="2057400"/>
            <a:chExt cx="4572000" cy="2133600"/>
          </a:xfrm>
        </p:grpSpPr>
        <p:sp>
          <p:nvSpPr>
            <p:cNvPr id="13315" name="Line 5"/>
            <p:cNvSpPr>
              <a:spLocks noChangeShapeType="1"/>
            </p:cNvSpPr>
            <p:nvPr/>
          </p:nvSpPr>
          <p:spPr bwMode="auto">
            <a:xfrm>
              <a:off x="2362200" y="3505200"/>
              <a:ext cx="45720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3316" name="Line 6"/>
            <p:cNvSpPr>
              <a:spLocks noChangeShapeType="1"/>
            </p:cNvSpPr>
            <p:nvPr/>
          </p:nvSpPr>
          <p:spPr bwMode="auto">
            <a:xfrm flipV="1">
              <a:off x="3810000" y="2057400"/>
              <a:ext cx="1828800" cy="2133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3317" name="Text Box 7"/>
            <p:cNvSpPr txBox="1">
              <a:spLocks noChangeArrowheads="1"/>
            </p:cNvSpPr>
            <p:nvPr/>
          </p:nvSpPr>
          <p:spPr bwMode="auto">
            <a:xfrm>
              <a:off x="5029200" y="2971800"/>
              <a:ext cx="685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60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  <p:sp>
          <p:nvSpPr>
            <p:cNvPr id="13318" name="Text Box 8"/>
            <p:cNvSpPr txBox="1">
              <a:spLocks noChangeArrowheads="1"/>
            </p:cNvSpPr>
            <p:nvPr/>
          </p:nvSpPr>
          <p:spPr bwMode="auto">
            <a:xfrm>
              <a:off x="3429000" y="3581400"/>
              <a:ext cx="685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60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</p:grpSp>
      <p:sp>
        <p:nvSpPr>
          <p:cNvPr id="13319" name="Text Box 11"/>
          <p:cNvSpPr txBox="1">
            <a:spLocks noChangeArrowheads="1"/>
          </p:cNvSpPr>
          <p:nvPr/>
        </p:nvSpPr>
        <p:spPr bwMode="auto">
          <a:xfrm>
            <a:off x="2327275" y="5283200"/>
            <a:ext cx="4648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a-IR" altLang="fa-IR" b="1" dirty="0">
                <a:solidFill>
                  <a:srgbClr val="0070C0"/>
                </a:solidFill>
                <a:latin typeface="Times New Roman" panose="02020603050405020304" pitchFamily="18" charset="0"/>
                <a:cs typeface="Mj_Faraz" panose="00000700000000000000" pitchFamily="2" charset="-78"/>
              </a:rPr>
              <a:t>زاویه های متقابل به رأس</a:t>
            </a:r>
            <a:endParaRPr lang="en-US" altLang="fa-IR" b="1" dirty="0">
              <a:solidFill>
                <a:srgbClr val="0070C0"/>
              </a:solidFill>
              <a:latin typeface="Times New Roman" panose="02020603050405020304" pitchFamily="18" charset="0"/>
              <a:cs typeface="Mj_Faraz" panose="00000700000000000000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8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4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4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4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4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"/>
          <p:cNvGrpSpPr/>
          <p:nvPr/>
        </p:nvGrpSpPr>
        <p:grpSpPr>
          <a:xfrm>
            <a:off x="2400300" y="1981200"/>
            <a:ext cx="4572000" cy="2133600"/>
            <a:chOff x="2400300" y="1981200"/>
            <a:chExt cx="4572000" cy="2133600"/>
          </a:xfrm>
        </p:grpSpPr>
        <p:sp>
          <p:nvSpPr>
            <p:cNvPr id="14339" name="Line 5"/>
            <p:cNvSpPr>
              <a:spLocks noChangeShapeType="1"/>
            </p:cNvSpPr>
            <p:nvPr/>
          </p:nvSpPr>
          <p:spPr bwMode="auto">
            <a:xfrm>
              <a:off x="2400300" y="3429000"/>
              <a:ext cx="45720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4340" name="Line 6"/>
            <p:cNvSpPr>
              <a:spLocks noChangeShapeType="1"/>
            </p:cNvSpPr>
            <p:nvPr/>
          </p:nvSpPr>
          <p:spPr bwMode="auto">
            <a:xfrm flipV="1">
              <a:off x="3848100" y="1981200"/>
              <a:ext cx="1828800" cy="2133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4341" name="Text Box 7"/>
            <p:cNvSpPr txBox="1">
              <a:spLocks noChangeArrowheads="1"/>
            </p:cNvSpPr>
            <p:nvPr/>
          </p:nvSpPr>
          <p:spPr bwMode="auto">
            <a:xfrm>
              <a:off x="5067300" y="2895600"/>
              <a:ext cx="685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45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  <p:sp>
          <p:nvSpPr>
            <p:cNvPr id="14342" name="Text Box 8"/>
            <p:cNvSpPr txBox="1">
              <a:spLocks noChangeArrowheads="1"/>
            </p:cNvSpPr>
            <p:nvPr/>
          </p:nvSpPr>
          <p:spPr bwMode="auto">
            <a:xfrm>
              <a:off x="3619500" y="2895600"/>
              <a:ext cx="685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135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</p:grpSp>
      <p:sp>
        <p:nvSpPr>
          <p:cNvPr id="14343" name="Text Box 11"/>
          <p:cNvSpPr txBox="1">
            <a:spLocks noChangeArrowheads="1"/>
          </p:cNvSpPr>
          <p:nvPr/>
        </p:nvSpPr>
        <p:spPr bwMode="auto">
          <a:xfrm>
            <a:off x="2324100" y="5156200"/>
            <a:ext cx="4648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a-IR" altLang="fa-IR" b="1" dirty="0">
                <a:solidFill>
                  <a:srgbClr val="0070C0"/>
                </a:solidFill>
                <a:latin typeface="Times New Roman" panose="02020603050405020304" pitchFamily="18" charset="0"/>
                <a:cs typeface="Mj_Faraz" panose="00000700000000000000" pitchFamily="2" charset="-78"/>
              </a:rPr>
              <a:t>زاویه های مکمل   180 = 45 + 135</a:t>
            </a:r>
            <a:endParaRPr lang="en-US" altLang="fa-IR" b="1" dirty="0">
              <a:solidFill>
                <a:srgbClr val="0070C0"/>
              </a:solidFill>
              <a:latin typeface="Times New Roman" panose="02020603050405020304" pitchFamily="18" charset="0"/>
              <a:cs typeface="Mj_Faraz" panose="00000700000000000000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8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9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"/>
          <p:cNvGrpSpPr/>
          <p:nvPr/>
        </p:nvGrpSpPr>
        <p:grpSpPr>
          <a:xfrm>
            <a:off x="2590800" y="1612900"/>
            <a:ext cx="4572000" cy="3048000"/>
            <a:chOff x="2590800" y="1612900"/>
            <a:chExt cx="4572000" cy="3048000"/>
          </a:xfrm>
        </p:grpSpPr>
        <p:sp>
          <p:nvSpPr>
            <p:cNvPr id="15363" name="Line 5"/>
            <p:cNvSpPr>
              <a:spLocks noChangeShapeType="1"/>
            </p:cNvSpPr>
            <p:nvPr/>
          </p:nvSpPr>
          <p:spPr bwMode="auto">
            <a:xfrm>
              <a:off x="2590800" y="3975100"/>
              <a:ext cx="45720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5364" name="Line 6"/>
            <p:cNvSpPr>
              <a:spLocks noChangeShapeType="1"/>
            </p:cNvSpPr>
            <p:nvPr/>
          </p:nvSpPr>
          <p:spPr bwMode="auto">
            <a:xfrm flipV="1">
              <a:off x="4038600" y="1612900"/>
              <a:ext cx="0" cy="30480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5365" name="Text Box 7"/>
            <p:cNvSpPr txBox="1">
              <a:spLocks noChangeArrowheads="1"/>
            </p:cNvSpPr>
            <p:nvPr/>
          </p:nvSpPr>
          <p:spPr bwMode="auto">
            <a:xfrm>
              <a:off x="4419600" y="3517900"/>
              <a:ext cx="685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65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  <p:sp>
          <p:nvSpPr>
            <p:cNvPr id="15366" name="Text Box 8"/>
            <p:cNvSpPr txBox="1">
              <a:spLocks noChangeArrowheads="1"/>
            </p:cNvSpPr>
            <p:nvPr/>
          </p:nvSpPr>
          <p:spPr bwMode="auto">
            <a:xfrm>
              <a:off x="4038600" y="2679700"/>
              <a:ext cx="685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25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  <p:sp>
          <p:nvSpPr>
            <p:cNvPr id="15367" name="Line 9"/>
            <p:cNvSpPr>
              <a:spLocks noChangeShapeType="1"/>
            </p:cNvSpPr>
            <p:nvPr/>
          </p:nvSpPr>
          <p:spPr bwMode="auto">
            <a:xfrm flipV="1">
              <a:off x="4038600" y="1993900"/>
              <a:ext cx="990600" cy="19812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</p:grpSp>
      <p:sp>
        <p:nvSpPr>
          <p:cNvPr id="15368" name="Text Box 11"/>
          <p:cNvSpPr txBox="1">
            <a:spLocks noChangeArrowheads="1"/>
          </p:cNvSpPr>
          <p:nvPr/>
        </p:nvSpPr>
        <p:spPr bwMode="auto">
          <a:xfrm>
            <a:off x="2324100" y="5207000"/>
            <a:ext cx="4648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a-IR" altLang="fa-IR" b="1" dirty="0">
                <a:solidFill>
                  <a:srgbClr val="0070C0"/>
                </a:solidFill>
                <a:latin typeface="Times New Roman" panose="02020603050405020304" pitchFamily="18" charset="0"/>
                <a:cs typeface="Mj_Faraz" panose="00000700000000000000" pitchFamily="2" charset="-78"/>
              </a:rPr>
              <a:t>زاویه های متمم        90 =  25 + 65</a:t>
            </a:r>
            <a:endParaRPr lang="en-US" altLang="fa-IR" b="1" dirty="0">
              <a:solidFill>
                <a:srgbClr val="0070C0"/>
              </a:solidFill>
              <a:latin typeface="Times New Roman" panose="02020603050405020304" pitchFamily="18" charset="0"/>
              <a:cs typeface="Mj_Faraz" panose="00000700000000000000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6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6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6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60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4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4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4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4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Rectangle 4"/>
          <p:cNvSpPr>
            <a:spLocks noGrp="1" noChangeArrowheads="1"/>
          </p:cNvSpPr>
          <p:nvPr>
            <p:ph type="title"/>
          </p:nvPr>
        </p:nvSpPr>
        <p:spPr>
          <a:xfrm>
            <a:off x="2057400" y="1160463"/>
            <a:ext cx="5334000" cy="1143000"/>
          </a:xfrm>
        </p:spPr>
        <p:txBody>
          <a:bodyPr/>
          <a:lstStyle/>
          <a:p>
            <a:pPr rtl="1" eaLnBrk="1" hangingPunct="1"/>
            <a:r>
              <a:rPr lang="fa-IR" altLang="fa-IR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Mj_Faraz" panose="00000700000000000000" pitchFamily="2" charset="-78"/>
              </a:rPr>
              <a:t>اندازه ی زاویه ی</a:t>
            </a:r>
            <a:r>
              <a:rPr lang="fa-IR" altLang="fa-IR" sz="4000" dirty="0" smtClean="0">
                <a:solidFill>
                  <a:srgbClr val="FF0000"/>
                </a:solidFill>
                <a:latin typeface="Times New Roman" panose="02020603050405020304" pitchFamily="18" charset="0"/>
                <a:cs typeface="Mj_Faraz" panose="00000700000000000000" pitchFamily="2" charset="-78"/>
              </a:rPr>
              <a:t> ؟ </a:t>
            </a:r>
            <a:r>
              <a:rPr lang="fa-IR" altLang="fa-IR" sz="4000" dirty="0" smtClean="0">
                <a:solidFill>
                  <a:schemeClr val="tx1"/>
                </a:solidFill>
                <a:latin typeface="Times New Roman" panose="02020603050405020304" pitchFamily="18" charset="0"/>
                <a:cs typeface="Mj_Faraz" panose="00000700000000000000" pitchFamily="2" charset="-78"/>
              </a:rPr>
              <a:t>را پیدا کنید.</a:t>
            </a:r>
            <a:endParaRPr lang="en-US" altLang="fa-IR" sz="4000" dirty="0" smtClean="0">
              <a:solidFill>
                <a:schemeClr val="tx1"/>
              </a:solidFill>
              <a:latin typeface="Times New Roman" panose="02020603050405020304" pitchFamily="18" charset="0"/>
              <a:cs typeface="Mj_Faraz" panose="00000700000000000000" pitchFamily="2" charset="-78"/>
            </a:endParaRPr>
          </a:p>
        </p:txBody>
      </p:sp>
      <p:grpSp>
        <p:nvGrpSpPr>
          <p:cNvPr id="2" name="Group 1"/>
          <p:cNvGrpSpPr/>
          <p:nvPr/>
        </p:nvGrpSpPr>
        <p:grpSpPr>
          <a:xfrm>
            <a:off x="2667000" y="2438400"/>
            <a:ext cx="4572000" cy="2133600"/>
            <a:chOff x="2667000" y="2438400"/>
            <a:chExt cx="4572000" cy="2133600"/>
          </a:xfrm>
        </p:grpSpPr>
        <p:sp>
          <p:nvSpPr>
            <p:cNvPr id="16388" name="Line 5"/>
            <p:cNvSpPr>
              <a:spLocks noChangeShapeType="1"/>
            </p:cNvSpPr>
            <p:nvPr/>
          </p:nvSpPr>
          <p:spPr bwMode="auto">
            <a:xfrm>
              <a:off x="2667000" y="3886200"/>
              <a:ext cx="45720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6389" name="Line 6"/>
            <p:cNvSpPr>
              <a:spLocks noChangeShapeType="1"/>
            </p:cNvSpPr>
            <p:nvPr/>
          </p:nvSpPr>
          <p:spPr bwMode="auto">
            <a:xfrm flipV="1">
              <a:off x="4114800" y="2438400"/>
              <a:ext cx="1828800" cy="2133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6390" name="Text Box 7"/>
            <p:cNvSpPr txBox="1">
              <a:spLocks noChangeArrowheads="1"/>
            </p:cNvSpPr>
            <p:nvPr/>
          </p:nvSpPr>
          <p:spPr bwMode="auto">
            <a:xfrm>
              <a:off x="5334000" y="3352800"/>
              <a:ext cx="685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45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  <p:sp>
          <p:nvSpPr>
            <p:cNvPr id="16391" name="Text Box 8"/>
            <p:cNvSpPr txBox="1">
              <a:spLocks noChangeArrowheads="1"/>
            </p:cNvSpPr>
            <p:nvPr/>
          </p:nvSpPr>
          <p:spPr bwMode="auto">
            <a:xfrm>
              <a:off x="4114800" y="3200400"/>
              <a:ext cx="685800" cy="584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>
                  <a:solidFill>
                    <a:srgbClr val="FF0000"/>
                  </a:solidFill>
                  <a:latin typeface="Times New Roman" panose="02020603050405020304" pitchFamily="18" charset="0"/>
                </a:rPr>
                <a:t>?</a:t>
              </a:r>
              <a:r>
                <a:rPr lang="en-US" altLang="fa-IR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6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"/>
          <p:cNvGrpSpPr/>
          <p:nvPr/>
        </p:nvGrpSpPr>
        <p:grpSpPr>
          <a:xfrm>
            <a:off x="2667000" y="2438400"/>
            <a:ext cx="4572000" cy="2133600"/>
            <a:chOff x="2667000" y="2438400"/>
            <a:chExt cx="4572000" cy="2133600"/>
          </a:xfrm>
        </p:grpSpPr>
        <p:sp>
          <p:nvSpPr>
            <p:cNvPr id="17411" name="Line 5"/>
            <p:cNvSpPr>
              <a:spLocks noChangeShapeType="1"/>
            </p:cNvSpPr>
            <p:nvPr/>
          </p:nvSpPr>
          <p:spPr bwMode="auto">
            <a:xfrm>
              <a:off x="2667000" y="3886200"/>
              <a:ext cx="45720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7412" name="Line 6"/>
            <p:cNvSpPr>
              <a:spLocks noChangeShapeType="1"/>
            </p:cNvSpPr>
            <p:nvPr/>
          </p:nvSpPr>
          <p:spPr bwMode="auto">
            <a:xfrm flipV="1">
              <a:off x="4114800" y="2438400"/>
              <a:ext cx="1828800" cy="2133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7413" name="Text Box 7"/>
            <p:cNvSpPr txBox="1">
              <a:spLocks noChangeArrowheads="1"/>
            </p:cNvSpPr>
            <p:nvPr/>
          </p:nvSpPr>
          <p:spPr bwMode="auto">
            <a:xfrm>
              <a:off x="5334000" y="3352800"/>
              <a:ext cx="685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 dirty="0">
                  <a:latin typeface="Times New Roman" panose="02020603050405020304" pitchFamily="18" charset="0"/>
                </a:rPr>
                <a:t>45</a:t>
              </a:r>
              <a:r>
                <a:rPr lang="en-US" altLang="fa-IR" sz="1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</p:grpSp>
      <p:sp>
        <p:nvSpPr>
          <p:cNvPr id="17414" name="Text Box 8"/>
          <p:cNvSpPr txBox="1">
            <a:spLocks noChangeArrowheads="1"/>
          </p:cNvSpPr>
          <p:nvPr/>
        </p:nvSpPr>
        <p:spPr bwMode="auto">
          <a:xfrm>
            <a:off x="3733800" y="3213100"/>
            <a:ext cx="10668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fa-IR" b="1" dirty="0">
                <a:solidFill>
                  <a:schemeClr val="accent2"/>
                </a:solidFill>
                <a:latin typeface="Times New Roman" panose="02020603050405020304" pitchFamily="18" charset="0"/>
                <a:cs typeface="Mj_Faraz" panose="00000700000000000000" pitchFamily="2" charset="-78"/>
              </a:rPr>
              <a:t>135º</a:t>
            </a:r>
          </a:p>
        </p:txBody>
      </p:sp>
      <p:sp>
        <p:nvSpPr>
          <p:cNvPr id="17415" name="TextBox 1"/>
          <p:cNvSpPr txBox="1">
            <a:spLocks noChangeArrowheads="1"/>
          </p:cNvSpPr>
          <p:nvPr/>
        </p:nvSpPr>
        <p:spPr bwMode="auto">
          <a:xfrm>
            <a:off x="3927475" y="5218113"/>
            <a:ext cx="22034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a-IR" altLang="fa-IR" sz="3200" dirty="0">
                <a:solidFill>
                  <a:srgbClr val="0070C0"/>
                </a:solidFill>
                <a:cs typeface="Mj_Faraz" panose="00000700000000000000" pitchFamily="2" charset="-78"/>
              </a:rPr>
              <a:t>135 = 45 – 180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9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9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4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/>
      <p:bldP spid="17415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"/>
          <p:cNvGrpSpPr/>
          <p:nvPr/>
        </p:nvGrpSpPr>
        <p:grpSpPr>
          <a:xfrm>
            <a:off x="4267200" y="1524000"/>
            <a:ext cx="3124200" cy="2362200"/>
            <a:chOff x="4267200" y="1524000"/>
            <a:chExt cx="3124200" cy="2362200"/>
          </a:xfrm>
        </p:grpSpPr>
        <p:sp>
          <p:nvSpPr>
            <p:cNvPr id="18435" name="Line 5"/>
            <p:cNvSpPr>
              <a:spLocks noChangeShapeType="1"/>
            </p:cNvSpPr>
            <p:nvPr/>
          </p:nvSpPr>
          <p:spPr bwMode="auto">
            <a:xfrm>
              <a:off x="4267200" y="3886200"/>
              <a:ext cx="31242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8436" name="Line 6"/>
            <p:cNvSpPr>
              <a:spLocks noChangeShapeType="1"/>
            </p:cNvSpPr>
            <p:nvPr/>
          </p:nvSpPr>
          <p:spPr bwMode="auto">
            <a:xfrm flipV="1">
              <a:off x="4267200" y="1524000"/>
              <a:ext cx="0" cy="23622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8437" name="Line 7"/>
            <p:cNvSpPr>
              <a:spLocks noChangeShapeType="1"/>
            </p:cNvSpPr>
            <p:nvPr/>
          </p:nvSpPr>
          <p:spPr bwMode="auto">
            <a:xfrm flipV="1">
              <a:off x="4267200" y="1905000"/>
              <a:ext cx="1066800" cy="19812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8438" name="Text Box 8"/>
            <p:cNvSpPr txBox="1">
              <a:spLocks noChangeArrowheads="1"/>
            </p:cNvSpPr>
            <p:nvPr/>
          </p:nvSpPr>
          <p:spPr bwMode="auto">
            <a:xfrm>
              <a:off x="4572000" y="3352800"/>
              <a:ext cx="685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 dirty="0">
                  <a:latin typeface="Times New Roman" panose="02020603050405020304" pitchFamily="18" charset="0"/>
                </a:rPr>
                <a:t>65</a:t>
              </a:r>
              <a:r>
                <a:rPr lang="en-US" altLang="fa-IR" sz="18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  <p:sp>
          <p:nvSpPr>
            <p:cNvPr id="18439" name="Text Box 9"/>
            <p:cNvSpPr txBox="1">
              <a:spLocks noChangeArrowheads="1"/>
            </p:cNvSpPr>
            <p:nvPr/>
          </p:nvSpPr>
          <p:spPr bwMode="auto">
            <a:xfrm>
              <a:off x="4267200" y="2590800"/>
              <a:ext cx="685800" cy="584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>
                  <a:solidFill>
                    <a:srgbClr val="FF0000"/>
                  </a:solidFill>
                  <a:latin typeface="Times New Roman" panose="02020603050405020304" pitchFamily="18" charset="0"/>
                </a:rPr>
                <a:t>?</a:t>
              </a:r>
              <a:r>
                <a:rPr lang="en-US" altLang="fa-IR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"/>
          <p:cNvGrpSpPr/>
          <p:nvPr/>
        </p:nvGrpSpPr>
        <p:grpSpPr>
          <a:xfrm>
            <a:off x="4267200" y="1524000"/>
            <a:ext cx="3124200" cy="2362200"/>
            <a:chOff x="4267200" y="1524000"/>
            <a:chExt cx="3124200" cy="2362200"/>
          </a:xfrm>
        </p:grpSpPr>
        <p:sp>
          <p:nvSpPr>
            <p:cNvPr id="19459" name="Line 5"/>
            <p:cNvSpPr>
              <a:spLocks noChangeShapeType="1"/>
            </p:cNvSpPr>
            <p:nvPr/>
          </p:nvSpPr>
          <p:spPr bwMode="auto">
            <a:xfrm>
              <a:off x="4267200" y="3886200"/>
              <a:ext cx="31242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9460" name="Line 6"/>
            <p:cNvSpPr>
              <a:spLocks noChangeShapeType="1"/>
            </p:cNvSpPr>
            <p:nvPr/>
          </p:nvSpPr>
          <p:spPr bwMode="auto">
            <a:xfrm flipV="1">
              <a:off x="4267200" y="1524000"/>
              <a:ext cx="0" cy="23622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9461" name="Line 7"/>
            <p:cNvSpPr>
              <a:spLocks noChangeShapeType="1"/>
            </p:cNvSpPr>
            <p:nvPr/>
          </p:nvSpPr>
          <p:spPr bwMode="auto">
            <a:xfrm flipV="1">
              <a:off x="4267200" y="1905000"/>
              <a:ext cx="1066800" cy="19812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19462" name="Text Box 8"/>
            <p:cNvSpPr txBox="1">
              <a:spLocks noChangeArrowheads="1"/>
            </p:cNvSpPr>
            <p:nvPr/>
          </p:nvSpPr>
          <p:spPr bwMode="auto">
            <a:xfrm>
              <a:off x="4572000" y="3352800"/>
              <a:ext cx="685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65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</p:grpSp>
      <p:sp>
        <p:nvSpPr>
          <p:cNvPr id="19463" name="Text Box 9"/>
          <p:cNvSpPr txBox="1">
            <a:spLocks noChangeArrowheads="1"/>
          </p:cNvSpPr>
          <p:nvPr/>
        </p:nvSpPr>
        <p:spPr bwMode="auto">
          <a:xfrm>
            <a:off x="4267200" y="2422525"/>
            <a:ext cx="990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fa-IR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25</a:t>
            </a:r>
            <a:r>
              <a:rPr lang="en-US" altLang="fa-IR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º</a:t>
            </a:r>
          </a:p>
        </p:txBody>
      </p:sp>
      <p:sp>
        <p:nvSpPr>
          <p:cNvPr id="19464" name="TextBox 8"/>
          <p:cNvSpPr txBox="1">
            <a:spLocks noChangeArrowheads="1"/>
          </p:cNvSpPr>
          <p:nvPr/>
        </p:nvSpPr>
        <p:spPr bwMode="auto">
          <a:xfrm>
            <a:off x="3927475" y="5218113"/>
            <a:ext cx="18446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a-IR" altLang="fa-IR" sz="3200" dirty="0">
                <a:solidFill>
                  <a:srgbClr val="0070C0"/>
                </a:solidFill>
                <a:cs typeface="Mj_Faraz" panose="00000700000000000000" pitchFamily="2" charset="-78"/>
              </a:rPr>
              <a:t>25 = 65 - 90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8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8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800"/>
                            </p:stCondLst>
                            <p:childTnLst>
                              <p:par>
                                <p:cTn id="1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13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3" grpId="0"/>
      <p:bldP spid="1946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"/>
          <p:cNvGrpSpPr/>
          <p:nvPr/>
        </p:nvGrpSpPr>
        <p:grpSpPr>
          <a:xfrm>
            <a:off x="2209800" y="2209800"/>
            <a:ext cx="5867400" cy="2514600"/>
            <a:chOff x="2209800" y="2209800"/>
            <a:chExt cx="5867400" cy="2514600"/>
          </a:xfrm>
        </p:grpSpPr>
        <p:sp>
          <p:nvSpPr>
            <p:cNvPr id="20483" name="Line 5"/>
            <p:cNvSpPr>
              <a:spLocks noChangeShapeType="1"/>
            </p:cNvSpPr>
            <p:nvPr/>
          </p:nvSpPr>
          <p:spPr bwMode="auto">
            <a:xfrm>
              <a:off x="2209800" y="3505200"/>
              <a:ext cx="58674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20484" name="Line 6"/>
            <p:cNvSpPr>
              <a:spLocks noChangeShapeType="1"/>
            </p:cNvSpPr>
            <p:nvPr/>
          </p:nvSpPr>
          <p:spPr bwMode="auto">
            <a:xfrm flipV="1">
              <a:off x="3200400" y="2209800"/>
              <a:ext cx="3733800" cy="2514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20485" name="Text Box 7"/>
            <p:cNvSpPr txBox="1">
              <a:spLocks noChangeArrowheads="1"/>
            </p:cNvSpPr>
            <p:nvPr/>
          </p:nvSpPr>
          <p:spPr bwMode="auto">
            <a:xfrm>
              <a:off x="3581400" y="3657600"/>
              <a:ext cx="685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35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  <p:sp>
          <p:nvSpPr>
            <p:cNvPr id="20486" name="Text Box 8"/>
            <p:cNvSpPr txBox="1">
              <a:spLocks noChangeArrowheads="1"/>
            </p:cNvSpPr>
            <p:nvPr/>
          </p:nvSpPr>
          <p:spPr bwMode="auto">
            <a:xfrm>
              <a:off x="5867400" y="2895600"/>
              <a:ext cx="685800" cy="584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>
                  <a:solidFill>
                    <a:srgbClr val="FF0000"/>
                  </a:solidFill>
                  <a:latin typeface="Times New Roman" panose="02020603050405020304" pitchFamily="18" charset="0"/>
                </a:rPr>
                <a:t>?</a:t>
              </a:r>
              <a:r>
                <a:rPr lang="en-US" altLang="fa-IR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"/>
          <p:cNvGrpSpPr/>
          <p:nvPr/>
        </p:nvGrpSpPr>
        <p:grpSpPr>
          <a:xfrm>
            <a:off x="2209800" y="2209800"/>
            <a:ext cx="5867400" cy="2514600"/>
            <a:chOff x="2209800" y="2209800"/>
            <a:chExt cx="5867400" cy="2514600"/>
          </a:xfrm>
        </p:grpSpPr>
        <p:sp>
          <p:nvSpPr>
            <p:cNvPr id="21507" name="Line 5"/>
            <p:cNvSpPr>
              <a:spLocks noChangeShapeType="1"/>
            </p:cNvSpPr>
            <p:nvPr/>
          </p:nvSpPr>
          <p:spPr bwMode="auto">
            <a:xfrm>
              <a:off x="2209800" y="3505200"/>
              <a:ext cx="58674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21508" name="Line 6"/>
            <p:cNvSpPr>
              <a:spLocks noChangeShapeType="1"/>
            </p:cNvSpPr>
            <p:nvPr/>
          </p:nvSpPr>
          <p:spPr bwMode="auto">
            <a:xfrm flipV="1">
              <a:off x="3200400" y="2209800"/>
              <a:ext cx="3733800" cy="25146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21509" name="Text Box 7"/>
            <p:cNvSpPr txBox="1">
              <a:spLocks noChangeArrowheads="1"/>
            </p:cNvSpPr>
            <p:nvPr/>
          </p:nvSpPr>
          <p:spPr bwMode="auto">
            <a:xfrm>
              <a:off x="3581400" y="3657600"/>
              <a:ext cx="685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35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</p:grpSp>
      <p:sp>
        <p:nvSpPr>
          <p:cNvPr id="21510" name="Text Box 8"/>
          <p:cNvSpPr txBox="1">
            <a:spLocks noChangeArrowheads="1"/>
          </p:cNvSpPr>
          <p:nvPr/>
        </p:nvSpPr>
        <p:spPr bwMode="auto">
          <a:xfrm>
            <a:off x="5867400" y="2895600"/>
            <a:ext cx="10668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fa-IR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35</a:t>
            </a:r>
            <a:r>
              <a:rPr lang="en-US" altLang="fa-IR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º</a:t>
            </a:r>
          </a:p>
        </p:txBody>
      </p:sp>
      <p:sp>
        <p:nvSpPr>
          <p:cNvPr id="21511" name="TextBox 7"/>
          <p:cNvSpPr txBox="1">
            <a:spLocks noChangeArrowheads="1"/>
          </p:cNvSpPr>
          <p:nvPr/>
        </p:nvSpPr>
        <p:spPr bwMode="auto">
          <a:xfrm>
            <a:off x="3571875" y="5207000"/>
            <a:ext cx="29908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a-IR" altLang="fa-IR" sz="3200" dirty="0">
                <a:solidFill>
                  <a:srgbClr val="0070C0"/>
                </a:solidFill>
                <a:cs typeface="Mj_Faraz" panose="00000700000000000000" pitchFamily="2" charset="-78"/>
              </a:rPr>
              <a:t>زاویه های متقابل به رأس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00"/>
                                        <p:tgtEl>
                                          <p:spTgt spid="215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00" fill="hold"/>
                                        <p:tgtEl>
                                          <p:spTgt spid="215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7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900"/>
                                        <p:tgtEl>
                                          <p:spTgt spid="215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10" grpId="0"/>
      <p:bldP spid="21511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"/>
          <p:cNvGrpSpPr/>
          <p:nvPr/>
        </p:nvGrpSpPr>
        <p:grpSpPr>
          <a:xfrm>
            <a:off x="4419600" y="1981200"/>
            <a:ext cx="1524000" cy="3505200"/>
            <a:chOff x="4419600" y="1981200"/>
            <a:chExt cx="1524000" cy="3505200"/>
          </a:xfrm>
        </p:grpSpPr>
        <p:sp>
          <p:nvSpPr>
            <p:cNvPr id="22531" name="Line 5"/>
            <p:cNvSpPr>
              <a:spLocks noChangeShapeType="1"/>
            </p:cNvSpPr>
            <p:nvPr/>
          </p:nvSpPr>
          <p:spPr bwMode="auto">
            <a:xfrm>
              <a:off x="4419600" y="1981200"/>
              <a:ext cx="0" cy="35052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22532" name="Line 6"/>
            <p:cNvSpPr>
              <a:spLocks noChangeShapeType="1"/>
            </p:cNvSpPr>
            <p:nvPr/>
          </p:nvSpPr>
          <p:spPr bwMode="auto">
            <a:xfrm>
              <a:off x="4419600" y="3657600"/>
              <a:ext cx="1524000" cy="15240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22533" name="Text Box 7"/>
            <p:cNvSpPr txBox="1">
              <a:spLocks noChangeArrowheads="1"/>
            </p:cNvSpPr>
            <p:nvPr/>
          </p:nvSpPr>
          <p:spPr bwMode="auto">
            <a:xfrm>
              <a:off x="4572000" y="4343400"/>
              <a:ext cx="685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50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  <p:sp>
          <p:nvSpPr>
            <p:cNvPr id="22534" name="Text Box 8"/>
            <p:cNvSpPr txBox="1">
              <a:spLocks noChangeArrowheads="1"/>
            </p:cNvSpPr>
            <p:nvPr/>
          </p:nvSpPr>
          <p:spPr bwMode="auto">
            <a:xfrm>
              <a:off x="4572000" y="3276600"/>
              <a:ext cx="685800" cy="584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>
                  <a:solidFill>
                    <a:srgbClr val="FF0000"/>
                  </a:solidFill>
                  <a:latin typeface="Times New Roman" panose="02020603050405020304" pitchFamily="18" charset="0"/>
                </a:rPr>
                <a:t>?</a:t>
              </a:r>
              <a:r>
                <a:rPr lang="en-US" altLang="fa-IR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"/>
          <p:cNvGrpSpPr/>
          <p:nvPr/>
        </p:nvGrpSpPr>
        <p:grpSpPr>
          <a:xfrm>
            <a:off x="4419600" y="1981200"/>
            <a:ext cx="1524000" cy="3505200"/>
            <a:chOff x="4419600" y="1981200"/>
            <a:chExt cx="1524000" cy="3505200"/>
          </a:xfrm>
        </p:grpSpPr>
        <p:sp>
          <p:nvSpPr>
            <p:cNvPr id="23555" name="Line 5"/>
            <p:cNvSpPr>
              <a:spLocks noChangeShapeType="1"/>
            </p:cNvSpPr>
            <p:nvPr/>
          </p:nvSpPr>
          <p:spPr bwMode="auto">
            <a:xfrm>
              <a:off x="4419600" y="1981200"/>
              <a:ext cx="0" cy="35052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23556" name="Line 6"/>
            <p:cNvSpPr>
              <a:spLocks noChangeShapeType="1"/>
            </p:cNvSpPr>
            <p:nvPr/>
          </p:nvSpPr>
          <p:spPr bwMode="auto">
            <a:xfrm>
              <a:off x="4419600" y="3657600"/>
              <a:ext cx="1524000" cy="15240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23557" name="Text Box 7"/>
            <p:cNvSpPr txBox="1">
              <a:spLocks noChangeArrowheads="1"/>
            </p:cNvSpPr>
            <p:nvPr/>
          </p:nvSpPr>
          <p:spPr bwMode="auto">
            <a:xfrm>
              <a:off x="4572000" y="4343400"/>
              <a:ext cx="685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50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</p:grpSp>
      <p:sp>
        <p:nvSpPr>
          <p:cNvPr id="23558" name="Text Box 8"/>
          <p:cNvSpPr txBox="1">
            <a:spLocks noChangeArrowheads="1"/>
          </p:cNvSpPr>
          <p:nvPr/>
        </p:nvSpPr>
        <p:spPr bwMode="auto">
          <a:xfrm>
            <a:off x="4419600" y="3200400"/>
            <a:ext cx="9906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fa-IR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130</a:t>
            </a:r>
            <a:r>
              <a:rPr lang="en-US" altLang="fa-IR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º</a:t>
            </a:r>
          </a:p>
        </p:txBody>
      </p:sp>
      <p:sp>
        <p:nvSpPr>
          <p:cNvPr id="23559" name="TextBox 7"/>
          <p:cNvSpPr txBox="1">
            <a:spLocks noChangeArrowheads="1"/>
          </p:cNvSpPr>
          <p:nvPr/>
        </p:nvSpPr>
        <p:spPr bwMode="auto">
          <a:xfrm>
            <a:off x="3725863" y="5599113"/>
            <a:ext cx="2141537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a-IR" altLang="fa-IR" sz="3200" dirty="0">
                <a:solidFill>
                  <a:srgbClr val="0070C0"/>
                </a:solidFill>
                <a:cs typeface="Mj_Faraz" panose="00000700000000000000" pitchFamily="2" charset="-78"/>
              </a:rPr>
              <a:t>130 = 50 – 180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700"/>
                                        <p:tgtEl>
                                          <p:spTgt spid="2355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7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700" fill="hold"/>
                                        <p:tgtEl>
                                          <p:spTgt spid="235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7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700"/>
                                        <p:tgtEl>
                                          <p:spTgt spid="235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8" grpId="0"/>
      <p:bldP spid="2355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"/>
          <p:cNvGrpSpPr/>
          <p:nvPr/>
        </p:nvGrpSpPr>
        <p:grpSpPr>
          <a:xfrm>
            <a:off x="1752600" y="1600200"/>
            <a:ext cx="6096000" cy="3581400"/>
            <a:chOff x="1752600" y="1600200"/>
            <a:chExt cx="6096000" cy="3581400"/>
          </a:xfrm>
        </p:grpSpPr>
        <p:sp>
          <p:nvSpPr>
            <p:cNvPr id="24579" name="Line 5"/>
            <p:cNvSpPr>
              <a:spLocks noChangeShapeType="1"/>
            </p:cNvSpPr>
            <p:nvPr/>
          </p:nvSpPr>
          <p:spPr bwMode="auto">
            <a:xfrm>
              <a:off x="1752600" y="2590800"/>
              <a:ext cx="60198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24580" name="Line 6"/>
            <p:cNvSpPr>
              <a:spLocks noChangeShapeType="1"/>
            </p:cNvSpPr>
            <p:nvPr/>
          </p:nvSpPr>
          <p:spPr bwMode="auto">
            <a:xfrm>
              <a:off x="1752600" y="4191000"/>
              <a:ext cx="60960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24581" name="Line 7"/>
            <p:cNvSpPr>
              <a:spLocks noChangeShapeType="1"/>
            </p:cNvSpPr>
            <p:nvPr/>
          </p:nvSpPr>
          <p:spPr bwMode="auto">
            <a:xfrm flipH="1">
              <a:off x="2743200" y="1600200"/>
              <a:ext cx="3200400" cy="3581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24582" name="Text Box 8"/>
            <p:cNvSpPr txBox="1">
              <a:spLocks noChangeArrowheads="1"/>
            </p:cNvSpPr>
            <p:nvPr/>
          </p:nvSpPr>
          <p:spPr bwMode="auto">
            <a:xfrm>
              <a:off x="3657600" y="4343400"/>
              <a:ext cx="685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140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  <p:sp>
          <p:nvSpPr>
            <p:cNvPr id="24583" name="Text Box 9"/>
            <p:cNvSpPr txBox="1">
              <a:spLocks noChangeArrowheads="1"/>
            </p:cNvSpPr>
            <p:nvPr/>
          </p:nvSpPr>
          <p:spPr bwMode="auto">
            <a:xfrm>
              <a:off x="3200400" y="3549650"/>
              <a:ext cx="685800" cy="584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>
                  <a:solidFill>
                    <a:srgbClr val="FF0000"/>
                  </a:solidFill>
                  <a:latin typeface="Times New Roman" panose="02020603050405020304" pitchFamily="18" charset="0"/>
                </a:rPr>
                <a:t>?</a:t>
              </a:r>
              <a:r>
                <a:rPr lang="en-US" altLang="fa-IR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"/>
          <p:cNvGrpSpPr/>
          <p:nvPr/>
        </p:nvGrpSpPr>
        <p:grpSpPr>
          <a:xfrm>
            <a:off x="1752600" y="1600200"/>
            <a:ext cx="6096000" cy="3581400"/>
            <a:chOff x="1752600" y="1600200"/>
            <a:chExt cx="6096000" cy="3581400"/>
          </a:xfrm>
        </p:grpSpPr>
        <p:sp>
          <p:nvSpPr>
            <p:cNvPr id="25603" name="Line 5"/>
            <p:cNvSpPr>
              <a:spLocks noChangeShapeType="1"/>
            </p:cNvSpPr>
            <p:nvPr/>
          </p:nvSpPr>
          <p:spPr bwMode="auto">
            <a:xfrm>
              <a:off x="1752600" y="2590800"/>
              <a:ext cx="60198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25604" name="Line 6"/>
            <p:cNvSpPr>
              <a:spLocks noChangeShapeType="1"/>
            </p:cNvSpPr>
            <p:nvPr/>
          </p:nvSpPr>
          <p:spPr bwMode="auto">
            <a:xfrm>
              <a:off x="1752600" y="4191000"/>
              <a:ext cx="6096000" cy="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25605" name="Line 7"/>
            <p:cNvSpPr>
              <a:spLocks noChangeShapeType="1"/>
            </p:cNvSpPr>
            <p:nvPr/>
          </p:nvSpPr>
          <p:spPr bwMode="auto">
            <a:xfrm flipH="1">
              <a:off x="2743200" y="1600200"/>
              <a:ext cx="3200400" cy="35814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 type="triangle" w="med" len="med"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25606" name="Text Box 8"/>
            <p:cNvSpPr txBox="1">
              <a:spLocks noChangeArrowheads="1"/>
            </p:cNvSpPr>
            <p:nvPr/>
          </p:nvSpPr>
          <p:spPr bwMode="auto">
            <a:xfrm>
              <a:off x="3657600" y="4343400"/>
              <a:ext cx="685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140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</p:grpSp>
      <p:sp>
        <p:nvSpPr>
          <p:cNvPr id="25607" name="Text Box 9"/>
          <p:cNvSpPr txBox="1">
            <a:spLocks noChangeArrowheads="1"/>
          </p:cNvSpPr>
          <p:nvPr/>
        </p:nvSpPr>
        <p:spPr bwMode="auto">
          <a:xfrm>
            <a:off x="2749550" y="3563938"/>
            <a:ext cx="10668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fa-IR" b="1" dirty="0">
                <a:solidFill>
                  <a:schemeClr val="accent2"/>
                </a:solidFill>
                <a:latin typeface="Times New Roman" panose="02020603050405020304" pitchFamily="18" charset="0"/>
              </a:rPr>
              <a:t>140</a:t>
            </a:r>
            <a:r>
              <a:rPr lang="en-US" altLang="fa-IR" b="1" dirty="0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º</a:t>
            </a:r>
          </a:p>
        </p:txBody>
      </p:sp>
      <p:sp>
        <p:nvSpPr>
          <p:cNvPr id="25608" name="TextBox 8"/>
          <p:cNvSpPr txBox="1">
            <a:spLocks noChangeArrowheads="1"/>
          </p:cNvSpPr>
          <p:nvPr/>
        </p:nvSpPr>
        <p:spPr bwMode="auto">
          <a:xfrm>
            <a:off x="3571875" y="5207000"/>
            <a:ext cx="29908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a-IR" altLang="fa-IR" sz="3200" dirty="0">
                <a:solidFill>
                  <a:srgbClr val="0070C0"/>
                </a:solidFill>
                <a:cs typeface="Mj_Faraz" panose="00000700000000000000" pitchFamily="2" charset="-78"/>
              </a:rPr>
              <a:t>زاویه های متقابل به رأس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9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900" fill="hold"/>
                                        <p:tgtEl>
                                          <p:spTgt spid="256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9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21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7" grpId="0"/>
      <p:bldP spid="25608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" name="Group 1"/>
          <p:cNvGrpSpPr/>
          <p:nvPr/>
        </p:nvGrpSpPr>
        <p:grpSpPr>
          <a:xfrm>
            <a:off x="2895600" y="2286000"/>
            <a:ext cx="3810000" cy="2286000"/>
            <a:chOff x="2895600" y="2286000"/>
            <a:chExt cx="3810000" cy="2286000"/>
          </a:xfrm>
        </p:grpSpPr>
        <p:sp>
          <p:nvSpPr>
            <p:cNvPr id="26627" name="Rectangle 5"/>
            <p:cNvSpPr>
              <a:spLocks noChangeArrowheads="1"/>
            </p:cNvSpPr>
            <p:nvPr/>
          </p:nvSpPr>
          <p:spPr bwMode="auto">
            <a:xfrm>
              <a:off x="2895600" y="2286000"/>
              <a:ext cx="3810000" cy="228600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fa-IR" altLang="fa-IR" sz="1800">
                <a:latin typeface="Times New Roman" panose="02020603050405020304" pitchFamily="18" charset="0"/>
              </a:endParaRPr>
            </a:p>
          </p:txBody>
        </p:sp>
        <p:sp>
          <p:nvSpPr>
            <p:cNvPr id="26628" name="Line 6"/>
            <p:cNvSpPr>
              <a:spLocks noChangeShapeType="1"/>
            </p:cNvSpPr>
            <p:nvPr/>
          </p:nvSpPr>
          <p:spPr bwMode="auto">
            <a:xfrm flipV="1">
              <a:off x="2895600" y="2286000"/>
              <a:ext cx="3810000" cy="22860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26629" name="Text Box 7"/>
            <p:cNvSpPr txBox="1">
              <a:spLocks noChangeArrowheads="1"/>
            </p:cNvSpPr>
            <p:nvPr/>
          </p:nvSpPr>
          <p:spPr bwMode="auto">
            <a:xfrm>
              <a:off x="3505200" y="4191000"/>
              <a:ext cx="685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40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  <p:sp>
          <p:nvSpPr>
            <p:cNvPr id="26630" name="Text Box 8"/>
            <p:cNvSpPr txBox="1">
              <a:spLocks noChangeArrowheads="1"/>
            </p:cNvSpPr>
            <p:nvPr/>
          </p:nvSpPr>
          <p:spPr bwMode="auto">
            <a:xfrm>
              <a:off x="2895600" y="3733800"/>
              <a:ext cx="685800" cy="5842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>
                  <a:solidFill>
                    <a:srgbClr val="FF0000"/>
                  </a:solidFill>
                  <a:latin typeface="Times New Roman" panose="02020603050405020304" pitchFamily="18" charset="0"/>
                </a:rPr>
                <a:t>?</a:t>
              </a:r>
              <a:r>
                <a:rPr lang="en-US" altLang="fa-IR">
                  <a:solidFill>
                    <a:srgbClr val="FF0000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2895600" y="2286000"/>
            <a:ext cx="3810000" cy="2286000"/>
            <a:chOff x="2895600" y="2286000"/>
            <a:chExt cx="3810000" cy="2286000"/>
          </a:xfrm>
        </p:grpSpPr>
        <p:sp>
          <p:nvSpPr>
            <p:cNvPr id="27650" name="Rectangle 5"/>
            <p:cNvSpPr>
              <a:spLocks noChangeArrowheads="1"/>
            </p:cNvSpPr>
            <p:nvPr/>
          </p:nvSpPr>
          <p:spPr bwMode="auto">
            <a:xfrm>
              <a:off x="2895600" y="2286000"/>
              <a:ext cx="3810000" cy="228600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FontTx/>
                <a:buNone/>
              </a:pPr>
              <a:endParaRPr lang="fa-IR" altLang="fa-IR" sz="1800">
                <a:latin typeface="Times New Roman" panose="02020603050405020304" pitchFamily="18" charset="0"/>
              </a:endParaRPr>
            </a:p>
          </p:txBody>
        </p:sp>
        <p:sp>
          <p:nvSpPr>
            <p:cNvPr id="27651" name="Line 6"/>
            <p:cNvSpPr>
              <a:spLocks noChangeShapeType="1"/>
            </p:cNvSpPr>
            <p:nvPr/>
          </p:nvSpPr>
          <p:spPr bwMode="auto">
            <a:xfrm flipV="1">
              <a:off x="2895600" y="2286000"/>
              <a:ext cx="3810000" cy="2286000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fa-IR"/>
            </a:p>
          </p:txBody>
        </p:sp>
        <p:sp>
          <p:nvSpPr>
            <p:cNvPr id="27652" name="Text Box 7"/>
            <p:cNvSpPr txBox="1">
              <a:spLocks noChangeArrowheads="1"/>
            </p:cNvSpPr>
            <p:nvPr/>
          </p:nvSpPr>
          <p:spPr bwMode="auto">
            <a:xfrm>
              <a:off x="3505200" y="4191000"/>
              <a:ext cx="685800" cy="366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spcBef>
                  <a:spcPct val="20000"/>
                </a:spcBef>
                <a:buChar char="•"/>
                <a:defRPr sz="3200"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spcBef>
                  <a:spcPct val="20000"/>
                </a:spcBef>
                <a:buChar char="–"/>
                <a:defRPr sz="2800"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spcBef>
                  <a:spcPct val="20000"/>
                </a:spcBef>
                <a:buChar char="•"/>
                <a:defRPr sz="2400"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spcBef>
                  <a:spcPct val="20000"/>
                </a:spcBef>
                <a:buChar char="–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spcBef>
                  <a:spcPct val="20000"/>
                </a:spcBef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har char="»"/>
                <a:defRPr sz="2000"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>
                <a:spcBef>
                  <a:spcPct val="50000"/>
                </a:spcBef>
                <a:buFontTx/>
                <a:buNone/>
              </a:pPr>
              <a:r>
                <a:rPr lang="en-US" altLang="fa-IR" sz="1800">
                  <a:latin typeface="Times New Roman" panose="02020603050405020304" pitchFamily="18" charset="0"/>
                </a:rPr>
                <a:t>40</a:t>
              </a:r>
              <a:r>
                <a:rPr lang="en-US" altLang="fa-IR" sz="1800">
                  <a:latin typeface="Times New Roman" panose="02020603050405020304" pitchFamily="18" charset="0"/>
                  <a:cs typeface="Times New Roman" panose="02020603050405020304" pitchFamily="18" charset="0"/>
                </a:rPr>
                <a:t>º</a:t>
              </a:r>
            </a:p>
          </p:txBody>
        </p:sp>
      </p:grpSp>
      <p:sp>
        <p:nvSpPr>
          <p:cNvPr id="27653" name="Text Box 8"/>
          <p:cNvSpPr txBox="1">
            <a:spLocks noChangeArrowheads="1"/>
          </p:cNvSpPr>
          <p:nvPr/>
        </p:nvSpPr>
        <p:spPr bwMode="auto">
          <a:xfrm>
            <a:off x="2895600" y="3810000"/>
            <a:ext cx="83820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None/>
            </a:pPr>
            <a:r>
              <a:rPr lang="en-US" altLang="fa-IR" b="1">
                <a:solidFill>
                  <a:schemeClr val="accent2"/>
                </a:solidFill>
                <a:latin typeface="Times New Roman" panose="02020603050405020304" pitchFamily="18" charset="0"/>
              </a:rPr>
              <a:t>50</a:t>
            </a:r>
            <a:r>
              <a:rPr lang="en-US" altLang="fa-IR" b="1">
                <a:solidFill>
                  <a:schemeClr val="accent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º</a:t>
            </a:r>
          </a:p>
        </p:txBody>
      </p:sp>
      <p:pic>
        <p:nvPicPr>
          <p:cNvPr id="27654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55" name="TextBox 7"/>
          <p:cNvSpPr txBox="1">
            <a:spLocks noChangeArrowheads="1"/>
          </p:cNvSpPr>
          <p:nvPr/>
        </p:nvSpPr>
        <p:spPr bwMode="auto">
          <a:xfrm>
            <a:off x="3571875" y="5207000"/>
            <a:ext cx="19081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eaLnBrk="1" hangingPunct="1"/>
            <a:r>
              <a:rPr lang="fa-IR" altLang="fa-IR" sz="3200" dirty="0">
                <a:solidFill>
                  <a:srgbClr val="0070C0"/>
                </a:solidFill>
                <a:cs typeface="Mj_Faraz" panose="00000700000000000000" pitchFamily="2" charset="-78"/>
              </a:rPr>
              <a:t>50= 40 – 90  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fill="hold"/>
                                        <p:tgtEl>
                                          <p:spTgt spid="276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600"/>
                            </p:stCondLst>
                            <p:childTnLst>
                              <p:par>
                                <p:cTn id="11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1800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/>
      <p:bldP spid="27655" grpId="0"/>
    </p:bld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235</TotalTime>
  <Words>266</Words>
  <Application>Microsoft Office PowerPoint</Application>
  <PresentationFormat>On-screen Show (4:3)</PresentationFormat>
  <Paragraphs>98</Paragraphs>
  <Slides>27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</vt:vector>
  </HeadingPairs>
  <TitlesOfParts>
    <vt:vector size="32" baseType="lpstr">
      <vt:lpstr>Arial</vt:lpstr>
      <vt:lpstr>Mj_Faraz</vt:lpstr>
      <vt:lpstr>Times New Roman</vt:lpstr>
      <vt:lpstr>B Morvarid</vt:lpstr>
      <vt:lpstr>Default Design</vt:lpstr>
      <vt:lpstr>بنام خدا</vt:lpstr>
      <vt:lpstr>انواع زاویه ها </vt:lpstr>
      <vt:lpstr>زاویه های مجاور</vt:lpstr>
      <vt:lpstr>نمونه هایی از زاویه های مجاور</vt:lpstr>
      <vt:lpstr>نمونه هایی از زاویه های غیرمجاور</vt:lpstr>
      <vt:lpstr>زاویه های متقابل به رأس</vt:lpstr>
      <vt:lpstr>PowerPoint Presentation</vt:lpstr>
      <vt:lpstr>زاویه های متمم</vt:lpstr>
      <vt:lpstr>زاویه های مکمل</vt:lpstr>
      <vt:lpstr>نوع زاویه های زیر را تعیین کنید 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اندازه ی زاویه ی ؟ را پیدا کنید.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Indian Hill School District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Adjacent,  Vertical,  Supplementary, and Complementary Angles</dc:title>
  <dc:creator>teacher</dc:creator>
  <cp:lastModifiedBy>Windows User</cp:lastModifiedBy>
  <cp:revision>53</cp:revision>
  <dcterms:created xsi:type="dcterms:W3CDTF">2005-09-02T02:20:11Z</dcterms:created>
  <dcterms:modified xsi:type="dcterms:W3CDTF">2020-04-21T11:03:37Z</dcterms:modified>
</cp:coreProperties>
</file>