
<file path=[Content_Types].xml><?xml version="1.0" encoding="utf-8"?>
<Types xmlns="http://schemas.openxmlformats.org/package/2006/content-types"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 bookmarkIdSeed="4">
  <p:sldMasterIdLst>
    <p:sldMasterId id="2147483648" r:id="rId1"/>
  </p:sldMasterIdLst>
  <p:sldIdLst>
    <p:sldId id="308" r:id="rId2"/>
    <p:sldId id="289" r:id="rId3"/>
    <p:sldId id="291" r:id="rId4"/>
    <p:sldId id="292" r:id="rId5"/>
    <p:sldId id="293" r:id="rId6"/>
    <p:sldId id="294" r:id="rId7"/>
    <p:sldId id="295" r:id="rId8"/>
    <p:sldId id="296" r:id="rId9"/>
    <p:sldId id="297" r:id="rId10"/>
    <p:sldId id="298" r:id="rId11"/>
    <p:sldId id="299" r:id="rId12"/>
    <p:sldId id="300" r:id="rId13"/>
    <p:sldId id="301" r:id="rId14"/>
    <p:sldId id="302" r:id="rId15"/>
    <p:sldId id="303" r:id="rId16"/>
    <p:sldId id="304" r:id="rId17"/>
    <p:sldId id="305" r:id="rId18"/>
    <p:sldId id="306" r:id="rId19"/>
    <p:sldId id="307" r:id="rId20"/>
    <p:sldId id="290" r:id="rId21"/>
  </p:sldIdLst>
  <p:sldSz cx="12192000" cy="6858000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160">
          <p15:clr>
            <a:srgbClr val="A4A3A4"/>
          </p15:clr>
        </p15:guide>
        <p15:guide id="2" pos="3840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Medium Style 2 - Accent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  <a:tblStyle styleId="{21E4AEA4-8DFA-4A89-87EB-49C32662AFE0}" styleName="Medium Style 2 - Accent 2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2">
              <a:tint val="20000"/>
            </a:schemeClr>
          </a:solidFill>
        </a:fill>
      </a:tcStyle>
    </a:wholeTbl>
    <a:band1H>
      <a:tcStyle>
        <a:tcBdr/>
        <a:fill>
          <a:solidFill>
            <a:schemeClr val="accent2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2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2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2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2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2"/>
          </a:solidFill>
        </a:fill>
      </a:tcStyle>
    </a:firstRow>
  </a:tblStyle>
  <a:tblStyle styleId="{5940675A-B579-460E-94D1-54222C63F5DA}" styleName="No Style, Table Grid">
    <a:wholeTbl>
      <a:tcTxStyle>
        <a:fontRef idx="minor">
          <a:scrgbClr r="0" g="0" b="0"/>
        </a:fontRef>
        <a:schemeClr val="tx1"/>
      </a:tcTxStyle>
      <a:tcStyle>
        <a:tcBdr>
          <a:left>
            <a:ln w="12700" cmpd="sng">
              <a:solidFill>
                <a:schemeClr val="tx1"/>
              </a:solidFill>
            </a:ln>
          </a:left>
          <a:right>
            <a:ln w="12700" cmpd="sng">
              <a:solidFill>
                <a:schemeClr val="tx1"/>
              </a:solidFill>
            </a:ln>
          </a:right>
          <a:top>
            <a:ln w="12700" cmpd="sng">
              <a:solidFill>
                <a:schemeClr val="tx1"/>
              </a:solidFill>
            </a:ln>
          </a:top>
          <a:bottom>
            <a:ln w="12700" cmpd="sng">
              <a:solidFill>
                <a:schemeClr val="tx1"/>
              </a:solidFill>
            </a:ln>
          </a:bottom>
          <a:insideH>
            <a:ln w="12700" cmpd="sng">
              <a:solidFill>
                <a:schemeClr val="tx1"/>
              </a:solidFill>
            </a:ln>
          </a:insideH>
          <a:insideV>
            <a:ln w="12700" cmpd="sng">
              <a:solidFill>
                <a:schemeClr val="tx1"/>
              </a:solidFill>
            </a:ln>
          </a:insideV>
        </a:tcBdr>
        <a:fill>
          <a:noFill/>
        </a:fill>
      </a:tcStyle>
    </a:wholeTbl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4265" autoAdjust="0"/>
    <p:restoredTop sz="94660"/>
  </p:normalViewPr>
  <p:slideViewPr>
    <p:cSldViewPr snapToGrid="0">
      <p:cViewPr varScale="1">
        <p:scale>
          <a:sx n="73" d="100"/>
          <a:sy n="73" d="100"/>
        </p:scale>
        <p:origin x="648" y="78"/>
      </p:cViewPr>
      <p:guideLst>
        <p:guide orient="horz" pos="2160"/>
        <p:guide pos="384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3" Type="http://schemas.openxmlformats.org/officeDocument/2006/relationships/slide" Target="slides/slide2.xml"/><Relationship Id="rId21" Type="http://schemas.openxmlformats.org/officeDocument/2006/relationships/slide" Target="slides/slide20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tableStyles" Target="tableStyles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theme" Target="theme/theme1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viewProps" Target="viewProps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presProps" Target="presProp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 smtClean="0"/>
              <a:t>Click to edit Master subtitle style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0409256-BB9D-4EE1-978B-903609A03B5E}" type="datetimeFigureOut">
              <a:rPr lang="en-US" smtClean="0"/>
              <a:pPr/>
              <a:t>4/22/2018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12E791C-0A8C-41CF-A358-0882E33B6A3D}" type="slidenum">
              <a:rPr lang="en-US" smtClean="0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693336880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0409256-BB9D-4EE1-978B-903609A03B5E}" type="datetimeFigureOut">
              <a:rPr lang="en-US" smtClean="0"/>
              <a:pPr/>
              <a:t>4/22/2018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12E791C-0A8C-41CF-A358-0882E33B6A3D}" type="slidenum">
              <a:rPr lang="en-US" smtClean="0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062268412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0409256-BB9D-4EE1-978B-903609A03B5E}" type="datetimeFigureOut">
              <a:rPr lang="en-US" smtClean="0"/>
              <a:pPr/>
              <a:t>4/22/2018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12E791C-0A8C-41CF-A358-0882E33B6A3D}" type="slidenum">
              <a:rPr lang="en-US" smtClean="0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760916350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0409256-BB9D-4EE1-978B-903609A03B5E}" type="datetimeFigureOut">
              <a:rPr lang="en-US" smtClean="0"/>
              <a:pPr/>
              <a:t>4/22/2018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12E791C-0A8C-41CF-A358-0882E33B6A3D}" type="slidenum">
              <a:rPr lang="en-US" smtClean="0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509758254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0409256-BB9D-4EE1-978B-903609A03B5E}" type="datetimeFigureOut">
              <a:rPr lang="en-US" smtClean="0"/>
              <a:pPr/>
              <a:t>4/22/2018</a:t>
            </a:fld>
            <a:endParaRPr lang="en-US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12E791C-0A8C-41CF-A358-0882E33B6A3D}" type="slidenum">
              <a:rPr lang="en-US" smtClean="0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711737902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0409256-BB9D-4EE1-978B-903609A03B5E}" type="datetimeFigureOut">
              <a:rPr lang="en-US" smtClean="0"/>
              <a:pPr/>
              <a:t>4/22/2018</a:t>
            </a:fld>
            <a:endParaRPr lang="en-US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12E791C-0A8C-41CF-A358-0882E33B6A3D}" type="slidenum">
              <a:rPr lang="en-US" smtClean="0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112851326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0409256-BB9D-4EE1-978B-903609A03B5E}" type="datetimeFigureOut">
              <a:rPr lang="en-US" smtClean="0"/>
              <a:pPr/>
              <a:t>4/22/2018</a:t>
            </a:fld>
            <a:endParaRPr lang="en-US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12E791C-0A8C-41CF-A358-0882E33B6A3D}" type="slidenum">
              <a:rPr lang="en-US" smtClean="0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090097152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0409256-BB9D-4EE1-978B-903609A03B5E}" type="datetimeFigureOut">
              <a:rPr lang="en-US" smtClean="0"/>
              <a:pPr/>
              <a:t>4/22/2018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12E791C-0A8C-41CF-A358-0882E33B6A3D}" type="slidenum">
              <a:rPr lang="en-US" smtClean="0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104842306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0409256-BB9D-4EE1-978B-903609A03B5E}" type="datetimeFigureOut">
              <a:rPr lang="en-US" smtClean="0"/>
              <a:pPr/>
              <a:t>4/22/2018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12E791C-0A8C-41CF-A358-0882E33B6A3D}" type="slidenum">
              <a:rPr lang="en-US" smtClean="0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893091783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0409256-BB9D-4EE1-978B-903609A03B5E}" type="datetimeFigureOut">
              <a:rPr lang="en-US" smtClean="0"/>
              <a:pPr/>
              <a:t>4/22/2018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12E791C-0A8C-41CF-A358-0882E33B6A3D}" type="slidenum">
              <a:rPr lang="en-US" smtClean="0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073438072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0409256-BB9D-4EE1-978B-903609A03B5E}" type="datetimeFigureOut">
              <a:rPr lang="en-US" smtClean="0"/>
              <a:pPr/>
              <a:t>4/22/2018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12E791C-0A8C-41CF-A358-0882E33B6A3D}" type="slidenum">
              <a:rPr lang="en-US" smtClean="0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423265574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image" Target="../media/image1.jpeg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13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50409256-BB9D-4EE1-978B-903609A03B5E}" type="datetimeFigureOut">
              <a:rPr lang="en-US" smtClean="0"/>
              <a:pPr/>
              <a:t>4/22/2018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D12E791C-0A8C-41CF-A358-0882E33B6A3D}" type="slidenum">
              <a:rPr lang="en-US" smtClean="0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359856247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1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1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1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1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1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1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1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1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1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1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2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r>
              <a:rPr lang="fa-IR" dirty="0" smtClean="0"/>
              <a:t>بنام خدا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891632370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ounded Rectangle 3"/>
          <p:cNvSpPr/>
          <p:nvPr/>
        </p:nvSpPr>
        <p:spPr>
          <a:xfrm>
            <a:off x="1512509" y="1480943"/>
            <a:ext cx="9079606" cy="4713668"/>
          </a:xfrm>
          <a:prstGeom prst="roundRect">
            <a:avLst/>
          </a:prstGeom>
          <a:ln>
            <a:noFill/>
          </a:ln>
        </p:spPr>
        <p:style>
          <a:lnRef idx="2">
            <a:schemeClr val="accent6"/>
          </a:lnRef>
          <a:fillRef idx="1">
            <a:schemeClr val="lt1"/>
          </a:fillRef>
          <a:effectRef idx="0">
            <a:schemeClr val="accent6"/>
          </a:effectRef>
          <a:fontRef idx="minor">
            <a:schemeClr val="dk1"/>
          </a:fontRef>
        </p:style>
        <p:txBody>
          <a:bodyPr rtlCol="0" anchor="ctr"/>
          <a:lstStyle/>
          <a:p>
            <a:pPr algn="ctr">
              <a:lnSpc>
                <a:spcPct val="300000"/>
              </a:lnSpc>
            </a:pPr>
            <a:r>
              <a:rPr lang="fa-IR" sz="4400" b="1" dirty="0" smtClean="0">
                <a:solidFill>
                  <a:srgbClr val="FF0000"/>
                </a:solidFill>
                <a:cs typeface="B Nazanin" pitchFamily="2" charset="-78"/>
              </a:rPr>
              <a:t>« علوم هفتم »</a:t>
            </a:r>
          </a:p>
          <a:p>
            <a:pPr algn="ctr">
              <a:lnSpc>
                <a:spcPct val="300000"/>
              </a:lnSpc>
            </a:pPr>
            <a:r>
              <a:rPr lang="en-US" sz="4400" b="1" dirty="0" smtClean="0">
                <a:solidFill>
                  <a:srgbClr val="FF0000"/>
                </a:solidFill>
                <a:cs typeface="B Nazanin" pitchFamily="2" charset="-78"/>
              </a:rPr>
              <a:t> </a:t>
            </a:r>
            <a:r>
              <a:rPr lang="fa-IR" sz="4400" b="1" dirty="0" smtClean="0">
                <a:solidFill>
                  <a:srgbClr val="FF0000"/>
                </a:solidFill>
                <a:cs typeface="B Nazanin" pitchFamily="2" charset="-78"/>
              </a:rPr>
              <a:t>مبحث : </a:t>
            </a:r>
            <a:r>
              <a:rPr lang="ar-SA" sz="4400" b="1" dirty="0">
                <a:solidFill>
                  <a:srgbClr val="FF0000"/>
                </a:solidFill>
                <a:cs typeface="B Nazanin" panose="00000400000000000000" pitchFamily="2" charset="-78"/>
              </a:rPr>
              <a:t>ﻣﻮاد ﭘﯿﺮاﻣﻮن </a:t>
            </a:r>
            <a:r>
              <a:rPr lang="ar-SA" sz="4400" b="1" dirty="0" smtClean="0">
                <a:solidFill>
                  <a:srgbClr val="FF0000"/>
                </a:solidFill>
                <a:cs typeface="B Nazanin" panose="00000400000000000000" pitchFamily="2" charset="-78"/>
              </a:rPr>
              <a:t>ﻣﺎ</a:t>
            </a:r>
            <a:endParaRPr lang="en-US" sz="4400" b="1" dirty="0" smtClean="0">
              <a:solidFill>
                <a:srgbClr val="FF0000"/>
              </a:solidFill>
              <a:cs typeface="B Nazanin" panose="00000400000000000000" pitchFamily="2" charset="-78"/>
            </a:endParaRPr>
          </a:p>
          <a:p>
            <a:pPr algn="ctr">
              <a:lnSpc>
                <a:spcPct val="300000"/>
              </a:lnSpc>
            </a:pPr>
            <a:endParaRPr lang="en-US" sz="4400" b="1" dirty="0">
              <a:solidFill>
                <a:srgbClr val="FF0000"/>
              </a:solidFill>
              <a:cs typeface="B Nazanin" pitchFamily="2" charset="-78"/>
            </a:endParaRPr>
          </a:p>
        </p:txBody>
      </p:sp>
    </p:spTree>
    <p:extLst>
      <p:ext uri="{BB962C8B-B14F-4D97-AF65-F5344CB8AC3E}">
        <p14:creationId xmlns:p14="http://schemas.microsoft.com/office/powerpoint/2010/main" val="2080429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-270456" y="1778822"/>
            <a:ext cx="12295031" cy="440120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457200" indent="-457200" algn="r" rtl="1">
              <a:lnSpc>
                <a:spcPct val="250000"/>
              </a:lnSpc>
              <a:buFont typeface="Wingdings" panose="05000000000000000000" pitchFamily="2" charset="2"/>
              <a:buChar char="v"/>
            </a:pPr>
            <a:r>
              <a:rPr lang="ar-SA" sz="2800" b="1" dirty="0">
                <a:solidFill>
                  <a:srgbClr val="FF0000"/>
                </a:solidFill>
                <a:latin typeface="Calibri" panose="020F0502020204030204" pitchFamily="34" charset="0"/>
                <a:ea typeface="Calibri" panose="020F0502020204030204" pitchFamily="34" charset="0"/>
                <a:cs typeface="B Nazanin" panose="00000400000000000000" pitchFamily="2" charset="-78"/>
              </a:rPr>
              <a:t>ﻣﻮادي ﮐﻪ روزاﻧﻪ ﻣﻮرد اﺳﺘﻔﺎده ﻗﺮار ﻣﯽ دﻫﯿﻢ ، ﺑﻪ ﭼﻨﺪ دﺳﺘﻪ ﮐﻠﯽ ﺗﻘﺴﯿﻢ ﻣﯽ ﺷﻮﻧﺪ </a:t>
            </a:r>
            <a:r>
              <a:rPr lang="ar-SA" sz="2800" b="1" dirty="0" smtClean="0">
                <a:solidFill>
                  <a:srgbClr val="FF0000"/>
                </a:solidFill>
                <a:latin typeface="Calibri" panose="020F0502020204030204" pitchFamily="34" charset="0"/>
                <a:ea typeface="Calibri" panose="020F0502020204030204" pitchFamily="34" charset="0"/>
                <a:cs typeface="B Nazanin" panose="00000400000000000000" pitchFamily="2" charset="-78"/>
              </a:rPr>
              <a:t>؟</a:t>
            </a:r>
            <a:endParaRPr lang="en-US" sz="2800" b="1" dirty="0" smtClean="0">
              <a:solidFill>
                <a:srgbClr val="FF0000"/>
              </a:solidFill>
              <a:latin typeface="Calibri" panose="020F0502020204030204" pitchFamily="34" charset="0"/>
              <a:ea typeface="Calibri" panose="020F0502020204030204" pitchFamily="34" charset="0"/>
              <a:cs typeface="B Nazanin" panose="00000400000000000000" pitchFamily="2" charset="-78"/>
            </a:endParaRPr>
          </a:p>
          <a:p>
            <a:pPr algn="r" rtl="1">
              <a:lnSpc>
                <a:spcPct val="250000"/>
              </a:lnSpc>
            </a:pPr>
            <a:r>
              <a:rPr lang="ar-SA" sz="2800" b="1" dirty="0" smtClean="0">
                <a:latin typeface="Calibri" panose="020F0502020204030204" pitchFamily="34" charset="0"/>
                <a:ea typeface="Calibri" panose="020F0502020204030204" pitchFamily="34" charset="0"/>
                <a:cs typeface="B Nazanin" panose="00000400000000000000" pitchFamily="2" charset="-78"/>
              </a:rPr>
              <a:t> </a:t>
            </a:r>
            <a:r>
              <a:rPr lang="ar-SA" sz="2800" b="1" dirty="0">
                <a:latin typeface="Calibri" panose="020F0502020204030204" pitchFamily="34" charset="0"/>
                <a:ea typeface="Calibri" panose="020F0502020204030204" pitchFamily="34" charset="0"/>
                <a:cs typeface="B Nazanin" panose="00000400000000000000" pitchFamily="2" charset="-78"/>
              </a:rPr>
              <a:t>دو دﺳﺘﻪ ؛ </a:t>
            </a:r>
            <a:endParaRPr lang="en-US" sz="2800" b="1" dirty="0" smtClean="0">
              <a:latin typeface="Calibri" panose="020F0502020204030204" pitchFamily="34" charset="0"/>
              <a:ea typeface="Calibri" panose="020F0502020204030204" pitchFamily="34" charset="0"/>
              <a:cs typeface="B Nazanin" panose="00000400000000000000" pitchFamily="2" charset="-78"/>
            </a:endParaRPr>
          </a:p>
          <a:p>
            <a:pPr algn="r" rtl="1">
              <a:lnSpc>
                <a:spcPct val="250000"/>
              </a:lnSpc>
            </a:pPr>
            <a:r>
              <a:rPr lang="ar-SA" sz="2800" b="1" dirty="0" smtClean="0">
                <a:latin typeface="Calibri" panose="020F0502020204030204" pitchFamily="34" charset="0"/>
                <a:ea typeface="Calibri" panose="020F0502020204030204" pitchFamily="34" charset="0"/>
                <a:cs typeface="B Nazanin" panose="00000400000000000000" pitchFamily="2" charset="-78"/>
              </a:rPr>
              <a:t>اﻟﻒ </a:t>
            </a:r>
            <a:r>
              <a:rPr lang="ar-SA" sz="2800" b="1" dirty="0">
                <a:latin typeface="Calibri" panose="020F0502020204030204" pitchFamily="34" charset="0"/>
                <a:ea typeface="Calibri" panose="020F0502020204030204" pitchFamily="34" charset="0"/>
                <a:cs typeface="B Nazanin" panose="00000400000000000000" pitchFamily="2" charset="-78"/>
              </a:rPr>
              <a:t>) ﻣﻮادي ﮐﻪ ﺑﻃﻮر ﻣﺴﺘﻘﯿﻢ ازﻃﺒﯿﻌﺖ ﺑﻪ دﺳﺖ ﻣﯽ آﯾﻨﺪ . ( ﻣﻮاد ﻃﺒﯿﻌﯽ ) </a:t>
            </a:r>
            <a:endParaRPr lang="en-US" sz="2800" b="1" dirty="0" smtClean="0">
              <a:latin typeface="Calibri" panose="020F0502020204030204" pitchFamily="34" charset="0"/>
              <a:ea typeface="Calibri" panose="020F0502020204030204" pitchFamily="34" charset="0"/>
              <a:cs typeface="B Nazanin" panose="00000400000000000000" pitchFamily="2" charset="-78"/>
            </a:endParaRPr>
          </a:p>
          <a:p>
            <a:pPr algn="r" rtl="1">
              <a:lnSpc>
                <a:spcPct val="250000"/>
              </a:lnSpc>
            </a:pPr>
            <a:r>
              <a:rPr lang="ar-SA" sz="2800" b="1" dirty="0" smtClean="0">
                <a:latin typeface="Calibri" panose="020F0502020204030204" pitchFamily="34" charset="0"/>
                <a:ea typeface="Calibri" panose="020F0502020204030204" pitchFamily="34" charset="0"/>
                <a:cs typeface="B Nazanin" panose="00000400000000000000" pitchFamily="2" charset="-78"/>
              </a:rPr>
              <a:t>  </a:t>
            </a:r>
            <a:r>
              <a:rPr lang="ar-SA" sz="2800" b="1" dirty="0">
                <a:latin typeface="Calibri" panose="020F0502020204030204" pitchFamily="34" charset="0"/>
                <a:ea typeface="Calibri" panose="020F0502020204030204" pitchFamily="34" charset="0"/>
                <a:cs typeface="B Nazanin" panose="00000400000000000000" pitchFamily="2" charset="-78"/>
              </a:rPr>
              <a:t>ب ) ﻣﻮادي ﮐﻪ ﺑﺎ ﺗﻐﯿﯿﺮات ﺷﯿﻤﯿﺎﯾﯽ و ﻓﯿﺰﯾﮑﯽ روي ﻣﻮاد ﻃﺒﯿﻌﯽ ﺣﺎﺻﻞ ﻣﯽ ﺷﻮﻧﺪ . ( ﻣﻮاد ﻣﺼﻨﻮﻋﯽ)</a:t>
            </a:r>
            <a:endParaRPr lang="en-US" sz="2800" b="1" dirty="0"/>
          </a:p>
        </p:txBody>
      </p:sp>
    </p:spTree>
    <p:extLst>
      <p:ext uri="{BB962C8B-B14F-4D97-AF65-F5344CB8AC3E}">
        <p14:creationId xmlns:p14="http://schemas.microsoft.com/office/powerpoint/2010/main" val="4220345834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1"/>
          <p:cNvSpPr/>
          <p:nvPr/>
        </p:nvSpPr>
        <p:spPr>
          <a:xfrm>
            <a:off x="373487" y="1915373"/>
            <a:ext cx="11449319" cy="4226798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457200" indent="-457200" algn="r" rtl="1">
              <a:lnSpc>
                <a:spcPct val="150000"/>
              </a:lnSpc>
              <a:spcAft>
                <a:spcPts val="1000"/>
              </a:spcAft>
              <a:buFont typeface="Wingdings" panose="05000000000000000000" pitchFamily="2" charset="2"/>
              <a:buChar char="v"/>
            </a:pPr>
            <a:r>
              <a:rPr lang="ar-SA" sz="2800" b="1" dirty="0">
                <a:solidFill>
                  <a:srgbClr val="FF0000"/>
                </a:solidFill>
                <a:latin typeface="Calibri" panose="020F0502020204030204" pitchFamily="34" charset="0"/>
                <a:ea typeface="Calibri" panose="020F0502020204030204" pitchFamily="34" charset="0"/>
                <a:cs typeface="B Nazanin" panose="00000400000000000000" pitchFamily="2" charset="-78"/>
              </a:rPr>
              <a:t>ﻣﺜﺎل ﻫﺎﯾﯽ را از ﻣﻮادي ﮐﻪ ﻣﺴﺘﻘﯿﻤﺎً از ﻃﺒﯿﻌﺖ ﺑﺪﺳﺖ ﻣﯽ آﯾﻨﺪ و روش اﺳﺘﺨﺮاج آن ﻫﺎ را ﺑﻨﻮﯾﺴﯿﺪ </a:t>
            </a:r>
            <a:r>
              <a:rPr lang="ar-SA" sz="2800" b="1" dirty="0" smtClean="0">
                <a:solidFill>
                  <a:srgbClr val="FF0000"/>
                </a:solidFill>
                <a:latin typeface="Calibri" panose="020F0502020204030204" pitchFamily="34" charset="0"/>
                <a:ea typeface="Calibri" panose="020F0502020204030204" pitchFamily="34" charset="0"/>
                <a:cs typeface="B Nazanin" panose="00000400000000000000" pitchFamily="2" charset="-78"/>
              </a:rPr>
              <a:t>.</a:t>
            </a:r>
            <a:endParaRPr lang="en-US" sz="2800" b="1" dirty="0" smtClean="0">
              <a:solidFill>
                <a:srgbClr val="FF0000"/>
              </a:solidFill>
              <a:latin typeface="Calibri" panose="020F0502020204030204" pitchFamily="34" charset="0"/>
              <a:ea typeface="Calibri" panose="020F0502020204030204" pitchFamily="34" charset="0"/>
              <a:cs typeface="B Nazanin" panose="00000400000000000000" pitchFamily="2" charset="-78"/>
            </a:endParaRPr>
          </a:p>
          <a:p>
            <a:pPr algn="r" rtl="1">
              <a:lnSpc>
                <a:spcPct val="150000"/>
              </a:lnSpc>
              <a:spcAft>
                <a:spcPts val="1000"/>
              </a:spcAft>
            </a:pPr>
            <a:r>
              <a:rPr lang="ar-SA" sz="2800" b="1" dirty="0" smtClean="0">
                <a:latin typeface="Calibri" panose="020F0502020204030204" pitchFamily="34" charset="0"/>
                <a:ea typeface="Calibri" panose="020F0502020204030204" pitchFamily="34" charset="0"/>
                <a:cs typeface="B Nazanin" panose="00000400000000000000" pitchFamily="2" charset="-78"/>
              </a:rPr>
              <a:t> </a:t>
            </a:r>
            <a:r>
              <a:rPr lang="ar-SA" sz="2800" b="1" dirty="0">
                <a:latin typeface="Calibri" panose="020F0502020204030204" pitchFamily="34" charset="0"/>
                <a:ea typeface="Calibri" panose="020F0502020204030204" pitchFamily="34" charset="0"/>
                <a:cs typeface="B Nazanin" panose="00000400000000000000" pitchFamily="2" charset="-78"/>
              </a:rPr>
              <a:t>اﻟﻒ ) ﮔﻮﮔﺮد ﮐﻪ ﺑﻪ ﺻﻮرت ﺑﻠﻮرﻫﺎي زرد و ﮐﺪر در دﻫﺎﻧﻪ آﺗﺸﻔﺸﺎن ﻫﺎي ﺧﺎﻣﻮش و ﻧﯿﻤﻪ ﻓﻌﺎل وﺟﻮد دارد . </a:t>
            </a:r>
            <a:endParaRPr lang="en-US" sz="2800" b="1" dirty="0" smtClean="0">
              <a:latin typeface="Calibri" panose="020F0502020204030204" pitchFamily="34" charset="0"/>
              <a:ea typeface="Calibri" panose="020F0502020204030204" pitchFamily="34" charset="0"/>
              <a:cs typeface="B Nazanin" panose="00000400000000000000" pitchFamily="2" charset="-78"/>
            </a:endParaRPr>
          </a:p>
          <a:p>
            <a:pPr algn="r" rtl="1">
              <a:lnSpc>
                <a:spcPct val="150000"/>
              </a:lnSpc>
              <a:spcAft>
                <a:spcPts val="1000"/>
              </a:spcAft>
            </a:pPr>
            <a:r>
              <a:rPr lang="ar-SA" sz="2800" b="1" dirty="0" smtClean="0">
                <a:latin typeface="Calibri" panose="020F0502020204030204" pitchFamily="34" charset="0"/>
                <a:ea typeface="Calibri" panose="020F0502020204030204" pitchFamily="34" charset="0"/>
                <a:cs typeface="B Nazanin" panose="00000400000000000000" pitchFamily="2" charset="-78"/>
              </a:rPr>
              <a:t>ب </a:t>
            </a:r>
            <a:r>
              <a:rPr lang="ar-SA" sz="2800" b="1" dirty="0">
                <a:latin typeface="Calibri" panose="020F0502020204030204" pitchFamily="34" charset="0"/>
                <a:ea typeface="Calibri" panose="020F0502020204030204" pitchFamily="34" charset="0"/>
                <a:cs typeface="B Nazanin" panose="00000400000000000000" pitchFamily="2" charset="-78"/>
              </a:rPr>
              <a:t>) ﻃﻼ ﺑﻪ ﺻﻮرت ﺗﮑﻪ ﻫﺎ ﯾﺎ رﮔﻪ ﻫﺎي ﻓﻠﺰي درﺧﺸﺎن در ﻻ ﺑﻪ ﻻي ﺑﺮﺧﯽ از ﺧﺎك و ﺳﻨﮓ ﻫﺎ ﯾﺎﻓﺖ ﻣﯽ </a:t>
            </a:r>
            <a:r>
              <a:rPr lang="ar-SA" sz="2800" b="1" dirty="0" smtClean="0">
                <a:latin typeface="Calibri" panose="020F0502020204030204" pitchFamily="34" charset="0"/>
                <a:ea typeface="Calibri" panose="020F0502020204030204" pitchFamily="34" charset="0"/>
                <a:cs typeface="B Nazanin" panose="00000400000000000000" pitchFamily="2" charset="-78"/>
              </a:rPr>
              <a:t>ﺷﻮد</a:t>
            </a:r>
            <a:endParaRPr lang="en-US" sz="2800" b="1" dirty="0">
              <a:effectLst/>
              <a:latin typeface="Calibri" panose="020F0502020204030204" pitchFamily="34" charset="0"/>
              <a:ea typeface="Calibri" panose="020F0502020204030204" pitchFamily="34" charset="0"/>
              <a:cs typeface="Arial" panose="020B0604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945688020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1"/>
          <p:cNvSpPr/>
          <p:nvPr/>
        </p:nvSpPr>
        <p:spPr>
          <a:xfrm>
            <a:off x="167426" y="1841678"/>
            <a:ext cx="11745532" cy="465768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r" rtl="1">
              <a:lnSpc>
                <a:spcPct val="200000"/>
              </a:lnSpc>
              <a:spcAft>
                <a:spcPts val="1000"/>
              </a:spcAft>
            </a:pPr>
            <a:r>
              <a:rPr lang="ar-SA" sz="2800" b="1" dirty="0" smtClean="0">
                <a:latin typeface="Calibri" panose="020F0502020204030204" pitchFamily="34" charset="0"/>
                <a:ea typeface="Calibri" panose="020F0502020204030204" pitchFamily="34" charset="0"/>
                <a:cs typeface="B Nazanin" panose="00000400000000000000" pitchFamily="2" charset="-78"/>
              </a:rPr>
              <a:t>ج </a:t>
            </a:r>
            <a:r>
              <a:rPr lang="ar-SA" sz="2800" b="1" dirty="0">
                <a:latin typeface="Calibri" panose="020F0502020204030204" pitchFamily="34" charset="0"/>
                <a:ea typeface="Calibri" panose="020F0502020204030204" pitchFamily="34" charset="0"/>
                <a:cs typeface="B Nazanin" panose="00000400000000000000" pitchFamily="2" charset="-78"/>
              </a:rPr>
              <a:t>) اﻟﻤﺎس را ﻣﯽ ﺗﻮان ﺑﻪ ﺻﻮرت ﺑﻠﻮرﻫﺎي زﯾﺒﺎ و درﺧﺸﺎن در داﺧﻞ ﺳﻨﮓ ﻫﺎي آﺗﺸﻔﺸﺎﻧﯽ ﺟﺴﺖ و ﺟﻮ ﮐﺮد . د ) ﻧﻤﮏ ﺧﻮراﮐﯽ را ﻣﯽ ﺗﻮان از آب درﯾﺎ ﺗﻬﯿﻪ ﮐﺮد  </a:t>
            </a:r>
            <a:endParaRPr lang="en-US" sz="2800" b="1" dirty="0">
              <a:latin typeface="Calibri" panose="020F0502020204030204" pitchFamily="34" charset="0"/>
              <a:ea typeface="Calibri" panose="020F0502020204030204" pitchFamily="34" charset="0"/>
              <a:cs typeface="Arial" panose="020B0604020202020204" pitchFamily="34" charset="0"/>
            </a:endParaRPr>
          </a:p>
          <a:p>
            <a:pPr marL="457200" indent="-457200" algn="r" rtl="1">
              <a:lnSpc>
                <a:spcPct val="200000"/>
              </a:lnSpc>
              <a:spcAft>
                <a:spcPts val="1000"/>
              </a:spcAft>
              <a:buFont typeface="Wingdings" panose="05000000000000000000" pitchFamily="2" charset="2"/>
              <a:buChar char="ü"/>
            </a:pPr>
            <a:r>
              <a:rPr lang="ar-SA" sz="2800" b="1" dirty="0">
                <a:solidFill>
                  <a:srgbClr val="FF0000"/>
                </a:solidFill>
                <a:latin typeface="Calibri" panose="020F0502020204030204" pitchFamily="34" charset="0"/>
                <a:ea typeface="Calibri" panose="020F0502020204030204" pitchFamily="34" charset="0"/>
                <a:cs typeface="B Nazanin" panose="00000400000000000000" pitchFamily="2" charset="-78"/>
              </a:rPr>
              <a:t>نکته : </a:t>
            </a:r>
            <a:endParaRPr lang="en-US" sz="2800" b="1" dirty="0" smtClean="0">
              <a:solidFill>
                <a:srgbClr val="FF0000"/>
              </a:solidFill>
              <a:latin typeface="Calibri" panose="020F0502020204030204" pitchFamily="34" charset="0"/>
              <a:ea typeface="Calibri" panose="020F0502020204030204" pitchFamily="34" charset="0"/>
              <a:cs typeface="B Nazanin" panose="00000400000000000000" pitchFamily="2" charset="-78"/>
            </a:endParaRPr>
          </a:p>
          <a:p>
            <a:pPr algn="r" rtl="1">
              <a:lnSpc>
                <a:spcPct val="200000"/>
              </a:lnSpc>
              <a:spcAft>
                <a:spcPts val="1000"/>
              </a:spcAft>
            </a:pPr>
            <a:r>
              <a:rPr lang="ar-SA" sz="2800" b="1" dirty="0" smtClean="0">
                <a:latin typeface="Calibri" panose="020F0502020204030204" pitchFamily="34" charset="0"/>
                <a:ea typeface="Calibri" panose="020F0502020204030204" pitchFamily="34" charset="0"/>
                <a:cs typeface="B Nazanin" panose="00000400000000000000" pitchFamily="2" charset="-78"/>
              </a:rPr>
              <a:t>اﮐﺜﺮ </a:t>
            </a:r>
            <a:r>
              <a:rPr lang="ar-SA" sz="2800" b="1" dirty="0">
                <a:latin typeface="Calibri" panose="020F0502020204030204" pitchFamily="34" charset="0"/>
                <a:ea typeface="Calibri" panose="020F0502020204030204" pitchFamily="34" charset="0"/>
                <a:cs typeface="B Nazanin" panose="00000400000000000000" pitchFamily="2" charset="-78"/>
              </a:rPr>
              <a:t>ﻣﻮاد ﻣﻮرد اﺳﺘﻔﺎده در زﻧﺪﮔﯽ ﻣﺎ در ﻃﺒﯿﻌﺖ ﯾﺎﻓﺖ ﻧﻤﯽ ﺷﻮﻧﺪ ، ﺑﻠﮑﻪ ﺑﺎﯾﺪ آن ﻫﺎ را ﺑﺎ اﻧﺠﺎم ﺗﻐﯿﯿﺮﻫﺎي ﻓﯿﺰﯾﮑﯽ ﺷﯿﻤﯿﺎﯾﯽ در ﻣﻮاد ﻃﺒﯿﻌﯽ ﺑﻪ دﺳﺖ آورد.</a:t>
            </a:r>
            <a:endParaRPr lang="en-US" sz="2800" b="1" dirty="0">
              <a:latin typeface="Calibri" panose="020F0502020204030204" pitchFamily="34" charset="0"/>
              <a:ea typeface="Calibri" panose="020F0502020204030204" pitchFamily="34" charset="0"/>
              <a:cs typeface="Arial" panose="020B0604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848368782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1"/>
          <p:cNvSpPr/>
          <p:nvPr/>
        </p:nvSpPr>
        <p:spPr>
          <a:xfrm>
            <a:off x="489396" y="1970469"/>
            <a:ext cx="11449317" cy="4780796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342900" indent="-342900" algn="r" rtl="1">
              <a:lnSpc>
                <a:spcPct val="200000"/>
              </a:lnSpc>
              <a:spcAft>
                <a:spcPts val="1000"/>
              </a:spcAft>
              <a:buFont typeface="Wingdings" panose="05000000000000000000" pitchFamily="2" charset="2"/>
              <a:buChar char="v"/>
            </a:pPr>
            <a:r>
              <a:rPr lang="ar-SA" sz="2400" b="1" dirty="0">
                <a:solidFill>
                  <a:srgbClr val="FF0000"/>
                </a:solidFill>
                <a:latin typeface="Calibri" panose="020F0502020204030204" pitchFamily="34" charset="0"/>
                <a:ea typeface="Calibri" panose="020F0502020204030204" pitchFamily="34" charset="0"/>
                <a:cs typeface="B Nazanin" panose="00000400000000000000" pitchFamily="2" charset="-78"/>
              </a:rPr>
              <a:t>ﻣﺜﺎل ﻫﺎﯾﯽ از ﻣﻮادي ﮐﻪ ﺑﺎ ﺗﻐﯿﯿﺮات روي ﻣﻮاد ﻃﺒﯿﻌﯽ ﺣﺎﺻﻞ ﻣﯽ ﺷﻮﻧﺪ ﺑﺰﻧﯿﺪ .و ﻣﺎده اوﻟﯿﻪ آن ﻫﺎ را ﻧﯿﺰ ذﮐﺮ ﮐﻨﯿﺪ . </a:t>
            </a:r>
            <a:endParaRPr lang="en-US" sz="2400" b="1" dirty="0" smtClean="0">
              <a:solidFill>
                <a:srgbClr val="FF0000"/>
              </a:solidFill>
              <a:latin typeface="Calibri" panose="020F0502020204030204" pitchFamily="34" charset="0"/>
              <a:ea typeface="Calibri" panose="020F0502020204030204" pitchFamily="34" charset="0"/>
              <a:cs typeface="B Nazanin" panose="00000400000000000000" pitchFamily="2" charset="-78"/>
            </a:endParaRPr>
          </a:p>
          <a:p>
            <a:pPr algn="r" rtl="1">
              <a:lnSpc>
                <a:spcPct val="200000"/>
              </a:lnSpc>
              <a:spcAft>
                <a:spcPts val="1000"/>
              </a:spcAft>
            </a:pPr>
            <a:r>
              <a:rPr lang="ar-SA" sz="2400" b="1" dirty="0" smtClean="0">
                <a:latin typeface="Calibri" panose="020F0502020204030204" pitchFamily="34" charset="0"/>
                <a:ea typeface="Calibri" panose="020F0502020204030204" pitchFamily="34" charset="0"/>
                <a:cs typeface="B Nazanin" panose="00000400000000000000" pitchFamily="2" charset="-78"/>
              </a:rPr>
              <a:t> </a:t>
            </a:r>
            <a:r>
              <a:rPr lang="ar-SA" sz="2400" b="1" dirty="0">
                <a:latin typeface="Calibri" panose="020F0502020204030204" pitchFamily="34" charset="0"/>
                <a:ea typeface="Calibri" panose="020F0502020204030204" pitchFamily="34" charset="0"/>
                <a:cs typeface="B Nazanin" panose="00000400000000000000" pitchFamily="2" charset="-78"/>
              </a:rPr>
              <a:t>ﻓﻠﺰ آﻫﻦ ، آﻟﻮﻣﯿﻨﯿﻮم و ﻣﺲ از ﺳﻨﮓ ﻣﻌﺪن اﺳﺘﺨﺮاج ﻣﯽ ﺷﻮﻧﺪ ـ ﺷﯿﺸﻪ را از ﻣﺎﺳﻪ ، ﺳﯿﻤﺎن را از ﺳﻨﮓ آﻫﮏ و ﭘﻼﺳﺘﯿﮏ را ﻧﻔﺖ ﺧﺎم ﻣﯽ ﺳﺎزﻧﺪ  .</a:t>
            </a:r>
            <a:endParaRPr lang="en-US" sz="2400" b="1" dirty="0">
              <a:latin typeface="Calibri" panose="020F0502020204030204" pitchFamily="34" charset="0"/>
              <a:ea typeface="Calibri" panose="020F0502020204030204" pitchFamily="34" charset="0"/>
              <a:cs typeface="Arial" panose="020B0604020202020204" pitchFamily="34" charset="0"/>
            </a:endParaRPr>
          </a:p>
          <a:p>
            <a:pPr marL="342900" indent="-342900" algn="r" rtl="1">
              <a:lnSpc>
                <a:spcPct val="200000"/>
              </a:lnSpc>
              <a:buFont typeface="Wingdings" panose="05000000000000000000" pitchFamily="2" charset="2"/>
              <a:buChar char="ü"/>
            </a:pPr>
            <a:r>
              <a:rPr lang="ar-SA" sz="2400" b="1" dirty="0">
                <a:solidFill>
                  <a:srgbClr val="FF0000"/>
                </a:solidFill>
                <a:latin typeface="Calibri" panose="020F0502020204030204" pitchFamily="34" charset="0"/>
                <a:ea typeface="Calibri" panose="020F0502020204030204" pitchFamily="34" charset="0"/>
                <a:cs typeface="B Nazanin" panose="00000400000000000000" pitchFamily="2" charset="-78"/>
              </a:rPr>
              <a:t>نکته</a:t>
            </a:r>
            <a:r>
              <a:rPr lang="ar-SA" sz="2400" b="1" dirty="0" smtClean="0">
                <a:solidFill>
                  <a:srgbClr val="FF0000"/>
                </a:solidFill>
                <a:latin typeface="Calibri" panose="020F0502020204030204" pitchFamily="34" charset="0"/>
                <a:ea typeface="Calibri" panose="020F0502020204030204" pitchFamily="34" charset="0"/>
                <a:cs typeface="B Nazanin" panose="00000400000000000000" pitchFamily="2" charset="-78"/>
              </a:rPr>
              <a:t>:</a:t>
            </a:r>
            <a:endParaRPr lang="en-US" sz="2400" b="1" dirty="0" smtClean="0">
              <a:solidFill>
                <a:srgbClr val="FF0000"/>
              </a:solidFill>
              <a:latin typeface="Calibri" panose="020F0502020204030204" pitchFamily="34" charset="0"/>
              <a:ea typeface="Calibri" panose="020F0502020204030204" pitchFamily="34" charset="0"/>
              <a:cs typeface="B Nazanin" panose="00000400000000000000" pitchFamily="2" charset="-78"/>
            </a:endParaRPr>
          </a:p>
          <a:p>
            <a:pPr algn="r" rtl="1">
              <a:lnSpc>
                <a:spcPct val="200000"/>
              </a:lnSpc>
            </a:pPr>
            <a:r>
              <a:rPr lang="ar-SA" sz="2400" b="1" dirty="0" smtClean="0">
                <a:latin typeface="Calibri" panose="020F0502020204030204" pitchFamily="34" charset="0"/>
                <a:ea typeface="Calibri" panose="020F0502020204030204" pitchFamily="34" charset="0"/>
                <a:cs typeface="B Nazanin" panose="00000400000000000000" pitchFamily="2" charset="-78"/>
              </a:rPr>
              <a:t> </a:t>
            </a:r>
            <a:r>
              <a:rPr lang="ar-SA" sz="2400" b="1" dirty="0">
                <a:latin typeface="Calibri" panose="020F0502020204030204" pitchFamily="34" charset="0"/>
                <a:ea typeface="Calibri" panose="020F0502020204030204" pitchFamily="34" charset="0"/>
                <a:cs typeface="B Nazanin" panose="00000400000000000000" pitchFamily="2" charset="-78"/>
              </a:rPr>
              <a:t>اﮐﺴﯿﮋن ، ﻧﯿﺘﺮوژن و ﮐﺮﺑﻦ دي اﮐﺴﯿﺪ ﺑﻪ ﺻﻮرت ﮔﺎزﻫﺎي ﺑﯽ رﻧﮓ در ﻫﻮا ﯾﺎﻓﺖ ﻣﯽ ﺷﻮﻧﺪ</a:t>
            </a:r>
            <a:endParaRPr lang="en-US" sz="2400" b="1" dirty="0"/>
          </a:p>
        </p:txBody>
      </p:sp>
    </p:spTree>
    <p:extLst>
      <p:ext uri="{BB962C8B-B14F-4D97-AF65-F5344CB8AC3E}">
        <p14:creationId xmlns:p14="http://schemas.microsoft.com/office/powerpoint/2010/main" val="1121880117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1"/>
          <p:cNvSpPr/>
          <p:nvPr/>
        </p:nvSpPr>
        <p:spPr>
          <a:xfrm>
            <a:off x="811369" y="2107619"/>
            <a:ext cx="10985680" cy="440120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457200" indent="-457200" algn="r" rtl="1">
              <a:lnSpc>
                <a:spcPct val="200000"/>
              </a:lnSpc>
              <a:buFont typeface="Wingdings" panose="05000000000000000000" pitchFamily="2" charset="2"/>
              <a:buChar char="v"/>
            </a:pPr>
            <a:r>
              <a:rPr lang="ar-SA" sz="2800" b="1" dirty="0">
                <a:solidFill>
                  <a:srgbClr val="FF0000"/>
                </a:solidFill>
                <a:latin typeface="Calibri" panose="020F0502020204030204" pitchFamily="34" charset="0"/>
                <a:ea typeface="Calibri" panose="020F0502020204030204" pitchFamily="34" charset="0"/>
                <a:cs typeface="B Nazanin" panose="00000400000000000000" pitchFamily="2" charset="-78"/>
              </a:rPr>
              <a:t>وﯾﮋﮔﯽ ﻫﺎﯾﯽ را ﻧﺎم ﺑﺒﺮﯾﺪ ﮐﻪ از آن ﻫﺎ ﺑﺮاي ﺗﻮﺻﯿﻒ ﻣﻮاد اﺳﺘﻔﺎده ﻣﯽ ﺷﻮد </a:t>
            </a:r>
            <a:r>
              <a:rPr lang="ar-SA" sz="2800" b="1" dirty="0" smtClean="0">
                <a:solidFill>
                  <a:srgbClr val="FF0000"/>
                </a:solidFill>
                <a:latin typeface="Calibri" panose="020F0502020204030204" pitchFamily="34" charset="0"/>
                <a:ea typeface="Calibri" panose="020F0502020204030204" pitchFamily="34" charset="0"/>
                <a:cs typeface="B Nazanin" panose="00000400000000000000" pitchFamily="2" charset="-78"/>
              </a:rPr>
              <a:t>؟</a:t>
            </a:r>
            <a:endParaRPr lang="en-US" sz="2800" b="1" dirty="0" smtClean="0">
              <a:solidFill>
                <a:srgbClr val="FF0000"/>
              </a:solidFill>
              <a:latin typeface="Calibri" panose="020F0502020204030204" pitchFamily="34" charset="0"/>
              <a:ea typeface="Calibri" panose="020F0502020204030204" pitchFamily="34" charset="0"/>
              <a:cs typeface="B Nazanin" panose="00000400000000000000" pitchFamily="2" charset="-78"/>
            </a:endParaRPr>
          </a:p>
          <a:p>
            <a:pPr algn="r" rtl="1">
              <a:lnSpc>
                <a:spcPct val="200000"/>
              </a:lnSpc>
            </a:pPr>
            <a:endParaRPr lang="en-US" sz="2800" b="1" dirty="0" smtClean="0">
              <a:solidFill>
                <a:srgbClr val="FF0000"/>
              </a:solidFill>
              <a:latin typeface="Calibri" panose="020F0502020204030204" pitchFamily="34" charset="0"/>
              <a:ea typeface="Calibri" panose="020F0502020204030204" pitchFamily="34" charset="0"/>
              <a:cs typeface="B Nazanin" panose="00000400000000000000" pitchFamily="2" charset="-78"/>
            </a:endParaRPr>
          </a:p>
          <a:p>
            <a:pPr algn="r" rtl="1">
              <a:lnSpc>
                <a:spcPct val="200000"/>
              </a:lnSpc>
            </a:pPr>
            <a:r>
              <a:rPr lang="ar-SA" sz="2800" b="1" dirty="0" smtClean="0">
                <a:latin typeface="Calibri" panose="020F0502020204030204" pitchFamily="34" charset="0"/>
                <a:ea typeface="Calibri" panose="020F0502020204030204" pitchFamily="34" charset="0"/>
                <a:cs typeface="B Nazanin" panose="00000400000000000000" pitchFamily="2" charset="-78"/>
              </a:rPr>
              <a:t> </a:t>
            </a:r>
            <a:r>
              <a:rPr lang="ar-SA" sz="2800" b="1" dirty="0">
                <a:latin typeface="Calibri" panose="020F0502020204030204" pitchFamily="34" charset="0"/>
                <a:ea typeface="Calibri" panose="020F0502020204030204" pitchFamily="34" charset="0"/>
                <a:cs typeface="B Nazanin" panose="00000400000000000000" pitchFamily="2" charset="-78"/>
              </a:rPr>
              <a:t>ﺑﺮاي ﺑﯿﺎن وﯾﮋﮔﯽ ﻫﺎي ﻣﻮاد از ﻋﺒﺎرت ﻫﺎ و واژﻫﺎﯾﯽ ﻣﺎﻧﻨﺪ ﺳﺨﺖ ﯾﺎ ﻧﺮم ، ﭼﮑﺶ ﺧﻮار ﯾﺎ ﺷﮑﻨﻨﺪه ، اﻧﻌﻄﺎف ﭘﺬﯾﺮ ﯾﺎ اﻧﻌﻄﺎف ﻧﺎﭘﺬﯾﺮ ، ﺟﺎذب آب ﯾﺎ ﺿﺪ آب ، ﺷﻔﺎف ﯾﺎ ﮐﺪر ، داراي ﺧﺎﺻﯿﺖ آﻫﻨﺮﺑﺎﯾﯽ ﯾﺎ ﺑﺪون ﺧﺎﺻﯿﺖ آﻫﻨﺮﺑﺎﯾﯽ اﺳﺘﻔﺎده ﻣﯽ ﮐﻨﻨﺪ</a:t>
            </a:r>
            <a:endParaRPr lang="en-US" sz="2800" b="1" dirty="0"/>
          </a:p>
        </p:txBody>
      </p:sp>
    </p:spTree>
    <p:extLst>
      <p:ext uri="{BB962C8B-B14F-4D97-AF65-F5344CB8AC3E}">
        <p14:creationId xmlns:p14="http://schemas.microsoft.com/office/powerpoint/2010/main" val="2483520498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1"/>
          <p:cNvSpPr/>
          <p:nvPr/>
        </p:nvSpPr>
        <p:spPr>
          <a:xfrm>
            <a:off x="618186" y="1803042"/>
            <a:ext cx="10328856" cy="3162404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457200" indent="-457200" algn="r" rtl="1">
              <a:lnSpc>
                <a:spcPct val="250000"/>
              </a:lnSpc>
              <a:buFont typeface="Wingdings" panose="05000000000000000000" pitchFamily="2" charset="2"/>
              <a:buChar char="v"/>
            </a:pPr>
            <a:r>
              <a:rPr lang="ar-SA" sz="2800" b="1" dirty="0">
                <a:solidFill>
                  <a:srgbClr val="FF0000"/>
                </a:solidFill>
                <a:latin typeface="Calibri" panose="020F0502020204030204" pitchFamily="34" charset="0"/>
                <a:ea typeface="Calibri" panose="020F0502020204030204" pitchFamily="34" charset="0"/>
                <a:cs typeface="B Nazanin" panose="00000400000000000000" pitchFamily="2" charset="-78"/>
              </a:rPr>
              <a:t>ﻓﻠﺰ ﻣﺲ داراي ﭼﻪ وﯾﮋﮔﯽ ﻫﺎﯾﯽ اﺳﺖ </a:t>
            </a:r>
            <a:r>
              <a:rPr lang="ar-SA" sz="2800" b="1" dirty="0" smtClean="0">
                <a:solidFill>
                  <a:srgbClr val="FF0000"/>
                </a:solidFill>
                <a:latin typeface="Calibri" panose="020F0502020204030204" pitchFamily="34" charset="0"/>
                <a:ea typeface="Calibri" panose="020F0502020204030204" pitchFamily="34" charset="0"/>
                <a:cs typeface="B Nazanin" panose="00000400000000000000" pitchFamily="2" charset="-78"/>
              </a:rPr>
              <a:t>؟</a:t>
            </a:r>
            <a:endParaRPr lang="en-US" sz="2800" b="1" dirty="0" smtClean="0">
              <a:solidFill>
                <a:srgbClr val="FF0000"/>
              </a:solidFill>
              <a:latin typeface="Calibri" panose="020F0502020204030204" pitchFamily="34" charset="0"/>
              <a:ea typeface="Calibri" panose="020F0502020204030204" pitchFamily="34" charset="0"/>
              <a:cs typeface="B Nazanin" panose="00000400000000000000" pitchFamily="2" charset="-78"/>
            </a:endParaRPr>
          </a:p>
          <a:p>
            <a:pPr algn="r" rtl="1">
              <a:lnSpc>
                <a:spcPct val="250000"/>
              </a:lnSpc>
            </a:pPr>
            <a:r>
              <a:rPr lang="ar-SA" sz="2800" b="1" dirty="0" smtClean="0">
                <a:latin typeface="Calibri" panose="020F0502020204030204" pitchFamily="34" charset="0"/>
                <a:ea typeface="Calibri" panose="020F0502020204030204" pitchFamily="34" charset="0"/>
                <a:cs typeface="B Nazanin" panose="00000400000000000000" pitchFamily="2" charset="-78"/>
              </a:rPr>
              <a:t> </a:t>
            </a:r>
            <a:r>
              <a:rPr lang="ar-SA" sz="2800" b="1" dirty="0">
                <a:latin typeface="Calibri" panose="020F0502020204030204" pitchFamily="34" charset="0"/>
                <a:ea typeface="Calibri" panose="020F0502020204030204" pitchFamily="34" charset="0"/>
                <a:cs typeface="B Nazanin" panose="00000400000000000000" pitchFamily="2" charset="-78"/>
              </a:rPr>
              <a:t>ﻣﺲ ﻓﻠﺰي اﺳﺖ ﺟﺎﻣﺪ ﮐﻪ ﺳﻄﺢ ﺑﺮاﻗﯽ دارد و رﺳﺎﻧﺎي ﺟﺮﯾﺎن ﺑﺮق و ﮔﺮﻣﺎ اﺳﺖ . ﻫﻤﭽﻨﯿﻦ ﭼﮑﺶ ﺧﻮار و ﺳﺨﺖ ﻧﯿﺰ ﻣﯽ ﺑﺎﺷﺪ </a:t>
            </a:r>
            <a:endParaRPr lang="en-US" sz="2800" b="1" dirty="0"/>
          </a:p>
        </p:txBody>
      </p:sp>
    </p:spTree>
    <p:extLst>
      <p:ext uri="{BB962C8B-B14F-4D97-AF65-F5344CB8AC3E}">
        <p14:creationId xmlns:p14="http://schemas.microsoft.com/office/powerpoint/2010/main" val="2242004762"/>
      </p:ext>
    </p:extLst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1"/>
          <p:cNvSpPr/>
          <p:nvPr/>
        </p:nvSpPr>
        <p:spPr>
          <a:xfrm>
            <a:off x="862884" y="1790163"/>
            <a:ext cx="10921284" cy="4785926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457200" indent="-457200" algn="r" rtl="1">
              <a:lnSpc>
                <a:spcPct val="200000"/>
              </a:lnSpc>
              <a:spcAft>
                <a:spcPts val="1000"/>
              </a:spcAft>
              <a:buFont typeface="Wingdings" panose="05000000000000000000" pitchFamily="2" charset="2"/>
              <a:buChar char="v"/>
            </a:pPr>
            <a:r>
              <a:rPr lang="ar-SA" sz="2800" b="1" dirty="0" smtClean="0">
                <a:solidFill>
                  <a:srgbClr val="FF0000"/>
                </a:solidFill>
                <a:latin typeface="Calibri" panose="020F0502020204030204" pitchFamily="34" charset="0"/>
                <a:ea typeface="Calibri" panose="020F0502020204030204" pitchFamily="34" charset="0"/>
                <a:cs typeface="B Nazanin" panose="00000400000000000000" pitchFamily="2" charset="-78"/>
              </a:rPr>
              <a:t>ﻣﻨﻈﻮر </a:t>
            </a:r>
            <a:r>
              <a:rPr lang="ar-SA" sz="2800" b="1" dirty="0">
                <a:solidFill>
                  <a:srgbClr val="FF0000"/>
                </a:solidFill>
                <a:latin typeface="Calibri" panose="020F0502020204030204" pitchFamily="34" charset="0"/>
                <a:ea typeface="Calibri" panose="020F0502020204030204" pitchFamily="34" charset="0"/>
                <a:cs typeface="B Nazanin" panose="00000400000000000000" pitchFamily="2" charset="-78"/>
              </a:rPr>
              <a:t>از ﺧﺎﺻﯿﺖ ﺿﺪ آب ﺑﻮدن ﭼﯿﺴﺖ </a:t>
            </a:r>
            <a:r>
              <a:rPr lang="ar-SA" sz="2800" b="1" dirty="0" smtClean="0">
                <a:solidFill>
                  <a:srgbClr val="FF0000"/>
                </a:solidFill>
                <a:latin typeface="Calibri" panose="020F0502020204030204" pitchFamily="34" charset="0"/>
                <a:ea typeface="Calibri" panose="020F0502020204030204" pitchFamily="34" charset="0"/>
                <a:cs typeface="B Nazanin" panose="00000400000000000000" pitchFamily="2" charset="-78"/>
              </a:rPr>
              <a:t>؟</a:t>
            </a:r>
            <a:endParaRPr lang="en-US" sz="2800" b="1" dirty="0" smtClean="0">
              <a:solidFill>
                <a:srgbClr val="FF0000"/>
              </a:solidFill>
              <a:latin typeface="Calibri" panose="020F0502020204030204" pitchFamily="34" charset="0"/>
              <a:ea typeface="Calibri" panose="020F0502020204030204" pitchFamily="34" charset="0"/>
              <a:cs typeface="B Nazanin" panose="00000400000000000000" pitchFamily="2" charset="-78"/>
            </a:endParaRPr>
          </a:p>
          <a:p>
            <a:pPr algn="r" rtl="1">
              <a:lnSpc>
                <a:spcPct val="200000"/>
              </a:lnSpc>
              <a:spcAft>
                <a:spcPts val="1000"/>
              </a:spcAft>
            </a:pPr>
            <a:r>
              <a:rPr lang="ar-SA" sz="2800" b="1" dirty="0" smtClean="0">
                <a:latin typeface="Calibri" panose="020F0502020204030204" pitchFamily="34" charset="0"/>
                <a:ea typeface="Calibri" panose="020F0502020204030204" pitchFamily="34" charset="0"/>
                <a:cs typeface="B Nazanin" panose="00000400000000000000" pitchFamily="2" charset="-78"/>
              </a:rPr>
              <a:t>ﻣﯿﺰان </a:t>
            </a:r>
            <a:r>
              <a:rPr lang="ar-SA" sz="2800" b="1" dirty="0">
                <a:latin typeface="Calibri" panose="020F0502020204030204" pitchFamily="34" charset="0"/>
                <a:ea typeface="Calibri" panose="020F0502020204030204" pitchFamily="34" charset="0"/>
                <a:cs typeface="B Nazanin" panose="00000400000000000000" pitchFamily="2" charset="-78"/>
              </a:rPr>
              <a:t>ﻣﻘﺎوﻣﺖ ﻣﺎده ﻫﺎ در ﺑﺮاﺑﺮ ﻧﻔﻮذ ﻣﺎﯾﻊ ﻫﺎ ﺧﺼﻮﺻﺎً آب )دﻓﻊ ﮐﺮدن آب</a:t>
            </a:r>
            <a:endParaRPr lang="en-US" sz="2800" b="1" dirty="0">
              <a:latin typeface="Calibri" panose="020F0502020204030204" pitchFamily="34" charset="0"/>
              <a:ea typeface="Calibri" panose="020F0502020204030204" pitchFamily="34" charset="0"/>
              <a:cs typeface="Arial" panose="020B0604020202020204" pitchFamily="34" charset="0"/>
            </a:endParaRPr>
          </a:p>
          <a:p>
            <a:pPr marL="457200" indent="-457200" algn="r" rtl="1">
              <a:lnSpc>
                <a:spcPct val="200000"/>
              </a:lnSpc>
              <a:spcAft>
                <a:spcPts val="1000"/>
              </a:spcAft>
              <a:buFont typeface="Wingdings" panose="05000000000000000000" pitchFamily="2" charset="2"/>
              <a:buChar char="ü"/>
            </a:pPr>
            <a:r>
              <a:rPr lang="ar-SA" sz="2800" b="1" dirty="0">
                <a:solidFill>
                  <a:srgbClr val="FF0000"/>
                </a:solidFill>
                <a:latin typeface="Calibri" panose="020F0502020204030204" pitchFamily="34" charset="0"/>
                <a:ea typeface="Calibri" panose="020F0502020204030204" pitchFamily="34" charset="0"/>
                <a:cs typeface="B Nazanin" panose="00000400000000000000" pitchFamily="2" charset="-78"/>
              </a:rPr>
              <a:t>ﻧﮑﺘﻪ </a:t>
            </a:r>
            <a:r>
              <a:rPr lang="ar-SA" sz="2800" b="1" dirty="0" smtClean="0">
                <a:solidFill>
                  <a:srgbClr val="FF0000"/>
                </a:solidFill>
                <a:latin typeface="Calibri" panose="020F0502020204030204" pitchFamily="34" charset="0"/>
                <a:ea typeface="Calibri" panose="020F0502020204030204" pitchFamily="34" charset="0"/>
                <a:cs typeface="B Nazanin" panose="00000400000000000000" pitchFamily="2" charset="-78"/>
              </a:rPr>
              <a:t>:</a:t>
            </a:r>
            <a:endParaRPr lang="en-US" sz="2800" b="1" dirty="0" smtClean="0">
              <a:solidFill>
                <a:srgbClr val="FF0000"/>
              </a:solidFill>
              <a:latin typeface="Calibri" panose="020F0502020204030204" pitchFamily="34" charset="0"/>
              <a:ea typeface="Calibri" panose="020F0502020204030204" pitchFamily="34" charset="0"/>
              <a:cs typeface="B Nazanin" panose="00000400000000000000" pitchFamily="2" charset="-78"/>
            </a:endParaRPr>
          </a:p>
          <a:p>
            <a:pPr algn="r" rtl="1">
              <a:lnSpc>
                <a:spcPct val="200000"/>
              </a:lnSpc>
              <a:spcAft>
                <a:spcPts val="1000"/>
              </a:spcAft>
            </a:pPr>
            <a:r>
              <a:rPr lang="ar-SA" sz="2800" b="1" dirty="0" smtClean="0">
                <a:latin typeface="Calibri" panose="020F0502020204030204" pitchFamily="34" charset="0"/>
                <a:ea typeface="Calibri" panose="020F0502020204030204" pitchFamily="34" charset="0"/>
                <a:cs typeface="B Nazanin" panose="00000400000000000000" pitchFamily="2" charset="-78"/>
              </a:rPr>
              <a:t> </a:t>
            </a:r>
            <a:r>
              <a:rPr lang="ar-SA" sz="2800" b="1" dirty="0">
                <a:latin typeface="Calibri" panose="020F0502020204030204" pitchFamily="34" charset="0"/>
                <a:ea typeface="Calibri" panose="020F0502020204030204" pitchFamily="34" charset="0"/>
                <a:cs typeface="B Nazanin" panose="00000400000000000000" pitchFamily="2" charset="-78"/>
              </a:rPr>
              <a:t>ﺗﻌﺪاد ﻗﻄﺮه ﻫﺎ وﻣﺪت زﻣﺎﻧﯽ ﮐﻪ ﻃﻮل ﻣﯽ ﮐﺸﺪ ﺗﺎ آن ﻫﺎ ﺟﺬب ﻣﺎده ﺷﻮﻧﺪ ، ﺗﻌﯿﯿﻦ ﮐﻨﻨﺪه ﻣﯿﺰان ﺧﺎﺻﯿﺖ ﺿﺪ آب ﺑﻮدن ﻣﺎده ﻫﺎ اﺳﺖ</a:t>
            </a:r>
            <a:endParaRPr lang="en-US" sz="2800" b="1" dirty="0">
              <a:effectLst/>
              <a:latin typeface="Calibri" panose="020F0502020204030204" pitchFamily="34" charset="0"/>
              <a:ea typeface="Calibri" panose="020F0502020204030204" pitchFamily="34" charset="0"/>
              <a:cs typeface="Arial" panose="020B0604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740973272"/>
      </p:ext>
    </p:extLst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1"/>
          <p:cNvSpPr/>
          <p:nvPr/>
        </p:nvSpPr>
        <p:spPr>
          <a:xfrm>
            <a:off x="463639" y="2228045"/>
            <a:ext cx="11243257" cy="224676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457200" indent="-457200" algn="r" rtl="1">
              <a:lnSpc>
                <a:spcPct val="250000"/>
              </a:lnSpc>
              <a:spcAft>
                <a:spcPts val="1000"/>
              </a:spcAft>
              <a:buFont typeface="Wingdings" panose="05000000000000000000" pitchFamily="2" charset="2"/>
              <a:buChar char="v"/>
            </a:pPr>
            <a:r>
              <a:rPr lang="ar-SA" sz="2800" b="1" dirty="0">
                <a:solidFill>
                  <a:srgbClr val="FF0000"/>
                </a:solidFill>
                <a:latin typeface="Calibri" panose="020F0502020204030204" pitchFamily="34" charset="0"/>
                <a:ea typeface="Calibri" panose="020F0502020204030204" pitchFamily="34" charset="0"/>
                <a:cs typeface="B Nazanin" panose="00000400000000000000" pitchFamily="2" charset="-78"/>
              </a:rPr>
              <a:t>ﻣﻨﻈﻮر از ﺧﺎﺻﯿﺖ ﺟﺎذب آب ﺑﻮدن ﭼﯿﺴﺖ</a:t>
            </a:r>
            <a:r>
              <a:rPr lang="ar-SA" sz="2800" b="1" dirty="0" smtClean="0">
                <a:solidFill>
                  <a:srgbClr val="FF0000"/>
                </a:solidFill>
                <a:latin typeface="Calibri" panose="020F0502020204030204" pitchFamily="34" charset="0"/>
                <a:ea typeface="Calibri" panose="020F0502020204030204" pitchFamily="34" charset="0"/>
                <a:cs typeface="B Nazanin" panose="00000400000000000000" pitchFamily="2" charset="-78"/>
              </a:rPr>
              <a:t>؟</a:t>
            </a:r>
            <a:endParaRPr lang="en-US" sz="2800" b="1" dirty="0" smtClean="0">
              <a:solidFill>
                <a:srgbClr val="FF0000"/>
              </a:solidFill>
              <a:latin typeface="Calibri" panose="020F0502020204030204" pitchFamily="34" charset="0"/>
              <a:ea typeface="Calibri" panose="020F0502020204030204" pitchFamily="34" charset="0"/>
              <a:cs typeface="B Nazanin" panose="00000400000000000000" pitchFamily="2" charset="-78"/>
            </a:endParaRPr>
          </a:p>
          <a:p>
            <a:pPr algn="r" rtl="1">
              <a:lnSpc>
                <a:spcPct val="250000"/>
              </a:lnSpc>
              <a:spcAft>
                <a:spcPts val="1000"/>
              </a:spcAft>
            </a:pPr>
            <a:r>
              <a:rPr lang="ar-SA" sz="2800" b="1" dirty="0" smtClean="0">
                <a:latin typeface="Calibri" panose="020F0502020204030204" pitchFamily="34" charset="0"/>
                <a:ea typeface="Calibri" panose="020F0502020204030204" pitchFamily="34" charset="0"/>
                <a:cs typeface="B Nazanin" panose="00000400000000000000" pitchFamily="2" charset="-78"/>
              </a:rPr>
              <a:t> </a:t>
            </a:r>
            <a:r>
              <a:rPr lang="ar-SA" sz="2800" b="1" dirty="0">
                <a:latin typeface="Calibri" panose="020F0502020204030204" pitchFamily="34" charset="0"/>
                <a:ea typeface="Calibri" panose="020F0502020204030204" pitchFamily="34" charset="0"/>
                <a:cs typeface="B Nazanin" panose="00000400000000000000" pitchFamily="2" charset="-78"/>
              </a:rPr>
              <a:t>ﻣﯿﺰان ﺗﻮاﻧﺎﯾﯽ ﯾﮏ ﻣﺎده ﺑﺮاي ﮐﺸﯿﺪن ﯾﮏ ﻣﺎﯾﻊ ﺧﺼﻮﺻﺎً آب ﺑﻪ داﺧﻞ ﺧﻮد</a:t>
            </a:r>
            <a:endParaRPr lang="en-US" sz="2000" b="1" dirty="0">
              <a:effectLst/>
              <a:latin typeface="Calibri" panose="020F0502020204030204" pitchFamily="34" charset="0"/>
              <a:ea typeface="Calibri" panose="020F0502020204030204" pitchFamily="34" charset="0"/>
              <a:cs typeface="Arial" panose="020B0604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900061704"/>
      </p:ext>
    </p:extLst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1"/>
          <p:cNvSpPr/>
          <p:nvPr/>
        </p:nvSpPr>
        <p:spPr>
          <a:xfrm>
            <a:off x="734097" y="2137893"/>
            <a:ext cx="10573554" cy="183640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457200" indent="-457200" algn="r" rtl="1">
              <a:lnSpc>
                <a:spcPct val="200000"/>
              </a:lnSpc>
              <a:spcAft>
                <a:spcPts val="1000"/>
              </a:spcAft>
              <a:buFont typeface="Wingdings" panose="05000000000000000000" pitchFamily="2" charset="2"/>
              <a:buChar char="v"/>
            </a:pPr>
            <a:r>
              <a:rPr lang="ar-SA" sz="2800" b="1" dirty="0">
                <a:solidFill>
                  <a:srgbClr val="FF0000"/>
                </a:solidFill>
                <a:latin typeface="Calibri" panose="020F0502020204030204" pitchFamily="34" charset="0"/>
                <a:ea typeface="Calibri" panose="020F0502020204030204" pitchFamily="34" charset="0"/>
                <a:cs typeface="B Nazanin" panose="00000400000000000000" pitchFamily="2" charset="-78"/>
              </a:rPr>
              <a:t>ﻣﻨﻈﻮراز وﯾﮋﮔﯽ ﺳﻔﺘﯽ ﭼﯿﺴﺖ </a:t>
            </a:r>
            <a:r>
              <a:rPr lang="ar-SA" sz="2800" b="1" dirty="0" smtClean="0">
                <a:solidFill>
                  <a:srgbClr val="FF0000"/>
                </a:solidFill>
                <a:latin typeface="Calibri" panose="020F0502020204030204" pitchFamily="34" charset="0"/>
                <a:ea typeface="Calibri" panose="020F0502020204030204" pitchFamily="34" charset="0"/>
                <a:cs typeface="B Nazanin" panose="00000400000000000000" pitchFamily="2" charset="-78"/>
              </a:rPr>
              <a:t>؟</a:t>
            </a:r>
            <a:endParaRPr lang="en-US" sz="2800" b="1" dirty="0" smtClean="0">
              <a:solidFill>
                <a:srgbClr val="FF0000"/>
              </a:solidFill>
              <a:latin typeface="Calibri" panose="020F0502020204030204" pitchFamily="34" charset="0"/>
              <a:ea typeface="Calibri" panose="020F0502020204030204" pitchFamily="34" charset="0"/>
              <a:cs typeface="B Nazanin" panose="00000400000000000000" pitchFamily="2" charset="-78"/>
            </a:endParaRPr>
          </a:p>
          <a:p>
            <a:pPr algn="r" rtl="1">
              <a:lnSpc>
                <a:spcPct val="200000"/>
              </a:lnSpc>
              <a:spcAft>
                <a:spcPts val="1000"/>
              </a:spcAft>
            </a:pPr>
            <a:r>
              <a:rPr lang="ar-SA" sz="2800" b="1" dirty="0" smtClean="0">
                <a:latin typeface="Calibri" panose="020F0502020204030204" pitchFamily="34" charset="0"/>
                <a:ea typeface="Calibri" panose="020F0502020204030204" pitchFamily="34" charset="0"/>
                <a:cs typeface="B Nazanin" panose="00000400000000000000" pitchFamily="2" charset="-78"/>
              </a:rPr>
              <a:t>ﻣﯿﺰان </a:t>
            </a:r>
            <a:r>
              <a:rPr lang="ar-SA" sz="2800" b="1" dirty="0">
                <a:latin typeface="Calibri" panose="020F0502020204030204" pitchFamily="34" charset="0"/>
                <a:ea typeface="Calibri" panose="020F0502020204030204" pitchFamily="34" charset="0"/>
                <a:cs typeface="B Nazanin" panose="00000400000000000000" pitchFamily="2" charset="-78"/>
              </a:rPr>
              <a:t>ﻣﻘﺎوﻣﺘﯽ ﮐﻪ ﯾﮏ ﻣﺎده در ﺑﺮاﺑﺮﺗﺮك ﺧﻮردن و ﺷﮑﺴﺘﻦ از ﺧﻮدﻧﺸﺎن ﻣﯽ دﻫﺪ</a:t>
            </a:r>
            <a:endParaRPr lang="en-US" sz="2000" b="1" dirty="0">
              <a:effectLst/>
              <a:latin typeface="Calibri" panose="020F0502020204030204" pitchFamily="34" charset="0"/>
              <a:ea typeface="Calibri" panose="020F0502020204030204" pitchFamily="34" charset="0"/>
              <a:cs typeface="Arial" panose="020B0604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883783952"/>
      </p:ext>
    </p:extLst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1"/>
          <p:cNvSpPr/>
          <p:nvPr/>
        </p:nvSpPr>
        <p:spPr>
          <a:xfrm>
            <a:off x="785611" y="2485624"/>
            <a:ext cx="10882647" cy="237500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285750" indent="-285750" algn="r" rtl="1">
              <a:lnSpc>
                <a:spcPct val="250000"/>
              </a:lnSpc>
              <a:spcAft>
                <a:spcPts val="1000"/>
              </a:spcAft>
              <a:buFont typeface="Wingdings" panose="05000000000000000000" pitchFamily="2" charset="2"/>
              <a:buChar char="v"/>
            </a:pPr>
            <a:r>
              <a:rPr lang="ar-SA" sz="2800" b="1" dirty="0" smtClean="0">
                <a:solidFill>
                  <a:srgbClr val="FF0000"/>
                </a:solidFill>
                <a:latin typeface="Calibri" panose="020F0502020204030204" pitchFamily="34" charset="0"/>
                <a:ea typeface="Calibri" panose="020F0502020204030204" pitchFamily="34" charset="0"/>
                <a:cs typeface="B Nazanin" panose="00000400000000000000" pitchFamily="2" charset="-78"/>
              </a:rPr>
              <a:t>وﯾﮋﮔﯽ </a:t>
            </a:r>
            <a:r>
              <a:rPr lang="ar-SA" sz="2800" b="1" dirty="0">
                <a:solidFill>
                  <a:srgbClr val="FF0000"/>
                </a:solidFill>
                <a:latin typeface="Calibri" panose="020F0502020204030204" pitchFamily="34" charset="0"/>
                <a:ea typeface="Calibri" panose="020F0502020204030204" pitchFamily="34" charset="0"/>
                <a:cs typeface="B Nazanin" panose="00000400000000000000" pitchFamily="2" charset="-78"/>
              </a:rPr>
              <a:t>ﺳﺨﺘﯽ را ﺗﻌﺮﯾﻒ ﮐﻨﯿﺪ . </a:t>
            </a:r>
            <a:endParaRPr lang="en-US" sz="2800" b="1" dirty="0" smtClean="0">
              <a:solidFill>
                <a:srgbClr val="FF0000"/>
              </a:solidFill>
              <a:latin typeface="Calibri" panose="020F0502020204030204" pitchFamily="34" charset="0"/>
              <a:ea typeface="Calibri" panose="020F0502020204030204" pitchFamily="34" charset="0"/>
              <a:cs typeface="B Nazanin" panose="00000400000000000000" pitchFamily="2" charset="-78"/>
            </a:endParaRPr>
          </a:p>
          <a:p>
            <a:pPr algn="r" rtl="1">
              <a:lnSpc>
                <a:spcPct val="250000"/>
              </a:lnSpc>
              <a:spcAft>
                <a:spcPts val="1000"/>
              </a:spcAft>
            </a:pPr>
            <a:r>
              <a:rPr lang="ar-SA" sz="2800" b="1" dirty="0" smtClean="0">
                <a:latin typeface="Calibri" panose="020F0502020204030204" pitchFamily="34" charset="0"/>
                <a:ea typeface="Calibri" panose="020F0502020204030204" pitchFamily="34" charset="0"/>
                <a:cs typeface="B Nazanin" panose="00000400000000000000" pitchFamily="2" charset="-78"/>
              </a:rPr>
              <a:t>ﺑﻪ </a:t>
            </a:r>
            <a:r>
              <a:rPr lang="ar-SA" sz="2800" b="1" dirty="0">
                <a:latin typeface="Calibri" panose="020F0502020204030204" pitchFamily="34" charset="0"/>
                <a:ea typeface="Calibri" panose="020F0502020204030204" pitchFamily="34" charset="0"/>
                <a:cs typeface="B Nazanin" panose="00000400000000000000" pitchFamily="2" charset="-78"/>
              </a:rPr>
              <a:t>ﻣﯿﺰان ﻣﻘﺎوﻣﺖ ﯾﮏ ﻣﺎده در ﺑﺮاﺑﺮ ﺧﺮاﺷﯿﺪه ﺷﺪن ﺳﺨﺘﯽ آن ﻣﺎده ﻣﯽ ﮔﻮﯾﻨﺪ</a:t>
            </a:r>
            <a:endParaRPr lang="en-US" sz="2000" b="1" dirty="0">
              <a:effectLst/>
              <a:latin typeface="Calibri" panose="020F0502020204030204" pitchFamily="34" charset="0"/>
              <a:ea typeface="Calibri" panose="020F0502020204030204" pitchFamily="34" charset="0"/>
              <a:cs typeface="Arial" panose="020B0604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4231477093"/>
      </p:ext>
    </p:extLst>
  </p:cSld>
  <p:clrMapOvr>
    <a:masterClrMapping/>
  </p:clrMapOvr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1"/>
          <p:cNvSpPr/>
          <p:nvPr/>
        </p:nvSpPr>
        <p:spPr>
          <a:xfrm>
            <a:off x="270457" y="2253803"/>
            <a:ext cx="11706894" cy="366767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457200" indent="-457200" algn="r" rtl="1">
              <a:lnSpc>
                <a:spcPct val="200000"/>
              </a:lnSpc>
              <a:spcAft>
                <a:spcPts val="1000"/>
              </a:spcAft>
              <a:buFont typeface="Wingdings" panose="05000000000000000000" pitchFamily="2" charset="2"/>
              <a:buChar char="v"/>
            </a:pPr>
            <a:r>
              <a:rPr lang="ar-SA" sz="2800" b="1" dirty="0">
                <a:solidFill>
                  <a:srgbClr val="FF0000"/>
                </a:solidFill>
                <a:latin typeface="Calibri" panose="020F0502020204030204" pitchFamily="34" charset="0"/>
                <a:ea typeface="Calibri" panose="020F0502020204030204" pitchFamily="34" charset="0"/>
                <a:cs typeface="B Nazanin" panose="00000400000000000000" pitchFamily="2" charset="-78"/>
              </a:rPr>
              <a:t>وﻗﺘﯽ ﮔﻔﺘﻪ ﻣﯽ ﺷﻮد ﻣﺎده از ﻣﺎده ي دﯾﮕﺮ ﺳﺨﺖ اﺳﺖ ، ﻣﻨﻈﻮر ﭼﯿﺴﺖ ؟ ﺑﺎ ﻣﺜﺎل ﺗﻮﺿﯿﺢ دﻫﯿﺪ </a:t>
            </a:r>
            <a:r>
              <a:rPr lang="ar-SA" sz="2800" b="1" dirty="0" smtClean="0">
                <a:solidFill>
                  <a:srgbClr val="FF0000"/>
                </a:solidFill>
                <a:latin typeface="Calibri" panose="020F0502020204030204" pitchFamily="34" charset="0"/>
                <a:ea typeface="Calibri" panose="020F0502020204030204" pitchFamily="34" charset="0"/>
                <a:cs typeface="B Nazanin" panose="00000400000000000000" pitchFamily="2" charset="-78"/>
              </a:rPr>
              <a:t>.</a:t>
            </a:r>
            <a:endParaRPr lang="en-US" sz="2800" b="1" dirty="0" smtClean="0">
              <a:solidFill>
                <a:srgbClr val="FF0000"/>
              </a:solidFill>
              <a:latin typeface="Calibri" panose="020F0502020204030204" pitchFamily="34" charset="0"/>
              <a:ea typeface="Calibri" panose="020F0502020204030204" pitchFamily="34" charset="0"/>
              <a:cs typeface="B Nazanin" panose="00000400000000000000" pitchFamily="2" charset="-78"/>
            </a:endParaRPr>
          </a:p>
          <a:p>
            <a:pPr algn="r" rtl="1">
              <a:lnSpc>
                <a:spcPct val="200000"/>
              </a:lnSpc>
              <a:spcAft>
                <a:spcPts val="1000"/>
              </a:spcAft>
            </a:pPr>
            <a:r>
              <a:rPr lang="ar-SA" sz="2800" b="1" dirty="0" smtClean="0">
                <a:solidFill>
                  <a:srgbClr val="FF0000"/>
                </a:solidFill>
                <a:latin typeface="Calibri" panose="020F0502020204030204" pitchFamily="34" charset="0"/>
                <a:ea typeface="Calibri" panose="020F0502020204030204" pitchFamily="34" charset="0"/>
                <a:cs typeface="B Nazanin" panose="00000400000000000000" pitchFamily="2" charset="-78"/>
              </a:rPr>
              <a:t> </a:t>
            </a:r>
            <a:r>
              <a:rPr lang="ar-SA" sz="2800" b="1" dirty="0">
                <a:latin typeface="Calibri" panose="020F0502020204030204" pitchFamily="34" charset="0"/>
                <a:ea typeface="Calibri" panose="020F0502020204030204" pitchFamily="34" charset="0"/>
                <a:cs typeface="B Nazanin" panose="00000400000000000000" pitchFamily="2" charset="-78"/>
              </a:rPr>
              <a:t>ﻣﻨﻈﻮر اﯾﻦ اﺳﺖ ﮐﻪ ﺑﻪ ﮐﻤﮏ ﻣﺎده ﺳﺨﺖ ﺗﺮ ﺑﺮ روي ﻣﺎده ي دﯾﮕﺮ ﺧﺮاش اﯾﺠﺎد ﮐﺮد ﯾﺎ آن را ﺑﺮﯾﺪ . ﺑﺮاي ﻧﻤﻮﻧﻪ ﺑﺎ اﺳﺘﻔﺎده از اﻟﻤﺎس ﻣﯽ ﺗﻮان ﺷﯿﺸﻪ را ﺑﺮﯾﺪ ، ﯾﺎ ﺑﺎ ﻧﺎﺧﻦ روي ﺻﺎﺑﻮن و ﭼﻮب ﭘﻨﺒﻪ ﺧﺮاش اﯾﺠﺎد ﮐﺮد . در ﻧﺘﯿﺠﻪ اﻟﻤﺎس از ﺷﯿﺸﻪ و ﻧﺎﺧﻦ از ﺻﺎﺑﻮن و ﭼﻮب ﭘﻨﺒﻪ ﺳﺨﺖ ﺗﺮ اﺳﺖ  </a:t>
            </a:r>
            <a:endParaRPr lang="en-US" sz="2000" b="1" dirty="0">
              <a:effectLst/>
              <a:latin typeface="Calibri" panose="020F0502020204030204" pitchFamily="34" charset="0"/>
              <a:ea typeface="Calibri" panose="020F0502020204030204" pitchFamily="34" charset="0"/>
              <a:cs typeface="Arial" panose="020B0604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064330820"/>
      </p:ext>
    </p:extLst>
  </p:cSld>
  <p:clrMapOvr>
    <a:masterClrMapping/>
  </p:clrMapOvr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1"/>
          <p:cNvSpPr/>
          <p:nvPr/>
        </p:nvSpPr>
        <p:spPr>
          <a:xfrm>
            <a:off x="373487" y="1893195"/>
            <a:ext cx="11590985" cy="4652556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342900" indent="-342900" algn="r" rtl="1">
              <a:lnSpc>
                <a:spcPct val="200000"/>
              </a:lnSpc>
              <a:spcAft>
                <a:spcPts val="1000"/>
              </a:spcAft>
              <a:buFont typeface="Wingdings" panose="05000000000000000000" pitchFamily="2" charset="2"/>
              <a:buChar char="v"/>
            </a:pPr>
            <a:r>
              <a:rPr lang="ar-SA" sz="2400" b="1" dirty="0">
                <a:solidFill>
                  <a:srgbClr val="FF0000"/>
                </a:solidFill>
                <a:latin typeface="Calibri" panose="020F0502020204030204" pitchFamily="34" charset="0"/>
                <a:ea typeface="Calibri" panose="020F0502020204030204" pitchFamily="34" charset="0"/>
                <a:cs typeface="B Nazanin" panose="00000400000000000000" pitchFamily="2" charset="-78"/>
              </a:rPr>
              <a:t>ﺧﺎﺻﯿﺖ اﻧﻌﻄﺎف ﭘﺬﯾﺮي را ﺗﻌﺮﯾﻒ ﮐﻨﯿﺪ . ﯾﮏ ﻣﺎده اﻧﻌﻄﺎف ﭘﺬﯾﺮ ﻣﺜﺎل ﺑﺰﻧﯿﺪ . اﻧﻌﻄﺎف ﭘﺬﯾﺮي ﯾﮏ ﻣﺎده ﻧﺸﺎن ﻣﯽ دﻫﺪ</a:t>
            </a:r>
            <a:endParaRPr lang="en-US" sz="2400" b="1" dirty="0">
              <a:solidFill>
                <a:srgbClr val="FF0000"/>
              </a:solidFill>
              <a:latin typeface="Calibri" panose="020F0502020204030204" pitchFamily="34" charset="0"/>
              <a:ea typeface="Calibri" panose="020F0502020204030204" pitchFamily="34" charset="0"/>
              <a:cs typeface="Arial" panose="020B0604020202020204" pitchFamily="34" charset="0"/>
            </a:endParaRPr>
          </a:p>
          <a:p>
            <a:pPr algn="r" rtl="1">
              <a:lnSpc>
                <a:spcPct val="200000"/>
              </a:lnSpc>
              <a:spcAft>
                <a:spcPts val="1000"/>
              </a:spcAft>
            </a:pPr>
            <a:r>
              <a:rPr lang="ar-SA" sz="2400" b="1" dirty="0">
                <a:latin typeface="Calibri" panose="020F0502020204030204" pitchFamily="34" charset="0"/>
                <a:ea typeface="Calibri" panose="020F0502020204030204" pitchFamily="34" charset="0"/>
                <a:cs typeface="B Nazanin" panose="00000400000000000000" pitchFamily="2" charset="-78"/>
              </a:rPr>
              <a:t>ﮐﻪ آن ﻣﺎده ﭼﻘﺪر ﻣﯽ ﺗﻮاﻧﺪ در اﺛﺮ ﻧﯿﺮو ﺧﻢ ﯾﺎ ﮐﺸﯿﺪه ﺷﻮد و ﭘﺲ از ﺑﺮداﺷﺘﻦ ﻧﯿﺮو ، دوﺑﺎره ﺑﻪ ﺣﺎﻟﺖ اول ﺑﺮﮔﺮدد . ﺑﺮاي ﻧﻤﻮﻧﻪ اﮔﺮﯾﮏ ﮐﺶ ﻻﺳﺘﯿﮑﯽ را ﺑﮑﺸﯿﺪ ، ﻃﻮل آن اﻓﺰاﯾﺶ ﻣﯽ ﯾﺎﺑﺪ و ﺷﮑﻞ آن ﺗﻐﯿﯿﺮ ﻣﯽ ﮐﻨﺪ . ﺣﺎل اﮔﺮ آن را رﻫﺎ ﮐﻨﯿﺪ ﻧﯿﺮوي وارد ﺷﺪه را ﺣﺬف ﮐﻨﯿﺪ( دوﺑﺎره ﺑﻪ ﺣﺎﻟﺖ اول ﺧﻮد ﺑﺮﻣﯽ ﮔﺮدد. ﺑﻪ ﻫﻤﯿﻦ دﻟﯿﻞ ﻣﯽ ﮔﻮﯾﯿﻢ ﮐﺶ اﻧﻌﻄﺎف ﭘﺬﯾﺮاﺳﺖ</a:t>
            </a:r>
            <a:endParaRPr lang="en-US" sz="2400" b="1" dirty="0">
              <a:effectLst/>
              <a:latin typeface="Calibri" panose="020F0502020204030204" pitchFamily="34" charset="0"/>
              <a:ea typeface="Calibri" panose="020F0502020204030204" pitchFamily="34" charset="0"/>
              <a:cs typeface="Arial" panose="020B0604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621969383"/>
      </p:ext>
    </p:extLst>
  </p:cSld>
  <p:clrMapOvr>
    <a:masterClrMapping/>
  </p:clrMapOvr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1"/>
          <p:cNvSpPr/>
          <p:nvPr/>
        </p:nvSpPr>
        <p:spPr>
          <a:xfrm>
            <a:off x="669702" y="1983346"/>
            <a:ext cx="11281892" cy="430117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457200" indent="-457200" algn="r" rtl="1">
              <a:lnSpc>
                <a:spcPct val="150000"/>
              </a:lnSpc>
              <a:spcAft>
                <a:spcPts val="1000"/>
              </a:spcAft>
              <a:buFont typeface="Wingdings" panose="05000000000000000000" pitchFamily="2" charset="2"/>
              <a:buChar char="v"/>
            </a:pPr>
            <a:r>
              <a:rPr lang="ar-SA" sz="2800" b="1" dirty="0">
                <a:solidFill>
                  <a:srgbClr val="FF0000"/>
                </a:solidFill>
                <a:latin typeface="Calibri" panose="020F0502020204030204" pitchFamily="34" charset="0"/>
                <a:ea typeface="Calibri" panose="020F0502020204030204" pitchFamily="34" charset="0"/>
                <a:cs typeface="B Nazanin" panose="00000400000000000000" pitchFamily="2" charset="-78"/>
              </a:rPr>
              <a:t>ﺧﺎﺻﯿﺖ ﭼﮑﺶ ﺧﻮار ﺑﻮدن را ﺑﺎ اراﺋﻪ ﻣﺜﺎل ﺗﻮﺿﯿﺢ دﻫﯿﺪ . </a:t>
            </a:r>
            <a:endParaRPr lang="en-US" sz="2800" b="1" dirty="0" smtClean="0">
              <a:solidFill>
                <a:srgbClr val="FF0000"/>
              </a:solidFill>
              <a:latin typeface="Calibri" panose="020F0502020204030204" pitchFamily="34" charset="0"/>
              <a:ea typeface="Calibri" panose="020F0502020204030204" pitchFamily="34" charset="0"/>
              <a:cs typeface="B Nazanin" panose="00000400000000000000" pitchFamily="2" charset="-78"/>
            </a:endParaRPr>
          </a:p>
          <a:p>
            <a:pPr algn="r" rtl="1">
              <a:lnSpc>
                <a:spcPct val="150000"/>
              </a:lnSpc>
              <a:spcAft>
                <a:spcPts val="1000"/>
              </a:spcAft>
            </a:pPr>
            <a:r>
              <a:rPr lang="ar-SA" sz="2800" b="1" dirty="0" smtClean="0">
                <a:latin typeface="Calibri" panose="020F0502020204030204" pitchFamily="34" charset="0"/>
                <a:ea typeface="Calibri" panose="020F0502020204030204" pitchFamily="34" charset="0"/>
                <a:cs typeface="B Nazanin" panose="00000400000000000000" pitchFamily="2" charset="-78"/>
              </a:rPr>
              <a:t>اﮔﺮ </a:t>
            </a:r>
            <a:r>
              <a:rPr lang="ar-SA" sz="2800" b="1" dirty="0">
                <a:latin typeface="Calibri" panose="020F0502020204030204" pitchFamily="34" charset="0"/>
                <a:ea typeface="Calibri" panose="020F0502020204030204" pitchFamily="34" charset="0"/>
                <a:cs typeface="B Nazanin" panose="00000400000000000000" pitchFamily="2" charset="-78"/>
              </a:rPr>
              <a:t>ﻣﺎده اي ﭼﮑﺶ ﺧﻮار ﺑﺎﺷﺪ ، ﺑﺎ ﺿﺮﺑﻪ زدن ﺑﻪ آن ﻧﻤﯽ ﺷﮑﻨﺪ و ﺷﮑﻞ ﻣﯽ ﮔﯿﺮد . ﺑﻨﺎﺑﺮاﯾﻦ ﻣﯽ ﺗﻮان آن را ﺑﻪ ﺷﮑﻞ ﻫﺎي ﻣﺨﺘﻠﻒ در آورد ﻣﺜﻼ ﺑﻪ ﺻﻮرت ﻣﻔﺘﻮل ﯾﺎ ورﻗﻪ ورﻗﻪ  ﻓﻠﺰﻫﺎ ﭼﮑﺶ ﺧﻮار ﻫﺴﺘﻨﺪ . وﻟﯽ اﮔﺮ ﻣﺎده اي ﭼﮑﺶ ﺧﻮار ﻧﺒﺎﺷﺪ ﺑﺮ اﺛﺮ ﺿﺮﺑﻪ ﻣﯽ ﺷﮑﻨﺪ ﻣﺜﻞ ﻧﺎﻓﻠﺰﻫﺎ</a:t>
            </a:r>
            <a:endParaRPr lang="en-US" sz="2800" b="1" dirty="0">
              <a:latin typeface="Calibri" panose="020F0502020204030204" pitchFamily="34" charset="0"/>
              <a:ea typeface="Calibri" panose="020F0502020204030204" pitchFamily="34" charset="0"/>
              <a:cs typeface="Arial" panose="020B0604020202020204" pitchFamily="34" charset="0"/>
            </a:endParaRPr>
          </a:p>
          <a:p>
            <a:pPr marL="457200" indent="-457200" algn="r" rtl="1">
              <a:lnSpc>
                <a:spcPct val="150000"/>
              </a:lnSpc>
              <a:spcAft>
                <a:spcPts val="1000"/>
              </a:spcAft>
              <a:buFont typeface="Wingdings" panose="05000000000000000000" pitchFamily="2" charset="2"/>
              <a:buChar char="ü"/>
            </a:pPr>
            <a:r>
              <a:rPr lang="ar-SA" sz="2800" b="1" dirty="0">
                <a:solidFill>
                  <a:srgbClr val="FF0000"/>
                </a:solidFill>
                <a:latin typeface="Calibri" panose="020F0502020204030204" pitchFamily="34" charset="0"/>
                <a:ea typeface="Calibri" panose="020F0502020204030204" pitchFamily="34" charset="0"/>
                <a:cs typeface="B Nazanin" panose="00000400000000000000" pitchFamily="2" charset="-78"/>
              </a:rPr>
              <a:t>نکته : </a:t>
            </a:r>
            <a:endParaRPr lang="en-US" sz="2800" b="1" dirty="0" smtClean="0">
              <a:solidFill>
                <a:srgbClr val="FF0000"/>
              </a:solidFill>
              <a:latin typeface="Calibri" panose="020F0502020204030204" pitchFamily="34" charset="0"/>
              <a:ea typeface="Calibri" panose="020F0502020204030204" pitchFamily="34" charset="0"/>
              <a:cs typeface="B Nazanin" panose="00000400000000000000" pitchFamily="2" charset="-78"/>
            </a:endParaRPr>
          </a:p>
          <a:p>
            <a:pPr algn="r" rtl="1">
              <a:lnSpc>
                <a:spcPct val="150000"/>
              </a:lnSpc>
              <a:spcAft>
                <a:spcPts val="1000"/>
              </a:spcAft>
            </a:pPr>
            <a:r>
              <a:rPr lang="ar-SA" sz="2800" b="1" dirty="0" smtClean="0">
                <a:latin typeface="Calibri" panose="020F0502020204030204" pitchFamily="34" charset="0"/>
                <a:ea typeface="Calibri" panose="020F0502020204030204" pitchFamily="34" charset="0"/>
                <a:cs typeface="B Nazanin" panose="00000400000000000000" pitchFamily="2" charset="-78"/>
              </a:rPr>
              <a:t>ﭼﮑﺶ </a:t>
            </a:r>
            <a:r>
              <a:rPr lang="ar-SA" sz="2800" b="1" dirty="0">
                <a:latin typeface="Calibri" panose="020F0502020204030204" pitchFamily="34" charset="0"/>
                <a:ea typeface="Calibri" panose="020F0502020204030204" pitchFamily="34" charset="0"/>
                <a:cs typeface="B Nazanin" panose="00000400000000000000" pitchFamily="2" charset="-78"/>
              </a:rPr>
              <a:t>ﺧﻮار ﺑﻮدن ﻓﻠﺰﻫﺎ اﯾﻦ اﻣﮑﺎن را ﻣﯽ دﻫﺪ ﺗﺎ آن ﻫﺎ را ﺑﻪ ﺷﮑﻞ ﻫﺎي ﻣﺨﺘﻠﻒ در آورﯾﻢ</a:t>
            </a:r>
            <a:endParaRPr lang="en-US" sz="2800" b="1" dirty="0">
              <a:effectLst/>
              <a:latin typeface="Calibri" panose="020F0502020204030204" pitchFamily="34" charset="0"/>
              <a:ea typeface="Calibri" panose="020F0502020204030204" pitchFamily="34" charset="0"/>
              <a:cs typeface="Arial" panose="020B0604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782135263"/>
      </p:ext>
    </p:extLst>
  </p:cSld>
  <p:clrMapOvr>
    <a:masterClrMapping/>
  </p:clrMapOvr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1"/>
          <p:cNvSpPr/>
          <p:nvPr/>
        </p:nvSpPr>
        <p:spPr>
          <a:xfrm>
            <a:off x="463639" y="1893193"/>
            <a:ext cx="11475075" cy="448327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457200" indent="-457200" algn="r" rtl="1">
              <a:lnSpc>
                <a:spcPct val="150000"/>
              </a:lnSpc>
              <a:spcAft>
                <a:spcPts val="1000"/>
              </a:spcAft>
              <a:buFont typeface="Wingdings" panose="05000000000000000000" pitchFamily="2" charset="2"/>
              <a:buChar char="v"/>
            </a:pPr>
            <a:r>
              <a:rPr lang="ar-SA" sz="2800" b="1" dirty="0">
                <a:solidFill>
                  <a:srgbClr val="FF0000"/>
                </a:solidFill>
                <a:latin typeface="Calibri" panose="020F0502020204030204" pitchFamily="34" charset="0"/>
                <a:ea typeface="Calibri" panose="020F0502020204030204" pitchFamily="34" charset="0"/>
                <a:cs typeface="B Nazanin" panose="00000400000000000000" pitchFamily="2" charset="-78"/>
              </a:rPr>
              <a:t>ﭼﮑﺶ ﺧﻮار ﺑﻮدن ﻓﻠﺰﻫﺎ را ﺑﺎ ﺗﻮﺟﻪ ﺑﻪ ﺳﺎﺧﺘﺎر اﺗﻤﯽ ﺷﺎن ﺗﻮﺿﯿﺢ دﻫﯿﺪ</a:t>
            </a:r>
            <a:endParaRPr lang="en-US" sz="2800" b="1" dirty="0">
              <a:solidFill>
                <a:srgbClr val="FF0000"/>
              </a:solidFill>
              <a:latin typeface="Calibri" panose="020F0502020204030204" pitchFamily="34" charset="0"/>
              <a:ea typeface="Calibri" panose="020F0502020204030204" pitchFamily="34" charset="0"/>
              <a:cs typeface="Arial" panose="020B0604020202020204" pitchFamily="34" charset="0"/>
            </a:endParaRPr>
          </a:p>
          <a:p>
            <a:pPr algn="r" rtl="1">
              <a:lnSpc>
                <a:spcPct val="150000"/>
              </a:lnSpc>
              <a:spcAft>
                <a:spcPts val="1000"/>
              </a:spcAft>
            </a:pPr>
            <a:r>
              <a:rPr lang="ar-SA" sz="2800" b="1" dirty="0">
                <a:latin typeface="Calibri" panose="020F0502020204030204" pitchFamily="34" charset="0"/>
                <a:ea typeface="Calibri" panose="020F0502020204030204" pitchFamily="34" charset="0"/>
                <a:cs typeface="B Nazanin" panose="00000400000000000000" pitchFamily="2" charset="-78"/>
              </a:rPr>
              <a:t>ﺑﺎ ﺿﺮﺑﻪ زدن ﺑﺮ روي ﻓﻠﺰﻫﺎ ، اﺗﻢ ﻫﺎي ﺳﺎزﻧﺪه ي آن ﻫﺎ از ﻫﻢ ﺟﺪا ﻧﻤﯽ ﺷﻮﻧﺪ  </a:t>
            </a:r>
            <a:endParaRPr lang="en-US" sz="2800" b="1" dirty="0">
              <a:latin typeface="Calibri" panose="020F0502020204030204" pitchFamily="34" charset="0"/>
              <a:ea typeface="Calibri" panose="020F0502020204030204" pitchFamily="34" charset="0"/>
              <a:cs typeface="Arial" panose="020B0604020202020204" pitchFamily="34" charset="0"/>
            </a:endParaRPr>
          </a:p>
          <a:p>
            <a:pPr algn="r" rtl="1">
              <a:lnSpc>
                <a:spcPct val="150000"/>
              </a:lnSpc>
              <a:spcAft>
                <a:spcPts val="1000"/>
              </a:spcAft>
            </a:pPr>
            <a:r>
              <a:rPr lang="ar-SA" sz="2800" b="1" dirty="0">
                <a:latin typeface="Calibri" panose="020F0502020204030204" pitchFamily="34" charset="0"/>
                <a:ea typeface="Calibri" panose="020F0502020204030204" pitchFamily="34" charset="0"/>
                <a:cs typeface="B Nazanin" panose="00000400000000000000" pitchFamily="2" charset="-78"/>
              </a:rPr>
              <a:t>ﺑﻠﮑﻪ روي ﻫﻢ ﺳﺮ ﻣﯽ ﺧﻮرﻧﺪ . در ﻧﺘﯿﺠﻪ ﺷﮑﻞ ﻇﺎﻫﺮي ﻓﻠﺰ ﺗﻐﯿﯿﺮ ﻣﯽ ﮐﻨﺪ</a:t>
            </a:r>
            <a:endParaRPr lang="en-US" sz="2800" b="1" dirty="0">
              <a:latin typeface="Calibri" panose="020F0502020204030204" pitchFamily="34" charset="0"/>
              <a:ea typeface="Calibri" panose="020F0502020204030204" pitchFamily="34" charset="0"/>
              <a:cs typeface="Arial" panose="020B0604020202020204" pitchFamily="34" charset="0"/>
            </a:endParaRPr>
          </a:p>
          <a:p>
            <a:pPr marL="457200" indent="-457200" algn="r" rtl="1">
              <a:lnSpc>
                <a:spcPct val="150000"/>
              </a:lnSpc>
              <a:spcAft>
                <a:spcPts val="1000"/>
              </a:spcAft>
              <a:buFont typeface="Wingdings" panose="05000000000000000000" pitchFamily="2" charset="2"/>
              <a:buChar char="ü"/>
            </a:pPr>
            <a:r>
              <a:rPr lang="ar-SA" sz="2800" b="1" dirty="0">
                <a:solidFill>
                  <a:srgbClr val="FF0000"/>
                </a:solidFill>
                <a:latin typeface="Calibri" panose="020F0502020204030204" pitchFamily="34" charset="0"/>
                <a:ea typeface="Calibri" panose="020F0502020204030204" pitchFamily="34" charset="0"/>
                <a:cs typeface="B Nazanin" panose="00000400000000000000" pitchFamily="2" charset="-78"/>
              </a:rPr>
              <a:t>نکته : </a:t>
            </a:r>
            <a:endParaRPr lang="en-US" sz="2800" b="1" dirty="0" smtClean="0">
              <a:solidFill>
                <a:srgbClr val="FF0000"/>
              </a:solidFill>
              <a:latin typeface="Calibri" panose="020F0502020204030204" pitchFamily="34" charset="0"/>
              <a:ea typeface="Calibri" panose="020F0502020204030204" pitchFamily="34" charset="0"/>
              <a:cs typeface="B Nazanin" panose="00000400000000000000" pitchFamily="2" charset="-78"/>
            </a:endParaRPr>
          </a:p>
          <a:p>
            <a:pPr algn="r" rtl="1">
              <a:lnSpc>
                <a:spcPct val="150000"/>
              </a:lnSpc>
              <a:spcAft>
                <a:spcPts val="1000"/>
              </a:spcAft>
            </a:pPr>
            <a:r>
              <a:rPr lang="ar-SA" sz="2800" b="1" dirty="0" smtClean="0">
                <a:latin typeface="Calibri" panose="020F0502020204030204" pitchFamily="34" charset="0"/>
                <a:ea typeface="Calibri" panose="020F0502020204030204" pitchFamily="34" charset="0"/>
                <a:cs typeface="B Nazanin" panose="00000400000000000000" pitchFamily="2" charset="-78"/>
              </a:rPr>
              <a:t>ﻣﯿﺰان </a:t>
            </a:r>
            <a:r>
              <a:rPr lang="ar-SA" sz="2800" b="1" dirty="0">
                <a:latin typeface="Calibri" panose="020F0502020204030204" pitchFamily="34" charset="0"/>
                <a:ea typeface="Calibri" panose="020F0502020204030204" pitchFamily="34" charset="0"/>
                <a:cs typeface="B Nazanin" panose="00000400000000000000" pitchFamily="2" charset="-78"/>
              </a:rPr>
              <a:t>ﭼﮑﺶ ﺧﻮاري ﻃﻼ ﺑﺴﯿﺎر زﯾﺎد اﺳﺖ . ﺑﻪ ﻃﻮري ﮐﻪ اﮔﺮ ﻣﻘﺪاري ﻃﻼ ﺑﻪ اﻧﺪازه ي ﻧﺨﻮد داﺷﺘﻪ ﺑﺎﺷﯿﻢ ، ﻣﯽ ﺗﻮاﻧﯿﻢ آن را ﺑﻪ ﺻﻔﺤﻪ ي ﺑﺴﯿﺎر ﻧﺎزﮐﯽ ﺑﺎ ﻣﺴﺎﺣﺖ 2 ﻣﺘﺮ ﻣﺮﺑﻊ در آورﯾﻢ.</a:t>
            </a:r>
            <a:endParaRPr lang="en-US" sz="2800" b="1" dirty="0">
              <a:effectLst/>
              <a:latin typeface="Calibri" panose="020F0502020204030204" pitchFamily="34" charset="0"/>
              <a:ea typeface="Calibri" panose="020F0502020204030204" pitchFamily="34" charset="0"/>
              <a:cs typeface="Arial" panose="020B0604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126609787"/>
      </p:ext>
    </p:extLst>
  </p:cSld>
  <p:clrMapOvr>
    <a:masterClrMapping/>
  </p:clrMapOvr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1"/>
          <p:cNvSpPr/>
          <p:nvPr/>
        </p:nvSpPr>
        <p:spPr>
          <a:xfrm>
            <a:off x="463639" y="2021983"/>
            <a:ext cx="11475075" cy="452944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457200" indent="-457200" algn="r" rtl="1">
              <a:lnSpc>
                <a:spcPct val="250000"/>
              </a:lnSpc>
              <a:spcAft>
                <a:spcPts val="1000"/>
              </a:spcAft>
              <a:buFont typeface="Wingdings" panose="05000000000000000000" pitchFamily="2" charset="2"/>
              <a:buChar char="v"/>
            </a:pPr>
            <a:r>
              <a:rPr lang="en-US" sz="2800" b="1" dirty="0">
                <a:solidFill>
                  <a:srgbClr val="FF0000"/>
                </a:solidFill>
                <a:latin typeface="B Nazanin" panose="00000400000000000000" pitchFamily="2" charset="-78"/>
                <a:ea typeface="Calibri" panose="020F0502020204030204" pitchFamily="34" charset="0"/>
                <a:cs typeface="B Nazanin" panose="00000400000000000000" pitchFamily="2" charset="-78"/>
              </a:rPr>
              <a:t> </a:t>
            </a:r>
            <a:r>
              <a:rPr lang="ar-SA" sz="2800" b="1" dirty="0">
                <a:solidFill>
                  <a:srgbClr val="FF0000"/>
                </a:solidFill>
                <a:latin typeface="B Nazanin" panose="00000400000000000000" pitchFamily="2" charset="-78"/>
                <a:ea typeface="Calibri" panose="020F0502020204030204" pitchFamily="34" charset="0"/>
                <a:cs typeface="B Nazanin" panose="00000400000000000000" pitchFamily="2" charset="-78"/>
              </a:rPr>
              <a:t>ﺑﻪ ﭼﻪ ﻣﻮادي رﺳﺎﻧﺎ و ﺑﻪ ﭼﻪ ﻣﻮادي ﻋﺎﯾﻖ ﯾﺎ ﻧﺎرﺳﺎﻧﺎ ﻣﯽ ﮔﻮﯾﻨﺪ </a:t>
            </a:r>
            <a:r>
              <a:rPr lang="ar-SA" sz="2800" b="1" dirty="0" smtClean="0">
                <a:solidFill>
                  <a:srgbClr val="FF0000"/>
                </a:solidFill>
                <a:latin typeface="B Nazanin" panose="00000400000000000000" pitchFamily="2" charset="-78"/>
                <a:ea typeface="Calibri" panose="020F0502020204030204" pitchFamily="34" charset="0"/>
                <a:cs typeface="B Nazanin" panose="00000400000000000000" pitchFamily="2" charset="-78"/>
              </a:rPr>
              <a:t>؟</a:t>
            </a:r>
            <a:endParaRPr lang="en-US" sz="2800" b="1" dirty="0" smtClean="0">
              <a:solidFill>
                <a:srgbClr val="FF0000"/>
              </a:solidFill>
              <a:latin typeface="B Nazanin" panose="00000400000000000000" pitchFamily="2" charset="-78"/>
              <a:ea typeface="Calibri" panose="020F0502020204030204" pitchFamily="34" charset="0"/>
              <a:cs typeface="B Nazanin" panose="00000400000000000000" pitchFamily="2" charset="-78"/>
            </a:endParaRPr>
          </a:p>
          <a:p>
            <a:pPr algn="r" rtl="1">
              <a:lnSpc>
                <a:spcPct val="250000"/>
              </a:lnSpc>
              <a:spcAft>
                <a:spcPts val="1000"/>
              </a:spcAft>
            </a:pPr>
            <a:r>
              <a:rPr lang="ar-SA" sz="2800" b="1" dirty="0" smtClean="0">
                <a:latin typeface="B Nazanin" panose="00000400000000000000" pitchFamily="2" charset="-78"/>
                <a:ea typeface="Calibri" panose="020F0502020204030204" pitchFamily="34" charset="0"/>
                <a:cs typeface="B Nazanin" panose="00000400000000000000" pitchFamily="2" charset="-78"/>
              </a:rPr>
              <a:t> </a:t>
            </a:r>
            <a:r>
              <a:rPr lang="ar-SA" sz="2800" b="1" dirty="0">
                <a:latin typeface="B Nazanin" panose="00000400000000000000" pitchFamily="2" charset="-78"/>
                <a:ea typeface="Calibri" panose="020F0502020204030204" pitchFamily="34" charset="0"/>
                <a:cs typeface="B Nazanin" panose="00000400000000000000" pitchFamily="2" charset="-78"/>
              </a:rPr>
              <a:t>ﺑﻪ ﻣﻮادي ﮐﻪ ﺟﺮﯾﺎن ﺑﺮق و ﮔﺮﻣﺎ را از ﺧﻮد ﻋﺒﻮر دﻫﻨﺪ رﺳﺎﻧﺎي اﻟﮑﺘﺮﯾﺴﯿﺘﻪ و ﮔﺮﻣﺎ ﻣﯽ ﮔﻮﯾﻨﺪ ﻣﺜﻞ آﻟﻮﻣﯿﻨﯿﻮم ، ﻃﻼ ، ﻣﺲ و ... و ﺑﻪ ﻣﻮادي ﮐﻪ ﺟﺮﯾﺎن ﺑﺮق و ﮔﺮﻣﺎ را از ﺧﻮد ﻋﺒﻮر ﻧﺪﻫﻨﺪ ﻧﺎرﺳﺎﻧﺎ ﯾﺎ ﻋﺎﯾﻖ اﻟﮑﺘﺮﯾﺴﯿﺘﻪ و ﮔﺮﻣﺎ ﻣﯽ ﮔﻮﯾﻨﺪ ﻣﺜﻞ ﺷﯿﺸﻪ ، ﭘﻼﺳﺘﯿﮏ ، ﭼﻮب و...</a:t>
            </a:r>
            <a:endParaRPr lang="en-US" sz="2000" b="1" dirty="0">
              <a:effectLst/>
              <a:latin typeface="Calibri" panose="020F0502020204030204" pitchFamily="34" charset="0"/>
              <a:ea typeface="Calibri" panose="020F0502020204030204" pitchFamily="34" charset="0"/>
              <a:cs typeface="B Nazanin" panose="00000400000000000000" pitchFamily="2" charset="-78"/>
            </a:endParaRPr>
          </a:p>
        </p:txBody>
      </p:sp>
    </p:spTree>
    <p:extLst>
      <p:ext uri="{BB962C8B-B14F-4D97-AF65-F5344CB8AC3E}">
        <p14:creationId xmlns:p14="http://schemas.microsoft.com/office/powerpoint/2010/main" val="615582014"/>
      </p:ext>
    </p:extLst>
  </p:cSld>
  <p:clrMapOvr>
    <a:masterClrMapping/>
  </p:clrMapOvr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1"/>
          <p:cNvSpPr/>
          <p:nvPr/>
        </p:nvSpPr>
        <p:spPr>
          <a:xfrm>
            <a:off x="515155" y="1828800"/>
            <a:ext cx="11320529" cy="367523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457200" indent="-457200" algn="r" rtl="1">
              <a:lnSpc>
                <a:spcPct val="200000"/>
              </a:lnSpc>
              <a:spcAft>
                <a:spcPts val="1000"/>
              </a:spcAft>
              <a:buFont typeface="Wingdings" panose="05000000000000000000" pitchFamily="2" charset="2"/>
              <a:buChar char="v"/>
            </a:pPr>
            <a:r>
              <a:rPr lang="ar-SA" sz="2800" b="1" dirty="0">
                <a:solidFill>
                  <a:srgbClr val="FF0000"/>
                </a:solidFill>
                <a:latin typeface="Calibri" panose="020F0502020204030204" pitchFamily="34" charset="0"/>
                <a:ea typeface="Calibri" panose="020F0502020204030204" pitchFamily="34" charset="0"/>
                <a:cs typeface="B Nazanin" panose="00000400000000000000" pitchFamily="2" charset="-78"/>
              </a:rPr>
              <a:t>اﺳﺘﺤﮑﺎم ﯾﺎ ﻣﺤﮑﻤﯽ ﺑﻪ ﭼﻪ ﻣﻌﻨﺎﺳﺖ ؟ </a:t>
            </a:r>
            <a:endParaRPr lang="en-US" sz="2800" b="1" dirty="0" smtClean="0">
              <a:solidFill>
                <a:srgbClr val="FF0000"/>
              </a:solidFill>
              <a:latin typeface="Calibri" panose="020F0502020204030204" pitchFamily="34" charset="0"/>
              <a:ea typeface="Calibri" panose="020F0502020204030204" pitchFamily="34" charset="0"/>
              <a:cs typeface="B Nazanin" panose="00000400000000000000" pitchFamily="2" charset="-78"/>
            </a:endParaRPr>
          </a:p>
          <a:p>
            <a:pPr algn="r" rtl="1">
              <a:lnSpc>
                <a:spcPct val="200000"/>
              </a:lnSpc>
              <a:spcAft>
                <a:spcPts val="1000"/>
              </a:spcAft>
            </a:pPr>
            <a:r>
              <a:rPr lang="ar-SA" sz="2800" b="1" dirty="0" smtClean="0">
                <a:latin typeface="Calibri" panose="020F0502020204030204" pitchFamily="34" charset="0"/>
                <a:ea typeface="Calibri" panose="020F0502020204030204" pitchFamily="34" charset="0"/>
                <a:cs typeface="B Nazanin" panose="00000400000000000000" pitchFamily="2" charset="-78"/>
              </a:rPr>
              <a:t>ﺑﻪ </a:t>
            </a:r>
            <a:r>
              <a:rPr lang="ar-SA" sz="2800" b="1" dirty="0">
                <a:latin typeface="Calibri" panose="020F0502020204030204" pitchFamily="34" charset="0"/>
                <a:ea typeface="Calibri" panose="020F0502020204030204" pitchFamily="34" charset="0"/>
                <a:cs typeface="B Nazanin" panose="00000400000000000000" pitchFamily="2" charset="-78"/>
              </a:rPr>
              <a:t>ﻣﻘﺪار ﻧﯿﺮوﯾﯽ ﮐﻪ ﺑﺮاي ﮔﺴﺴﺘﻪ ﯾﺎ ﺑﺮﯾﺪه ﺷﺪن ﯾﮏ ﺟﺴﻢ در اﺛﺮ ﮐﺸﯿﺪن ﻻزم اﺳﺖ ، ﻣﯿﺰان اﺳﺘﺤﮑﺎم آن ﻣﺎده ﻣﯽ ﮔﻮﯾﻨﺪ  </a:t>
            </a:r>
            <a:endParaRPr lang="en-US" sz="2800" b="1" dirty="0">
              <a:latin typeface="Calibri" panose="020F0502020204030204" pitchFamily="34" charset="0"/>
              <a:ea typeface="Calibri" panose="020F0502020204030204" pitchFamily="34" charset="0"/>
              <a:cs typeface="Arial" panose="020B0604020202020204" pitchFamily="34" charset="0"/>
            </a:endParaRPr>
          </a:p>
          <a:p>
            <a:pPr algn="r" rtl="1">
              <a:lnSpc>
                <a:spcPct val="200000"/>
              </a:lnSpc>
              <a:spcAft>
                <a:spcPts val="1000"/>
              </a:spcAft>
            </a:pPr>
            <a:endParaRPr lang="en-US" sz="2800" b="1" dirty="0"/>
          </a:p>
        </p:txBody>
      </p:sp>
    </p:spTree>
    <p:extLst>
      <p:ext uri="{BB962C8B-B14F-4D97-AF65-F5344CB8AC3E}">
        <p14:creationId xmlns:p14="http://schemas.microsoft.com/office/powerpoint/2010/main" val="406078457"/>
      </p:ext>
    </p:extLst>
  </p:cSld>
  <p:clrMapOvr>
    <a:masterClrMapping/>
  </p:clrMapOvr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1"/>
          <p:cNvSpPr/>
          <p:nvPr/>
        </p:nvSpPr>
        <p:spPr>
          <a:xfrm>
            <a:off x="515155" y="1338540"/>
            <a:ext cx="11449317" cy="551946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457200" indent="-457200" algn="r" rtl="1">
              <a:lnSpc>
                <a:spcPct val="200000"/>
              </a:lnSpc>
              <a:spcAft>
                <a:spcPts val="1000"/>
              </a:spcAft>
              <a:buFont typeface="Wingdings" panose="05000000000000000000" pitchFamily="2" charset="2"/>
              <a:buChar char="ü"/>
            </a:pPr>
            <a:r>
              <a:rPr lang="ar-SA" sz="2800" b="1" dirty="0">
                <a:solidFill>
                  <a:srgbClr val="FF0000"/>
                </a:solidFill>
                <a:latin typeface="Calibri" panose="020F0502020204030204" pitchFamily="34" charset="0"/>
                <a:ea typeface="Calibri" panose="020F0502020204030204" pitchFamily="34" charset="0"/>
                <a:cs typeface="B Nazanin" panose="00000400000000000000" pitchFamily="2" charset="-78"/>
              </a:rPr>
              <a:t>ﻧﮑﺘﻪ : </a:t>
            </a:r>
            <a:endParaRPr lang="en-US" sz="2800" b="1" dirty="0" smtClean="0">
              <a:solidFill>
                <a:srgbClr val="FF0000"/>
              </a:solidFill>
              <a:latin typeface="Calibri" panose="020F0502020204030204" pitchFamily="34" charset="0"/>
              <a:ea typeface="Calibri" panose="020F0502020204030204" pitchFamily="34" charset="0"/>
              <a:cs typeface="B Nazanin" panose="00000400000000000000" pitchFamily="2" charset="-78"/>
            </a:endParaRPr>
          </a:p>
          <a:p>
            <a:pPr algn="r" rtl="1">
              <a:lnSpc>
                <a:spcPct val="200000"/>
              </a:lnSpc>
              <a:spcAft>
                <a:spcPts val="1000"/>
              </a:spcAft>
            </a:pPr>
            <a:r>
              <a:rPr lang="ar-SA" sz="2800" b="1" dirty="0" smtClean="0">
                <a:latin typeface="Calibri" panose="020F0502020204030204" pitchFamily="34" charset="0"/>
                <a:ea typeface="Calibri" panose="020F0502020204030204" pitchFamily="34" charset="0"/>
                <a:cs typeface="B Nazanin" panose="00000400000000000000" pitchFamily="2" charset="-78"/>
              </a:rPr>
              <a:t>ﻣﻌﻤﻮﻻً </a:t>
            </a:r>
            <a:r>
              <a:rPr lang="ar-SA" sz="2800" b="1" dirty="0">
                <a:latin typeface="Calibri" panose="020F0502020204030204" pitchFamily="34" charset="0"/>
                <a:ea typeface="Calibri" panose="020F0502020204030204" pitchFamily="34" charset="0"/>
                <a:cs typeface="B Nazanin" panose="00000400000000000000" pitchFamily="2" charset="-78"/>
              </a:rPr>
              <a:t>اﺳﺘﺤﮑﺎم ﻓﻠﺰﻫﺎ ﺑﯿﺸﺘﺮ از ﺳﺎﯾﺮ ﻣﻮاد اﺳﺖ . در ﻧﺘﯿﺠﻪ ﺑﺮاي ﺳﺎﺧﺘﻦ وﺳﺎﯾﻠﯽ ﮐﻪ ﺑﺎﯾﺪ اﺳﺘﺤﮑﺎم زﯾﺎدي داﺷﺘه ﺑﺎﺷﻨﺪ ﻣﺜﻞ ﺑﺪﻧﻪ ﺧﻮدروﻫﺎ ، اﺳﮑﻠﺖ ﻫﺎي ﺳﺎﺧﺘﻤﺎن ، ﭘﻞ ﻫﺎ در و ﭘﻨﺠﺮه از ﻓﻠﺰﻫﺎ اﺳﺘﻔﺎده ﻣﯽ ﺷﻮد</a:t>
            </a:r>
            <a:endParaRPr lang="en-US" sz="2800" b="1" dirty="0">
              <a:latin typeface="Calibri" panose="020F0502020204030204" pitchFamily="34" charset="0"/>
              <a:ea typeface="Calibri" panose="020F0502020204030204" pitchFamily="34" charset="0"/>
              <a:cs typeface="Arial" panose="020B0604020202020204" pitchFamily="34" charset="0"/>
            </a:endParaRPr>
          </a:p>
          <a:p>
            <a:pPr marL="457200" indent="-457200" algn="r" rtl="1">
              <a:lnSpc>
                <a:spcPct val="200000"/>
              </a:lnSpc>
              <a:buFont typeface="Wingdings" panose="05000000000000000000" pitchFamily="2" charset="2"/>
              <a:buChar char="ü"/>
            </a:pPr>
            <a:r>
              <a:rPr lang="ar-SA" sz="2800" b="1" dirty="0">
                <a:solidFill>
                  <a:srgbClr val="FF0000"/>
                </a:solidFill>
                <a:latin typeface="Calibri" panose="020F0502020204030204" pitchFamily="34" charset="0"/>
                <a:ea typeface="Calibri" panose="020F0502020204030204" pitchFamily="34" charset="0"/>
                <a:cs typeface="B Nazanin" panose="00000400000000000000" pitchFamily="2" charset="-78"/>
              </a:rPr>
              <a:t>نکته : </a:t>
            </a:r>
            <a:endParaRPr lang="en-US" sz="2800" b="1" dirty="0" smtClean="0">
              <a:solidFill>
                <a:srgbClr val="FF0000"/>
              </a:solidFill>
              <a:latin typeface="Calibri" panose="020F0502020204030204" pitchFamily="34" charset="0"/>
              <a:ea typeface="Calibri" panose="020F0502020204030204" pitchFamily="34" charset="0"/>
              <a:cs typeface="B Nazanin" panose="00000400000000000000" pitchFamily="2" charset="-78"/>
            </a:endParaRPr>
          </a:p>
          <a:p>
            <a:pPr algn="r" rtl="1">
              <a:lnSpc>
                <a:spcPct val="200000"/>
              </a:lnSpc>
            </a:pPr>
            <a:r>
              <a:rPr lang="ar-SA" sz="2800" b="1" dirty="0" smtClean="0">
                <a:latin typeface="Calibri" panose="020F0502020204030204" pitchFamily="34" charset="0"/>
                <a:ea typeface="Calibri" panose="020F0502020204030204" pitchFamily="34" charset="0"/>
                <a:cs typeface="B Nazanin" panose="00000400000000000000" pitchFamily="2" charset="-78"/>
              </a:rPr>
              <a:t>در </a:t>
            </a:r>
            <a:r>
              <a:rPr lang="ar-SA" sz="2800" b="1" dirty="0">
                <a:latin typeface="Calibri" panose="020F0502020204030204" pitchFamily="34" charset="0"/>
                <a:ea typeface="Calibri" panose="020F0502020204030204" pitchFamily="34" charset="0"/>
                <a:cs typeface="B Nazanin" panose="00000400000000000000" pitchFamily="2" charset="-78"/>
              </a:rPr>
              <a:t>ﺳﺎﺧﺘﻦ ﺗﺎﯾﺮ ﻫﺎي ﺧﻮدرو از رﺷﺘﻪ ﻫﺎي ﻓﻮﻻدي ﺟﻬﺖ اﺳﺘﺤﮑﺎم ﺑﯿﺸﺘﺮ آن اﺳﺘﻔﺎده ﻣﯽ ﺷﻮد</a:t>
            </a:r>
            <a:endParaRPr lang="en-US" sz="2800" dirty="0"/>
          </a:p>
        </p:txBody>
      </p:sp>
    </p:spTree>
    <p:extLst>
      <p:ext uri="{BB962C8B-B14F-4D97-AF65-F5344CB8AC3E}">
        <p14:creationId xmlns:p14="http://schemas.microsoft.com/office/powerpoint/2010/main" val="252999215"/>
      </p:ext>
    </p:extLst>
  </p:cSld>
  <p:clrMapOvr>
    <a:masterClrMapping/>
  </p:clrMapOvr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ounded Rectangle 3"/>
          <p:cNvSpPr/>
          <p:nvPr/>
        </p:nvSpPr>
        <p:spPr>
          <a:xfrm>
            <a:off x="2459866" y="2176530"/>
            <a:ext cx="7109138" cy="3490174"/>
          </a:xfrm>
          <a:prstGeom prst="roundRect">
            <a:avLst/>
          </a:prstGeom>
          <a:ln>
            <a:noFill/>
          </a:ln>
        </p:spPr>
        <p:style>
          <a:lnRef idx="2">
            <a:schemeClr val="accent6"/>
          </a:lnRef>
          <a:fillRef idx="1">
            <a:schemeClr val="lt1"/>
          </a:fillRef>
          <a:effectRef idx="0">
            <a:schemeClr val="accent6"/>
          </a:effectRef>
          <a:fontRef idx="minor">
            <a:schemeClr val="dk1"/>
          </a:fontRef>
        </p:style>
        <p:txBody>
          <a:bodyPr rtlCol="0" anchor="ctr"/>
          <a:lstStyle/>
          <a:p>
            <a:pPr algn="ctr">
              <a:lnSpc>
                <a:spcPct val="150000"/>
              </a:lnSpc>
            </a:pPr>
            <a:r>
              <a:rPr lang="fa-IR" sz="9600" b="1" dirty="0" smtClean="0">
                <a:solidFill>
                  <a:srgbClr val="FF0000"/>
                </a:solidFill>
                <a:cs typeface="B Titr" panose="00000700000000000000" pitchFamily="2" charset="-78"/>
              </a:rPr>
              <a:t>پایان</a:t>
            </a:r>
            <a:endParaRPr lang="en-US" sz="9600" b="1" dirty="0">
              <a:solidFill>
                <a:srgbClr val="FF0000"/>
              </a:solidFill>
              <a:cs typeface="B Titr" panose="00000700000000000000" pitchFamily="2" charset="-78"/>
            </a:endParaRPr>
          </a:p>
        </p:txBody>
      </p:sp>
    </p:spTree>
    <p:extLst>
      <p:ext uri="{BB962C8B-B14F-4D97-AF65-F5344CB8AC3E}">
        <p14:creationId xmlns:p14="http://schemas.microsoft.com/office/powerpoint/2010/main" val="404090797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919</TotalTime>
  <Words>1000</Words>
  <Application>Microsoft Office PowerPoint</Application>
  <PresentationFormat>Widescreen</PresentationFormat>
  <Paragraphs>54</Paragraphs>
  <Slides>20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7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20</vt:i4>
      </vt:variant>
    </vt:vector>
  </HeadingPairs>
  <TitlesOfParts>
    <vt:vector size="28" baseType="lpstr">
      <vt:lpstr>Arial</vt:lpstr>
      <vt:lpstr>B Nazanin</vt:lpstr>
      <vt:lpstr>B Titr</vt:lpstr>
      <vt:lpstr>Calibri</vt:lpstr>
      <vt:lpstr>Calibri Light</vt:lpstr>
      <vt:lpstr>Times New Roman</vt:lpstr>
      <vt:lpstr>Wingdings</vt:lpstr>
      <vt:lpstr>Office Theme</vt:lpstr>
      <vt:lpstr>بنام خدا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>Alireza Golestan</dc:creator>
  <cp:lastModifiedBy>Windows User</cp:lastModifiedBy>
  <cp:revision>136</cp:revision>
  <dcterms:created xsi:type="dcterms:W3CDTF">2015-07-06T05:06:21Z</dcterms:created>
  <dcterms:modified xsi:type="dcterms:W3CDTF">2018-04-22T06:34:33Z</dcterms:modified>
</cp:coreProperties>
</file>