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998" r:id="rId1"/>
  </p:sldMasterIdLst>
  <p:notesMasterIdLst>
    <p:notesMasterId r:id="rId14"/>
  </p:notesMasterIdLst>
  <p:sldIdLst>
    <p:sldId id="261" r:id="rId2"/>
    <p:sldId id="401" r:id="rId3"/>
    <p:sldId id="366" r:id="rId4"/>
    <p:sldId id="467" r:id="rId5"/>
    <p:sldId id="327" r:id="rId6"/>
    <p:sldId id="331" r:id="rId7"/>
    <p:sldId id="437" r:id="rId8"/>
    <p:sldId id="430" r:id="rId9"/>
    <p:sldId id="431" r:id="rId10"/>
    <p:sldId id="423" r:id="rId11"/>
    <p:sldId id="424" r:id="rId12"/>
    <p:sldId id="425" r:id="rId13"/>
  </p:sldIdLst>
  <p:sldSz cx="9144000" cy="6858000" type="screen4x3"/>
  <p:notesSz cx="6858000" cy="9144000"/>
  <p:defaultTextStyle>
    <a:defPPr>
      <a:defRPr lang="fa-IR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F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835" autoAdjust="0"/>
    <p:restoredTop sz="92188" autoAdjust="0"/>
  </p:normalViewPr>
  <p:slideViewPr>
    <p:cSldViewPr>
      <p:cViewPr varScale="1">
        <p:scale>
          <a:sx n="72" d="100"/>
          <a:sy n="72" d="100"/>
        </p:scale>
        <p:origin x="1302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D668F11-E159-4EAC-9605-2F88E7F2D3CC}" type="datetimeFigureOut">
              <a:rPr lang="fa-IR"/>
              <a:pPr>
                <a:defRPr/>
              </a:pPr>
              <a:t>26/02/1439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lvl="0"/>
            <a:endParaRPr lang="fa-IR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F4F290F-D443-4893-9BBF-76761A693D5C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SA" smtClean="0"/>
          </a:p>
        </p:txBody>
      </p:sp>
      <p:sp>
        <p:nvSpPr>
          <p:cNvPr id="3686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393AD9E-4265-4D25-8FAD-E4696F573CF8}" type="slidenum">
              <a:rPr lang="ar-SA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fa-I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SA" smtClean="0"/>
          </a:p>
        </p:txBody>
      </p:sp>
      <p:sp>
        <p:nvSpPr>
          <p:cNvPr id="3891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221E27-67DE-4612-9815-C21E956F8942}" type="slidenum">
              <a:rPr lang="ar-SA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fa-I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SA" smtClean="0"/>
          </a:p>
        </p:txBody>
      </p:sp>
      <p:sp>
        <p:nvSpPr>
          <p:cNvPr id="4096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6EC8DB0-A810-4F19-96D9-73DADDE43E46}" type="slidenum">
              <a:rPr lang="ar-SA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fa-I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SA" smtClean="0"/>
          </a:p>
        </p:txBody>
      </p:sp>
      <p:sp>
        <p:nvSpPr>
          <p:cNvPr id="4505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887B15-6455-456C-BA27-D231C08131BA}" type="slidenum">
              <a:rPr lang="ar-SA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fa-I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/>
          <a:lstStyle>
            <a:lvl1pPr marL="0" algn="r">
              <a:defRPr sz="480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BD3C3F1D-DF31-4EAA-A653-BB82D952081F}" type="datetimeFigureOut">
              <a:rPr lang="fa-IR"/>
              <a:pPr>
                <a:defRPr/>
              </a:pPr>
              <a:t>26/02/1439</a:t>
            </a:fld>
            <a:endParaRPr lang="fa-IR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rgbClr val="000000"/>
                </a:solidFill>
              </a:defRPr>
            </a:lvl1pPr>
            <a:extLst/>
          </a:lstStyle>
          <a:p>
            <a:pPr>
              <a:defRPr/>
            </a:pPr>
            <a:fld id="{8D7C16A9-0779-4627-AD1F-DE1020384B22}" type="slidenum">
              <a:rPr lang="fa-IR"/>
              <a:pPr>
                <a:defRPr/>
              </a:pPr>
              <a:t>‹#›</a:t>
            </a:fld>
            <a:endParaRPr lang="fa-IR"/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fa-IR"/>
          </a:p>
        </p:txBody>
      </p:sp>
    </p:spTree>
  </p:cSld>
  <p:clrMapOvr>
    <a:masterClrMapping/>
  </p:clrMapOvr>
  <p:transition spd="slow" advClick="0">
    <p:wipe/>
    <p:sndAc>
      <p:endSnd/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BA94E3A-9EE3-4BD5-93E9-B27624C5F4FC}" type="datetimeFigureOut">
              <a:rPr lang="fa-IR"/>
              <a:pPr>
                <a:defRPr/>
              </a:pPr>
              <a:t>26/02/1439</a:t>
            </a:fld>
            <a:endParaRPr lang="fa-I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a-I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7EE5406-66F9-4D12-94AC-35C7F128B671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  <p:transition spd="slow" advClick="0">
    <p:wipe/>
    <p:sndAc>
      <p:endSnd/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1000125" y="3267075"/>
            <a:ext cx="74072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00AE37AA-2E0D-4E79-81EC-63FD17727096}" type="datetimeFigureOut">
              <a:rPr lang="fa-IR"/>
              <a:pPr>
                <a:defRPr/>
              </a:pPr>
              <a:t>26/02/1439</a:t>
            </a:fld>
            <a:endParaRPr lang="fa-IR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rgbClr val="000000"/>
                </a:solidFill>
              </a:defRPr>
            </a:lvl1pPr>
            <a:extLst/>
          </a:lstStyle>
          <a:p>
            <a:pPr>
              <a:defRPr/>
            </a:pPr>
            <a:fld id="{97B55894-355F-481D-AB0C-3CB632C06733}" type="slidenum">
              <a:rPr lang="fa-IR"/>
              <a:pPr>
                <a:defRPr/>
              </a:pPr>
              <a:t>‹#›</a:t>
            </a:fld>
            <a:endParaRPr lang="fa-IR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>
    <p:wipe/>
    <p:sndAc>
      <p:endSnd/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DA2DAF-8AFA-4521-ADAF-D62940E8B450}" type="datetimeFigureOut">
              <a:rPr lang="fa-IR"/>
              <a:pPr>
                <a:defRPr/>
              </a:pPr>
              <a:t>26/02/1439</a:t>
            </a:fld>
            <a:endParaRPr lang="fa-I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a-I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ACCCA5D-6F4D-4179-A298-5397E4459217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  <p:transition spd="slow" advClick="0">
    <p:wipe/>
    <p:sndAc>
      <p:endSnd/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/>
          <p:nvPr/>
        </p:nvSpPr>
        <p:spPr>
          <a:xfrm>
            <a:off x="617538" y="2165350"/>
            <a:ext cx="3748087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10"/>
          <p:cNvSpPr/>
          <p:nvPr/>
        </p:nvSpPr>
        <p:spPr>
          <a:xfrm>
            <a:off x="4800600" y="2165350"/>
            <a:ext cx="37496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9B3AEC1-CAEA-49DE-9B05-171E2624FC93}" type="datetimeFigureOut">
              <a:rPr lang="fa-IR"/>
              <a:pPr>
                <a:defRPr/>
              </a:pPr>
              <a:t>26/02/1439</a:t>
            </a:fld>
            <a:endParaRPr lang="fa-IR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a-IR"/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D9EDCDD-2793-408A-A363-99EC1DE69673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  <p:transition spd="slow" advClick="0">
    <p:wipe/>
    <p:sndAc>
      <p:endSnd/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E9F1FE7-BEBB-41C4-ABA4-AF18E743D9F5}" type="datetimeFigureOut">
              <a:rPr lang="fa-IR"/>
              <a:pPr>
                <a:defRPr/>
              </a:pPr>
              <a:t>26/02/1439</a:t>
            </a:fld>
            <a:endParaRPr lang="fa-I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a-I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C6B65F1-54DD-436A-8EBC-4CCDF02D841E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  <p:transition spd="slow" advClick="0">
    <p:wipe/>
    <p:sndAc>
      <p:endSnd/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CC9E4-6CB7-446B-9887-FA157B3805C1}" type="datetimeFigureOut">
              <a:rPr lang="fa-IR"/>
              <a:pPr>
                <a:defRPr/>
              </a:pPr>
              <a:t>26/02/1439</a:t>
            </a:fld>
            <a:endParaRPr lang="fa-IR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EE26A-9001-4B85-9B1E-C1F4246BE161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  <p:transition spd="slow" advClick="0">
    <p:wipe/>
    <p:sndAc>
      <p:endSnd/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5057775" y="1057275"/>
            <a:ext cx="3748088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016BD192-7779-41B9-BD6C-BE33CCE8FE5B}" type="datetimeFigureOut">
              <a:rPr lang="fa-IR"/>
              <a:pPr>
                <a:defRPr/>
              </a:pPr>
              <a:t>26/02/1439</a:t>
            </a:fld>
            <a:endParaRPr lang="fa-IR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rgbClr val="000000"/>
                </a:solidFill>
              </a:defRPr>
            </a:lvl1pPr>
            <a:extLst/>
          </a:lstStyle>
          <a:p>
            <a:pPr>
              <a:defRPr/>
            </a:pPr>
            <a:fld id="{E83E1E9C-F1A8-48FF-9EFC-31D06C7F9AF5}" type="slidenum">
              <a:rPr lang="fa-IR"/>
              <a:pPr>
                <a:defRPr/>
              </a:pPr>
              <a:t>‹#›</a:t>
            </a:fld>
            <a:endParaRPr lang="fa-IR"/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>
    <p:wipe/>
    <p:sndAc>
      <p:endSnd/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34A336FD-5DF7-47FB-ADD3-9389C4CF6DC9}" type="datetimeFigureOut">
              <a:rPr lang="fa-IR"/>
              <a:pPr>
                <a:defRPr/>
              </a:pPr>
              <a:t>26/02/1439</a:t>
            </a:fld>
            <a:endParaRPr lang="fa-IR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rgbClr val="000000"/>
                </a:solidFill>
              </a:defRPr>
            </a:lvl1pPr>
            <a:extLst/>
          </a:lstStyle>
          <a:p>
            <a:pPr>
              <a:defRPr/>
            </a:pPr>
            <a:fld id="{360BC76A-BFDE-4AFF-8FA1-56ED580168D2}" type="slidenum">
              <a:rPr lang="fa-IR"/>
              <a:pPr>
                <a:defRPr/>
              </a:pPr>
              <a:t>‹#›</a:t>
            </a:fld>
            <a:endParaRPr lang="fa-IR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fa-IR"/>
          </a:p>
        </p:txBody>
      </p:sp>
    </p:spTree>
  </p:cSld>
  <p:clrMapOvr>
    <a:masterClrMapping/>
  </p:clrMapOvr>
  <p:transition spd="slow" advClick="0">
    <p:wipe/>
    <p:sndAc>
      <p:endSnd/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D9CC7-8439-41E0-A41B-329E00870F03}" type="datetimeFigureOut">
              <a:rPr lang="fa-IR"/>
              <a:pPr>
                <a:defRPr/>
              </a:pPr>
              <a:t>26/02/1439</a:t>
            </a:fld>
            <a:endParaRPr lang="fa-IR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5176E-925B-4E2C-A9C1-1D235AE557D9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  <p:transition spd="slow" advClick="0">
    <p:wipe/>
    <p:sndAc>
      <p:endSnd/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D76C4-D83E-4794-A152-9E5C5D10E984}" type="datetimeFigureOut">
              <a:rPr lang="fa-IR"/>
              <a:pPr>
                <a:defRPr/>
              </a:pPr>
              <a:t>26/02/1439</a:t>
            </a:fld>
            <a:endParaRPr lang="fa-IR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B52A8-2CCB-4217-B2F2-49061ABCB694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  <p:transition spd="slow" advClick="0">
    <p:wipe/>
    <p:sndAc>
      <p:endSnd/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BCEFC1E-DB88-4BE6-A20A-BF7B3EC20740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>
    <p:wipe/>
    <p:sndAc>
      <p:endSnd/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1638" cy="274638"/>
          </a:xfrm>
          <a:prstGeom prst="rect">
            <a:avLst/>
          </a:prstGeom>
        </p:spPr>
        <p:txBody>
          <a:bodyPr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>
                <a:solidFill>
                  <a:srgbClr val="000000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fa-IR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1963" cy="274638"/>
          </a:xfrm>
          <a:prstGeom prst="rect">
            <a:avLst/>
          </a:prstGeom>
        </p:spPr>
        <p:txBody>
          <a:bodyPr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>
                <a:solidFill>
                  <a:srgbClr val="000000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66714EA6-7652-4A30-889E-46B4233E274C}" type="datetimeFigureOut">
              <a:rPr lang="fa-IR"/>
              <a:pPr>
                <a:defRPr/>
              </a:pPr>
              <a:t>26/02/1439</a:t>
            </a:fld>
            <a:endParaRPr lang="fa-I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9175" y="6515100"/>
            <a:ext cx="463550" cy="273050"/>
          </a:xfrm>
          <a:prstGeom prst="rect">
            <a:avLst/>
          </a:prstGeom>
        </p:spPr>
        <p:txBody>
          <a:bodyPr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>
                <a:solidFill>
                  <a:srgbClr val="000000"/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C885BAFB-E411-47BC-9C8C-6777B0B9E61D}" type="slidenum">
              <a:rPr lang="fa-IR"/>
              <a:pPr>
                <a:defRPr/>
              </a:pPr>
              <a:t>‹#›</a:t>
            </a:fld>
            <a:endParaRPr lang="fa-IR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462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11" r:id="rId1"/>
    <p:sldLayoutId id="2147484012" r:id="rId2"/>
    <p:sldLayoutId id="2147484013" r:id="rId3"/>
    <p:sldLayoutId id="2147484014" r:id="rId4"/>
    <p:sldLayoutId id="2147484015" r:id="rId5"/>
    <p:sldLayoutId id="2147484016" r:id="rId6"/>
    <p:sldLayoutId id="2147484008" r:id="rId7"/>
    <p:sldLayoutId id="2147484017" r:id="rId8"/>
    <p:sldLayoutId id="2147484018" r:id="rId9"/>
    <p:sldLayoutId id="2147484009" r:id="rId10"/>
    <p:sldLayoutId id="2147484010" r:id="rId11"/>
    <p:sldLayoutId id="2147484019" r:id="rId12"/>
  </p:sldLayoutIdLst>
  <p:transition spd="slow" advClick="0">
    <p:wipe/>
    <p:sndAc>
      <p:endSnd/>
    </p:sndAc>
  </p:transition>
  <p:txStyles>
    <p:titleStyle>
      <a:lvl1pPr marL="53975" indent="-53975" algn="r" rtl="1" eaLnBrk="0" fontAlgn="base" hangingPunct="0">
        <a:spcBef>
          <a:spcPct val="0"/>
        </a:spcBef>
        <a:spcAft>
          <a:spcPct val="0"/>
        </a:spcAft>
        <a:defRPr sz="4600" kern="1200">
          <a:solidFill>
            <a:srgbClr val="BBFAFF"/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lvl2pPr marL="53975" indent="-53975" algn="r" rtl="1" eaLnBrk="0" fontAlgn="base" hangingPunct="0">
        <a:spcBef>
          <a:spcPct val="0"/>
        </a:spcBef>
        <a:spcAft>
          <a:spcPct val="0"/>
        </a:spcAft>
        <a:defRPr sz="4600">
          <a:solidFill>
            <a:srgbClr val="BBFAFF"/>
          </a:solidFill>
          <a:latin typeface="Calibri" pitchFamily="34" charset="0"/>
          <a:cs typeface="Arial" charset="0"/>
        </a:defRPr>
      </a:lvl2pPr>
      <a:lvl3pPr marL="53975" indent="-53975" algn="r" rtl="1" eaLnBrk="0" fontAlgn="base" hangingPunct="0">
        <a:spcBef>
          <a:spcPct val="0"/>
        </a:spcBef>
        <a:spcAft>
          <a:spcPct val="0"/>
        </a:spcAft>
        <a:defRPr sz="4600">
          <a:solidFill>
            <a:srgbClr val="BBFAFF"/>
          </a:solidFill>
          <a:latin typeface="Calibri" pitchFamily="34" charset="0"/>
          <a:cs typeface="Arial" charset="0"/>
        </a:defRPr>
      </a:lvl3pPr>
      <a:lvl4pPr marL="53975" indent="-53975" algn="r" rtl="1" eaLnBrk="0" fontAlgn="base" hangingPunct="0">
        <a:spcBef>
          <a:spcPct val="0"/>
        </a:spcBef>
        <a:spcAft>
          <a:spcPct val="0"/>
        </a:spcAft>
        <a:defRPr sz="4600">
          <a:solidFill>
            <a:srgbClr val="BBFAFF"/>
          </a:solidFill>
          <a:latin typeface="Calibri" pitchFamily="34" charset="0"/>
          <a:cs typeface="Arial" charset="0"/>
        </a:defRPr>
      </a:lvl4pPr>
      <a:lvl5pPr marL="53975" indent="-53975" algn="r" rtl="1" eaLnBrk="0" fontAlgn="base" hangingPunct="0">
        <a:spcBef>
          <a:spcPct val="0"/>
        </a:spcBef>
        <a:spcAft>
          <a:spcPct val="0"/>
        </a:spcAft>
        <a:defRPr sz="4600">
          <a:solidFill>
            <a:srgbClr val="BBFAFF"/>
          </a:solidFill>
          <a:latin typeface="Calibri" pitchFamily="34" charset="0"/>
          <a:cs typeface="Arial" charset="0"/>
        </a:defRPr>
      </a:lvl5pPr>
      <a:lvl6pPr marL="511175" indent="-53975" algn="r" rtl="1" fontAlgn="base">
        <a:spcBef>
          <a:spcPct val="0"/>
        </a:spcBef>
        <a:spcAft>
          <a:spcPct val="0"/>
        </a:spcAft>
        <a:defRPr sz="4600">
          <a:solidFill>
            <a:srgbClr val="BBFAFF"/>
          </a:solidFill>
          <a:latin typeface="Calibri" pitchFamily="34" charset="0"/>
          <a:cs typeface="Arial" charset="0"/>
        </a:defRPr>
      </a:lvl6pPr>
      <a:lvl7pPr marL="968375" indent="-53975" algn="r" rtl="1" fontAlgn="base">
        <a:spcBef>
          <a:spcPct val="0"/>
        </a:spcBef>
        <a:spcAft>
          <a:spcPct val="0"/>
        </a:spcAft>
        <a:defRPr sz="4600">
          <a:solidFill>
            <a:srgbClr val="BBFAFF"/>
          </a:solidFill>
          <a:latin typeface="Calibri" pitchFamily="34" charset="0"/>
          <a:cs typeface="Arial" charset="0"/>
        </a:defRPr>
      </a:lvl7pPr>
      <a:lvl8pPr marL="1425575" indent="-53975" algn="r" rtl="1" fontAlgn="base">
        <a:spcBef>
          <a:spcPct val="0"/>
        </a:spcBef>
        <a:spcAft>
          <a:spcPct val="0"/>
        </a:spcAft>
        <a:defRPr sz="4600">
          <a:solidFill>
            <a:srgbClr val="BBFAFF"/>
          </a:solidFill>
          <a:latin typeface="Calibri" pitchFamily="34" charset="0"/>
          <a:cs typeface="Arial" charset="0"/>
        </a:defRPr>
      </a:lvl8pPr>
      <a:lvl9pPr marL="1882775" indent="-53975" algn="r" rtl="1" fontAlgn="base">
        <a:spcBef>
          <a:spcPct val="0"/>
        </a:spcBef>
        <a:spcAft>
          <a:spcPct val="0"/>
        </a:spcAft>
        <a:defRPr sz="4600">
          <a:solidFill>
            <a:srgbClr val="BBFAFF"/>
          </a:solidFill>
          <a:latin typeface="Calibri" pitchFamily="34" charset="0"/>
          <a:cs typeface="Arial" charset="0"/>
        </a:defRPr>
      </a:lvl9pPr>
      <a:extLst/>
    </p:titleStyle>
    <p:bodyStyle>
      <a:lvl1pPr marL="292100" indent="-292100" algn="r" rtl="1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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r" rtl="1" eaLnBrk="0" fontAlgn="base" hangingPunct="0">
        <a:spcBef>
          <a:spcPts val="400"/>
        </a:spcBef>
        <a:spcAft>
          <a:spcPct val="0"/>
        </a:spcAft>
        <a:buClr>
          <a:schemeClr val="accent2"/>
        </a:buClr>
        <a:buSzPct val="9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190500" algn="r" rtl="1" eaLnBrk="0" fontAlgn="base" hangingPunct="0">
        <a:spcBef>
          <a:spcPts val="400"/>
        </a:spcBef>
        <a:spcAft>
          <a:spcPct val="0"/>
        </a:spcAft>
        <a:buClr>
          <a:srgbClr val="0BD0D9"/>
        </a:buClr>
        <a:buSzPct val="100000"/>
        <a:buFont typeface="Wingdings 2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r" rtl="1" eaLnBrk="0" fontAlgn="base" hangingPunct="0">
        <a:spcBef>
          <a:spcPts val="400"/>
        </a:spcBef>
        <a:spcAft>
          <a:spcPct val="0"/>
        </a:spcAft>
        <a:buClr>
          <a:srgbClr val="0BD0D9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82563" algn="r" rtl="1" eaLnBrk="0" fontAlgn="base" hangingPunct="0">
        <a:spcBef>
          <a:spcPts val="400"/>
        </a:spcBef>
        <a:spcAft>
          <a:spcPct val="0"/>
        </a:spcAft>
        <a:buClr>
          <a:srgbClr val="0BD0D9"/>
        </a:buClr>
        <a:buSzPct val="100000"/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1028" descr="IMG007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21600"/>
              <a:gd name="T1" fmla="*/ 0 h 21600"/>
              <a:gd name="T2" fmla="*/ 1339003 w 21600"/>
              <a:gd name="T3" fmla="*/ 1004252 h 21600"/>
              <a:gd name="T4" fmla="*/ 0 w 21600"/>
              <a:gd name="T5" fmla="*/ 3429000 h 21600"/>
              <a:gd name="T6" fmla="*/ 1339003 w 21600"/>
              <a:gd name="T7" fmla="*/ 5853748 h 21600"/>
              <a:gd name="T8" fmla="*/ 4572000 w 21600"/>
              <a:gd name="T9" fmla="*/ 6858000 h 21600"/>
              <a:gd name="T10" fmla="*/ 7804997 w 21600"/>
              <a:gd name="T11" fmla="*/ 5853748 h 21600"/>
              <a:gd name="T12" fmla="*/ 9144000 w 21600"/>
              <a:gd name="T13" fmla="*/ 3429000 h 21600"/>
              <a:gd name="T14" fmla="*/ 7804997 w 21600"/>
              <a:gd name="T15" fmla="*/ 100425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4748" y="10800"/>
                </a:moveTo>
                <a:cubicBezTo>
                  <a:pt x="4748" y="14142"/>
                  <a:pt x="7458" y="16852"/>
                  <a:pt x="10800" y="16852"/>
                </a:cubicBezTo>
                <a:cubicBezTo>
                  <a:pt x="14142" y="16852"/>
                  <a:pt x="16852" y="14142"/>
                  <a:pt x="16852" y="10800"/>
                </a:cubicBezTo>
                <a:cubicBezTo>
                  <a:pt x="16852" y="7458"/>
                  <a:pt x="14142" y="4748"/>
                  <a:pt x="10800" y="4748"/>
                </a:cubicBezTo>
                <a:cubicBezTo>
                  <a:pt x="7458" y="4748"/>
                  <a:pt x="4748" y="7458"/>
                  <a:pt x="4748" y="10800"/>
                </a:cubicBezTo>
                <a:close/>
              </a:path>
            </a:pathLst>
          </a:cu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a-IR" kern="0">
              <a:solidFill>
                <a:sysClr val="windowText" lastClr="000000"/>
              </a:solidFill>
              <a:latin typeface="+mn-lt"/>
              <a:cs typeface="+mn-cs"/>
            </a:endParaRPr>
          </a:p>
        </p:txBody>
      </p:sp>
      <p:sp>
        <p:nvSpPr>
          <p:cNvPr id="16386" name="TextBox 3"/>
          <p:cNvSpPr txBox="1">
            <a:spLocks noChangeArrowheads="1"/>
          </p:cNvSpPr>
          <p:nvPr/>
        </p:nvSpPr>
        <p:spPr bwMode="auto">
          <a:xfrm>
            <a:off x="2428875" y="2714625"/>
            <a:ext cx="423068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a-IR" sz="3600" b="1" dirty="0" smtClean="0">
                <a:latin typeface="Cambria" pitchFamily="18" charset="0"/>
                <a:cs typeface="Times New Roman" pitchFamily="18" charset="0"/>
              </a:rPr>
              <a:t>محاسبه دارویی</a:t>
            </a:r>
            <a:r>
              <a:rPr lang="fa-IR" sz="3600" dirty="0" smtClean="0">
                <a:latin typeface="Cambria" pitchFamily="18" charset="0"/>
                <a:cs typeface="Times New Roman" pitchFamily="18" charset="0"/>
              </a:rPr>
              <a:t> </a:t>
            </a:r>
            <a:endParaRPr lang="en-US" sz="3600" dirty="0">
              <a:latin typeface="Cambria" pitchFamily="18" charset="0"/>
              <a:cs typeface="Times New Roman" pitchFamily="18" charset="0"/>
            </a:endParaRPr>
          </a:p>
          <a:p>
            <a:endParaRPr lang="fa-IR" sz="2800" b="1" dirty="0">
              <a:latin typeface="Cambr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/>
          </p:nvPr>
        </p:nvSpPr>
        <p:spPr>
          <a:xfrm>
            <a:off x="857250" y="692150"/>
            <a:ext cx="7215188" cy="879475"/>
          </a:xfrm>
        </p:spPr>
        <p:txBody>
          <a:bodyPr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fa-IR" sz="4400" b="1" dirty="0" smtClean="0"/>
              <a:t>فرمول های آسان</a:t>
            </a:r>
            <a:r>
              <a:rPr lang="fa-IR" sz="4400" dirty="0" smtClean="0"/>
              <a:t> </a:t>
            </a:r>
            <a:endParaRPr lang="en-US" sz="4400" dirty="0" smtClean="0"/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fa-IR" sz="4400" dirty="0" smtClean="0">
              <a:solidFill>
                <a:srgbClr val="FFFF66"/>
              </a:solidFill>
              <a:latin typeface="2  Nazanin"/>
            </a:endParaRPr>
          </a:p>
        </p:txBody>
      </p:sp>
      <p:sp>
        <p:nvSpPr>
          <p:cNvPr id="46082" name="TextBox 5"/>
          <p:cNvSpPr txBox="1">
            <a:spLocks noChangeArrowheads="1"/>
          </p:cNvSpPr>
          <p:nvPr/>
        </p:nvSpPr>
        <p:spPr bwMode="auto">
          <a:xfrm>
            <a:off x="0" y="5805488"/>
            <a:ext cx="8270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10</a:t>
            </a:r>
          </a:p>
        </p:txBody>
      </p:sp>
      <p:sp>
        <p:nvSpPr>
          <p:cNvPr id="46083" name="Rectangle 9"/>
          <p:cNvSpPr>
            <a:spLocks noChangeArrowheads="1"/>
          </p:cNvSpPr>
          <p:nvPr/>
        </p:nvSpPr>
        <p:spPr bwMode="auto">
          <a:xfrm>
            <a:off x="571500" y="1857375"/>
            <a:ext cx="8072438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latin typeface="Cambria" pitchFamily="18" charset="0"/>
                <a:cs typeface="Times New Roman" pitchFamily="18" charset="0"/>
              </a:rPr>
              <a:t> </a:t>
            </a:r>
          </a:p>
          <a:p>
            <a:r>
              <a:rPr lang="fa-IR" sz="2400">
                <a:latin typeface="Cambria" pitchFamily="18" charset="0"/>
                <a:cs typeface="Times New Roman" pitchFamily="18" charset="0"/>
              </a:rPr>
              <a:t>هرگاه هر دارويي با هر ميزاني در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100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سي سي ميكروست ريخته شود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6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قطره آن حاوي همان مقدار داروست كه ريخته شده با يك واحد كوچكتر </a:t>
            </a:r>
            <a:endParaRPr lang="en-US" sz="2400">
              <a:latin typeface="Cambria" pitchFamily="18" charset="0"/>
              <a:cs typeface="Times New Roman" pitchFamily="18" charset="0"/>
            </a:endParaRPr>
          </a:p>
          <a:p>
            <a:r>
              <a:rPr lang="fa-IR" sz="2400">
                <a:latin typeface="Cambria" pitchFamily="18" charset="0"/>
                <a:cs typeface="Times New Roman" pitchFamily="18" charset="0"/>
              </a:rPr>
              <a:t>يعني اگر شما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: </a:t>
            </a:r>
          </a:p>
          <a:p>
            <a:r>
              <a:rPr lang="en-US" sz="2400">
                <a:latin typeface="Cambria" pitchFamily="18" charset="0"/>
                <a:cs typeface="Times New Roman" pitchFamily="18" charset="0"/>
              </a:rPr>
              <a:t> TNG 5mg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در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100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سي سي ميكروست حل كرديد،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  6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قطره آن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TNG 5μ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دارد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. </a:t>
            </a:r>
          </a:p>
          <a:p>
            <a:r>
              <a:rPr lang="en-US" sz="2400">
                <a:latin typeface="Cambria" pitchFamily="18" charset="0"/>
                <a:cs typeface="Times New Roman" pitchFamily="18" charset="0"/>
              </a:rPr>
              <a:t>200mg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دوپامين در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100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سي سي ميكروست حل كرديد،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 6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قطره آن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μ200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ميكروگرم دوپامين دارد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. </a:t>
            </a:r>
          </a:p>
          <a:p>
            <a:r>
              <a:rPr lang="en-US" sz="2400">
                <a:latin typeface="Cambria" pitchFamily="18" charset="0"/>
                <a:cs typeface="Times New Roman" pitchFamily="18" charset="0"/>
              </a:rPr>
              <a:t> 50mg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نيپرايد در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100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سي سي ميكروست حل كرديد،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 6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قطره آن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μ 50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ميكروگرم نيپرايد دارد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  <p:transition spd="slow" advClick="0">
    <p:checker/>
    <p:sndAc>
      <p:endSnd/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/>
          </p:nvPr>
        </p:nvSpPr>
        <p:spPr>
          <a:xfrm>
            <a:off x="971550" y="549275"/>
            <a:ext cx="7129463" cy="1081088"/>
          </a:xfrm>
        </p:spPr>
        <p:txBody>
          <a:bodyPr>
            <a:normAutofit fontScale="85000" lnSpcReduction="1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fa-IR" sz="4400" b="1" dirty="0" smtClean="0"/>
              <a:t>محاسبه و تبديل درصدهاي دارويي به گرم</a:t>
            </a:r>
            <a:r>
              <a:rPr lang="fa-IR" sz="4400" dirty="0" smtClean="0"/>
              <a:t> </a:t>
            </a:r>
            <a:endParaRPr lang="en-US" sz="4400" dirty="0" smtClean="0"/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fa-IR" sz="3600" dirty="0">
              <a:solidFill>
                <a:srgbClr val="FFFF00"/>
              </a:solidFill>
              <a:latin typeface="2  Nazanin"/>
            </a:endParaRPr>
          </a:p>
        </p:txBody>
      </p:sp>
      <p:sp>
        <p:nvSpPr>
          <p:cNvPr id="48130" name="TextBox 4"/>
          <p:cNvSpPr txBox="1">
            <a:spLocks noChangeArrowheads="1"/>
          </p:cNvSpPr>
          <p:nvPr/>
        </p:nvSpPr>
        <p:spPr bwMode="auto">
          <a:xfrm>
            <a:off x="900113" y="1700213"/>
            <a:ext cx="78486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2400">
                <a:latin typeface="Cambria" pitchFamily="18" charset="0"/>
                <a:cs typeface="Times New Roman" pitchFamily="18" charset="0"/>
              </a:rPr>
              <a:t>با توجه به اينكه تعداد زيادي از داروها و سرم ها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(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مقدار داروي موجود در ظروف آنها به صورت درصد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(%)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نوشته شده است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(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كلسيم، ليدوكائين، گلوكز هيپرتونيك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)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پرستار براي رساندن مقدار داروي دستور داده شده بايد بتواند آن مقدار را محاسبه و از ظرف فوق برداشت كند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. </a:t>
            </a:r>
          </a:p>
          <a:p>
            <a:r>
              <a:rPr lang="fa-IR" sz="2400" b="1" i="1">
                <a:latin typeface="Cambria" pitchFamily="18" charset="0"/>
                <a:cs typeface="Times New Roman" pitchFamily="18" charset="0"/>
              </a:rPr>
              <a:t>درصد</a:t>
            </a:r>
            <a:r>
              <a:rPr lang="en-US" sz="2400" b="1" i="1">
                <a:latin typeface="Cambria" pitchFamily="18" charset="0"/>
                <a:cs typeface="Times New Roman" pitchFamily="18" charset="0"/>
              </a:rPr>
              <a:t> % = </a:t>
            </a:r>
            <a:r>
              <a:rPr lang="fa-IR" sz="2400" b="1" i="1">
                <a:latin typeface="Cambria" pitchFamily="18" charset="0"/>
                <a:cs typeface="Times New Roman" pitchFamily="18" charset="0"/>
              </a:rPr>
              <a:t>گرم در سي سي </a:t>
            </a:r>
            <a:endParaRPr lang="en-US" sz="2400">
              <a:latin typeface="Cambria" pitchFamily="18" charset="0"/>
              <a:cs typeface="Times New Roman" pitchFamily="18" charset="0"/>
            </a:endParaRPr>
          </a:p>
          <a:p>
            <a:r>
              <a:rPr lang="fa-IR" sz="2400">
                <a:latin typeface="Cambria" pitchFamily="18" charset="0"/>
                <a:cs typeface="Times New Roman" pitchFamily="18" charset="0"/>
              </a:rPr>
              <a:t>مثال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: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محلول ليدو كائين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1 % </a:t>
            </a:r>
          </a:p>
          <a:p>
            <a:r>
              <a:rPr lang="en-US" sz="2400">
                <a:latin typeface="Cambria" pitchFamily="18" charset="0"/>
                <a:cs typeface="Times New Roman" pitchFamily="18" charset="0"/>
              </a:rPr>
              <a:t>        </a:t>
            </a:r>
            <a:r>
              <a:rPr lang="en-US" sz="1600">
                <a:latin typeface="Cambria" pitchFamily="18" charset="0"/>
                <a:cs typeface="Times New Roman" pitchFamily="18" charset="0"/>
              </a:rPr>
              <a:t>   </a:t>
            </a:r>
            <a:endParaRPr lang="fa-IR" sz="1600">
              <a:latin typeface="Cambria" pitchFamily="18" charset="0"/>
              <a:cs typeface="Times New Roman" pitchFamily="18" charset="0"/>
            </a:endParaRPr>
          </a:p>
        </p:txBody>
      </p:sp>
      <p:sp>
        <p:nvSpPr>
          <p:cNvPr id="48131" name="TextBox 5"/>
          <p:cNvSpPr txBox="1">
            <a:spLocks noChangeArrowheads="1"/>
          </p:cNvSpPr>
          <p:nvPr/>
        </p:nvSpPr>
        <p:spPr bwMode="auto">
          <a:xfrm>
            <a:off x="0" y="5805488"/>
            <a:ext cx="8270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12</a:t>
            </a:r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7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620713"/>
            <a:ext cx="8229600" cy="5551487"/>
          </a:xfrm>
        </p:spPr>
        <p:txBody>
          <a:bodyPr/>
          <a:lstStyle/>
          <a:p>
            <a:r>
              <a:rPr lang="fa-IR" smtClean="0"/>
              <a:t>هر گاه غلظت دارويي با درصد مشخص شده باشد، فقط با حذف علامت درصد</a:t>
            </a:r>
            <a:r>
              <a:rPr lang="en-US" smtClean="0">
                <a:cs typeface="Times New Roman" pitchFamily="18" charset="0"/>
              </a:rPr>
              <a:t> ( % ) </a:t>
            </a:r>
            <a:r>
              <a:rPr lang="fa-IR" smtClean="0"/>
              <a:t>و گذاشتن رقم صفر جلوي عدد آن دارو، يك سي سي آن دارو حاوي اين عدد بدست آمده به واحد ميلي گرم مي باشد، مثال</a:t>
            </a:r>
            <a:r>
              <a:rPr lang="en-US" smtClean="0">
                <a:cs typeface="Times New Roman" pitchFamily="18" charset="0"/>
              </a:rPr>
              <a:t>: </a:t>
            </a:r>
            <a:endParaRPr lang="fa-IR" smtClean="0"/>
          </a:p>
          <a:p>
            <a:r>
              <a:rPr lang="fa-IR" smtClean="0"/>
              <a:t>۱</a:t>
            </a:r>
            <a:r>
              <a:rPr lang="en-US" b="1" smtClean="0">
                <a:cs typeface="Times New Roman" pitchFamily="18" charset="0"/>
              </a:rPr>
              <a:t>% </a:t>
            </a:r>
            <a:r>
              <a:rPr lang="fa-IR" smtClean="0"/>
              <a:t>يعني</a:t>
            </a:r>
            <a:r>
              <a:rPr lang="en-US" b="1" smtClean="0">
                <a:cs typeface="Times New Roman" pitchFamily="18" charset="0"/>
              </a:rPr>
              <a:t>: </a:t>
            </a:r>
            <a:r>
              <a:rPr lang="fa-IR" smtClean="0"/>
              <a:t>يك</a:t>
            </a:r>
            <a:r>
              <a:rPr lang="fa-IR" b="1" smtClean="0"/>
              <a:t> </a:t>
            </a:r>
            <a:r>
              <a:rPr lang="fa-IR" smtClean="0"/>
              <a:t>سي</a:t>
            </a:r>
            <a:r>
              <a:rPr lang="fa-IR" b="1" smtClean="0"/>
              <a:t> </a:t>
            </a:r>
            <a:r>
              <a:rPr lang="fa-IR" smtClean="0"/>
              <a:t>سي</a:t>
            </a:r>
            <a:r>
              <a:rPr lang="fa-IR" b="1" smtClean="0"/>
              <a:t> </a:t>
            </a:r>
            <a:r>
              <a:rPr lang="fa-IR" smtClean="0"/>
              <a:t>آن</a:t>
            </a:r>
            <a:r>
              <a:rPr lang="en-US" b="1" smtClean="0">
                <a:cs typeface="Times New Roman" pitchFamily="18" charset="0"/>
              </a:rPr>
              <a:t> 10 </a:t>
            </a:r>
            <a:r>
              <a:rPr lang="fa-IR" smtClean="0"/>
              <a:t>ميلي</a:t>
            </a:r>
            <a:r>
              <a:rPr lang="fa-IR" b="1" smtClean="0"/>
              <a:t> </a:t>
            </a:r>
            <a:r>
              <a:rPr lang="fa-IR" smtClean="0"/>
              <a:t>گرم</a:t>
            </a:r>
            <a:r>
              <a:rPr lang="fa-IR" b="1" smtClean="0"/>
              <a:t> </a:t>
            </a:r>
            <a:r>
              <a:rPr lang="fa-IR" smtClean="0"/>
              <a:t>دارو</a:t>
            </a:r>
            <a:r>
              <a:rPr lang="fa-IR" b="1" smtClean="0"/>
              <a:t> </a:t>
            </a:r>
            <a:r>
              <a:rPr lang="fa-IR" smtClean="0"/>
              <a:t>دارد</a:t>
            </a:r>
            <a:r>
              <a:rPr lang="en-US" b="1" smtClean="0">
                <a:cs typeface="Times New Roman" pitchFamily="18" charset="0"/>
              </a:rPr>
              <a:t>. </a:t>
            </a:r>
          </a:p>
          <a:p>
            <a:r>
              <a:rPr lang="en-US" b="1" smtClean="0">
                <a:cs typeface="Times New Roman" pitchFamily="18" charset="0"/>
              </a:rPr>
              <a:t>         </a:t>
            </a:r>
            <a:r>
              <a:rPr lang="fa-IR" smtClean="0"/>
              <a:t>۲</a:t>
            </a:r>
            <a:r>
              <a:rPr lang="en-US" b="1" smtClean="0">
                <a:cs typeface="Times New Roman" pitchFamily="18" charset="0"/>
              </a:rPr>
              <a:t>%</a:t>
            </a:r>
            <a:r>
              <a:rPr lang="fa-IR" smtClean="0"/>
              <a:t>يعني</a:t>
            </a:r>
            <a:r>
              <a:rPr lang="en-US" b="1" smtClean="0">
                <a:cs typeface="Times New Roman" pitchFamily="18" charset="0"/>
              </a:rPr>
              <a:t>: </a:t>
            </a:r>
            <a:r>
              <a:rPr lang="fa-IR" smtClean="0"/>
              <a:t>يك</a:t>
            </a:r>
            <a:r>
              <a:rPr lang="fa-IR" b="1" smtClean="0"/>
              <a:t> </a:t>
            </a:r>
            <a:r>
              <a:rPr lang="fa-IR" smtClean="0"/>
              <a:t>سي</a:t>
            </a:r>
            <a:r>
              <a:rPr lang="fa-IR" b="1" smtClean="0"/>
              <a:t> </a:t>
            </a:r>
            <a:r>
              <a:rPr lang="fa-IR" smtClean="0"/>
              <a:t>سي</a:t>
            </a:r>
            <a:r>
              <a:rPr lang="fa-IR" b="1" smtClean="0"/>
              <a:t> </a:t>
            </a:r>
            <a:r>
              <a:rPr lang="fa-IR" smtClean="0"/>
              <a:t>آن</a:t>
            </a:r>
            <a:r>
              <a:rPr lang="en-US" b="1" smtClean="0">
                <a:cs typeface="Times New Roman" pitchFamily="18" charset="0"/>
              </a:rPr>
              <a:t> 20 </a:t>
            </a:r>
            <a:r>
              <a:rPr lang="fa-IR" smtClean="0"/>
              <a:t>ميلي</a:t>
            </a:r>
            <a:r>
              <a:rPr lang="fa-IR" b="1" smtClean="0"/>
              <a:t> </a:t>
            </a:r>
            <a:r>
              <a:rPr lang="fa-IR" smtClean="0"/>
              <a:t>گرم</a:t>
            </a:r>
            <a:r>
              <a:rPr lang="fa-IR" b="1" smtClean="0"/>
              <a:t> </a:t>
            </a:r>
            <a:r>
              <a:rPr lang="fa-IR" smtClean="0"/>
              <a:t>دارو</a:t>
            </a:r>
            <a:r>
              <a:rPr lang="fa-IR" b="1" smtClean="0"/>
              <a:t> </a:t>
            </a:r>
            <a:r>
              <a:rPr lang="fa-IR" smtClean="0"/>
              <a:t>دارد</a:t>
            </a:r>
            <a:r>
              <a:rPr lang="en-US" b="1" smtClean="0">
                <a:cs typeface="Times New Roman" pitchFamily="18" charset="0"/>
              </a:rPr>
              <a:t>. </a:t>
            </a:r>
          </a:p>
          <a:p>
            <a:r>
              <a:rPr lang="en-US" b="1" smtClean="0">
                <a:cs typeface="Times New Roman" pitchFamily="18" charset="0"/>
              </a:rPr>
              <a:t>                </a:t>
            </a:r>
            <a:r>
              <a:rPr lang="fa-IR" smtClean="0"/>
              <a:t>۲۰</a:t>
            </a:r>
            <a:r>
              <a:rPr lang="en-US" b="1" smtClean="0">
                <a:cs typeface="Times New Roman" pitchFamily="18" charset="0"/>
              </a:rPr>
              <a:t> % </a:t>
            </a:r>
            <a:r>
              <a:rPr lang="fa-IR" smtClean="0"/>
              <a:t>يعني</a:t>
            </a:r>
            <a:r>
              <a:rPr lang="en-US" b="1" smtClean="0">
                <a:cs typeface="Times New Roman" pitchFamily="18" charset="0"/>
              </a:rPr>
              <a:t>: </a:t>
            </a:r>
            <a:r>
              <a:rPr lang="fa-IR" smtClean="0"/>
              <a:t>يك</a:t>
            </a:r>
            <a:r>
              <a:rPr lang="fa-IR" b="1" smtClean="0"/>
              <a:t> </a:t>
            </a:r>
            <a:r>
              <a:rPr lang="fa-IR" smtClean="0"/>
              <a:t>سي</a:t>
            </a:r>
            <a:r>
              <a:rPr lang="fa-IR" b="1" smtClean="0"/>
              <a:t> </a:t>
            </a:r>
            <a:r>
              <a:rPr lang="fa-IR" smtClean="0"/>
              <a:t>سي</a:t>
            </a:r>
            <a:r>
              <a:rPr lang="fa-IR" b="1" smtClean="0"/>
              <a:t> </a:t>
            </a:r>
            <a:r>
              <a:rPr lang="fa-IR" smtClean="0"/>
              <a:t>آن</a:t>
            </a:r>
            <a:r>
              <a:rPr lang="en-US" b="1" smtClean="0">
                <a:cs typeface="Times New Roman" pitchFamily="18" charset="0"/>
              </a:rPr>
              <a:t> 200 </a:t>
            </a:r>
            <a:r>
              <a:rPr lang="fa-IR" smtClean="0"/>
              <a:t>ميلي</a:t>
            </a:r>
            <a:r>
              <a:rPr lang="fa-IR" b="1" smtClean="0"/>
              <a:t> </a:t>
            </a:r>
            <a:r>
              <a:rPr lang="fa-IR" smtClean="0"/>
              <a:t>گرم</a:t>
            </a:r>
            <a:r>
              <a:rPr lang="fa-IR" b="1" smtClean="0"/>
              <a:t> </a:t>
            </a:r>
            <a:r>
              <a:rPr lang="fa-IR" smtClean="0"/>
              <a:t>دارو</a:t>
            </a:r>
            <a:r>
              <a:rPr lang="fa-IR" b="1" smtClean="0"/>
              <a:t> </a:t>
            </a:r>
            <a:r>
              <a:rPr lang="fa-IR" smtClean="0"/>
              <a:t>دارد</a:t>
            </a:r>
            <a:r>
              <a:rPr lang="en-US" b="1" smtClean="0">
                <a:cs typeface="Times New Roman" pitchFamily="18" charset="0"/>
              </a:rPr>
              <a:t>. </a:t>
            </a:r>
          </a:p>
          <a:p>
            <a:r>
              <a:rPr lang="en-US" b="1" smtClean="0">
                <a:cs typeface="Times New Roman" pitchFamily="18" charset="0"/>
              </a:rPr>
              <a:t>                             </a:t>
            </a:r>
            <a:r>
              <a:rPr lang="fa-IR" smtClean="0"/>
              <a:t>۵۰</a:t>
            </a:r>
            <a:r>
              <a:rPr lang="en-US" b="1" smtClean="0">
                <a:cs typeface="Times New Roman" pitchFamily="18" charset="0"/>
              </a:rPr>
              <a:t> % </a:t>
            </a:r>
            <a:r>
              <a:rPr lang="fa-IR" smtClean="0"/>
              <a:t>يعني</a:t>
            </a:r>
            <a:r>
              <a:rPr lang="en-US" b="1" smtClean="0">
                <a:cs typeface="Times New Roman" pitchFamily="18" charset="0"/>
              </a:rPr>
              <a:t>: </a:t>
            </a:r>
            <a:r>
              <a:rPr lang="fa-IR" smtClean="0"/>
              <a:t>يك</a:t>
            </a:r>
            <a:r>
              <a:rPr lang="fa-IR" b="1" smtClean="0"/>
              <a:t> </a:t>
            </a:r>
            <a:r>
              <a:rPr lang="fa-IR" smtClean="0"/>
              <a:t>سي</a:t>
            </a:r>
            <a:r>
              <a:rPr lang="fa-IR" b="1" smtClean="0"/>
              <a:t> </a:t>
            </a:r>
            <a:r>
              <a:rPr lang="fa-IR" smtClean="0"/>
              <a:t>سي</a:t>
            </a:r>
            <a:r>
              <a:rPr lang="fa-IR" b="1" smtClean="0"/>
              <a:t> </a:t>
            </a:r>
            <a:r>
              <a:rPr lang="fa-IR" smtClean="0"/>
              <a:t>آن</a:t>
            </a:r>
            <a:r>
              <a:rPr lang="en-US" b="1" smtClean="0">
                <a:cs typeface="Times New Roman" pitchFamily="18" charset="0"/>
              </a:rPr>
              <a:t> 500 </a:t>
            </a:r>
            <a:r>
              <a:rPr lang="fa-IR" smtClean="0"/>
              <a:t>ميلي</a:t>
            </a:r>
            <a:r>
              <a:rPr lang="fa-IR" b="1" smtClean="0"/>
              <a:t> </a:t>
            </a:r>
            <a:r>
              <a:rPr lang="fa-IR" smtClean="0"/>
              <a:t>گرم</a:t>
            </a:r>
            <a:r>
              <a:rPr lang="fa-IR" b="1" smtClean="0"/>
              <a:t> </a:t>
            </a:r>
            <a:r>
              <a:rPr lang="fa-IR" smtClean="0"/>
              <a:t>دارو</a:t>
            </a:r>
            <a:r>
              <a:rPr lang="fa-IR" b="1" smtClean="0"/>
              <a:t> </a:t>
            </a:r>
            <a:r>
              <a:rPr lang="fa-IR" smtClean="0"/>
              <a:t>دارد</a:t>
            </a:r>
            <a:r>
              <a:rPr lang="en-US" smtClean="0"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Content Placeholder 2"/>
          <p:cNvSpPr>
            <a:spLocks noGrp="1"/>
          </p:cNvSpPr>
          <p:nvPr>
            <p:ph/>
          </p:nvPr>
        </p:nvSpPr>
        <p:spPr>
          <a:xfrm>
            <a:off x="1835150" y="692150"/>
            <a:ext cx="7129463" cy="1081088"/>
          </a:xfrm>
        </p:spPr>
        <p:txBody>
          <a:bodyPr/>
          <a:lstStyle/>
          <a:p>
            <a:pPr marL="0" indent="0" algn="ctr" eaLnBrk="1" hangingPunct="1">
              <a:buFont typeface="Wingdings 2" pitchFamily="18" charset="2"/>
              <a:buNone/>
            </a:pPr>
            <a:r>
              <a:rPr lang="fa-IR" sz="4400" b="1" smtClean="0"/>
              <a:t>پمپ انفوزيون سرنگ</a:t>
            </a:r>
            <a:endParaRPr lang="fa-IR" sz="4400" smtClean="0">
              <a:solidFill>
                <a:srgbClr val="FFFF66"/>
              </a:solidFill>
              <a:latin typeface="2  Nazanin"/>
            </a:endParaRPr>
          </a:p>
        </p:txBody>
      </p:sp>
      <p:sp>
        <p:nvSpPr>
          <p:cNvPr id="50178" name="TextBox 4"/>
          <p:cNvSpPr txBox="1">
            <a:spLocks noChangeArrowheads="1"/>
          </p:cNvSpPr>
          <p:nvPr/>
        </p:nvSpPr>
        <p:spPr bwMode="auto">
          <a:xfrm>
            <a:off x="428625" y="1357313"/>
            <a:ext cx="781685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  </a:t>
            </a:r>
            <a:endParaRPr lang="en-US" sz="2400">
              <a:latin typeface="Cambria" pitchFamily="18" charset="0"/>
              <a:cs typeface="Times New Roman" pitchFamily="18" charset="0"/>
            </a:endParaRPr>
          </a:p>
          <a:p>
            <a:r>
              <a:rPr lang="fa-IR" sz="2400">
                <a:latin typeface="Cambria" pitchFamily="18" charset="0"/>
                <a:cs typeface="Times New Roman" pitchFamily="18" charset="0"/>
              </a:rPr>
              <a:t>با توجه به شيوع استفاده از اين دستگاه توجه شما را به رابطه زير جلب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 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مي كنيم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: </a:t>
            </a:r>
          </a:p>
          <a:p>
            <a:r>
              <a:rPr lang="fa-IR" sz="2400">
                <a:latin typeface="Cambria" pitchFamily="18" charset="0"/>
                <a:cs typeface="Times New Roman" pitchFamily="18" charset="0"/>
              </a:rPr>
              <a:t>اگر بر اساس آنچه در روش ميكروست دارو حل كنيد، همان مقدار دارو را در سرنگ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100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سي سي حل كنيد تعداد قطره در دقيقه بر حسب دستور داده شده پزشك، همان مقدار سي سي در </a:t>
            </a:r>
            <a:r>
              <a:rPr lang="fa-IR" sz="4000">
                <a:latin typeface="Cambria" pitchFamily="18" charset="0"/>
                <a:cs typeface="Times New Roman" pitchFamily="18" charset="0"/>
              </a:rPr>
              <a:t>ساعت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خواهد بود ، مثال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: </a:t>
            </a:r>
          </a:p>
          <a:p>
            <a:r>
              <a:rPr lang="fa-IR" sz="2400">
                <a:latin typeface="Cambria" pitchFamily="18" charset="0"/>
                <a:cs typeface="Times New Roman" pitchFamily="18" charset="0"/>
              </a:rPr>
              <a:t>اگر بيماري دستور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10μ g /min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سرم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TNG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دارد اگر همانند روش ميكروستي شما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5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ميلي گرم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TNG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در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100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سي سي سرنگ بريزيد چون در روش ميكروستي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12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قطره در دقيقه مي شود پس همان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12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سي سي در ساعت در روش سرنگي خواهد بود فقط اگر سرنگ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50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سي سي استفاده كرديد و همان مقدار دارو را در آن حل كرديد اين مقدار بايد نصف گردد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. </a:t>
            </a:r>
            <a:endParaRPr lang="fa-IR" sz="2400">
              <a:latin typeface="Cambria" pitchFamily="18" charset="0"/>
              <a:cs typeface="Times New Roman" pitchFamily="18" charset="0"/>
            </a:endParaRPr>
          </a:p>
        </p:txBody>
      </p:sp>
      <p:sp>
        <p:nvSpPr>
          <p:cNvPr id="50179" name="TextBox 5"/>
          <p:cNvSpPr txBox="1">
            <a:spLocks noChangeArrowheads="1"/>
          </p:cNvSpPr>
          <p:nvPr/>
        </p:nvSpPr>
        <p:spPr bwMode="auto">
          <a:xfrm>
            <a:off x="80963" y="6021388"/>
            <a:ext cx="8270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13</a:t>
            </a:r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Content Placeholder 2"/>
          <p:cNvSpPr>
            <a:spLocks noGrp="1"/>
          </p:cNvSpPr>
          <p:nvPr>
            <p:ph/>
          </p:nvPr>
        </p:nvSpPr>
        <p:spPr>
          <a:xfrm>
            <a:off x="928688" y="673100"/>
            <a:ext cx="7215187" cy="1027113"/>
          </a:xfrm>
        </p:spPr>
        <p:txBody>
          <a:bodyPr/>
          <a:lstStyle/>
          <a:p>
            <a:pPr marL="0" indent="0" algn="ctr" eaLnBrk="1" hangingPunct="1">
              <a:buFont typeface="Wingdings 2" pitchFamily="18" charset="2"/>
              <a:buNone/>
            </a:pPr>
            <a:r>
              <a:rPr lang="fa-IR" sz="4400" b="1" smtClean="0"/>
              <a:t>انفوزیون هپارین</a:t>
            </a:r>
            <a:endParaRPr lang="fa-IR" sz="4400" smtClean="0">
              <a:solidFill>
                <a:srgbClr val="FFFF66"/>
              </a:solidFill>
              <a:latin typeface="2  Nazanin"/>
            </a:endParaRPr>
          </a:p>
        </p:txBody>
      </p:sp>
      <p:sp>
        <p:nvSpPr>
          <p:cNvPr id="54274" name="TextBox 4"/>
          <p:cNvSpPr txBox="1">
            <a:spLocks noChangeArrowheads="1"/>
          </p:cNvSpPr>
          <p:nvPr/>
        </p:nvSpPr>
        <p:spPr bwMode="auto">
          <a:xfrm>
            <a:off x="928688" y="3929063"/>
            <a:ext cx="7858125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  </a:t>
            </a:r>
            <a:endParaRPr lang="fa-IR" sz="4400">
              <a:latin typeface="Cambria" pitchFamily="18" charset="0"/>
              <a:cs typeface="B Nazanin" pitchFamily="2" charset="-78"/>
            </a:endParaRPr>
          </a:p>
          <a:p>
            <a:endParaRPr lang="fa-IR" sz="4400">
              <a:latin typeface="Cambria" pitchFamily="18" charset="0"/>
              <a:cs typeface="B Nazanin" pitchFamily="2" charset="-78"/>
            </a:endParaRPr>
          </a:p>
          <a:p>
            <a:endParaRPr lang="fa-IR" sz="4400">
              <a:latin typeface="Cambria" pitchFamily="18" charset="0"/>
              <a:cs typeface="B Nazanin" pitchFamily="2" charset="-78"/>
            </a:endParaRPr>
          </a:p>
          <a:p>
            <a:endParaRPr lang="fa-IR" sz="4400">
              <a:latin typeface="Cambria" pitchFamily="18" charset="0"/>
              <a:cs typeface="B Nazanin" pitchFamily="2" charset="-78"/>
            </a:endParaRPr>
          </a:p>
          <a:p>
            <a:endParaRPr lang="fa-IR" sz="4400">
              <a:latin typeface="Cambria" pitchFamily="18" charset="0"/>
              <a:cs typeface="B Nazanin" pitchFamily="2" charset="-78"/>
            </a:endParaRPr>
          </a:p>
        </p:txBody>
      </p:sp>
      <p:sp>
        <p:nvSpPr>
          <p:cNvPr id="54275" name="TextBox 5"/>
          <p:cNvSpPr txBox="1">
            <a:spLocks noChangeArrowheads="1"/>
          </p:cNvSpPr>
          <p:nvPr/>
        </p:nvSpPr>
        <p:spPr bwMode="auto">
          <a:xfrm>
            <a:off x="0" y="5805488"/>
            <a:ext cx="8270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14</a:t>
            </a:r>
          </a:p>
        </p:txBody>
      </p:sp>
      <p:sp>
        <p:nvSpPr>
          <p:cNvPr id="54276" name="Rectangle 9"/>
          <p:cNvSpPr>
            <a:spLocks noChangeArrowheads="1"/>
          </p:cNvSpPr>
          <p:nvPr/>
        </p:nvSpPr>
        <p:spPr bwMode="auto">
          <a:xfrm>
            <a:off x="571500" y="1357313"/>
            <a:ext cx="7959725" cy="434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3600">
                <a:latin typeface="Cambria" pitchFamily="18" charset="0"/>
                <a:cs typeface="Times New Roman" pitchFamily="18" charset="0"/>
              </a:rPr>
              <a:t> </a:t>
            </a:r>
            <a:endParaRPr lang="en-US" sz="2400">
              <a:latin typeface="Cambria" pitchFamily="18" charset="0"/>
              <a:cs typeface="Times New Roman" pitchFamily="18" charset="0"/>
            </a:endParaRPr>
          </a:p>
          <a:p>
            <a:r>
              <a:rPr lang="fa-IR" sz="2400">
                <a:latin typeface="Cambria" pitchFamily="18" charset="0"/>
                <a:cs typeface="Times New Roman" pitchFamily="18" charset="0"/>
              </a:rPr>
              <a:t>اهداف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: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ازهپارین برای ایجاد حالت ضدانعقادی کامل و سیستمیک در بیماران برای پیشگیری ودرمان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DVT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وآمبولی ریه وآنزین ناپایداروانفارکتوس میوکاردو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...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استفاده میشود</a:t>
            </a:r>
            <a:endParaRPr lang="en-US" sz="2400">
              <a:latin typeface="Cambria" pitchFamily="18" charset="0"/>
              <a:cs typeface="Times New Roman" pitchFamily="18" charset="0"/>
            </a:endParaRPr>
          </a:p>
          <a:p>
            <a:r>
              <a:rPr lang="fa-IR" sz="2400">
                <a:latin typeface="Cambria" pitchFamily="18" charset="0"/>
                <a:cs typeface="Times New Roman" pitchFamily="18" charset="0"/>
              </a:rPr>
              <a:t>هر گاه براي انفوزين هپارين فقط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10000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واحد هپارين در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100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سي سي ميكروست حل كرديد تعداد قطرات تنظيمي همان مقدار دستور داده شده پزشك در ساعت است فقط با حذف دو رقم سمت راست آن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. </a:t>
            </a:r>
          </a:p>
          <a:p>
            <a:r>
              <a:rPr lang="fa-IR" sz="2400">
                <a:latin typeface="Cambria" pitchFamily="18" charset="0"/>
                <a:cs typeface="Times New Roman" pitchFamily="18" charset="0"/>
              </a:rPr>
              <a:t>مثال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: </a:t>
            </a:r>
          </a:p>
          <a:p>
            <a:r>
              <a:rPr lang="fa-IR" sz="2400" b="1">
                <a:latin typeface="Cambria" pitchFamily="18" charset="0"/>
                <a:cs typeface="Times New Roman" pitchFamily="18" charset="0"/>
              </a:rPr>
              <a:t>اگر دستور</a:t>
            </a:r>
            <a:r>
              <a:rPr lang="en-US" sz="2400" b="1">
                <a:latin typeface="Cambria" pitchFamily="18" charset="0"/>
                <a:cs typeface="Times New Roman" pitchFamily="18" charset="0"/>
              </a:rPr>
              <a:t> 500 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واحد در ساعت است</a:t>
            </a:r>
            <a:r>
              <a:rPr lang="en-US" sz="2400" b="1">
                <a:latin typeface="Cambria" pitchFamily="18" charset="0"/>
                <a:cs typeface="Times New Roman" pitchFamily="18" charset="0"/>
              </a:rPr>
              <a:t> 5 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قطره در دقيقه</a:t>
            </a:r>
            <a:r>
              <a:rPr lang="en-US" sz="2400" b="1">
                <a:latin typeface="Cambria" pitchFamily="18" charset="0"/>
                <a:cs typeface="Times New Roman" pitchFamily="18" charset="0"/>
              </a:rPr>
              <a:t>   </a:t>
            </a:r>
            <a:endParaRPr lang="en-US" sz="2400">
              <a:latin typeface="Cambria" pitchFamily="18" charset="0"/>
              <a:cs typeface="Times New Roman" pitchFamily="18" charset="0"/>
            </a:endParaRPr>
          </a:p>
          <a:p>
            <a:r>
              <a:rPr lang="en-US" sz="2400" b="1">
                <a:latin typeface="Cambria" pitchFamily="18" charset="0"/>
                <a:cs typeface="Times New Roman" pitchFamily="18" charset="0"/>
              </a:rPr>
              <a:t>        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اگر دستور</a:t>
            </a:r>
            <a:r>
              <a:rPr lang="en-US" sz="2400" b="1">
                <a:latin typeface="Cambria" pitchFamily="18" charset="0"/>
                <a:cs typeface="Times New Roman" pitchFamily="18" charset="0"/>
              </a:rPr>
              <a:t> 1000 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واحد در ساعت است</a:t>
            </a:r>
            <a:r>
              <a:rPr lang="en-US" sz="2400" b="1">
                <a:latin typeface="Cambria" pitchFamily="18" charset="0"/>
                <a:cs typeface="Times New Roman" pitchFamily="18" charset="0"/>
              </a:rPr>
              <a:t> 10 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قطره در دقيقه </a:t>
            </a:r>
            <a:endParaRPr lang="en-US" sz="2400">
              <a:latin typeface="Cambria" pitchFamily="18" charset="0"/>
              <a:cs typeface="Times New Roman" pitchFamily="18" charset="0"/>
            </a:endParaRPr>
          </a:p>
          <a:p>
            <a:r>
              <a:rPr lang="en-US" sz="2400" b="1">
                <a:latin typeface="Cambria" pitchFamily="18" charset="0"/>
                <a:cs typeface="Times New Roman" pitchFamily="18" charset="0"/>
              </a:rPr>
              <a:t>             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اگر دستور</a:t>
            </a:r>
            <a:r>
              <a:rPr lang="en-US" sz="2400" b="1">
                <a:latin typeface="Cambria" pitchFamily="18" charset="0"/>
                <a:cs typeface="Times New Roman" pitchFamily="18" charset="0"/>
              </a:rPr>
              <a:t> 1500 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واحد در ساعت است</a:t>
            </a:r>
            <a:r>
              <a:rPr lang="en-US" sz="2400" b="1">
                <a:latin typeface="Cambria" pitchFamily="18" charset="0"/>
                <a:cs typeface="Times New Roman" pitchFamily="18" charset="0"/>
              </a:rPr>
              <a:t> 15 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قطره در دقيقه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  </a:t>
            </a:r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Content Placeholder 1"/>
          <p:cNvSpPr>
            <a:spLocks noGrp="1"/>
          </p:cNvSpPr>
          <p:nvPr>
            <p:ph/>
          </p:nvPr>
        </p:nvSpPr>
        <p:spPr>
          <a:xfrm>
            <a:off x="285750" y="285750"/>
            <a:ext cx="8358188" cy="1295400"/>
          </a:xfrm>
        </p:spPr>
        <p:txBody>
          <a:bodyPr/>
          <a:lstStyle/>
          <a:p>
            <a:pPr eaLnBrk="1" hangingPunct="1"/>
            <a:r>
              <a:rPr lang="fa-IR" sz="4000" smtClean="0"/>
              <a:t>مراحل انجام کار</a:t>
            </a:r>
            <a:r>
              <a:rPr lang="en-US" sz="4000" smtClean="0">
                <a:cs typeface="Times New Roman" pitchFamily="18" charset="0"/>
              </a:rPr>
              <a:t>: </a:t>
            </a:r>
          </a:p>
        </p:txBody>
      </p:sp>
      <p:sp>
        <p:nvSpPr>
          <p:cNvPr id="56322" name="TextBox 2"/>
          <p:cNvSpPr txBox="1">
            <a:spLocks noChangeArrowheads="1"/>
          </p:cNvSpPr>
          <p:nvPr/>
        </p:nvSpPr>
        <p:spPr bwMode="auto">
          <a:xfrm>
            <a:off x="0" y="5949950"/>
            <a:ext cx="900113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18</a:t>
            </a:r>
          </a:p>
        </p:txBody>
      </p:sp>
      <p:sp>
        <p:nvSpPr>
          <p:cNvPr id="56323" name="TextBox 3"/>
          <p:cNvSpPr txBox="1">
            <a:spLocks noChangeArrowheads="1"/>
          </p:cNvSpPr>
          <p:nvPr/>
        </p:nvSpPr>
        <p:spPr bwMode="auto">
          <a:xfrm>
            <a:off x="285750" y="1214438"/>
            <a:ext cx="8572500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latin typeface="Cambria" pitchFamily="18" charset="0"/>
                <a:cs typeface="Times New Roman" pitchFamily="18" charset="0"/>
              </a:rPr>
              <a:t>-1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بابیماردرموردشروع دارو صحبت کنید وهدف رابه اوتوضیح دهید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-2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یک رگ مناسب برای بیمار بگیرید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-3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میکروست را با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100cc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محلول سرم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D/w5%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پرکنیدوهپارین را طبق دستور به آن اضافه کنید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)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یک سرنگ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50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سی سی با محلول فوق پر کنیدو دارو را اضافه کنید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(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-4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قبل از شروع انفوزیون دوز بلوس دارو راتاماکزیمم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5000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واحد وریدی تزریق کنید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-5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انفوزیون رابا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12u/kg/hr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تاماکزیمم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1000u/hr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وریدی تزریق کنید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-6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حدود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4-6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ساعت پس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ازشروع دارو در صورت لزوم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12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ساعت پس از آن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PTT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راچک کنید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-7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سپس روزانه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PTT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بیمار را چک کنید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باید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1/5-2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برابر زمان نرمال باشد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اگر در این محدوده نبود باید طبق دستور میزان هپارین راتغییر دهید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-8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بیمار را از نظر خونریزی در نقاط مختلف بدن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)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ادرار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-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مدفوع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-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پوست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-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مایعات برگشتی معده و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....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کنترل کنید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(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-9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اقدامات انجام شده ومشاهدات خود را در چارت بیمار ثبت کنید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-10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تزریق عضلانی این دارو ممنوع میباشد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.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-11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آنتی دوت هپارین سولفات پروتامین میباشد باید دردسترس باشد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-12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به درد بیمار در ناحیه شکم توجه کنید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-13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کنترل آزمایشات پایه شامل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PT_PTT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قبل از شروع پرتکل برای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Base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اولیه ضروری میباشد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  <a:endParaRPr lang="fa-IR" sz="2000">
              <a:latin typeface="Cambr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Content Placeholder 1"/>
          <p:cNvSpPr>
            <a:spLocks noGrp="1"/>
          </p:cNvSpPr>
          <p:nvPr>
            <p:ph/>
          </p:nvPr>
        </p:nvSpPr>
        <p:spPr>
          <a:xfrm>
            <a:off x="971550" y="404813"/>
            <a:ext cx="7848600" cy="1295400"/>
          </a:xfrm>
        </p:spPr>
        <p:txBody>
          <a:bodyPr/>
          <a:lstStyle/>
          <a:p>
            <a:pPr eaLnBrk="1" hangingPunct="1"/>
            <a:r>
              <a:rPr lang="fa-IR" sz="4400" smtClean="0"/>
              <a:t>دوپامين </a:t>
            </a:r>
            <a:endParaRPr lang="en-US" sz="4400" smtClean="0">
              <a:cs typeface="Times New Roman" pitchFamily="18" charset="0"/>
            </a:endParaRPr>
          </a:p>
        </p:txBody>
      </p:sp>
      <p:sp>
        <p:nvSpPr>
          <p:cNvPr id="57346" name="TextBox 2"/>
          <p:cNvSpPr txBox="1">
            <a:spLocks noChangeArrowheads="1"/>
          </p:cNvSpPr>
          <p:nvPr/>
        </p:nvSpPr>
        <p:spPr bwMode="auto">
          <a:xfrm>
            <a:off x="0" y="5949950"/>
            <a:ext cx="900113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19</a:t>
            </a:r>
          </a:p>
        </p:txBody>
      </p:sp>
      <p:sp>
        <p:nvSpPr>
          <p:cNvPr id="57347" name="TextBox 3"/>
          <p:cNvSpPr txBox="1">
            <a:spLocks noChangeArrowheads="1"/>
          </p:cNvSpPr>
          <p:nvPr/>
        </p:nvSpPr>
        <p:spPr bwMode="auto">
          <a:xfrm>
            <a:off x="357188" y="1428750"/>
            <a:ext cx="8358187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2000" b="1">
                <a:latin typeface="Cambria" pitchFamily="18" charset="0"/>
                <a:cs typeface="Times New Roman" pitchFamily="18" charset="0"/>
              </a:rPr>
              <a:t>دوپامین با سه دوز مختلف کاربردهای متفاوتی دارد</a:t>
            </a:r>
            <a:r>
              <a:rPr lang="en-US" sz="2000" b="1">
                <a:latin typeface="Cambria" pitchFamily="18" charset="0"/>
                <a:cs typeface="Times New Roman" pitchFamily="18" charset="0"/>
              </a:rPr>
              <a:t>: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</a:t>
            </a:r>
          </a:p>
          <a:p>
            <a:r>
              <a:rPr lang="en-US" sz="2000" b="1">
                <a:latin typeface="Cambria" pitchFamily="18" charset="0"/>
                <a:cs typeface="Times New Roman" pitchFamily="18" charset="0"/>
              </a:rPr>
              <a:t>1- </a:t>
            </a:r>
            <a:r>
              <a:rPr lang="fa-IR" sz="2000" b="1">
                <a:latin typeface="Cambria" pitchFamily="18" charset="0"/>
                <a:cs typeface="Times New Roman" pitchFamily="18" charset="0"/>
              </a:rPr>
              <a:t>دوز پایین: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       </a:t>
            </a:r>
            <a:endParaRPr lang="en-US" sz="2000">
              <a:solidFill>
                <a:srgbClr val="FF0000"/>
              </a:solidFill>
              <a:latin typeface="Cambria" pitchFamily="18" charset="0"/>
              <a:cs typeface="Times New Roman" pitchFamily="18" charset="0"/>
            </a:endParaRPr>
          </a:p>
          <a:p>
            <a:r>
              <a:rPr lang="en-US" sz="2000" b="1">
                <a:solidFill>
                  <a:srgbClr val="FF0000"/>
                </a:solidFill>
                <a:latin typeface="Cambria" pitchFamily="18" charset="0"/>
                <a:cs typeface="Times New Roman" pitchFamily="18" charset="0"/>
              </a:rPr>
              <a:t> low Dose  </a:t>
            </a:r>
            <a:r>
              <a:rPr lang="en-US" sz="2000" b="1">
                <a:latin typeface="Cambria" pitchFamily="18" charset="0"/>
                <a:cs typeface="Times New Roman" pitchFamily="18" charset="0"/>
              </a:rPr>
              <a:t>   0/5 -2 -4  mcg/kg/min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 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 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با تحریک گیرنده های دوپامینرژیک باعث وازودیلاتاسیون عروق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(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شریانهای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)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مزانتریک و کلیوی شده و دیورز ایجاد می کند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 (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جریان خون کلیه، برون ده ادراری، دفع سدیم را افزایش می دهد</a:t>
            </a:r>
            <a:endParaRPr lang="en-US" sz="2000">
              <a:latin typeface="Cambria" pitchFamily="18" charset="0"/>
              <a:cs typeface="Times New Roman" pitchFamily="18" charset="0"/>
            </a:endParaRP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2</a:t>
            </a:r>
            <a:r>
              <a:rPr lang="en-US" sz="2000" b="1">
                <a:latin typeface="Cambria" pitchFamily="18" charset="0"/>
                <a:cs typeface="Times New Roman" pitchFamily="18" charset="0"/>
              </a:rPr>
              <a:t>- </a:t>
            </a:r>
            <a:r>
              <a:rPr lang="fa-IR" sz="2000" b="1">
                <a:latin typeface="Cambria" pitchFamily="18" charset="0"/>
                <a:cs typeface="Times New Roman" pitchFamily="18" charset="0"/>
              </a:rPr>
              <a:t>دوز متوسط</a:t>
            </a:r>
            <a:r>
              <a:rPr lang="en-US" sz="2000" b="1">
                <a:latin typeface="Cambria" pitchFamily="18" charset="0"/>
                <a:cs typeface="Times New Roman" pitchFamily="18" charset="0"/>
              </a:rPr>
              <a:t>:</a:t>
            </a:r>
            <a:endParaRPr lang="en-US" sz="2000">
              <a:latin typeface="Cambria" pitchFamily="18" charset="0"/>
              <a:cs typeface="Times New Roman" pitchFamily="18" charset="0"/>
            </a:endParaRPr>
          </a:p>
          <a:p>
            <a:r>
              <a:rPr lang="en-US" sz="2000" b="1">
                <a:latin typeface="Cambria" pitchFamily="18" charset="0"/>
                <a:cs typeface="Times New Roman" pitchFamily="18" charset="0"/>
              </a:rPr>
              <a:t>  </a:t>
            </a:r>
            <a:r>
              <a:rPr lang="en-US" sz="2000" b="1">
                <a:solidFill>
                  <a:srgbClr val="FF0000"/>
                </a:solidFill>
                <a:latin typeface="Cambria" pitchFamily="18" charset="0"/>
                <a:cs typeface="Times New Roman" pitchFamily="18" charset="0"/>
              </a:rPr>
              <a:t>medium Dose-</a:t>
            </a:r>
            <a:r>
              <a:rPr lang="en-US" sz="2000" b="1">
                <a:latin typeface="Cambria" pitchFamily="18" charset="0"/>
                <a:cs typeface="Times New Roman" pitchFamily="18" charset="0"/>
              </a:rPr>
              <a:t> </a:t>
            </a:r>
            <a:r>
              <a:rPr lang="fa-IR" sz="2000" b="1">
                <a:latin typeface="Cambria" pitchFamily="18" charset="0"/>
                <a:cs typeface="Times New Roman" pitchFamily="18" charset="0"/>
              </a:rPr>
              <a:t>۵</a:t>
            </a:r>
            <a:r>
              <a:rPr lang="en-US" sz="2000" b="1">
                <a:latin typeface="Cambria" pitchFamily="18" charset="0"/>
                <a:cs typeface="Times New Roman" pitchFamily="18" charset="0"/>
              </a:rPr>
              <a:t>-</a:t>
            </a:r>
            <a:r>
              <a:rPr lang="fa-IR" sz="2000" b="1">
                <a:latin typeface="Cambria" pitchFamily="18" charset="0"/>
                <a:cs typeface="Times New Roman" pitchFamily="18" charset="0"/>
              </a:rPr>
              <a:t>۱۰</a:t>
            </a:r>
            <a:r>
              <a:rPr lang="en-US" sz="2000" b="1">
                <a:latin typeface="Cambria" pitchFamily="18" charset="0"/>
                <a:cs typeface="Times New Roman" pitchFamily="18" charset="0"/>
              </a:rPr>
              <a:t>mcg/kg/min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   </a:t>
            </a:r>
          </a:p>
          <a:p>
            <a:r>
              <a:rPr lang="fa-IR" sz="2000">
                <a:latin typeface="Cambria" pitchFamily="18" charset="0"/>
                <a:cs typeface="Times New Roman" pitchFamily="18" charset="0"/>
              </a:rPr>
              <a:t>با تحریک گیرنده های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  1β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و اثر اینوتروپیک مثبت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(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بوسیله تأثیر مستقیم و آزادسازی نوراپی نفرین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)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باعث افزایش قدرت انقباضی میوکارد، حجم ضربه ای، برون ده قلبی و ضربان قلب می گردد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(اینوتروپیک مثبت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–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کرونوتروپیک مثبـت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)</a:t>
            </a:r>
          </a:p>
          <a:p>
            <a:r>
              <a:rPr lang="fa-IR" sz="2000">
                <a:latin typeface="Cambria" pitchFamily="18" charset="0"/>
                <a:cs typeface="Times New Roman" pitchFamily="18" charset="0"/>
              </a:rPr>
              <a:t>3-</a:t>
            </a:r>
            <a:r>
              <a:rPr lang="fa-IR" sz="2000" b="1">
                <a:latin typeface="Cambria" pitchFamily="18" charset="0"/>
                <a:cs typeface="Times New Roman" pitchFamily="18" charset="0"/>
              </a:rPr>
              <a:t>دوز</a:t>
            </a:r>
            <a:r>
              <a:rPr lang="en-US" sz="2000" b="1">
                <a:latin typeface="Cambria" pitchFamily="18" charset="0"/>
                <a:cs typeface="Times New Roman" pitchFamily="18" charset="0"/>
              </a:rPr>
              <a:t>  </a:t>
            </a:r>
            <a:r>
              <a:rPr lang="fa-IR" sz="2000" b="1">
                <a:latin typeface="Cambria" pitchFamily="18" charset="0"/>
                <a:cs typeface="Times New Roman" pitchFamily="18" charset="0"/>
              </a:rPr>
              <a:t>بالا</a:t>
            </a:r>
            <a:r>
              <a:rPr lang="en-US" sz="2000" b="1">
                <a:latin typeface="Cambria" pitchFamily="18" charset="0"/>
                <a:cs typeface="Times New Roman" pitchFamily="18" charset="0"/>
              </a:rPr>
              <a:t>:</a:t>
            </a:r>
            <a:endParaRPr lang="en-US" sz="2000">
              <a:latin typeface="Cambria" pitchFamily="18" charset="0"/>
              <a:cs typeface="Times New Roman" pitchFamily="18" charset="0"/>
            </a:endParaRPr>
          </a:p>
          <a:p>
            <a:r>
              <a:rPr lang="en-US" sz="2000" b="1">
                <a:latin typeface="Cambria" pitchFamily="18" charset="0"/>
                <a:cs typeface="Times New Roman" pitchFamily="18" charset="0"/>
              </a:rPr>
              <a:t> </a:t>
            </a:r>
            <a:r>
              <a:rPr lang="en-US" sz="2000" b="1">
                <a:solidFill>
                  <a:srgbClr val="FF0000"/>
                </a:solidFill>
                <a:latin typeface="Cambria" pitchFamily="18" charset="0"/>
                <a:cs typeface="Times New Roman" pitchFamily="18" charset="0"/>
              </a:rPr>
              <a:t>High Dose-</a:t>
            </a:r>
            <a:r>
              <a:rPr lang="en-US" sz="2000" b="1">
                <a:latin typeface="Cambria" pitchFamily="18" charset="0"/>
                <a:cs typeface="Times New Roman" pitchFamily="18" charset="0"/>
              </a:rPr>
              <a:t>  10-20 mcg/kg/min </a:t>
            </a:r>
            <a:endParaRPr lang="en-US" sz="2000">
              <a:latin typeface="Cambria" pitchFamily="18" charset="0"/>
              <a:cs typeface="Times New Roman" pitchFamily="18" charset="0"/>
            </a:endParaRPr>
          </a:p>
          <a:p>
            <a:r>
              <a:rPr lang="fa-IR" sz="2000">
                <a:latin typeface="Cambria" pitchFamily="18" charset="0"/>
                <a:cs typeface="Times New Roman" pitchFamily="18" charset="0"/>
              </a:rPr>
              <a:t>با تحریک گیرنده های آلفا ، باعث افزایش فشار خون فرد می گردد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 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 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مکانیسم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: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افزایش مقاومت محیطی، انقباض عروق ، تنگ کردن شریانها و افزایش فشار خون سیستولیک و دیاستولیک </a:t>
            </a:r>
            <a:endParaRPr lang="en-US" sz="2000">
              <a:latin typeface="Cambria" pitchFamily="18" charset="0"/>
              <a:cs typeface="Times New Roman" pitchFamily="18" charset="0"/>
            </a:endParaRPr>
          </a:p>
          <a:p>
            <a:endParaRPr lang="en-US" sz="2000">
              <a:latin typeface="Cambr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Content Placeholder 1"/>
          <p:cNvSpPr>
            <a:spLocks noGrp="1"/>
          </p:cNvSpPr>
          <p:nvPr>
            <p:ph/>
          </p:nvPr>
        </p:nvSpPr>
        <p:spPr>
          <a:xfrm>
            <a:off x="971550" y="404813"/>
            <a:ext cx="7848600" cy="1295400"/>
          </a:xfrm>
        </p:spPr>
        <p:txBody>
          <a:bodyPr/>
          <a:lstStyle/>
          <a:p>
            <a:pPr marL="0" indent="0" algn="ctr" eaLnBrk="1" hangingPunct="1">
              <a:buFont typeface="Wingdings 2" pitchFamily="18" charset="2"/>
              <a:buNone/>
            </a:pPr>
            <a:r>
              <a:rPr lang="fa-IR" sz="4400" smtClean="0">
                <a:solidFill>
                  <a:srgbClr val="FFFF66"/>
                </a:solidFill>
              </a:rPr>
              <a:t>روش محاسبه دوپامین</a:t>
            </a:r>
            <a:endParaRPr lang="fa-IR" sz="4400" smtClean="0"/>
          </a:p>
        </p:txBody>
      </p:sp>
      <p:sp>
        <p:nvSpPr>
          <p:cNvPr id="58370" name="TextBox 2"/>
          <p:cNvSpPr txBox="1">
            <a:spLocks noChangeArrowheads="1"/>
          </p:cNvSpPr>
          <p:nvPr/>
        </p:nvSpPr>
        <p:spPr bwMode="auto">
          <a:xfrm>
            <a:off x="0" y="5949950"/>
            <a:ext cx="900113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20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57188" y="1571625"/>
            <a:ext cx="83185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a-IR" sz="2400">
                <a:latin typeface="Cambria" pitchFamily="18" charset="0"/>
                <a:cs typeface="Times New Roman" pitchFamily="18" charset="0"/>
              </a:rPr>
              <a:t> 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en-US" sz="2400" b="1">
                <a:latin typeface="Cambria" pitchFamily="18" charset="0"/>
                <a:cs typeface="Times New Roman" pitchFamily="18" charset="0"/>
              </a:rPr>
              <a:t>(kg) 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وزن</a:t>
            </a:r>
            <a:r>
              <a:rPr lang="en-US" sz="2400" b="1">
                <a:latin typeface="Cambria" pitchFamily="18" charset="0"/>
                <a:cs typeface="Times New Roman" pitchFamily="18" charset="0"/>
              </a:rPr>
              <a:t> × 60 (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قطره</a:t>
            </a:r>
            <a:r>
              <a:rPr lang="en-US" sz="2400" b="1">
                <a:latin typeface="Cambria" pitchFamily="18" charset="0"/>
                <a:cs typeface="Times New Roman" pitchFamily="18" charset="0"/>
              </a:rPr>
              <a:t> × 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مقدار حجم سرم</a:t>
            </a:r>
            <a:r>
              <a:rPr lang="en-US" sz="2400" b="1">
                <a:latin typeface="Cambria" pitchFamily="18" charset="0"/>
                <a:cs typeface="Times New Roman" pitchFamily="18" charset="0"/>
              </a:rPr>
              <a:t> (cc) × 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مقدار داروی دستور داده شده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 </a:t>
            </a:r>
            <a:endParaRPr lang="en-US" sz="2400">
              <a:latin typeface="Cambria" pitchFamily="18" charset="0"/>
              <a:cs typeface="Times New Roman" pitchFamily="18" charset="0"/>
            </a:endParaRPr>
          </a:p>
          <a:p>
            <a:pPr algn="ctr"/>
            <a:r>
              <a:rPr lang="fa-IR" sz="3200" b="1">
                <a:latin typeface="Cambria" pitchFamily="18" charset="0"/>
                <a:cs typeface="Times New Roman" pitchFamily="18" charset="0"/>
              </a:rPr>
              <a:t>تعدادقطرات</a:t>
            </a:r>
            <a:r>
              <a:rPr lang="en-US" sz="3200" b="1">
                <a:latin typeface="Cambria" pitchFamily="18" charset="0"/>
                <a:cs typeface="Times New Roman" pitchFamily="18" charset="0"/>
              </a:rPr>
              <a:t>-----------------------------------------=</a:t>
            </a:r>
            <a:br>
              <a:rPr lang="en-US" sz="3200" b="1">
                <a:latin typeface="Cambria" pitchFamily="18" charset="0"/>
                <a:cs typeface="Times New Roman" pitchFamily="18" charset="0"/>
              </a:rPr>
            </a:br>
            <a:r>
              <a:rPr lang="en-US" sz="3200">
                <a:latin typeface="Cambria" pitchFamily="18" charset="0"/>
                <a:cs typeface="Times New Roman" pitchFamily="18" charset="0"/>
              </a:rPr>
              <a:t>           </a:t>
            </a:r>
            <a:r>
              <a:rPr lang="en-US" sz="3200" b="1">
                <a:latin typeface="Cambria" pitchFamily="18" charset="0"/>
                <a:cs typeface="Times New Roman" pitchFamily="18" charset="0"/>
              </a:rPr>
              <a:t> </a:t>
            </a:r>
            <a:r>
              <a:rPr lang="fa-IR" sz="3200" b="1">
                <a:latin typeface="Cambria" pitchFamily="18" charset="0"/>
                <a:cs typeface="Times New Roman" pitchFamily="18" charset="0"/>
              </a:rPr>
              <a:t>مقدار کل داروی موجود</a:t>
            </a:r>
            <a:r>
              <a:rPr lang="en-US" sz="3200" b="1">
                <a:latin typeface="Cambria" pitchFamily="18" charset="0"/>
                <a:cs typeface="Times New Roman" pitchFamily="18" charset="0"/>
              </a:rPr>
              <a:t> </a:t>
            </a:r>
            <a:r>
              <a:rPr lang="fa-IR" sz="3200" b="1">
                <a:latin typeface="Cambria" pitchFamily="18" charset="0"/>
                <a:cs typeface="Times New Roman" pitchFamily="18" charset="0"/>
              </a:rPr>
              <a:t>بر حسب </a:t>
            </a:r>
            <a:endParaRPr lang="fa-IR" sz="3200">
              <a:latin typeface="Cambr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971550" y="404813"/>
            <a:ext cx="7848600" cy="1295400"/>
          </a:xfrm>
        </p:spPr>
        <p:txBody>
          <a:bodyPr>
            <a:normAutofit fontScale="92500"/>
          </a:bodyPr>
          <a:lstStyle/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fa-IR" sz="4800" dirty="0" smtClean="0"/>
              <a:t> </a:t>
            </a:r>
            <a:r>
              <a:rPr lang="fa-IR" sz="4400" b="1" dirty="0" smtClean="0"/>
              <a:t>روش سوم محاسبه دوپامین</a:t>
            </a:r>
            <a:r>
              <a:rPr lang="en-US" sz="4400" b="1" dirty="0" smtClean="0"/>
              <a:t>  </a:t>
            </a:r>
            <a:r>
              <a:rPr lang="fa-IR" sz="4400" b="1" dirty="0" smtClean="0"/>
              <a:t>به روش ذهنی:</a:t>
            </a:r>
            <a:endParaRPr lang="fa-IR" sz="4400" dirty="0" smtClean="0"/>
          </a:p>
        </p:txBody>
      </p:sp>
      <p:sp>
        <p:nvSpPr>
          <p:cNvPr id="59394" name="TextBox 2"/>
          <p:cNvSpPr txBox="1">
            <a:spLocks noChangeArrowheads="1"/>
          </p:cNvSpPr>
          <p:nvPr/>
        </p:nvSpPr>
        <p:spPr bwMode="auto">
          <a:xfrm>
            <a:off x="0" y="5949950"/>
            <a:ext cx="900113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21</a:t>
            </a:r>
          </a:p>
        </p:txBody>
      </p:sp>
      <p:sp>
        <p:nvSpPr>
          <p:cNvPr id="59395" name="TextBox 3"/>
          <p:cNvSpPr txBox="1">
            <a:spLocks noChangeArrowheads="1"/>
          </p:cNvSpPr>
          <p:nvPr/>
        </p:nvSpPr>
        <p:spPr bwMode="auto">
          <a:xfrm>
            <a:off x="357188" y="1571625"/>
            <a:ext cx="83185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3600">
              <a:latin typeface="Cambria" pitchFamily="18" charset="0"/>
              <a:cs typeface="Times New Roman" pitchFamily="18" charset="0"/>
            </a:endParaRPr>
          </a:p>
          <a:p>
            <a:r>
              <a:rPr lang="fa-IR" sz="3600">
                <a:latin typeface="Cambria" pitchFamily="18" charset="0"/>
                <a:cs typeface="Times New Roman" pitchFamily="18" charset="0"/>
              </a:rPr>
              <a:t>هرگاه هر دارویی با هر میزانی در</a:t>
            </a:r>
            <a:r>
              <a:rPr lang="en-US" sz="3600">
                <a:latin typeface="Cambria" pitchFamily="18" charset="0"/>
                <a:cs typeface="Times New Roman" pitchFamily="18" charset="0"/>
              </a:rPr>
              <a:t> 100 </a:t>
            </a:r>
            <a:r>
              <a:rPr lang="fa-IR" sz="3600">
                <a:latin typeface="Cambria" pitchFamily="18" charset="0"/>
                <a:cs typeface="Times New Roman" pitchFamily="18" charset="0"/>
              </a:rPr>
              <a:t>سی سی میکروست ریخته شود،</a:t>
            </a:r>
            <a:r>
              <a:rPr lang="en-US" sz="3600">
                <a:latin typeface="Cambria" pitchFamily="18" charset="0"/>
                <a:cs typeface="Times New Roman" pitchFamily="18" charset="0"/>
              </a:rPr>
              <a:t> 6 </a:t>
            </a:r>
            <a:r>
              <a:rPr lang="fa-IR" sz="3600">
                <a:latin typeface="Cambria" pitchFamily="18" charset="0"/>
                <a:cs typeface="Times New Roman" pitchFamily="18" charset="0"/>
              </a:rPr>
              <a:t>قطره آن حاوی همان مقدار داروست که ریخته شده است، اما با یک واحد کوچکتر</a:t>
            </a:r>
            <a:r>
              <a:rPr lang="en-US" sz="3600">
                <a:latin typeface="Cambria" pitchFamily="18" charset="0"/>
                <a:cs typeface="Times New Roman" pitchFamily="18" charset="0"/>
              </a:rPr>
              <a:t>. </a:t>
            </a:r>
          </a:p>
          <a:p>
            <a:r>
              <a:rPr lang="en-US" sz="3600">
                <a:latin typeface="Cambria" pitchFamily="18" charset="0"/>
                <a:cs typeface="Times New Roman" pitchFamily="18" charset="0"/>
              </a:rPr>
              <a:t> 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چنانچه </a:t>
            </a:r>
            <a:r>
              <a:rPr lang="en-US" sz="2400" baseline="30000">
                <a:latin typeface="Cambria" pitchFamily="18" charset="0"/>
                <a:cs typeface="Times New Roman" pitchFamily="18" charset="0"/>
              </a:rPr>
              <a:t>mg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200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دوپامین در </a:t>
            </a:r>
            <a:r>
              <a:rPr lang="en-US" sz="2400" baseline="30000">
                <a:latin typeface="Cambria" pitchFamily="18" charset="0"/>
                <a:cs typeface="Times New Roman" pitchFamily="18" charset="0"/>
              </a:rPr>
              <a:t>cc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100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میکروست افزوده گردد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6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قطره در دقیقه معادل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200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میکرو گرم دوپامین می شود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.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حال مقدار دوپامین که بیمار </a:t>
            </a:r>
            <a:r>
              <a:rPr lang="en-US" sz="2400" baseline="30000">
                <a:latin typeface="Cambria" pitchFamily="18" charset="0"/>
                <a:cs typeface="Times New Roman" pitchFamily="18" charset="0"/>
              </a:rPr>
              <a:t>kg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60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باید دریافت نماید عبارتست از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: </a:t>
            </a:r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971550" y="404813"/>
            <a:ext cx="7848600" cy="1295400"/>
          </a:xfrm>
        </p:spPr>
        <p:txBody>
          <a:bodyPr>
            <a:normAutofit fontScale="92500" lnSpcReduction="10000"/>
          </a:bodyPr>
          <a:lstStyle/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fa-IR" sz="4400" dirty="0" smtClean="0"/>
              <a:t>حال مقدار دوپامین که بیمار </a:t>
            </a:r>
            <a:r>
              <a:rPr lang="en-US" sz="4400" baseline="30000" dirty="0" smtClean="0"/>
              <a:t>kg</a:t>
            </a:r>
            <a:r>
              <a:rPr lang="en-US" sz="4400" dirty="0" smtClean="0"/>
              <a:t>60 </a:t>
            </a:r>
            <a:r>
              <a:rPr lang="fa-IR" sz="4400" dirty="0" smtClean="0"/>
              <a:t>باید دریافت نماید عبارتست از</a:t>
            </a:r>
            <a:r>
              <a:rPr lang="en-US" sz="4400" dirty="0" smtClean="0"/>
              <a:t>:</a:t>
            </a:r>
            <a:endParaRPr lang="fa-IR" sz="4400" dirty="0" smtClean="0"/>
          </a:p>
        </p:txBody>
      </p:sp>
      <p:sp>
        <p:nvSpPr>
          <p:cNvPr id="60418" name="TextBox 2"/>
          <p:cNvSpPr txBox="1">
            <a:spLocks noChangeArrowheads="1"/>
          </p:cNvSpPr>
          <p:nvPr/>
        </p:nvSpPr>
        <p:spPr bwMode="auto">
          <a:xfrm>
            <a:off x="0" y="5949950"/>
            <a:ext cx="900113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22</a:t>
            </a:r>
          </a:p>
        </p:txBody>
      </p:sp>
      <p:sp>
        <p:nvSpPr>
          <p:cNvPr id="60419" name="TextBox 3"/>
          <p:cNvSpPr txBox="1">
            <a:spLocks noChangeArrowheads="1"/>
          </p:cNvSpPr>
          <p:nvPr/>
        </p:nvSpPr>
        <p:spPr bwMode="auto">
          <a:xfrm>
            <a:off x="425450" y="1700213"/>
            <a:ext cx="83185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 b="1">
                <a:latin typeface="Cambria" pitchFamily="18" charset="0"/>
                <a:cs typeface="Times New Roman" pitchFamily="18" charset="0"/>
              </a:rPr>
              <a:t>                                   </a:t>
            </a:r>
            <a:endParaRPr lang="fa-IR" sz="4000">
              <a:latin typeface="Cambria" pitchFamily="18" charset="0"/>
              <a:cs typeface="Times New Roman" pitchFamily="18" charset="0"/>
            </a:endParaRPr>
          </a:p>
        </p:txBody>
      </p:sp>
      <p:sp>
        <p:nvSpPr>
          <p:cNvPr id="60420" name="Rectangle 1"/>
          <p:cNvSpPr>
            <a:spLocks noChangeArrowheads="1"/>
          </p:cNvSpPr>
          <p:nvPr/>
        </p:nvSpPr>
        <p:spPr bwMode="auto">
          <a:xfrm>
            <a:off x="928688" y="2500313"/>
            <a:ext cx="6929437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en-US" sz="900" b="1">
                <a:solidFill>
                  <a:srgbClr val="000000"/>
                </a:solidFill>
                <a:latin typeface="Calibri" pitchFamily="34" charset="0"/>
                <a:cs typeface="Tahoma" pitchFamily="34" charset="0"/>
              </a:rPr>
              <a:t>                                        </a:t>
            </a:r>
            <a:r>
              <a:rPr lang="en-US" sz="1200" b="1">
                <a:solidFill>
                  <a:srgbClr val="000000"/>
                </a:solidFill>
                <a:latin typeface="Calibri" pitchFamily="34" charset="0"/>
                <a:cs typeface="Tahoma" pitchFamily="34" charset="0"/>
              </a:rPr>
              <a:t> </a:t>
            </a:r>
            <a:r>
              <a:rPr lang="fa-IR" sz="3200" b="1">
                <a:solidFill>
                  <a:srgbClr val="000000"/>
                </a:solidFill>
                <a:latin typeface="Calibri" pitchFamily="34" charset="0"/>
                <a:cs typeface="Tahoma" pitchFamily="34" charset="0"/>
              </a:rPr>
              <a:t>دوپامین دستور داده شده</a:t>
            </a:r>
            <a:r>
              <a:rPr lang="en-US" sz="3200" b="1">
                <a:solidFill>
                  <a:srgbClr val="000000"/>
                </a:solidFill>
                <a:latin typeface="Calibri" pitchFamily="34" charset="0"/>
                <a:cs typeface="Tahoma" pitchFamily="34" charset="0"/>
              </a:rPr>
              <a:t>              </a:t>
            </a:r>
            <a:r>
              <a:rPr lang="fa-IR" sz="3200" b="1">
                <a:solidFill>
                  <a:srgbClr val="000000"/>
                </a:solidFill>
                <a:latin typeface="Calibri" pitchFamily="34" charset="0"/>
                <a:cs typeface="Tahoma" pitchFamily="34" charset="0"/>
              </a:rPr>
              <a:t>وزن بیمار </a:t>
            </a:r>
            <a:endParaRPr lang="en-US" sz="3200"/>
          </a:p>
          <a:p>
            <a:pPr algn="l" eaLnBrk="0" hangingPunct="0"/>
            <a:r>
              <a:rPr lang="fa-IR" sz="3200" b="1">
                <a:solidFill>
                  <a:srgbClr val="000000"/>
                </a:solidFill>
                <a:latin typeface="Calibri" pitchFamily="34" charset="0"/>
              </a:rPr>
              <a:t>میزان دوپامین</a:t>
            </a:r>
            <a:r>
              <a:rPr lang="en-US" sz="3200" b="1">
                <a:solidFill>
                  <a:srgbClr val="000000"/>
                </a:solidFill>
                <a:latin typeface="Calibri" pitchFamily="34" charset="0"/>
              </a:rPr>
              <a:t>  300</a:t>
            </a:r>
            <a:r>
              <a:rPr lang="en-US" sz="3200" b="1" baseline="30000">
                <a:solidFill>
                  <a:srgbClr val="000000"/>
                </a:solidFill>
                <a:latin typeface="Calibri" pitchFamily="34" charset="0"/>
              </a:rPr>
              <a:t>mcg</a:t>
            </a:r>
            <a:r>
              <a:rPr lang="en-US" sz="3200" b="1">
                <a:solidFill>
                  <a:srgbClr val="000000"/>
                </a:solidFill>
                <a:latin typeface="Calibri" pitchFamily="34" charset="0"/>
              </a:rPr>
              <a:t> =                5 </a:t>
            </a:r>
            <a:r>
              <a:rPr lang="en-US" sz="3200" b="1" baseline="30000">
                <a:solidFill>
                  <a:srgbClr val="000000"/>
                </a:solidFill>
                <a:latin typeface="Calibri" pitchFamily="34" charset="0"/>
              </a:rPr>
              <a:t>mcg</a:t>
            </a:r>
            <a:r>
              <a:rPr lang="en-US" sz="3200" b="1">
                <a:solidFill>
                  <a:srgbClr val="000000"/>
                </a:solidFill>
                <a:latin typeface="Calibri" pitchFamily="34" charset="0"/>
              </a:rPr>
              <a:t>  </a:t>
            </a:r>
            <a:r>
              <a:rPr lang="en-US" sz="3200">
                <a:solidFill>
                  <a:srgbClr val="000000"/>
                </a:solidFill>
                <a:latin typeface="Calibri" pitchFamily="34" charset="0"/>
              </a:rPr>
              <a:t>×</a:t>
            </a:r>
            <a:r>
              <a:rPr lang="en-US" sz="3200" b="1">
                <a:solidFill>
                  <a:srgbClr val="000000"/>
                </a:solidFill>
                <a:latin typeface="Calibri" pitchFamily="34" charset="0"/>
              </a:rPr>
              <a:t>                       60  </a:t>
            </a:r>
            <a:r>
              <a:rPr lang="en-US" sz="3200" b="1" baseline="30000">
                <a:solidFill>
                  <a:srgbClr val="000000"/>
                </a:solidFill>
                <a:latin typeface="Calibri" pitchFamily="34" charset="0"/>
              </a:rPr>
              <a:t>kg</a:t>
            </a:r>
            <a:r>
              <a:rPr lang="en-US" sz="3200" b="1">
                <a:solidFill>
                  <a:srgbClr val="000000"/>
                </a:solidFill>
                <a:latin typeface="Calibri" pitchFamily="34" charset="0"/>
              </a:rPr>
              <a:t> </a:t>
            </a:r>
            <a:r>
              <a:rPr lang="en-US" sz="3200">
                <a:solidFill>
                  <a:srgbClr val="000000"/>
                </a:solidFill>
                <a:latin typeface="Calibri" pitchFamily="34" charset="0"/>
              </a:rPr>
              <a:t> </a:t>
            </a:r>
            <a:endParaRPr lang="en-US" sz="3200" b="1">
              <a:solidFill>
                <a:srgbClr val="000000"/>
              </a:solidFill>
            </a:endParaRPr>
          </a:p>
          <a:p>
            <a:pPr algn="l" rtl="0" eaLnBrk="0" hangingPunct="0"/>
            <a:r>
              <a:rPr lang="en-US" sz="3200" b="1">
                <a:solidFill>
                  <a:srgbClr val="000000"/>
                </a:solidFill>
              </a:rPr>
              <a:t>            </a:t>
            </a:r>
            <a:r>
              <a:rPr lang="fa-IR" sz="3200" b="1">
                <a:solidFill>
                  <a:srgbClr val="000000"/>
                </a:solidFill>
              </a:rPr>
              <a:t>قطره</a:t>
            </a:r>
            <a:r>
              <a:rPr lang="en-US" sz="3200" b="1">
                <a:solidFill>
                  <a:srgbClr val="000000"/>
                </a:solidFill>
              </a:rPr>
              <a:t> 9   =    </a:t>
            </a:r>
            <a:r>
              <a:rPr lang="fa-IR" sz="3200" b="1">
                <a:solidFill>
                  <a:srgbClr val="000000"/>
                </a:solidFill>
              </a:rPr>
              <a:t>قطره</a:t>
            </a:r>
            <a:r>
              <a:rPr lang="en-US" sz="3200" b="1">
                <a:solidFill>
                  <a:srgbClr val="000000"/>
                </a:solidFill>
              </a:rPr>
              <a:t> 6 </a:t>
            </a:r>
            <a:r>
              <a:rPr lang="en-US" sz="3200">
                <a:solidFill>
                  <a:srgbClr val="000000"/>
                </a:solidFill>
              </a:rPr>
              <a:t>×</a:t>
            </a:r>
            <a:r>
              <a:rPr lang="en-US" sz="3200" b="1">
                <a:solidFill>
                  <a:srgbClr val="000000"/>
                </a:solidFill>
              </a:rPr>
              <a:t> 1.5         1.5 = 200 ÷ 300 </a:t>
            </a:r>
            <a:endParaRPr lang="en-US" sz="3200"/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Content Placeholder 1"/>
          <p:cNvSpPr>
            <a:spLocks noGrp="1"/>
          </p:cNvSpPr>
          <p:nvPr>
            <p:ph/>
          </p:nvPr>
        </p:nvSpPr>
        <p:spPr>
          <a:xfrm>
            <a:off x="971550" y="404813"/>
            <a:ext cx="7848600" cy="1295400"/>
          </a:xfrm>
        </p:spPr>
        <p:txBody>
          <a:bodyPr/>
          <a:lstStyle/>
          <a:p>
            <a:pPr marL="0" indent="0" algn="ctr" eaLnBrk="1" hangingPunct="1">
              <a:buFont typeface="Wingdings 2" pitchFamily="18" charset="2"/>
              <a:buNone/>
            </a:pPr>
            <a:r>
              <a:rPr lang="fa-IR" sz="4400" dirty="0" smtClean="0"/>
              <a:t>روش محاسبه و فرمول تنظیم </a:t>
            </a:r>
            <a:r>
              <a:rPr lang="fa-IR" sz="4400" dirty="0" smtClean="0"/>
              <a:t>قطرات</a:t>
            </a:r>
            <a:r>
              <a:rPr lang="en-US" sz="4400" dirty="0" smtClean="0"/>
              <a:t>TNG</a:t>
            </a:r>
            <a:r>
              <a:rPr lang="en-US" sz="4400" dirty="0" smtClean="0">
                <a:cs typeface="Times New Roman" pitchFamily="18" charset="0"/>
              </a:rPr>
              <a:t>:</a:t>
            </a:r>
            <a:r>
              <a:rPr lang="fa-IR" sz="4400" dirty="0" smtClean="0">
                <a:cs typeface="Times New Roman" pitchFamily="18" charset="0"/>
              </a:rPr>
              <a:t> </a:t>
            </a:r>
            <a:endParaRPr lang="fa-IR" sz="4400" dirty="0" smtClean="0"/>
          </a:p>
        </p:txBody>
      </p:sp>
      <p:sp>
        <p:nvSpPr>
          <p:cNvPr id="66562" name="TextBox 2"/>
          <p:cNvSpPr txBox="1">
            <a:spLocks noChangeArrowheads="1"/>
          </p:cNvSpPr>
          <p:nvPr/>
        </p:nvSpPr>
        <p:spPr bwMode="auto">
          <a:xfrm>
            <a:off x="0" y="5949950"/>
            <a:ext cx="900113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27</a:t>
            </a:r>
          </a:p>
        </p:txBody>
      </p:sp>
      <p:sp>
        <p:nvSpPr>
          <p:cNvPr id="66563" name="TextBox 3"/>
          <p:cNvSpPr txBox="1">
            <a:spLocks noChangeArrowheads="1"/>
          </p:cNvSpPr>
          <p:nvPr/>
        </p:nvSpPr>
        <p:spPr bwMode="auto">
          <a:xfrm>
            <a:off x="422275" y="1628775"/>
            <a:ext cx="8318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 </a:t>
            </a:r>
            <a:r>
              <a:rPr lang="en-US" sz="3600">
                <a:latin typeface="Cambria" pitchFamily="18" charset="0"/>
                <a:cs typeface="Times New Roman" pitchFamily="18" charset="0"/>
              </a:rPr>
              <a:t> </a:t>
            </a:r>
          </a:p>
          <a:p>
            <a:r>
              <a:rPr lang="en-US" sz="3600">
                <a:latin typeface="Cambria" pitchFamily="18" charset="0"/>
                <a:cs typeface="Times New Roman" pitchFamily="18" charset="0"/>
              </a:rPr>
              <a:t> 5mg </a:t>
            </a:r>
            <a:r>
              <a:rPr lang="fa-IR" sz="3600">
                <a:latin typeface="Cambria" pitchFamily="18" charset="0"/>
                <a:cs typeface="Times New Roman" pitchFamily="18" charset="0"/>
              </a:rPr>
              <a:t>از دارو در</a:t>
            </a:r>
            <a:r>
              <a:rPr lang="en-US" sz="3600">
                <a:latin typeface="Cambria" pitchFamily="18" charset="0"/>
                <a:cs typeface="Times New Roman" pitchFamily="18" charset="0"/>
              </a:rPr>
              <a:t> 100 </a:t>
            </a:r>
            <a:r>
              <a:rPr lang="fa-IR" sz="3600">
                <a:latin typeface="Cambria" pitchFamily="18" charset="0"/>
                <a:cs typeface="Times New Roman" pitchFamily="18" charset="0"/>
              </a:rPr>
              <a:t>سی سی سرم میکروست رقیق نموده و با فرمول زیر قطره در دقیقه بدست می آید</a:t>
            </a:r>
            <a:r>
              <a:rPr lang="en-US" sz="3600">
                <a:latin typeface="Cambria" pitchFamily="18" charset="0"/>
                <a:cs typeface="Times New Roman" pitchFamily="18" charset="0"/>
              </a:rPr>
              <a:t>:</a:t>
            </a:r>
          </a:p>
          <a:p>
            <a:r>
              <a:rPr lang="fa-IR" sz="3600" b="1">
                <a:latin typeface="Cambria" pitchFamily="18" charset="0"/>
                <a:cs typeface="Times New Roman" pitchFamily="18" charset="0"/>
              </a:rPr>
              <a:t>دستور پزشک</a:t>
            </a:r>
            <a:r>
              <a:rPr lang="en-US" sz="3600" b="1">
                <a:latin typeface="Cambria" pitchFamily="18" charset="0"/>
                <a:cs typeface="Times New Roman" pitchFamily="18" charset="0"/>
              </a:rPr>
              <a:t> × 1.2   = </a:t>
            </a:r>
            <a:r>
              <a:rPr lang="fa-IR" sz="3600" b="1">
                <a:latin typeface="Cambria" pitchFamily="18" charset="0"/>
                <a:cs typeface="Times New Roman" pitchFamily="18" charset="0"/>
              </a:rPr>
              <a:t>تعداد قطرات میکروست در دقیقه</a:t>
            </a:r>
            <a:r>
              <a:rPr lang="fa-IR" sz="3600">
                <a:latin typeface="Cambria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66564" name="AutoShape 2" descr="data:image/jpeg;base64,/9j/4AAQSkZJRgABAQAAAQABAAD/2wBDAAkGBwgHBgkIBwgKCgkLDRYPDQwMDRsUFRAWIB0iIiAdHx8kKDQsJCYxJx8fLT0tMTU3Ojo6Iys/RD84QzQ5Ojf/2wBDAQoKCg0MDRoPDxo3JR8lNzc3Nzc3Nzc3Nzc3Nzc3Nzc3Nzc3Nzc3Nzc3Nzc3Nzc3Nzc3Nzc3Nzc3Nzc3Nzc3Nzf/wAARCADQAPADASIAAhEBAxEB/8QAHAAAAgMBAQEBAAAAAAAAAAAABAUDBgcCAQAI/8QAPhAAAgEDAwIEBQIEAgkFAQAAAQIDAAQRBRIhBjETIkFRBxQyYXGBkRUjQlLB0RYkJTNDobHh8QgXYnKDNP/EABkBAAIDAQAAAAAAAAAAAAAAAAEDAAIEBf/EACgRAAICAgIBBAIBBQAAAAAAAAABAhEDIRIxBCIyQVEFE2EzQnGBsf/aAAwDAQACEQMRAD8AjtfidavHbt8r4AGAxTlivrxWg6Rfm/sYr4RELMPK2e3tkV+X4rmOOJyAxlx5cngferj0b8Sbnp2I2xtRcWzDkM5zmrRkLcdG/KzA7QGJ7bsVSfi9xolhlgAbg8H18tedOddz9U3VtZaVAI5FbfctnKqnsM+tAfGtpR8jCzHYEZwfTPFGb9OgR7RmOtsGWBlxkDb+K+0ESL1XpWzhvmkxQt+2cIGztJKn3o3pLEnVujhzjN0mSazw0aZOz9QEe9eYr1iBknH5rwEEZHb0NajK+yG8cRWsjnPA9O9Yz1JrthJBI1mkm6NyJVm7r+K2qeFJ4WST6SOfxWJ9aWDG4uU0+OOa2zh4w3m3D1qPoi7M+F1HDNK7g5kXAIPr6HNNdMubmytI7lAk0csxSZCctgnkY9/vVZjkK3XiEqpQkjcMj9q1z4eaY0EMnz0dt4Mg3uZCMhj7UuNjHosfT1vqFt1AZ7hflbCVQYIiMsOPWqP8c4JV6otXlKbZbY7NoIOMjvW421tCIImZVZlUAE+1Y18fItvUGmSknD2z4+2CKtLoouwToXXru10Jre8t/wDZSxsEaNMtIc881DL0PBrUHz1ldrZocyyxzDPfkAc8Uv0G7gtOng4upfFSUhoznw0yeCD7mtK6R0y6vNJjS/K3Hhy9z2KH/tQW0F6ZkZ6Zms9NguZoHMlwx8GVOVU47GmUFhqE9lAtreOWgOby2buhHtj3Fa/rvS9q2mx2un3htlBwkWcoftj0qiaDJc2V3dRWMcN1FIzIXlOAp/PrRqiXZmV0bcSzPBE6iR/IGPKiob2J7WZU3qxIz5Tmr7rHQU/zUV5YhvlLk7hEBkof09KIm+E16trHci6VN3mlVh9P4qjReyj9PtJ48scb7WkQ5wcFgPSrl0NrKabLdT6mZJRJtHgkck+mKe6f8OdHkNvc6fqrlo/NMXwCPtVoutFsLZBJY2Ane3XJPG0/rRVlXQHqfVMGl2izaZYAF8EDGdo9Sart91xc38sjPJshCgIoPqan1DWrfHgQyRkmPzMFwD9iKTdPaTFqt6zkKrDDMCQF5PAFByb6BxXyS9M2Kavr93Yxz7gyEo+OD+lC22nMuvNply7SW9tLulkRMDj3qw6XYy9KdXXE8SiWFEKqGP1E/wCVNum9WtLbV7pLuOPF64aRzyFb/KgkizZHrD2FxbcyF5E8oijflv09qm0zTVex3TIGWNsQqwwXz6VZLnRooLpbywtI5JnfLbjjC/ajltJJbaRJyqu542jO38UwoI9Dne31P5NofCfGTEDwB70t+LlskmgW02fPFNx98irTpejxac7yNLJcTvx4sv1Ae34pP8S7fxul5GP/AApFb/nUfQYrZ+ZnADcdjzTjpTQZeotS+SguoreQjIaT1+wq29LfDu71CNbswrKSy4STyqo9WPvWk9L9IdOWuqLNHcWlxeQMTGkTjKVVJsu2kWPpXpqw6c0+OC0gRZdoEkgHLGs7+NMjNq1nEx8ggbA9+RWtyzKFyD29ax/4xurazauGBzB6H7ijkpRKxtyMtn8spzxtHH4p38PYVuOs9KWXsk3iftSXVsi7VhyCMU7+HC7uutMjYEL4uOKTEdI/Qt/ew3Wnzm0nR9uQdp5X81X+nNVuUMVsWedz3bPAH2qXVul/BEx02SSH5uXdcMGxx70n6hkuOmJ7RrSJHgU/zpGGMj2GK0WZ6HHXuuS2OmMbCeNJ05YNzx+KwzX+oLjU0MnlilJORFkGr51xdtrRhksJh4Mq+ZVA9PvVFn0uys7V7i71ANeq3/8AKo+pffPvVJNhikI/k3CeKZoyQu7A7/8AmnS61K0dkp4mV9ztnAb2596VIqzTSA5jXblVxz+tO+nJ9It/Fi1yJpA48kijOw/ijGE3tIu6NO0Pq9NTnsrOK3vYXkkwzuwIFJvj7FtvNDcrnEcil/1HFWroLpTSbe0h1Cwu/m4zyjZyFqv/APqAjJi0Zsj63H64ovp2USV6KV07qGnw6NeWV9p9zKr4d5EOV4Pt6VoWh9UQTIYr+F7OLw18EA/UnYA1Ufh/pF5qG+SG0FzAr7ZAWKgjvg1scPTtiunmKO3S3eRfMVAyPt+KEegyWzLbvXdaudSubPT4RPbTPtjZEJC++DVk6aitNB0+Q9TvDAhfKBv6/wACrlo2kW2jW8hIQnlmkwBkd+awTqrWp9f1S5u5ZGMPiMIEPZEzwBRdgUfo2Wx6+6UndYIb+JDnaNw2j96s0scV1AUbzxuP6T3H2Nflp/DK7dox9q034V9ZOlyNE1OctC4xbPIfpPtmopWRxo0m70KwuYmTwQuRjipbPS7ezt3hQEo64YH2o717/mvqNAKRL8PLVpmZJxszuVGHr96E1fRLHS0VAB80SGwhwFA7ZrQxWafFiy1O1hGp6e5+XYbZwoyU9j+Kq1RZbK9rOsR2pIDh5m5OT2pPbXyt5g2c8ljVXiWe5ucKHlkbn3zUuvyHTdlluBkI3S4Pb2FULGo9E/EZJNSXSNS2rbt5be4Ldj7N+fStSIr8mWUT3KyMr7WUZXHcn7e1fp7pK/8A4j05Y3DTLLKYV8Qg55x61dNMrKLjTGmKr3xAyOlbsAZzt4/WrIKS9Z2vznTV9HnBCbwfuKjeiLsy/wCMHUs+myW3TmkXDQQxIWnMZwzZ7DPp61Rel9KkuPEvbfUGs54D5SverP8AEHTEl691CK4YAtFG+4+gOc4paLVdO057WObw5CSfFI7is+XJT4rs2ePguKlLotXw417WU1afTdTuXubdh5ZCM8/mgvibIx1tEcglIRzR/wAIoQ+ozNNdQz+QEAd0P3oX4sWwTqcHO0GEZAFX5Nw2JnFRyUjPL8s8ayBuV4/NWH4Wui9e2DTEDLEAn3PakhtC3iKMkN6n0FNPh/ZPJ1xpIk+j5gMCD3IqsWWkfpLVLMXtjNbMTtcYOPWsx6kkvraUWmo30fyiJ/uMfzHX+0H1rWj+KqvWujzahDHJb28csiNuIdeWH5rQzKYRe3Vu1w0Oky3Hyyg7Y5eNlLbWwnu2WVFc7cu7sh2pj3rYNM6Jsbqe31G/hSz8rGa0YjaRnvmjepOpNMhspNN0WC3dXUpLLsGNvsKqlstySRkNtZ6n1LK1xBAkcSrjftwvHt71M3SN+tss0t1ChJwEZTkj96sCP4ESwQBURRwFGAK5a/ZVCSHco9+ajllv0vQ2M8a9yC/grrbWvUtzowlaS3uYyyhhjDr6/rmmXx9fdJpERUjAdw3p+KV9L3NtYazBqzWsfiJ6KMYU0T8atRt9ROkSwBiArsCT+Ku7abYlyjzQ4+CFo38OvboXEoUTBfBAG0nHc/etQJrHPhHIn8Iuy7Tk+KOEkKjt9q0RNVlhRY0UMAO7kk/vTMeGco2kJyeRCEmn8Dm8hFxZzwMeJI2U/qK/My6Zdi5ltltJWETFS2D6VtOtdV3kAWC1jV5WGXKj6FpDDHrGDIsdrGG3Fgzc0nKnB0+x2GSnHkZvbadNFcLLJC6xIckOMZq7/DLpu1m1x5rsC48JfEQ5+k0xnupIIWOpQWrxgk7g2eKB6M6r0e012Z4CVgkQId3Gz7is65OVmrlHg1WzYSa8rzOcEdiMivfWtJlo9Bqq/ES7mTRRYwYD3h2u2PpT1q1Y9qhuorVwrXaRED6fExgfvQZEYRdyW3Ttr/LizO4yi45P3qo28K6jNK9yRvblnPqa0j4zxRNqtl4RTZ4B+nGByMdqz/W9I1Hpy7W31VI1kkj8RPDbcCtJkmasXHtjDSYraCFYkCyyLnBH37k1cOj9a/gl5HHDGxtiuHjU+nvWfaRewRJKjn/WW5Ge232pueobW0h2BSJuxUDJzVsca2xWbJzpL4N60/W7C/UGG4UOf6GODRGpp4mnXKEZDREVidnrG6GN5o2idhna3erv0p1QJs2F9NvjkGEcnkH2NMYlPZlF51fddSarPc6mIUmkQJF4a4Cgen3pbJqiyo8F0+x/pLAelI59qzExcKeR9q4JZySeT70l403bNcMzjBRRqXw+6i0npnR5hNHcTXk83iFkHAA4HNLutOo11/WheQwNGGjCAMcnI9aq+nXm+ICRssONuKYqE5c8ErxTJ8Vj/kQuUsl/AundgxUsy7u2TxUOkalPZapa3Vu+JreUPGSexFGymOQMJUY44OPSlUEKm9hVSRlxn7UrG02OmnRqsnXvUcxJa+C5/tQVHJ1HrM5Bk1Kc59jiq8uFGByfeu2m2spz5ieK6rUFHo5HqlKrHF3fXLxhZriV2b+5yaAjB3DB47k19KxeQnPAHFcK5Dc47dqxN2bEqPZJ9rnJoO5nBiGDjLAGvLxvUUvuZNtuxU4I5FFFmPIZth8uSPtUPUEEuoWKMjFjADhPt3pdbavGbhYQOCAd33phc3zRWrtbsniEeUHtmi9oCtOy0fCcZ0Cdvebj9qsep6xBYlUUiSfBAjB/61QeiNcmttGlgWJRJLMfMOyn8UXPPHBcyBW3EHBY8k0vyPyH6cahDsPi/i/35Xkydf8AQLWpdWsEkvrSUyRO4aWMjcVx7H2oCLrK5uQI5oZ5j6rGMHv9qtazmGVIJcbJlBQkevsaiurWG2nEkMKKHHOFxXNXlNL1bZ15eJBy9PRxGl9qVs7XsAtYO3gJ9RH3P+VRSaTYPAha2jaP+llPNOoLtRZ5Kj81WdRv0tHldc+E3JT2b/vS5TlJqmNhCMU1RoXS3Vd3Pq0em37JKjriNwuCpHpV6/61hOnXgsbiyvEbfJG4eQf4Vt0F3DcQxSo4KyqGXFbvGm5Rp9nO8nGoyTitMJFZn8V9bitNQs7WZnjRUL7h2JNaSJBkgkZB5rKPi5Zi51WISYYGLKA06U+KsTjx85UVTVOpIL21iT5q0fwVwgbg4+/vSPrd764vbO81K4WS5ltlJVF2hVH00GdOVrnwQNrytsAJx3p98Qoj/pqbUoAsMEUaqvIAA9KikmGWNweyr6JbGS5NzICIofMT7n2qz6VpGp6o3zFragqTw7DFc/Lw2liYUOQeWz7+1X7pfqDTk0yK0nWOKWHLbiMZOP8ApUk2loU2VOWxk052iuVdJ+7u/dqDtLxvnAqNjJ4PtTTrLXLbVLovbOp2qI8qcjP5qriZYoXuW452qKKd9koQW6IxQycgo370KPpJzXe4iJSD6kVFRLomSYh0PYLxx7VYERRACrBs4IINVxRlDjuKeaVg6epO7IfGc0rKtWXg90dXMePGYHGeO/c0DYxtLqNvEeCzgHFMtRXZNnurHNB6eW/jNntHeZapBjJLRZr+ySxg8aQSOvbANK5bgC7RIwQvB5ParT1WRBaRDdhi3b3qlI+69QnJyfWtEb+zK6vSLJztyfWvF4Dse+K6J8gB9qiY4BqxUgu27D0xS2Qloip70feHJBHtS+48ozRCLbRLVFna5kKyIcKB3xQs1zJI3lLKnopNdXaM9yBGpJfgADk0PIGRyrqVYHBBGMVQuizaLcSJYIyHY24kfcijUneQmSQ8nkk1VbS5lj2KGOEyVH5p/ayGW2RhwOx55rn+Rj3Z1vDn6aLjqKm4tFKZDooZT96I027j1ayMcjBZ04OT6+9B6bci5stveWIcj+4UqvRJY3gu7UHa3cD1rJGrNVaG0zy2+6FuMnK/Y0g1VxJazL2J5oy71KR4xJIBLCw4ZeGQ0lubmO4jbwmO4A7geDTIRd2B9Uxnpy/7OVNx7ZOO7Grv0f1BJHaSQ3BUtCuEwece5rP9HnPhKuT27ipLw3Nt4slpI4aZNjY7stXg2sjQjNC8f+C5618Qks1FtBMLm6OSChyI29yaolzfXV3uv31Txr4HDIW5H4BpXqE6jwYYFACqdz45Y1YLKys2eISxR5bBLEciuhx9NHMi6kVm5Et00jXs2JcfQfq/auYL+SK+hlZjJIoAy53fgU66tis0vdthEEAX+ZJnlmquWcZuL6KIebc3dRRj0DJ7mWGC9Nx43zzCzhA+vuWb7VJFLc6qvgWryRWEY887rgv+KKiisgyre2gknX6RnPH4qbVrtViW3iAjXvtHGKsxPYg1CZARFaJthj8kfux9zXYS5lkjFrbiaGBffu1K7y4aW6xDz4Ywv+dTQPFZRLJHN4k7dgGI2n70QtaFTfQtcjvXaqDGWOcDtUdAsSoy5IPANN9EZWt5Ym7BsikgppoZPzTqMkEZ4qmT2lodh9wjvAhfJK+o9qBs2aLVLRsYImUj96eTwLHEyxry6ggZ4zSB1kivoCwwQy4H60rG9jprRZOsNTnmvkiiRAyJwX/wquQLL/EITJKrDcCSp4/FPerNOfC31zIgCgKY8jP6Uh0+GEXkbJKcjnay4Nab+jLRa3kxUDSFuK6kIUniolP8xQfWrlDi7bkAe1CSr4kXHp3qe6OftQ6vsfnketRkQtmZ4JI5ox/MibK5FAzyvPM8szbpHO5j7k01vYzG3/xYcGh7S1t3dDczeAgPLH1qktDIgaqwcq4IYehpzpEo8F4yDkHIoK/AN5KwYNk5BHrXNozmZYkYruPJA5pGRc4m7A+DTLRbS3cUiyxRvuHPApuk8N9E0bZgc87G4wftVfW4a3YI1xJK/wDRGnJ/Wp2XULsjx57a0T0DHLVz3js6bkj2e1uLNmZ5YTE3dXOM0tuorY/zbSfEw/oznNWFdJht4xJd6yWjP9KqDn965ktLK5Q+HAroP6jw1W/Yobsq4uehLpFwsUTCVWMeeCoyVPsRR8giji8f5iaWc8CHbtpVeg2V0otnZN3fBzTG3uR4O5Wfxm4M8nmwPYCmSS9y+RSb9rFS2/h+MJE2N9WCfp+1ObKH+Sz27F5MAnLetJmM7ytH5pJZGwvlOWqyRW62dokc6KJcYcAY5rbB2jlZY8ZAN9D4lqRd26h/QRncSai0qyNnEt1EMXDE7lZeQKPmtzDG0izNFIwwM87B7/mkV1rQspHXT1Vpjw87MWz+M1cTse32o/LR7o/DWVx3xzVWvb1yGYvudu5zS+eaadzJPKzMfXNQk5qBoltp2gk3qoY4xzUR5JPr619mibK2kupljiQsW4z6CoE9t1EsZ3eSOMZY+pNCVPErtDJ/YvJ59agqEPqZ6A7JfHb/AGHvSyi9LYC9TJxnihLphj2i0zN/qiFASQnc+tI75lZ43Od2OTTsSERxoxGFj5JpJdwfU7DaPSssOzTLoGvrmW5lXxpSwH0+uKO0W2nuJ2eGJpI4F3SsP6AaTgF5QM/atc+G2lJL07rJWMDxUKKB64Ga1LRlaZVJSNx9qiTO/IzgV3O/kwqkmuIyyDJQkimWLSOLhSQGA4oSYEjj96JlZ37qo/Wh5FnQEqqke9Dkg8QS7vEVRbzR7lI7g8rQEjxiFlEpfP0jHb81NcWsjMXdkUHuaBYYOKlFkTQ7gobPBOM0dp6k3R2BmOMDb3qKGP8A2YzH+/Ir60YpcxuWKgHGR3pE+mbcPxZZLWyIyIYzbg/XLIcsfxTi00yxEYMMiGc93lQsa5soRs3rA8g/uP8A3oiOW4MxjjsymPV3Az+1ctvJJnUcoLphNvoNrnxruWSdh2AGB+1C6xciNdkEDEDsGwB/yotr68hj2fyY8/bJpPdtcSH6ot2e+w5H/OjwkxccsU9lYufGa6z5vFY4AI96N0yZoJHjcMrLwACP8a6vTdpC7RPEpJ5YL5qV6bdyHxDNClyuQWD8Efg+lbYx546oyyyqOW0+yz6TeSWOsw3sliSoBUrwxYnsQKtKWETyTanq7b7iYZSIdk9u3rVIt7idZhdQW7RxwjnzZCg+hou56luLiMwiM+KVyMHgUqpXUR0+D3IE1S7mTxAFdwrbQVqvPDKQJZYfDRjjP3p6jN4XLEnOSfeubqMSWcyMQFK559DW+K1s5MmuWuhPrNlFZpb7DlpI9x57Gg7OITSiM5yxAHFS38jSCEOSWCYppoNtGn89wNx4Ue1EoMYNOtoXH8hcYxz61wVFpqSiGIrHMONo44o+cgLuzj70PBPI8nEW6Mf1HsPxUAU6ceHK6KcqD+9RV6Tk15ULvs+omwjka7j8NSWDCiun9KOs3xtEk8OQxlkJ7ZHvVgtOnLzSjvvCgfHCxnOBVJypFoK2cXG7wWZkBUDaR65pVchmi3Mxz7U+mt3ACqchuP1pPLbsQ6qSSOGFZ4jpCm1AEjOeFQZr9BdCWB0/puwidNrzBnf7kisR6Z0WfVddgsTGdjkPJn1QGv0XIBGLZFAUI+wD24rSIZULLoa2kuJHvJnkAb6I+BTdeh9BjU5tpGz3DyE4rIupdR1m012+htL6eNo5mBCynzD7VX59f1qXyzanefjxWFc/P+O8tyt5aTLwy4+PRul3p3SOkJi8+ShiXuzvlqrOp9e9GwEQabozXYjztYptUt2zzzWY283zS/zB4sgHJkO4n967Nvb53FGXHoO1a/G/BqlKeRy/2Ln5NOkqJJyspeTAG5icegpZeoVlz3BHemjRSSBdiBUHYE0HqFuyoHYAY4712c+JLHUV0Zsct7O7JzJbLCq7sZyKM042yX0AuIi0QOWzycfilNlOYTIQeSuKfQvM6QRwiNd7eZiPNXInHWjoYZpaZabq8gljUxSKGH0MTx+KjsLqS48VZBtliOcfaoL3TVJ32xQFvrgk+h/8qCjeXTLlZldhF9Lwud2zPsay8E0aLoeXTIil37d8mlslwgheaNC3oGPqfYVMYzfuPEkAgHOM967eOGSVeB4cX0r6E+9VSosnZCqFLZw8YaQ88Ul0nRhdy6hLLdLa28f18cmnNxcJ4BEJOZn2qV+3civNO0ITaLe6jLfCLc3hNGw4Y+9Nxt7Fy4prkIpbF7GwiEl4cXXLRK/YDtuoNvEjTccH2dfWpNQ06SK5GZt25OMewoqSeOLTEthHuYedmI5LfanbTQpVKFP4BbO/8ZWjOAw4H3piyKqBJMBG75Oc0jEEkM3iQLv44FM7e1IUOzeJOw+pj2/yp5lEmpKyXOCMe1NtJjQxK8bhpmHAPZaW6vA8V2UZtxCjkVNpDyxRSsuAue575oEZZI7NSd107St6LnC1K6eTLsFA7IvahLS6djgeb3I7US7GR8EZ+1QBQq+r6vqhYsPQ0jxa+jo0akRtzJ2Aq/XMhuzu8WKUKO8fb8VmXT7hL/LAkGNhgVdem2jSzmbzhjIAFNIyjMZ7PA0dowRMFWBBJycn3oGeJYpp8KCWHIPrTy4RpbGQJu3Bsue9KHVXPmBbcd26lIaWXoKytkurSVZVedUkXd6qCM7avt5MzWsbbiGD9/asx6SkltJrea3iBke4YBWbAY7aJ1nqvW4PEEtvHAqEt4RGe33rRF6ENbKjr8Isdbvraeb5t0lJ8Y8Ek+9JbnEvDgZ9xR9zNLqDSXkuPGnYyNj3oWSMFN6jyHuPY13YxvGkzFdNi2BzDOCD2NWOCdHQNsVlPcYpDLEEGTx7MPWirKcxt5uFNLwehuLLZFy2MLlGDKbc4THJNd6XZC51Wzhuv5iSSBSp7V2Cj7VTk4yBX0EwtL+1uBwqSqSD6c07LH0MXFuyb4gaRBpV5bm1QJHIrAge9KNPvY1ni8+NpzzVz+MEIAsWC8F2w35GcVnRXdagkDyNjP5riP6NyfyX24t90njxQrcxPzsZypH/ANSKBnttPmR2gS9icDzxBslf0Pem3Tz/ADGkQyN9Sjaf0r29hR5Ff6ZV+lx3x96xcqlRvSTjZVxdzuyW1jks3BZuCPzTBrSSBks0mkkuph/MfPEa/wCddFrbTr83MiM0bcHH9J/yplZWymWad280h5PsKMnXQInzwpCgeMKNoCRD2zTPpOS3tNTcaspe0TzeZcqrfcUvuFUy26ryC+f2pxZMkjX8AUHdEp7d6GN1IGVXEo9wfEv7teTb+I3gs3cgnih9vDxvywHlPuKs9zoka6PPdiUGVGJEbDkc1XpsSBJk9O9a4NSMTtAdkP57Rk+lMrZlyQ2B9zS7Bhvo2AJVvb0oqVxFLk/SferlQDV7cvqB255Ar4qoZY1HB5xTdVAJlkAJI/5Ur1IsJYpUTagbBJoEGtjg8DsKMjAzk0DphyrZ7ijvpTcaAClTWbRWEVy+QZHICn2x3oSrJris3TmlTSIQ7EjPoQBxVbqIuyx9CRo2sl32kJEcKfWtAVUK7FjAZj2HGKzfpFC2rBzv2ohJ2d60bTU828rL3xlu/NJy9jMfR4wCSKiDbFIpQqP+tLbiJreGOVCviKSq+1OrmIrJbORtCk9z9X3oCREFvcBl3D6lU8c+9KSL2c6VcRxQWnkIaObaxx/VTnX4o9QQRTRNvjB3OBnj71U0ngt7VriaUgi6QKme/uatmvatpsNqubpDIeCsTZP60+PQqXZmOmb5Vk2IfBi8jMff0rxlNvMy91btmjemNQhRtU0+dAsV0DJE7DlWU8V7NCJU84/Bxmu54s3PHvtGLIlGQjvEOx9nAHJB9KJ1iFba4VIRhWQMBXOowv4YRUZmbsAOT+lO7ixmlENxeR+EgTABHJFKl/XUL7Lr2WI7W4lhQswYL6NXE809/wDSFVRxntmmrWQu5B48qrAv0RKe/wBzXZhhy00qL8vD9Ma9v1p8oyr+CilGy2fFGJZtDs5c5aNx379gKodrGP4bdB0BJwVJ7A1qvU9l/FdAmlKLFBsVoWJBYmqTY6BM9uYVDSZ4wozkmuJNpM1x6CelHzpKleQrlWFMbmJMEs+MUVpWhXGlWpiuEUKx42nPNc3UQC4xn2rFP3M3Y36SvC1fVdS+WikVI4kMju4+rHpRCXjRXD2vhvIAf94g4NONH0gNLLcXEMjkqUHh8YB75r2/00Ws0bWKmJCMNG/Yn7Vd1QtS9dAe0PexIBjaucUVpzMdUmSNsFYxk/rUltblPEuGHmIwoPeu9E0IXd7K080kYCD6Dgsc+tUh2XyP0nl1HPJaTINpQg54qixq8DmOT6GPlrVZOnbZI5HV5ztUkAv3rJnhmvRkTAEcbDWrEjJNkpcxhlJGO4PpRngx3MILjIIoLSraVtUtbW8gMsckgBU8hhVl6002DSNShFthIZk+hewI9aby3RShNJ2GB5RwPtQd7EZ7d1yx44PoKaCBrdtxdWQ+jetcyGJ/92B/hUKgeiZe2LEjLY/Si5Z1VwuNxHZR70Han5WO4T+kSeX9aJsrd3JY/UfU1CAfVpjXTNPt4ItoT19+KF0forqPWSPktKuNh/4kilF/c1pI199JZktenbdnTAQyx7ip/bmuZuuOs7thFb2JgUDkpEQB+vpVYtcRji7CuivhjeaNDLLrd7bQNIQdsR3EAe5IqxzaLpwcG1nuJWHYKgx+9J7XqeGGxSTV0332OV3bv/FETde6VajAhnnkwMJABj8E1Ru/gaoJLbCW6ZmuGUvcBNv0rtzUX/t7cyl/9fjTf6shNDH4kOWMen6OA692llHH7Zp5adb2z2++eMmXHmEZBFBQXyRv6RX7j4RtcH+ZqsZXOQDHwKgg+Dix3CPJqqugzuUJgn9aY3PxRiF8llY6XJczyfQBIAP19qF1X4nX+mXBt7rSofGHO0SkjH5xTK0LfYZ/7Vad4TKtwFb0cjJBoGL4T3q7x/GIQP6MRnn81XNX631PW5lnCyWkCphI4ZSoJ/uz60o/0i1Qnm/u8Z9bg07FlnjXpKSjGXZf9J+FNzYaxFfPq8U+wEMjp3Bp3rXQ8Wo2oge9jh2tncFyQKyO712/8ZZobm6VeFbM7HP61DcavdTHetxMmWAKmZiT96DnJyU72RRjVGgzdEdL2Uogn15Edu48uf3oyb4Xafe2gFnq8ngn6SiqVP596o0EFmyZmiZ3POTzk02sOo77S7X5WynaG3UkhV9Ca3vD5Dj7kZ1lx8qUS6Q9ArHYpbyajJJsUDkZUfgUTDo2nQSJax38YkAwEBGaoE/VOrXCeE2p3TOy8j6RROhWlzLBJqMhIht2Dlz3zXKmt7NcaZfrnpozBd10Rg5+mgZejBIR/reCP/jRUmpzNrcQhkfwNqiVccZxQcOtXEvzkYkkbxn225/tNKqL3Q1WtJhumdMNZQGM3YcliS23Fe33Sq30So9ztKnIO3tQ8Gq3d0kMcYfxbdS8xzjI7DPvRNzqk4sNOvYnYpvxLj1o0voFbuwaXom1K5acnHOdvaoLLp8WszSx3bbMY2beKm1W6v7G2DTO+XuSU5zuQ1zHdSprDwu38qVAyj04FLnUekOxx5PZ1ewzQ7PBO/cDnjtQMnwy0m6C3Uc8lvvAZlRR3NIOsdfvIdXS3tGeDwVxuU435ppoPVN9/oncyPOpnhlCrJIN3lNPxLVmfOkpUh/pvQen6YhKSyTPu3CSRQWH4ojVeidK1RIvmWlZo87SpxmgOm+obrWNPvYHlBu0XdG6Dbx/5qnnqjW4yVGoz5Q4wTz+1NrdiSyap8ObX5J20qV3mAyI5TkN9vtWaX0C2Cubq2NvMmdyMMEGtlh1K51bpQ3MPiRXDpglOGBHqKzrVYLa/kY34u7iTsS6ktTI43LaFyyKPZTtKtXvhvOAu4lsmnGFiG1OW9hUU4XRbOe2aJ0mlcGPcuDs96XRXoDqXZt2eCKW1TLLas/Q0dqqnJjLH3Zc1NtBG3wuD6balFywHODXXz2D9IqlJDnbK9edKaXdztNLDMGYk7UcgZoODoTSLXd8kbiDf9e187v3q4C+HPkGAK+F6DnyjIFQisp0fRNrGzbLmQqewdAalXonSGYNeePc47KzkL+wq2fOJlvIOMAZroXMR/oHf2qBbYlt9F0u3t2t7a0igRu5jQA/vSpuhdDnvTeXsct3MccyyEqAPTb2q4i4hL/QP2r03EWB5ByalgoTzaTp00SQzWMEkcf0oYxgfiuY9G0qIYj0y2H/AOQp01zCG+gcemK+juIXI4AqWShYdPsWTY1hblfYxCuDoulFw4020DL2PhiniyR5HlB9e1cs8WOw5NQlCkabp4bPyUGffYKlFpZ48ttCP/zFNMwnHC9q8DQ4zheTRc5dWDivoWmzsmGGs7c594xXl1Z2t1ataSQqIGxlU8uaY7omzwOTXp8EBiVXtxQstQrg0+0t55Jo1IeRQrHdnOKhXRbBYYo1jbbFJ4iebs3vThlhBwEGBXSrCSPIMYoEFbWFp8290YyJXj2OQe49qjOl2Xya2YiPgLyF3etN8wA42jvXqiHzEqP2qWShDq1rBNHAJFJ8M5XntQjW0DMtwYgZV4B9h7U51JoTIgAHC+1COIxbrwOWrPk+TVgW0V3XtPtLiFJpbaNmB2livJo3pOy0/wCWntflYcEhiCvf81PqTRCxJwvLiuek2h/iTZx9B4puFukL8hK2Obaws7SYm3tooi47ouK7ltLdvN8vFvBznYKYzmAKhO36hXRaDPCrT7MbQAmzYNoVR2wBiuVCp/QmD2O0cUZC0W+QbV+oYqSR4fDbyg8e1RMjRVuqumLTqK0CyoonT/dyY7fasg1XpWTTrh4zGUkX0Pb9K/RCSxeGp2+ntSfqHRrHXoxBMxil2nZNH9Sn/EUbJX0DbmYgCugRuwfeowdijHc19znOfWljiXPfHtXjsApJOMCojJ9X4oC/nZFxn0oECJL5cuPXIruG68y8jk0kDM24j3HNfB51IwwIzUIWaN1ZvYe9SKTwM+tJbK7YPh+2aaxzqwVRyc96ISYt/NwcfrXDJkjGQftXjhS5DHDelcozI22TkY4NAhJBO6kqxzgVIxZsEEYqMhXB+wrjzjaAf0qEXZ2ZJA+dwwPSu1lLogHGBzUIiJk3SN+ldZG1QBgYqAJRJhQAfWvvGIVhnPaoAUCjHfNdbgFOAOTULfBM1wRnIzXL3DFu5HFRYMhPH613sZHbPIx61AHKvIcdxn1qZCQGJk3V4rLwd2PtXAl3IQFUD3xQJQJqt2fHUZwcUIZHMSnOeTUmpOBcDkHj2qPahgjLIM89qz5Pk1+P/aB6qzfIgA/8T/CvelgfnnJOfJUWrlRZoAMfzPf7V10jt+em47IPvTcHtQvyfcy1SgnYCf6hXbuBwDUcvePA/qrpiFGQK0GI4g5aQ5/qqVyBGwVskioreTLScD6qlbBjfj0qLonySxk+GvbtUMufHGP7amQeQfgVC3Mx/wDrRoB//9k="/>
          <p:cNvSpPr>
            <a:spLocks noChangeAspect="1" noChangeArrowheads="1"/>
          </p:cNvSpPr>
          <p:nvPr/>
        </p:nvSpPr>
        <p:spPr bwMode="auto">
          <a:xfrm>
            <a:off x="8636000" y="-1182688"/>
            <a:ext cx="2286000" cy="1981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ar-SA">
              <a:latin typeface="Cambr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TC104033921[[fn=Damask]]</Template>
  <TotalTime>6257</TotalTime>
  <Words>554</Words>
  <Application>Microsoft Office PowerPoint</Application>
  <PresentationFormat>On-screen Show (4:3)</PresentationFormat>
  <Paragraphs>91</Paragraphs>
  <Slides>12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2  Nazanin</vt:lpstr>
      <vt:lpstr>Arial</vt:lpstr>
      <vt:lpstr>B Nazanin</vt:lpstr>
      <vt:lpstr>Calibri</vt:lpstr>
      <vt:lpstr>Cambria</vt:lpstr>
      <vt:lpstr>Tahoma</vt:lpstr>
      <vt:lpstr>Times New Roman</vt:lpstr>
      <vt:lpstr>Wingdings 2</vt:lpstr>
      <vt:lpstr>Foundry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MRT Win2Farsi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Dafe  Computer  Co</dc:creator>
  <cp:lastModifiedBy>Seyyed Moslem Mahdavi Shahri</cp:lastModifiedBy>
  <cp:revision>598</cp:revision>
  <dcterms:created xsi:type="dcterms:W3CDTF">2013-01-15T15:52:11Z</dcterms:created>
  <dcterms:modified xsi:type="dcterms:W3CDTF">2017-11-15T19:19:28Z</dcterms:modified>
</cp:coreProperties>
</file>