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A488322-F2BA-4B5B-9748-0D474271808F}" styleName="Medium Style 3 - 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25E5076-3810-47DD-B79F-674D7AD40C01}" styleName="Dark Style 1 - Ac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>
        <p:scale>
          <a:sx n="77" d="100"/>
          <a:sy n="77" d="100"/>
        </p:scale>
        <p:origin x="-1176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A366671D-9531-40BD-AF0D-8BD51A276E9E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fa-I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C546225F-D9AC-4FC3-975D-A47C541079A0}" type="slidenum">
              <a:rPr lang="fa-IR" smtClean="0"/>
              <a:pPr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68587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a-I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46225F-D9AC-4FC3-975D-A47C541079A0}" type="slidenum">
              <a:rPr lang="fa-IR" smtClean="0"/>
              <a:pPr/>
              <a:t>2</a:t>
            </a:fld>
            <a:endParaRPr lang="fa-I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43743AC5-0958-412F-8EE9-DD49EC5FB5BF}" type="datetimeFigureOut">
              <a:rPr lang="fa-IR" smtClean="0"/>
              <a:pPr/>
              <a:t>22/10/1444</a:t>
            </a:fld>
            <a:endParaRPr lang="fa-IR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618B6A9-8425-42A3-907B-D5CBBB2B208B}" type="slidenum">
              <a:rPr lang="fa-IR" smtClean="0"/>
              <a:pPr/>
              <a:t>‹#›</a:t>
            </a:fld>
            <a:endParaRPr lang="fa-IR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r" rtl="1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r" rtl="1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71868" y="3714752"/>
            <a:ext cx="61336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/>
              <a:t>∏</a:t>
            </a:r>
            <a:endParaRPr lang="fa-IR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1875133" y="1071546"/>
            <a:ext cx="5739135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200" dirty="0" smtClean="0"/>
              <a:t>به نام آن که جان را فطرت آموخت</a:t>
            </a:r>
            <a:endParaRPr lang="en-US" sz="3200" dirty="0" smtClean="0"/>
          </a:p>
          <a:p>
            <a:endParaRPr lang="en-US" sz="3200" dirty="0" smtClean="0"/>
          </a:p>
          <a:p>
            <a:r>
              <a:rPr lang="en-US" sz="3200" dirty="0" smtClean="0"/>
              <a:t>  </a:t>
            </a:r>
            <a:endParaRPr lang="fa-IR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786314" y="3714752"/>
            <a:ext cx="1661032" cy="64633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3600" dirty="0" smtClean="0"/>
              <a:t>عدد پی</a:t>
            </a:r>
            <a:endParaRPr lang="fa-IR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214810" y="3643314"/>
            <a:ext cx="28575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/>
              <a:t>(</a:t>
            </a:r>
            <a:endParaRPr lang="fa-IR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3071802" y="3643314"/>
            <a:ext cx="503873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4000" dirty="0" smtClean="0"/>
              <a:t>)</a:t>
            </a:r>
            <a:endParaRPr lang="fa-IR" sz="4000" dirty="0"/>
          </a:p>
        </p:txBody>
      </p:sp>
    </p:spTree>
  </p:cSld>
  <p:clrMapOvr>
    <a:masterClrMapping/>
  </p:clrMapOvr>
  <p:transition spd="slow">
    <p:blinds dir="vert"/>
    <p:sndAc>
      <p:stSnd>
        <p:snd r:embed="rId2" name="chimes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070" y="857232"/>
            <a:ext cx="8709499" cy="5632311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از جمله اعدای که در دنیای ریاضیات نقش مهمی دارند ، عدد پی</a:t>
            </a:r>
          </a:p>
          <a:p>
            <a:r>
              <a:rPr lang="fa-IR" sz="2400" dirty="0" smtClean="0"/>
              <a:t>(3/14 ) با نماد    است .این کلمه حرف اول کلمه ای یونانی به</a:t>
            </a:r>
          </a:p>
          <a:p>
            <a:r>
              <a:rPr lang="fa-IR" sz="2400" dirty="0" smtClean="0"/>
              <a:t>معنای محیط است .</a:t>
            </a:r>
          </a:p>
          <a:p>
            <a:r>
              <a:rPr lang="fa-IR" sz="2400" dirty="0" smtClean="0"/>
              <a:t>برای نخستین بار ویلیام جونز ، ریاضی دان انگلیسی در سال 1706</a:t>
            </a:r>
          </a:p>
          <a:p>
            <a:r>
              <a:rPr lang="fa-IR" sz="2400" dirty="0" smtClean="0"/>
              <a:t>میلادی از این علامت استفاده کرد واز میانه ی قرن 18 که لئونارد اولر</a:t>
            </a:r>
          </a:p>
          <a:p>
            <a:r>
              <a:rPr lang="fa-IR" sz="2400" dirty="0" smtClean="0"/>
              <a:t>کتاب ” آنالیز ” خودرا چاپ کرد ، در همه جا به کار رفت .</a:t>
            </a:r>
          </a:p>
          <a:p>
            <a:r>
              <a:rPr lang="fa-IR" sz="2400" dirty="0" smtClean="0"/>
              <a:t>جالب است بدانید که خود مفهوم این عدد ، بدون این که نشانه ای</a:t>
            </a:r>
          </a:p>
          <a:p>
            <a:r>
              <a:rPr lang="fa-IR" sz="2400" dirty="0" smtClean="0"/>
              <a:t>برای آن در نظر گرفته شده باشد ،بیش از 4000 سال سابقه دارد .</a:t>
            </a:r>
          </a:p>
          <a:p>
            <a:r>
              <a:rPr lang="fa-IR" sz="2400" dirty="0" smtClean="0"/>
              <a:t>ارشمیدس ، ریاضی دان یونانی مقدار آن را    </a:t>
            </a:r>
            <a:r>
              <a:rPr lang="fa-IR" sz="2000" dirty="0" smtClean="0"/>
              <a:t>22</a:t>
            </a:r>
            <a:r>
              <a:rPr lang="fa-IR" sz="2400" dirty="0" smtClean="0"/>
              <a:t>    در نظر می گرفت</a:t>
            </a:r>
          </a:p>
          <a:p>
            <a:r>
              <a:rPr lang="fa-IR" sz="2400" dirty="0" smtClean="0"/>
              <a:t>که تا دو رقم بعد از ممیز صحیح است .          </a:t>
            </a:r>
            <a:r>
              <a:rPr lang="fa-IR" sz="2000" dirty="0" smtClean="0"/>
              <a:t>7 </a:t>
            </a:r>
            <a:r>
              <a:rPr lang="fa-IR" sz="2400" dirty="0" smtClean="0"/>
              <a:t>   </a:t>
            </a:r>
          </a:p>
          <a:p>
            <a:r>
              <a:rPr lang="fa-IR" sz="2400" dirty="0" smtClean="0"/>
              <a:t>مقدار این عدد برابر است با نسبت محیط دایره به قطر ، یعنی :</a:t>
            </a:r>
          </a:p>
          <a:p>
            <a:endParaRPr lang="fa-IR" sz="2400" dirty="0"/>
          </a:p>
          <a:p>
            <a:r>
              <a:rPr lang="fa-IR" sz="2400" dirty="0" smtClean="0"/>
              <a:t>                                                 </a:t>
            </a:r>
            <a:r>
              <a:rPr lang="fa-IR" sz="2000" dirty="0" smtClean="0"/>
              <a:t>محیط دایره</a:t>
            </a:r>
            <a:r>
              <a:rPr lang="fa-IR" sz="2400" dirty="0" smtClean="0"/>
              <a:t>                    </a:t>
            </a:r>
          </a:p>
          <a:p>
            <a:r>
              <a:rPr lang="fa-IR" sz="2400" dirty="0" smtClean="0"/>
              <a:t>                                                                          </a:t>
            </a:r>
            <a:endParaRPr lang="fa-IR" sz="2400" dirty="0"/>
          </a:p>
          <a:p>
            <a:r>
              <a:rPr lang="fa-IR" sz="2400" dirty="0" smtClean="0"/>
              <a:t>                                                  </a:t>
            </a:r>
            <a:r>
              <a:rPr lang="fa-IR" sz="2000" dirty="0" smtClean="0"/>
              <a:t>قطر دایره</a:t>
            </a:r>
            <a:r>
              <a:rPr lang="fa-IR" sz="2400" dirty="0" smtClean="0"/>
              <a:t>  </a:t>
            </a:r>
            <a:endParaRPr lang="fa-IR" sz="2400" dirty="0"/>
          </a:p>
        </p:txBody>
      </p:sp>
      <p:sp>
        <p:nvSpPr>
          <p:cNvPr id="3" name="Rectangle 2"/>
          <p:cNvSpPr/>
          <p:nvPr/>
        </p:nvSpPr>
        <p:spPr>
          <a:xfrm>
            <a:off x="6500826" y="1285860"/>
            <a:ext cx="375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/>
              <a:t>∏</a:t>
            </a:r>
            <a:endParaRPr lang="fa-IR" dirty="0"/>
          </a:p>
        </p:txBody>
      </p:sp>
      <p:sp>
        <p:nvSpPr>
          <p:cNvPr id="4" name="Rectangle 3"/>
          <p:cNvSpPr/>
          <p:nvPr/>
        </p:nvSpPr>
        <p:spPr>
          <a:xfrm>
            <a:off x="1428728" y="5715016"/>
            <a:ext cx="375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/>
              <a:t>∏</a:t>
            </a:r>
            <a:endParaRPr lang="fa-IR" dirty="0"/>
          </a:p>
        </p:txBody>
      </p:sp>
      <p:cxnSp>
        <p:nvCxnSpPr>
          <p:cNvPr id="6" name="Straight Connector 5"/>
          <p:cNvCxnSpPr/>
          <p:nvPr/>
        </p:nvCxnSpPr>
        <p:spPr>
          <a:xfrm>
            <a:off x="2500298" y="5857892"/>
            <a:ext cx="1714512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0" name="Equal 9"/>
          <p:cNvSpPr/>
          <p:nvPr/>
        </p:nvSpPr>
        <p:spPr>
          <a:xfrm>
            <a:off x="1857356" y="5715016"/>
            <a:ext cx="500066" cy="357190"/>
          </a:xfrm>
          <a:prstGeom prst="mathEqual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>
              <a:solidFill>
                <a:schemeClr val="tx1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2571736" y="4214818"/>
            <a:ext cx="642942" cy="1588"/>
          </a:xfrm>
          <a:prstGeom prst="line">
            <a:avLst/>
          </a:prstGeom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 dir="vert"/>
    <p:sndAc>
      <p:stSnd>
        <p:snd r:embed="rId3" name="chimes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113" y="714356"/>
            <a:ext cx="8815297" cy="193899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با اندازه گیری محیط چند دایره ی مختلف به وسیله ی متر نواری </a:t>
            </a:r>
          </a:p>
          <a:p>
            <a:r>
              <a:rPr lang="fa-IR" sz="2400" dirty="0" smtClean="0"/>
              <a:t>و تقسیم آن بر قطر دایره ، مشاهده خواهید کرد که این مقدار برای</a:t>
            </a:r>
          </a:p>
          <a:p>
            <a:r>
              <a:rPr lang="fa-IR" sz="2400" dirty="0" smtClean="0"/>
              <a:t>همه ی دایره ها عددی ثابت است . برای این منظور می توانید جدول </a:t>
            </a:r>
          </a:p>
          <a:p>
            <a:r>
              <a:rPr lang="fa-IR" sz="2400" dirty="0" smtClean="0"/>
              <a:t>زیر را کامل کنید .</a:t>
            </a:r>
          </a:p>
          <a:p>
            <a:endParaRPr lang="fa-IR" sz="2400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571472" y="2857496"/>
          <a:ext cx="8143932" cy="2571768"/>
        </p:xfrm>
        <a:graphic>
          <a:graphicData uri="http://schemas.openxmlformats.org/drawingml/2006/table">
            <a:tbl>
              <a:tblPr rtl="1" firstRow="1" bandRow="1">
                <a:tableStyleId>{125E5076-3810-47DD-B79F-674D7AD40C01}</a:tableStyleId>
              </a:tblPr>
              <a:tblGrid>
                <a:gridCol w="2964126"/>
                <a:gridCol w="2034708"/>
                <a:gridCol w="1710860"/>
                <a:gridCol w="1434238"/>
              </a:tblGrid>
              <a:tr h="642942"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نسبت</a:t>
                      </a:r>
                      <a:r>
                        <a:rPr lang="fa-IR" baseline="0" dirty="0" smtClean="0"/>
                        <a:t> محیط دایره به قطر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    محیط دایره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       قطر</a:t>
                      </a:r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000" dirty="0" smtClean="0"/>
                        <a:t>    شعاع</a:t>
                      </a:r>
                      <a:endParaRPr lang="fa-IR" sz="2000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pPr rtl="1"/>
                      <a:r>
                        <a:rPr lang="fa-IR" sz="2800" dirty="0" smtClean="0"/>
                        <a:t>          3/14    </a:t>
                      </a:r>
                      <a:r>
                        <a:rPr lang="fa-IR" sz="2800" baseline="0" dirty="0" smtClean="0"/>
                        <a:t>   </a:t>
                      </a:r>
                      <a:endParaRPr lang="fa-IR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400" baseline="0" dirty="0" smtClean="0"/>
                        <a:t>      18/84</a:t>
                      </a:r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400" baseline="0" dirty="0" smtClean="0"/>
                        <a:t>       6</a:t>
                      </a:r>
                      <a:endParaRPr lang="fa-IR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sz="2400" dirty="0" smtClean="0"/>
                        <a:t>     3</a:t>
                      </a:r>
                      <a:endParaRPr lang="fa-IR" sz="2400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       </a:t>
                      </a:r>
                      <a:r>
                        <a:rPr lang="fa-IR" sz="2400" dirty="0" smtClean="0"/>
                        <a:t>5</a:t>
                      </a:r>
                      <a:endParaRPr lang="fa-IR" dirty="0"/>
                    </a:p>
                  </a:txBody>
                  <a:tcPr/>
                </a:tc>
              </a:tr>
              <a:tr h="642942"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r>
                        <a:rPr lang="fa-IR" dirty="0" smtClean="0"/>
                        <a:t>     </a:t>
                      </a:r>
                      <a:r>
                        <a:rPr lang="fa-IR" sz="2400" dirty="0" smtClean="0"/>
                        <a:t>2/5</a:t>
                      </a:r>
                      <a:endParaRPr lang="fa-IR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9" name="Straight Connector 8"/>
          <p:cNvCxnSpPr/>
          <p:nvPr/>
        </p:nvCxnSpPr>
        <p:spPr>
          <a:xfrm rot="5400000">
            <a:off x="2679687" y="4464851"/>
            <a:ext cx="1928032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rot="5400000">
            <a:off x="3321041" y="3178967"/>
            <a:ext cx="643736" cy="794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rot="5400000">
            <a:off x="5393537" y="3178967"/>
            <a:ext cx="64294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rot="5400000">
            <a:off x="4751389" y="4464851"/>
            <a:ext cx="1928032" cy="794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rot="5400000">
            <a:off x="1035819" y="4464851"/>
            <a:ext cx="1928826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rot="5400000" flipH="1" flipV="1">
            <a:off x="1714480" y="3143248"/>
            <a:ext cx="571504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blinds dir="vert"/>
    <p:sndAc>
      <p:stSnd>
        <p:snd r:embed="rId2" name="click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0" y="500042"/>
            <a:ext cx="8858279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این عدد تا بیست رقم اعشار چنین است :</a:t>
            </a:r>
          </a:p>
          <a:p>
            <a:endParaRPr lang="fa-IR" sz="2400" dirty="0" smtClean="0"/>
          </a:p>
          <a:p>
            <a:endParaRPr lang="fa-IR" sz="2400" dirty="0"/>
          </a:p>
        </p:txBody>
      </p:sp>
      <p:sp>
        <p:nvSpPr>
          <p:cNvPr id="4" name="Rectangle 3"/>
          <p:cNvSpPr/>
          <p:nvPr/>
        </p:nvSpPr>
        <p:spPr>
          <a:xfrm>
            <a:off x="-2357486" y="1428736"/>
            <a:ext cx="34738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dirty="0" smtClean="0"/>
              <a:t>∏</a:t>
            </a:r>
            <a:endParaRPr lang="fa-IR" dirty="0"/>
          </a:p>
        </p:txBody>
      </p:sp>
      <p:sp>
        <p:nvSpPr>
          <p:cNvPr id="6" name="Equal 5"/>
          <p:cNvSpPr/>
          <p:nvPr/>
        </p:nvSpPr>
        <p:spPr>
          <a:xfrm>
            <a:off x="1214414" y="1428736"/>
            <a:ext cx="571504" cy="428628"/>
          </a:xfrm>
          <a:prstGeom prst="mathEqual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14480" y="1428736"/>
            <a:ext cx="4004622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3/14159265358979323846</a:t>
            </a:r>
            <a:endParaRPr lang="fa-IR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0" y="2428868"/>
            <a:ext cx="8858281" cy="267765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امروزه به وسیله ی برنامه های کامپیو تری می توان این عددر را تا </a:t>
            </a:r>
          </a:p>
          <a:p>
            <a:r>
              <a:rPr lang="fa-IR" sz="2400" dirty="0" smtClean="0"/>
              <a:t>هزاران رقم محاسبه کرد . به علت اهمیت کاربرد این عدد در ریاضیات ،</a:t>
            </a:r>
          </a:p>
          <a:p>
            <a:r>
              <a:rPr lang="fa-IR" sz="2400" dirty="0" smtClean="0"/>
              <a:t>شاعران خوش ذوق و علاقمند به ریاضیات کوشیده اند تا در زمینه ی</a:t>
            </a:r>
          </a:p>
          <a:p>
            <a:r>
              <a:rPr lang="fa-IR" sz="2400" dirty="0" smtClean="0"/>
              <a:t>ارقام این عدد شعر بسرایند . به بیت زیر توجه کنید :</a:t>
            </a:r>
          </a:p>
          <a:p>
            <a:endParaRPr lang="fa-IR" sz="2400" dirty="0"/>
          </a:p>
          <a:p>
            <a:r>
              <a:rPr lang="fa-IR" sz="2400" dirty="0" smtClean="0"/>
              <a:t>خرد وبینش وآگاهی دانشمندان           ره سرمنزل مقصود بما آموزد</a:t>
            </a:r>
          </a:p>
          <a:p>
            <a:endParaRPr lang="fa-IR" sz="240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8358214" y="4714884"/>
            <a:ext cx="345696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3</a:t>
            </a:r>
            <a:endParaRPr lang="fa-IR" sz="2400" dirty="0"/>
          </a:p>
        </p:txBody>
      </p:sp>
      <p:sp>
        <p:nvSpPr>
          <p:cNvPr id="10" name="TextBox 9"/>
          <p:cNvSpPr txBox="1"/>
          <p:nvPr/>
        </p:nvSpPr>
        <p:spPr>
          <a:xfrm>
            <a:off x="8001024" y="4714884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1</a:t>
            </a:r>
            <a:endParaRPr lang="fa-IR" sz="2400" dirty="0"/>
          </a:p>
        </p:txBody>
      </p:sp>
      <p:sp>
        <p:nvSpPr>
          <p:cNvPr id="11" name="TextBox 10"/>
          <p:cNvSpPr txBox="1"/>
          <p:nvPr/>
        </p:nvSpPr>
        <p:spPr>
          <a:xfrm>
            <a:off x="7572396" y="4714884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4</a:t>
            </a:r>
            <a:endParaRPr lang="fa-IR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7072330" y="4714884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1</a:t>
            </a:r>
            <a:endParaRPr lang="fa-IR" sz="2400" dirty="0"/>
          </a:p>
        </p:txBody>
      </p:sp>
      <p:sp>
        <p:nvSpPr>
          <p:cNvPr id="14" name="TextBox 13"/>
          <p:cNvSpPr txBox="1"/>
          <p:nvPr/>
        </p:nvSpPr>
        <p:spPr>
          <a:xfrm>
            <a:off x="6572264" y="4714884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5</a:t>
            </a:r>
            <a:endParaRPr lang="fa-IR" sz="2400" dirty="0"/>
          </a:p>
        </p:txBody>
      </p:sp>
      <p:sp>
        <p:nvSpPr>
          <p:cNvPr id="15" name="TextBox 14"/>
          <p:cNvSpPr txBox="1"/>
          <p:nvPr/>
        </p:nvSpPr>
        <p:spPr>
          <a:xfrm flipH="1">
            <a:off x="5357818" y="4714884"/>
            <a:ext cx="311471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9</a:t>
            </a:r>
            <a:endParaRPr lang="fa-IR" sz="2400" dirty="0"/>
          </a:p>
        </p:txBody>
      </p:sp>
      <p:sp>
        <p:nvSpPr>
          <p:cNvPr id="16" name="TextBox 15"/>
          <p:cNvSpPr txBox="1"/>
          <p:nvPr/>
        </p:nvSpPr>
        <p:spPr>
          <a:xfrm>
            <a:off x="3571868" y="4786322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2</a:t>
            </a:r>
            <a:endParaRPr lang="fa-IR" sz="2400" dirty="0"/>
          </a:p>
        </p:txBody>
      </p:sp>
      <p:sp>
        <p:nvSpPr>
          <p:cNvPr id="17" name="TextBox 16"/>
          <p:cNvSpPr txBox="1"/>
          <p:nvPr/>
        </p:nvSpPr>
        <p:spPr>
          <a:xfrm>
            <a:off x="2786050" y="4786322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6</a:t>
            </a:r>
            <a:endParaRPr lang="fa-IR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1785918" y="4786322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5</a:t>
            </a:r>
            <a:endParaRPr lang="fa-IR" sz="2400" dirty="0"/>
          </a:p>
        </p:txBody>
      </p:sp>
      <p:sp>
        <p:nvSpPr>
          <p:cNvPr id="19" name="TextBox 18"/>
          <p:cNvSpPr txBox="1"/>
          <p:nvPr/>
        </p:nvSpPr>
        <p:spPr>
          <a:xfrm>
            <a:off x="1142976" y="4786322"/>
            <a:ext cx="360997" cy="461665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3</a:t>
            </a:r>
            <a:endParaRPr lang="fa-IR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500034" y="4786322"/>
            <a:ext cx="327608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fa-IR" sz="2400" dirty="0" smtClean="0"/>
              <a:t>5</a:t>
            </a:r>
            <a:endParaRPr lang="fa-IR" sz="2400" dirty="0"/>
          </a:p>
        </p:txBody>
      </p:sp>
      <p:sp>
        <p:nvSpPr>
          <p:cNvPr id="21" name="TextBox 20"/>
          <p:cNvSpPr txBox="1"/>
          <p:nvPr/>
        </p:nvSpPr>
        <p:spPr>
          <a:xfrm>
            <a:off x="-1532074" y="5286388"/>
            <a:ext cx="10320454" cy="1569660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r>
              <a:rPr lang="fa-IR" sz="2400" dirty="0" smtClean="0"/>
              <a:t>همان طور که می بینید، از کنار هم قرار دادن</a:t>
            </a:r>
            <a:r>
              <a:rPr lang="en-US" sz="2400" smtClean="0"/>
              <a:t> </a:t>
            </a:r>
            <a:r>
              <a:rPr lang="fa-IR" sz="2400" smtClean="0"/>
              <a:t>تعداد </a:t>
            </a:r>
            <a:r>
              <a:rPr lang="fa-IR" sz="2400" dirty="0" smtClean="0"/>
              <a:t>حروف به کار رفته</a:t>
            </a:r>
          </a:p>
          <a:p>
            <a:r>
              <a:rPr lang="fa-IR" sz="2400" dirty="0" smtClean="0"/>
              <a:t>در هر کلمه می توانید این عدد را تا 9 رقم اعشار بنویسید</a:t>
            </a:r>
          </a:p>
          <a:p>
            <a:r>
              <a:rPr lang="fa-IR" sz="2400" dirty="0"/>
              <a:t> </a:t>
            </a:r>
            <a:r>
              <a:rPr lang="fa-IR" sz="2400" dirty="0" smtClean="0"/>
              <a:t>                                                              </a:t>
            </a:r>
          </a:p>
          <a:p>
            <a:r>
              <a:rPr lang="fa-IR" sz="2400" dirty="0" smtClean="0"/>
              <a:t>                                                                   3/1415926535               </a:t>
            </a:r>
            <a:endParaRPr lang="fa-IR" sz="2400" dirty="0"/>
          </a:p>
        </p:txBody>
      </p:sp>
    </p:spTree>
  </p:cSld>
  <p:clrMapOvr>
    <a:masterClrMapping/>
  </p:clrMapOvr>
  <p:transition spd="slow">
    <p:wheel spokes="2"/>
    <p:sndAc>
      <p:stSnd>
        <p:snd r:embed="rId2" name="camera.wav"/>
      </p:stSnd>
    </p:sndAc>
  </p:transition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عدد پي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عدد پي</Template>
  <TotalTime>1</TotalTime>
  <Words>350</Words>
  <Application>Microsoft Office PowerPoint</Application>
  <PresentationFormat>On-screen Show (4:3)</PresentationFormat>
  <Paragraphs>63</Paragraphs>
  <Slides>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عدد پي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Parsian</dc:creator>
  <cp:lastModifiedBy>LENOVO</cp:lastModifiedBy>
  <cp:revision>2</cp:revision>
  <dcterms:created xsi:type="dcterms:W3CDTF">2015-04-13T19:27:34Z</dcterms:created>
  <dcterms:modified xsi:type="dcterms:W3CDTF">2023-05-12T16:03:27Z</dcterms:modified>
</cp:coreProperties>
</file>