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notesMasterIdLst>
    <p:notesMasterId r:id="rId31"/>
  </p:notesMasterIdLst>
  <p:sldIdLst>
    <p:sldId id="313" r:id="rId2"/>
    <p:sldId id="257" r:id="rId3"/>
    <p:sldId id="262" r:id="rId4"/>
    <p:sldId id="307" r:id="rId5"/>
    <p:sldId id="308" r:id="rId6"/>
    <p:sldId id="263" r:id="rId7"/>
    <p:sldId id="264" r:id="rId8"/>
    <p:sldId id="265" r:id="rId9"/>
    <p:sldId id="266" r:id="rId10"/>
    <p:sldId id="282" r:id="rId11"/>
    <p:sldId id="311" r:id="rId12"/>
    <p:sldId id="312" r:id="rId13"/>
    <p:sldId id="283" r:id="rId14"/>
    <p:sldId id="284" r:id="rId15"/>
    <p:sldId id="290" r:id="rId16"/>
    <p:sldId id="291" r:id="rId17"/>
    <p:sldId id="293" r:id="rId18"/>
    <p:sldId id="294" r:id="rId19"/>
    <p:sldId id="310" r:id="rId20"/>
    <p:sldId id="296" r:id="rId21"/>
    <p:sldId id="297" r:id="rId22"/>
    <p:sldId id="299" r:id="rId23"/>
    <p:sldId id="300" r:id="rId24"/>
    <p:sldId id="301" r:id="rId25"/>
    <p:sldId id="302" r:id="rId26"/>
    <p:sldId id="303" r:id="rId27"/>
    <p:sldId id="304" r:id="rId28"/>
    <p:sldId id="305" r:id="rId29"/>
    <p:sldId id="306" r:id="rId30"/>
  </p:sldIdLst>
  <p:sldSz cx="12192000" cy="6858000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0662" autoAdjust="0"/>
    <p:restoredTop sz="81867" autoAdjust="0"/>
  </p:normalViewPr>
  <p:slideViewPr>
    <p:cSldViewPr snapToGrid="0">
      <p:cViewPr>
        <p:scale>
          <a:sx n="60" d="100"/>
          <a:sy n="60" d="100"/>
        </p:scale>
        <p:origin x="-924" y="-3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92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51F128D5-CEBF-4028-9E6F-8C20E60A331D}" type="datetimeFigureOut">
              <a:rPr lang="fa-IR" smtClean="0"/>
              <a:t>09/09/1441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E97AC2C3-5190-464D-8AB4-A1CE3A62C0F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80916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a-IR" dirty="0" smtClean="0"/>
              <a:t>بنابراين، در مدل آگاهاننده، تفاوت کاملاً واضحي بين واقعيات و ارزشها وجود دارد. </a:t>
            </a:r>
            <a:r>
              <a:rPr lang="fa-IR" b="1" dirty="0" smtClean="0">
                <a:solidFill>
                  <a:srgbClr val="FF0000"/>
                </a:solidFill>
              </a:rPr>
              <a:t>ارزشهاي بيمار به خوبي شناخته و تعريف شده است </a:t>
            </a:r>
            <a:r>
              <a:rPr lang="fa-IR" dirty="0" smtClean="0"/>
              <a:t>و آنچه را که بيمار ندارد، همان واقعيات باليني است؛ </a:t>
            </a:r>
          </a:p>
          <a:p>
            <a:r>
              <a:rPr lang="fa-IR" dirty="0" smtClean="0"/>
              <a:t>واقعياتي که فراهم کردن آنها، بر عهده پزشک و از الزامات اوست. </a:t>
            </a:r>
          </a:p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7AC2C3-5190-464D-8AB4-A1CE3A62C0F1}" type="slidenum">
              <a:rPr lang="fa-IR" smtClean="0"/>
              <a:t>16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1162306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a-IR" dirty="0" smtClean="0"/>
              <a:t>لذا در اين مدل، ارزشهاي بيمار ضرورتاً ثابت و براي خود بيمار شناخته شده نيستند، بلکه اغلب تکوين نيافته است و پزشک بايد در همسوسازي اين ارزشها براي بيمار روشنگري کند و </a:t>
            </a:r>
          </a:p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7AC2C3-5190-464D-8AB4-A1CE3A62C0F1}" type="slidenum">
              <a:rPr lang="fa-IR" smtClean="0"/>
              <a:t>18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9944129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a-IR" b="1" dirty="0" smtClean="0">
                <a:solidFill>
                  <a:srgbClr val="FF0000"/>
                </a:solidFill>
              </a:rPr>
              <a:t>در اين مدل اتونومي، به معناي خودفهمي </a:t>
            </a:r>
            <a:r>
              <a:rPr lang="fa-IR" dirty="0" smtClean="0"/>
              <a:t>است؛ بدان معنا که بيمار ميآيد تا بفهمد که کيست و اينکه چگونه گزينه هاي مختلف درماني بر هويت او سوار ميشوند. </a:t>
            </a:r>
          </a:p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7AC2C3-5190-464D-8AB4-A1CE3A62C0F1}" type="slidenum">
              <a:rPr lang="fa-IR" smtClean="0"/>
              <a:t>19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26301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a-IR" dirty="0" smtClean="0"/>
              <a:t>مفهوم اتونومي بيمار در اينجا معادل </a:t>
            </a:r>
            <a:r>
              <a:rPr lang="fa-IR" b="1" dirty="0" smtClean="0">
                <a:solidFill>
                  <a:srgbClr val="FF0000"/>
                </a:solidFill>
              </a:rPr>
              <a:t>خودارتقايي اخلاقي </a:t>
            </a:r>
            <a:r>
              <a:rPr lang="fa-IR" dirty="0" smtClean="0"/>
              <a:t>است. </a:t>
            </a:r>
          </a:p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7AC2C3-5190-464D-8AB4-A1CE3A62C0F1}" type="slidenum">
              <a:rPr lang="fa-IR" smtClean="0"/>
              <a:t>21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4926942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1.jpe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3"/>
          <p:cNvSpPr/>
          <p:nvPr/>
        </p:nvSpPr>
        <p:spPr>
          <a:xfrm>
            <a:off x="0" y="4664075"/>
            <a:ext cx="12200467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sz="1350">
              <a:solidFill>
                <a:prstClr val="white"/>
              </a:solidFill>
            </a:endParaRPr>
          </a:p>
        </p:txBody>
      </p: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-4233" y="4953000"/>
            <a:ext cx="12196233" cy="1911350"/>
            <a:chOff x="-3765" y="4832896"/>
            <a:chExt cx="9147765" cy="2032192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kumimoji="1" lang="en-US" sz="1350">
                <a:solidFill>
                  <a:prstClr val="black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kumimoji="1" lang="en-US" sz="1350">
                <a:solidFill>
                  <a:prstClr val="black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kumimoji="1" lang="en-US" sz="1350">
                <a:solidFill>
                  <a:prstClr val="white"/>
                </a:solidFill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914400" y="1752604"/>
            <a:ext cx="10363200" cy="1829761"/>
          </a:xfrm>
        </p:spPr>
        <p:txBody>
          <a:bodyPr anchor="b"/>
          <a:lstStyle>
            <a:lvl1pPr algn="r">
              <a:defRPr sz="36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914400" y="3611607"/>
            <a:ext cx="10363200" cy="1199704"/>
          </a:xfrm>
        </p:spPr>
        <p:txBody>
          <a:bodyPr lIns="45720" rIns="45720"/>
          <a:lstStyle>
            <a:lvl1pPr marL="0" marR="48006" indent="0" algn="r">
              <a:buNone/>
              <a:defRPr>
                <a:solidFill>
                  <a:schemeClr val="tx2"/>
                </a:solidFill>
              </a:defRPr>
            </a:lvl1pPr>
            <a:lvl2pPr marL="342900" indent="0" algn="ctr">
              <a:buNone/>
            </a:lvl2pPr>
            <a:lvl3pPr marL="685800" indent="0" algn="ctr">
              <a:buNone/>
            </a:lvl3pPr>
            <a:lvl4pPr marL="1028700" indent="0" algn="ctr">
              <a:buNone/>
            </a:lvl4pPr>
            <a:lvl5pPr marL="1371600" indent="0" algn="ctr">
              <a:buNone/>
            </a:lvl5pPr>
            <a:lvl6pPr marL="1714500" indent="0" algn="ctr">
              <a:buNone/>
            </a:lvl6pPr>
            <a:lvl7pPr marL="2057400" indent="0" algn="ctr">
              <a:buNone/>
            </a:lvl7pPr>
            <a:lvl8pPr marL="2400300" indent="0" algn="ctr">
              <a:buNone/>
            </a:lvl8pPr>
            <a:lvl9pPr marL="27432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1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en-US" altLang="fa-IR"/>
          </a:p>
        </p:txBody>
      </p:sp>
      <p:sp>
        <p:nvSpPr>
          <p:cNvPr id="12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 altLang="fa-IR">
              <a:solidFill>
                <a:srgbClr val="2DA2BF">
                  <a:tint val="20000"/>
                </a:srgbClr>
              </a:solidFill>
            </a:endParaRPr>
          </a:p>
        </p:txBody>
      </p:sp>
      <p:sp>
        <p:nvSpPr>
          <p:cNvPr id="13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AD6A9892-74BD-49A6-87AB-6F75F1AABD65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82813515"/>
      </p:ext>
    </p:extLst>
  </p:cSld>
  <p:clrMapOvr>
    <a:masterClrMapping/>
  </p:clrMapOvr>
  <p:transition spd="med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lnSpc>
                <a:spcPct val="200000"/>
              </a:lnSpc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lnSpc>
                <a:spcPct val="200000"/>
              </a:lnSpc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lnSpc>
                <a:spcPct val="200000"/>
              </a:lnSpc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lnSpc>
                <a:spcPct val="200000"/>
              </a:lnSpc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lnSpc>
                <a:spcPct val="200000"/>
              </a:lnSpc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extLst/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 b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extLst/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a-IR">
              <a:solidFill>
                <a:prstClr val="black"/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a-IR">
              <a:solidFill>
                <a:prstClr val="black"/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4E74CD-C9A6-4381-AF3D-B327873CF141}" type="slidenum">
              <a:rPr lang="en-US" altLang="fa-I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fa-I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5851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hevron 3"/>
          <p:cNvSpPr/>
          <p:nvPr/>
        </p:nvSpPr>
        <p:spPr>
          <a:xfrm>
            <a:off x="4849284" y="3005138"/>
            <a:ext cx="243416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sz="1350">
              <a:solidFill>
                <a:prstClr val="white"/>
              </a:solidFill>
            </a:endParaRPr>
          </a:p>
        </p:txBody>
      </p:sp>
      <p:sp>
        <p:nvSpPr>
          <p:cNvPr id="5" name="Chevron 4"/>
          <p:cNvSpPr/>
          <p:nvPr/>
        </p:nvSpPr>
        <p:spPr>
          <a:xfrm>
            <a:off x="4599518" y="3005138"/>
            <a:ext cx="24553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sz="135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168" y="1059712"/>
            <a:ext cx="10363200" cy="1828800"/>
          </a:xfrm>
        </p:spPr>
        <p:txBody>
          <a:bodyPr anchor="b"/>
          <a:lstStyle>
            <a:lvl1pPr algn="r">
              <a:buNone/>
              <a:defRPr sz="36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30284" y="2931712"/>
            <a:ext cx="6096000" cy="1454888"/>
          </a:xfrm>
        </p:spPr>
        <p:txBody>
          <a:bodyPr lIns="91440" rIns="91440" anchor="t"/>
          <a:lstStyle>
            <a:lvl1pPr marL="0" indent="0" algn="l">
              <a:buNone/>
              <a:defRPr sz="1725">
                <a:solidFill>
                  <a:schemeClr val="tx1"/>
                </a:solidFill>
              </a:defRPr>
            </a:lvl1pPr>
            <a:lvl2pPr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 altLang="fa-IR">
              <a:solidFill>
                <a:prstClr val="white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 altLang="fa-IR">
              <a:solidFill>
                <a:prstClr val="white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7E11ADE-9E1E-451C-9C99-3CAB3E28575B}" type="slidenum">
              <a:rPr lang="en-US" altLang="fa-IR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 altLang="fa-I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3172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481331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481331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 altLang="fa-IR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 altLang="fa-IR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9711AB7-813A-4AC7-A1A9-0EAA08722A18}" type="slidenum">
              <a:rPr lang="en-US" altLang="fa-IR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 altLang="fa-I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45594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9728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5410200"/>
            <a:ext cx="5386917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1800" b="0">
                <a:solidFill>
                  <a:schemeClr val="bg1"/>
                </a:solidFill>
              </a:defRPr>
            </a:lvl1pPr>
            <a:lvl2pPr>
              <a:buNone/>
              <a:defRPr sz="1500" b="1"/>
            </a:lvl2pPr>
            <a:lvl3pPr>
              <a:buNone/>
              <a:defRPr sz="135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193370" y="5410200"/>
            <a:ext cx="5389033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1800" b="0">
                <a:solidFill>
                  <a:schemeClr val="bg1"/>
                </a:solidFill>
              </a:defRPr>
            </a:lvl1pPr>
            <a:lvl2pPr>
              <a:buNone/>
              <a:defRPr sz="1500" b="1"/>
            </a:lvl2pPr>
            <a:lvl3pPr>
              <a:buNone/>
              <a:defRPr sz="135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600" y="1444297"/>
            <a:ext cx="5386917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1444297"/>
            <a:ext cx="5389033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 altLang="fa-IR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 altLang="fa-IR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9DF1337-A68A-4346-808A-95324A3C9BE9}" type="slidenum">
              <a:rPr lang="en-US" altLang="fa-I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fa-I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23170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 altLang="fa-IR">
              <a:solidFill>
                <a:prstClr val="white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 altLang="fa-IR">
              <a:solidFill>
                <a:prstClr val="white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402AD7A-4967-4F27-A3BC-CBFE1F16E8C2}" type="slidenum">
              <a:rPr lang="en-US" altLang="fa-IR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 altLang="fa-I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964449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a-IR">
              <a:solidFill>
                <a:prstClr val="black"/>
              </a:solidFill>
            </a:endParaRPr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a-IR">
              <a:solidFill>
                <a:prstClr val="black"/>
              </a:solidFill>
            </a:endParaRPr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A48C9A-95AF-4E2F-BA7E-3827B4BF4E45}" type="slidenum">
              <a:rPr lang="en-US" altLang="fa-I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fa-I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9399849"/>
      </p:ext>
    </p:extLst>
  </p:cSld>
  <p:clrMapOvr>
    <a:masterClrMapping/>
  </p:clrMapOvr>
  <p:transition spd="med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876800"/>
            <a:ext cx="9975701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1875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892800" y="5355102"/>
            <a:ext cx="5299456" cy="914400"/>
          </a:xfrm>
        </p:spPr>
        <p:txBody>
          <a:bodyPr/>
          <a:lstStyle>
            <a:lvl1pPr marL="0" indent="0" algn="r">
              <a:buNone/>
              <a:defRPr sz="1200"/>
            </a:lvl1pPr>
            <a:lvl2pPr>
              <a:buNone/>
              <a:defRPr sz="900"/>
            </a:lvl2pPr>
            <a:lvl3pPr>
              <a:buNone/>
              <a:defRPr sz="750"/>
            </a:lvl3pPr>
            <a:lvl4pPr>
              <a:buNone/>
              <a:defRPr sz="675"/>
            </a:lvl4pPr>
            <a:lvl5pPr>
              <a:buNone/>
              <a:defRPr sz="675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219200" y="274320"/>
            <a:ext cx="9973056" cy="45720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 altLang="fa-IR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 altLang="fa-IR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1C7AC64-79C5-435C-99B5-DABB4B266B0C}" type="slidenum">
              <a:rPr lang="en-US" altLang="fa-I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fa-I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01698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>
            <a:spLocks/>
          </p:cNvSpPr>
          <p:nvPr/>
        </p:nvSpPr>
        <p:spPr bwMode="auto">
          <a:xfrm>
            <a:off x="954617" y="5002214"/>
            <a:ext cx="5069416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68580" tIns="34290" rIns="68580" bIns="34290"/>
          <a:lstStyle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sz="1350">
              <a:solidFill>
                <a:prstClr val="white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-71966" y="5784850"/>
            <a:ext cx="5069417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68580" tIns="34290" rIns="68580" bIns="34290"/>
          <a:lstStyle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sz="1350">
              <a:solidFill>
                <a:prstClr val="white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7" name="Right Triangle 6"/>
          <p:cNvSpPr>
            <a:spLocks/>
          </p:cNvSpPr>
          <p:nvPr/>
        </p:nvSpPr>
        <p:spPr bwMode="auto">
          <a:xfrm>
            <a:off x="-8056" y="5791253"/>
            <a:ext cx="4536419" cy="1080868"/>
          </a:xfrm>
          <a:prstGeom prst="rtTriangle">
            <a:avLst/>
          </a:prstGeom>
          <a:blipFill>
            <a:blip r:embed="rId4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sz="1350">
              <a:solidFill>
                <a:prstClr val="white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-12316" y="5787741"/>
            <a:ext cx="454067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Chevron 8"/>
          <p:cNvSpPr/>
          <p:nvPr/>
        </p:nvSpPr>
        <p:spPr>
          <a:xfrm>
            <a:off x="11552768" y="4987925"/>
            <a:ext cx="243417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sz="1350">
              <a:solidFill>
                <a:prstClr val="white"/>
              </a:solidFill>
            </a:endParaRPr>
          </a:p>
        </p:txBody>
      </p:sp>
      <p:sp>
        <p:nvSpPr>
          <p:cNvPr id="10" name="Chevron 9"/>
          <p:cNvSpPr/>
          <p:nvPr/>
        </p:nvSpPr>
        <p:spPr>
          <a:xfrm>
            <a:off x="11303001" y="4987925"/>
            <a:ext cx="243417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sz="135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1643" y="5443402"/>
            <a:ext cx="9550400" cy="648232"/>
          </a:xfrm>
          <a:noFill/>
        </p:spPr>
        <p:txBody>
          <a:bodyPr lIns="91440" tIns="0" rIns="91440" anchor="t"/>
          <a:lstStyle>
            <a:lvl1pPr marL="0" marR="13716" indent="0" algn="r">
              <a:buNone/>
              <a:defRPr sz="1050"/>
            </a:lvl1pPr>
            <a:lvl2pPr>
              <a:defRPr sz="900"/>
            </a:lvl2pPr>
            <a:lvl3pPr>
              <a:defRPr sz="750"/>
            </a:lvl3pPr>
            <a:lvl4pPr>
              <a:defRPr sz="675"/>
            </a:lvl4pPr>
            <a:lvl5pPr>
              <a:defRPr sz="675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4800" y="189968"/>
            <a:ext cx="115824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2400"/>
            </a:lvl1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4865122"/>
            <a:ext cx="10767243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225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 altLang="fa-IR">
              <a:solidFill>
                <a:prstClr val="white"/>
              </a:solidFill>
            </a:endParaRPr>
          </a:p>
        </p:txBody>
      </p:sp>
      <p:sp>
        <p:nvSpPr>
          <p:cNvPr id="12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 altLang="fa-IR">
              <a:solidFill>
                <a:prstClr val="white"/>
              </a:solidFill>
            </a:endParaRPr>
          </a:p>
        </p:txBody>
      </p:sp>
      <p:sp>
        <p:nvSpPr>
          <p:cNvPr id="13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01317CDE-DED7-4CDA-B5A5-59AC6A42C6FC}" type="slidenum">
              <a:rPr lang="en-US" altLang="fa-IR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 altLang="fa-I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005023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481332"/>
            <a:ext cx="10972800" cy="4386071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a-IR">
              <a:solidFill>
                <a:prstClr val="black"/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a-IR">
              <a:solidFill>
                <a:prstClr val="black"/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1C08D9-52E5-4496-B53A-AFE254833B82}" type="slidenum">
              <a:rPr lang="en-US" altLang="fa-I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fa-I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1791616"/>
      </p:ext>
    </p:extLst>
  </p:cSld>
  <p:clrMapOvr>
    <a:masterClrMapping/>
  </p:clrMapOvr>
  <p:transition spd="med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5351" y="274643"/>
            <a:ext cx="2369960" cy="5592761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432800" cy="5592760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a-IR">
              <a:solidFill>
                <a:prstClr val="black"/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a-IR">
              <a:solidFill>
                <a:prstClr val="black"/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A65E0C-E7F9-4BE6-A2C3-D1332C4557EC}" type="slidenum">
              <a:rPr lang="en-US" altLang="fa-I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fa-I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815628"/>
      </p:ext>
    </p:extLst>
  </p:cSld>
  <p:clrMapOvr>
    <a:masterClrMapping/>
  </p:clrMapOvr>
  <p:transition spd="med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954617" y="5002214"/>
            <a:ext cx="5069416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68580" tIns="34290" rIns="68580" bIns="34290"/>
          <a:lstStyle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sz="1350">
              <a:solidFill>
                <a:prstClr val="black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71966" y="5784850"/>
            <a:ext cx="5069417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68580" tIns="34290" rIns="68580" bIns="34290"/>
          <a:lstStyle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sz="1350">
              <a:solidFill>
                <a:prstClr val="black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8056" y="5791253"/>
            <a:ext cx="4536419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sz="1350">
              <a:solidFill>
                <a:prstClr val="white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-12316" y="5787741"/>
            <a:ext cx="454067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609600" y="1481138"/>
            <a:ext cx="10972800" cy="4525962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8970433" y="6408739"/>
            <a:ext cx="2559051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75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fa-IR">
              <a:solidFill>
                <a:prstClr val="black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5839884" y="6408739"/>
            <a:ext cx="3134783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75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fa-IR">
              <a:solidFill>
                <a:prstClr val="black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11529484" y="6408739"/>
            <a:ext cx="488949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750" b="0" smtClean="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EA4AFB09-8A9C-4D22-B428-533F6CC3E59F}" type="slidenum">
              <a:rPr lang="en-US" altLang="fa-IR">
                <a:solidFill>
                  <a:prstClr val="black"/>
                </a:solidFill>
                <a:latin typeface="Times New Roman" panose="02020603050405020304" pitchFamily="18" charset="0"/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fa-IR">
              <a:solidFill>
                <a:prstClr val="black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9202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fade thruBlk="1"/>
  </p:transition>
  <p:timing>
    <p:tnLst>
      <p:par>
        <p:cTn id="1" dur="indefinite" restart="never" nodeType="tmRoot"/>
      </p:par>
    </p:tnLst>
  </p:timing>
  <p:txStyles>
    <p:titleStyle>
      <a:lvl1pPr algn="l" rtl="1" fontAlgn="base">
        <a:spcBef>
          <a:spcPct val="0"/>
        </a:spcBef>
        <a:spcAft>
          <a:spcPct val="0"/>
        </a:spcAft>
        <a:defRPr sz="30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1" fontAlgn="base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Lucida Sans Unicode" panose="020B0602030504020204" pitchFamily="34" charset="0"/>
          <a:cs typeface="Arial" panose="020B0604020202020204" pitchFamily="34" charset="0"/>
        </a:defRPr>
      </a:lvl2pPr>
      <a:lvl3pPr algn="l" rtl="1" fontAlgn="base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Lucida Sans Unicode" panose="020B0602030504020204" pitchFamily="34" charset="0"/>
          <a:cs typeface="Arial" panose="020B0604020202020204" pitchFamily="34" charset="0"/>
        </a:defRPr>
      </a:lvl3pPr>
      <a:lvl4pPr algn="l" rtl="1" fontAlgn="base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Lucida Sans Unicode" panose="020B0602030504020204" pitchFamily="34" charset="0"/>
          <a:cs typeface="Arial" panose="020B0604020202020204" pitchFamily="34" charset="0"/>
        </a:defRPr>
      </a:lvl4pPr>
      <a:lvl5pPr algn="l" rtl="1" fontAlgn="base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Lucida Sans Unicode" panose="020B0602030504020204" pitchFamily="34" charset="0"/>
          <a:cs typeface="Arial" panose="020B0604020202020204" pitchFamily="34" charset="0"/>
        </a:defRPr>
      </a:lvl5pPr>
      <a:lvl6pPr marL="457200" algn="l" rtl="1" fontAlgn="base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Lucida Sans Unicode" panose="020B0602030504020204" pitchFamily="34" charset="0"/>
          <a:cs typeface="Arial" panose="020B0604020202020204" pitchFamily="34" charset="0"/>
        </a:defRPr>
      </a:lvl6pPr>
      <a:lvl7pPr marL="914400" algn="l" rtl="1" fontAlgn="base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Lucida Sans Unicode" panose="020B0602030504020204" pitchFamily="34" charset="0"/>
          <a:cs typeface="Arial" panose="020B0604020202020204" pitchFamily="34" charset="0"/>
        </a:defRPr>
      </a:lvl7pPr>
      <a:lvl8pPr marL="1371600" algn="l" rtl="1" fontAlgn="base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Lucida Sans Unicode" panose="020B0602030504020204" pitchFamily="34" charset="0"/>
          <a:cs typeface="Arial" panose="020B0604020202020204" pitchFamily="34" charset="0"/>
        </a:defRPr>
      </a:lvl8pPr>
      <a:lvl9pPr marL="1828800" algn="l" rtl="1" fontAlgn="base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Lucida Sans Unicode" panose="020B0602030504020204" pitchFamily="34" charset="0"/>
          <a:cs typeface="Arial" panose="020B0604020202020204" pitchFamily="34" charset="0"/>
        </a:defRPr>
      </a:lvl9pPr>
      <a:extLst/>
    </p:titleStyle>
    <p:bodyStyle>
      <a:lvl1pPr marL="273050" indent="-190500" algn="r" rtl="1" fontAlgn="base">
        <a:spcBef>
          <a:spcPts val="300"/>
        </a:spcBef>
        <a:spcAft>
          <a:spcPct val="0"/>
        </a:spcAft>
        <a:buClr>
          <a:schemeClr val="accent1"/>
        </a:buClr>
        <a:buSzPct val="68000"/>
        <a:buFont typeface="Wingdings 3" panose="05040102010807070707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65138" indent="-171450" algn="r" rtl="1" fontAlgn="base">
        <a:spcBef>
          <a:spcPts val="238"/>
        </a:spcBef>
        <a:spcAft>
          <a:spcPct val="0"/>
        </a:spcAft>
        <a:buClr>
          <a:schemeClr val="accent1"/>
        </a:buClr>
        <a:buFont typeface="Verdana" panose="020B0604030504040204" pitchFamily="34" charset="0"/>
        <a:buChar char="◦"/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644525" indent="-171450" algn="r" rtl="1" fontAlgn="base">
        <a:spcBef>
          <a:spcPts val="263"/>
        </a:spcBef>
        <a:spcAft>
          <a:spcPct val="0"/>
        </a:spcAft>
        <a:buClr>
          <a:schemeClr val="accent2"/>
        </a:buClr>
        <a:buSzPct val="100000"/>
        <a:buFont typeface="Wingdings 2" panose="05020102010507070707" pitchFamily="18" charset="2"/>
        <a:buChar char="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857250" indent="-171450" algn="r" rtl="1" fontAlgn="base">
        <a:spcBef>
          <a:spcPts val="263"/>
        </a:spcBef>
        <a:spcAft>
          <a:spcPct val="0"/>
        </a:spcAft>
        <a:buClr>
          <a:schemeClr val="accent2"/>
        </a:buClr>
        <a:buFont typeface="Wingdings 2" panose="05020102010507070707" pitchFamily="18" charset="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indent="-171450" algn="r" rtl="1" fontAlgn="base">
        <a:spcBef>
          <a:spcPts val="263"/>
        </a:spcBef>
        <a:spcAft>
          <a:spcPct val="0"/>
        </a:spcAft>
        <a:buClr>
          <a:schemeClr val="accent2"/>
        </a:buClr>
        <a:buFont typeface="Wingdings 2" panose="05020102010507070707" pitchFamily="18" charset="2"/>
        <a:buChar char="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200150" indent="-171450" algn="r" rtl="1" eaLnBrk="1" latinLnBrk="0" hangingPunct="1">
        <a:spcBef>
          <a:spcPts val="263"/>
        </a:spcBef>
        <a:buClr>
          <a:schemeClr val="accent3"/>
        </a:buClr>
        <a:buFont typeface="Wingdings 2"/>
        <a:buChar char=""/>
        <a:defRPr kumimoji="0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1371600" indent="-171450" algn="r" rtl="1" eaLnBrk="1" latinLnBrk="0" hangingPunct="1">
        <a:spcBef>
          <a:spcPts val="263"/>
        </a:spcBef>
        <a:buClr>
          <a:schemeClr val="accent3"/>
        </a:buClr>
        <a:buFont typeface="Wingdings 2"/>
        <a:buChar char=""/>
        <a:defRPr kumimoji="0"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543050" indent="-171450" algn="r" rtl="1" eaLnBrk="1" latinLnBrk="0" hangingPunct="1">
        <a:spcBef>
          <a:spcPts val="263"/>
        </a:spcBef>
        <a:buClr>
          <a:schemeClr val="accent3"/>
        </a:buClr>
        <a:buFont typeface="Wingdings 2"/>
        <a:buChar char=""/>
        <a:defRPr kumimoji="0"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714500" indent="-171450" algn="r" rtl="1" eaLnBrk="1" latinLnBrk="0" hangingPunct="1">
        <a:spcBef>
          <a:spcPts val="263"/>
        </a:spcBef>
        <a:buClr>
          <a:schemeClr val="accent3"/>
        </a:buClr>
        <a:buFont typeface="Wingdings 2"/>
        <a:buChar char=""/>
        <a:defRPr kumimoji="0" sz="12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715610877"/>
      </p:ext>
    </p:extLst>
  </p:cSld>
  <p:clrMapOvr>
    <a:masterClrMapping/>
  </p:clrMapOvr>
  <p:transition spd="med">
    <p:fade thruBlk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7418" y="1242478"/>
            <a:ext cx="10363200" cy="2609085"/>
          </a:xfrm>
        </p:spPr>
        <p:txBody>
          <a:bodyPr>
            <a:noAutofit/>
          </a:bodyPr>
          <a:lstStyle/>
          <a:p>
            <a:pPr lvl="0" algn="ctr"/>
            <a:r>
              <a:rPr lang="ar-SA" sz="3600" dirty="0" smtClean="0"/>
              <a:t>مدل </a:t>
            </a:r>
            <a:r>
              <a:rPr lang="ar-SA" sz="3600" dirty="0"/>
              <a:t>هاي ارتباطي </a:t>
            </a:r>
            <a:r>
              <a:rPr lang="ar-SA" sz="3600" dirty="0" smtClean="0"/>
              <a:t>پزشك</a:t>
            </a:r>
            <a:r>
              <a:rPr lang="fa-IR" sz="3600" dirty="0"/>
              <a:t>/</a:t>
            </a:r>
            <a:r>
              <a:rPr lang="ar-SA" sz="3600" dirty="0" smtClean="0"/>
              <a:t>پرستار</a:t>
            </a:r>
            <a:r>
              <a:rPr lang="fa-IR" sz="3600" dirty="0" smtClean="0"/>
              <a:t> و </a:t>
            </a:r>
            <a:r>
              <a:rPr lang="ar-SA" sz="3600" dirty="0" smtClean="0"/>
              <a:t> بيمار</a:t>
            </a:r>
            <a:endParaRPr lang="fa-IR" sz="3600" dirty="0" smtClean="0"/>
          </a:p>
          <a:p>
            <a:pPr lvl="0" algn="ctr"/>
            <a:endParaRPr lang="fa-IR" sz="3600" dirty="0" smtClean="0"/>
          </a:p>
          <a:p>
            <a:pPr lvl="0" algn="ctr"/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2746" y="4733925"/>
            <a:ext cx="5524500" cy="21240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97246" y="4733925"/>
            <a:ext cx="2828668" cy="2124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983293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a-IR" dirty="0"/>
              <a:t>امروزه، </a:t>
            </a:r>
            <a:r>
              <a:rPr lang="fa-IR" b="1" dirty="0">
                <a:solidFill>
                  <a:srgbClr val="FF0000"/>
                </a:solidFill>
              </a:rPr>
              <a:t>نقش محوري </a:t>
            </a:r>
            <a:r>
              <a:rPr lang="fa-IR" b="1" u="sng" dirty="0">
                <a:solidFill>
                  <a:srgbClr val="FF0000"/>
                </a:solidFill>
              </a:rPr>
              <a:t>ارتباط</a:t>
            </a:r>
            <a:r>
              <a:rPr lang="fa-IR" b="1" dirty="0">
                <a:solidFill>
                  <a:srgbClr val="FF0000"/>
                </a:solidFill>
              </a:rPr>
              <a:t> بين </a:t>
            </a:r>
            <a:r>
              <a:rPr lang="fa-IR" b="1" dirty="0" smtClean="0">
                <a:solidFill>
                  <a:srgbClr val="FF0000"/>
                </a:solidFill>
              </a:rPr>
              <a:t>پزشک-پرستار </a:t>
            </a:r>
            <a:r>
              <a:rPr lang="fa-IR" b="1" dirty="0">
                <a:solidFill>
                  <a:srgbClr val="FF0000"/>
                </a:solidFill>
              </a:rPr>
              <a:t>و بيمار </a:t>
            </a:r>
            <a:r>
              <a:rPr lang="fa-IR" dirty="0"/>
              <a:t>در </a:t>
            </a:r>
            <a:r>
              <a:rPr lang="fa-IR" b="1" dirty="0" smtClean="0">
                <a:solidFill>
                  <a:srgbClr val="FF0000"/>
                </a:solidFill>
              </a:rPr>
              <a:t>ارائه  </a:t>
            </a:r>
            <a:r>
              <a:rPr lang="fa-IR" b="1" dirty="0">
                <a:solidFill>
                  <a:srgbClr val="FF0000"/>
                </a:solidFill>
              </a:rPr>
              <a:t>موفق خدمات </a:t>
            </a:r>
            <a:r>
              <a:rPr lang="fa-IR" b="1" dirty="0" smtClean="0">
                <a:solidFill>
                  <a:srgbClr val="FF0000"/>
                </a:solidFill>
              </a:rPr>
              <a:t>اوليه  سلامت </a:t>
            </a:r>
            <a:r>
              <a:rPr lang="fa-IR" dirty="0"/>
              <a:t>و در </a:t>
            </a:r>
            <a:r>
              <a:rPr lang="fa-IR" b="1" dirty="0">
                <a:solidFill>
                  <a:srgbClr val="FF0000"/>
                </a:solidFill>
              </a:rPr>
              <a:t>کارآمدي </a:t>
            </a:r>
            <a:r>
              <a:rPr lang="fa-IR" b="1" dirty="0" smtClean="0">
                <a:solidFill>
                  <a:srgbClr val="FF0000"/>
                </a:solidFill>
              </a:rPr>
              <a:t>خدمات پزشکي</a:t>
            </a:r>
            <a:r>
              <a:rPr lang="fa-IR" dirty="0"/>
              <a:t>، به اثبات رسيده است. </a:t>
            </a:r>
            <a:endParaRPr lang="fa-IR" dirty="0" smtClean="0"/>
          </a:p>
          <a:p>
            <a:r>
              <a:rPr lang="fa-IR" dirty="0" smtClean="0"/>
              <a:t>وجود </a:t>
            </a:r>
            <a:r>
              <a:rPr lang="fa-IR" dirty="0"/>
              <a:t>يک </a:t>
            </a:r>
            <a:r>
              <a:rPr lang="fa-IR" b="1" dirty="0">
                <a:solidFill>
                  <a:srgbClr val="FF0000"/>
                </a:solidFill>
              </a:rPr>
              <a:t>ارتباط مؤثر </a:t>
            </a:r>
            <a:r>
              <a:rPr lang="fa-IR" dirty="0"/>
              <a:t>نه تنها به بيمار کمک ميکند تا </a:t>
            </a:r>
            <a:r>
              <a:rPr lang="fa-IR" b="1" dirty="0"/>
              <a:t>احساس بهتري </a:t>
            </a:r>
            <a:r>
              <a:rPr lang="fa-IR" dirty="0"/>
              <a:t>داشته باشد، بلکه در </a:t>
            </a:r>
            <a:r>
              <a:rPr lang="fa-IR" b="1" dirty="0"/>
              <a:t>بازيابي سلامت کامل</a:t>
            </a:r>
            <a:r>
              <a:rPr lang="fa-IR" dirty="0"/>
              <a:t> بيمار نيز </a:t>
            </a:r>
            <a:r>
              <a:rPr lang="fa-IR" dirty="0" smtClean="0"/>
              <a:t>کمک کننده </a:t>
            </a:r>
            <a:r>
              <a:rPr lang="fa-IR" dirty="0"/>
              <a:t>خواهد بود. </a:t>
            </a:r>
            <a:endParaRPr lang="fa-IR" dirty="0" smtClean="0"/>
          </a:p>
          <a:p>
            <a:r>
              <a:rPr lang="fa-IR" dirty="0" smtClean="0"/>
              <a:t>از </a:t>
            </a:r>
            <a:r>
              <a:rPr lang="fa-IR" dirty="0"/>
              <a:t>طرف ديگر، برقراري يک </a:t>
            </a:r>
            <a:r>
              <a:rPr lang="fa-IR" b="1" dirty="0">
                <a:solidFill>
                  <a:srgbClr val="FF0000"/>
                </a:solidFill>
              </a:rPr>
              <a:t>ارتباط مؤثر </a:t>
            </a:r>
            <a:r>
              <a:rPr lang="fa-IR" dirty="0"/>
              <a:t>بين پزشک-پرستار </a:t>
            </a:r>
            <a:r>
              <a:rPr lang="fa-IR" dirty="0" smtClean="0"/>
              <a:t>و </a:t>
            </a:r>
            <a:r>
              <a:rPr lang="fa-IR" dirty="0"/>
              <a:t>بيمار، غالباً منجر به </a:t>
            </a:r>
            <a:r>
              <a:rPr lang="fa-IR" b="1" dirty="0"/>
              <a:t>افزايش رضايت شغلي پزشک-پرستار</a:t>
            </a:r>
            <a:r>
              <a:rPr lang="fa-IR" dirty="0"/>
              <a:t> </a:t>
            </a:r>
            <a:r>
              <a:rPr lang="fa-IR" dirty="0" smtClean="0"/>
              <a:t>نيز ميشود.</a:t>
            </a: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مقدمه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866317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dirty="0" smtClean="0"/>
              <a:t>پزشکي و پرستاری، </a:t>
            </a:r>
            <a:r>
              <a:rPr lang="fa-IR" dirty="0"/>
              <a:t>تلفيقي از علم و هنر است. يک پزشک </a:t>
            </a:r>
            <a:r>
              <a:rPr lang="fa-IR" dirty="0" smtClean="0"/>
              <a:t>یا پرستارخوب، </a:t>
            </a:r>
            <a:r>
              <a:rPr lang="fa-IR" b="1" dirty="0">
                <a:solidFill>
                  <a:srgbClr val="FF0000"/>
                </a:solidFill>
              </a:rPr>
              <a:t>علاوه</a:t>
            </a:r>
            <a:r>
              <a:rPr lang="fa-IR" dirty="0">
                <a:solidFill>
                  <a:srgbClr val="FF0000"/>
                </a:solidFill>
              </a:rPr>
              <a:t> </a:t>
            </a:r>
            <a:r>
              <a:rPr lang="fa-IR" dirty="0"/>
              <a:t>بر </a:t>
            </a:r>
            <a:r>
              <a:rPr lang="fa-IR" b="1" dirty="0"/>
              <a:t>آگاهي از علوم پزشکي</a:t>
            </a:r>
            <a:r>
              <a:rPr lang="fa-IR" dirty="0"/>
              <a:t>، بايد </a:t>
            </a:r>
            <a:r>
              <a:rPr lang="fa-IR" b="1" dirty="0">
                <a:solidFill>
                  <a:srgbClr val="FF0000"/>
                </a:solidFill>
              </a:rPr>
              <a:t>هنر برقراري ارتباط </a:t>
            </a:r>
            <a:r>
              <a:rPr lang="fa-IR" dirty="0"/>
              <a:t>بـا بيمـار را نيـز داشته باشد. </a:t>
            </a:r>
            <a:endParaRPr lang="fa-IR" dirty="0" smtClean="0"/>
          </a:p>
          <a:p>
            <a:r>
              <a:rPr lang="fa-IR" b="1" dirty="0" smtClean="0">
                <a:solidFill>
                  <a:srgbClr val="FF0000"/>
                </a:solidFill>
              </a:rPr>
              <a:t>کليد </a:t>
            </a:r>
            <a:r>
              <a:rPr lang="fa-IR" b="1" dirty="0">
                <a:solidFill>
                  <a:srgbClr val="FF0000"/>
                </a:solidFill>
              </a:rPr>
              <a:t>ارتباط کارآمد </a:t>
            </a:r>
            <a:r>
              <a:rPr lang="fa-IR" dirty="0"/>
              <a:t>در </a:t>
            </a:r>
            <a:r>
              <a:rPr lang="fa-IR" dirty="0" smtClean="0"/>
              <a:t>رابطه بین پزشک-پرستار </a:t>
            </a:r>
            <a:r>
              <a:rPr lang="fa-IR" dirty="0"/>
              <a:t>و بيمار، </a:t>
            </a:r>
            <a:r>
              <a:rPr lang="fa-IR" b="1" dirty="0">
                <a:solidFill>
                  <a:srgbClr val="FF0000"/>
                </a:solidFill>
              </a:rPr>
              <a:t>اعتماد</a:t>
            </a:r>
            <a:r>
              <a:rPr lang="fa-IR" dirty="0">
                <a:solidFill>
                  <a:srgbClr val="FF0000"/>
                </a:solidFill>
              </a:rPr>
              <a:t> </a:t>
            </a:r>
            <a:r>
              <a:rPr lang="fa-IR" dirty="0"/>
              <a:t>است. </a:t>
            </a:r>
            <a:endParaRPr lang="fa-IR" dirty="0" smtClean="0"/>
          </a:p>
          <a:p>
            <a:r>
              <a:rPr lang="fa-IR" b="1" dirty="0" smtClean="0">
                <a:solidFill>
                  <a:srgbClr val="FF0000"/>
                </a:solidFill>
              </a:rPr>
              <a:t>خدشه دار </a:t>
            </a:r>
            <a:r>
              <a:rPr lang="fa-IR" b="1" dirty="0">
                <a:solidFill>
                  <a:srgbClr val="FF0000"/>
                </a:solidFill>
              </a:rPr>
              <a:t>شدن اين اعتماد</a:t>
            </a:r>
            <a:r>
              <a:rPr lang="fa-IR" dirty="0"/>
              <a:t>، منجر به برقـراري يـک </a:t>
            </a:r>
            <a:r>
              <a:rPr lang="fa-IR" b="1" dirty="0" smtClean="0">
                <a:solidFill>
                  <a:srgbClr val="FF0000"/>
                </a:solidFill>
              </a:rPr>
              <a:t>رابطـه ي </a:t>
            </a:r>
            <a:r>
              <a:rPr lang="fa-IR" b="1" dirty="0">
                <a:solidFill>
                  <a:srgbClr val="FF0000"/>
                </a:solidFill>
              </a:rPr>
              <a:t>ناكارآمد </a:t>
            </a:r>
            <a:r>
              <a:rPr lang="fa-IR" dirty="0"/>
              <a:t>و </a:t>
            </a:r>
            <a:r>
              <a:rPr lang="fa-IR" b="1" dirty="0">
                <a:solidFill>
                  <a:srgbClr val="FF0000"/>
                </a:solidFill>
              </a:rPr>
              <a:t>مبتني بر نياز صرف </a:t>
            </a:r>
            <a:r>
              <a:rPr lang="fa-IR" dirty="0"/>
              <a:t>از طرف بيمار ميگردد. </a:t>
            </a:r>
            <a:endParaRPr lang="fa-IR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/>
              <a:t>مقدمه</a:t>
            </a:r>
          </a:p>
        </p:txBody>
      </p:sp>
    </p:spTree>
    <p:extLst>
      <p:ext uri="{BB962C8B-B14F-4D97-AF65-F5344CB8AC3E}">
        <p14:creationId xmlns:p14="http://schemas.microsoft.com/office/powerpoint/2010/main" val="571201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dirty="0" smtClean="0"/>
              <a:t>برقراري </a:t>
            </a:r>
            <a:r>
              <a:rPr lang="fa-IR" dirty="0"/>
              <a:t>يک </a:t>
            </a:r>
            <a:r>
              <a:rPr lang="fa-IR" b="1" dirty="0" smtClean="0">
                <a:solidFill>
                  <a:srgbClr val="FF0000"/>
                </a:solidFill>
              </a:rPr>
              <a:t>رابطه  </a:t>
            </a:r>
            <a:r>
              <a:rPr lang="fa-IR" b="1" dirty="0">
                <a:solidFill>
                  <a:srgbClr val="FF0000"/>
                </a:solidFill>
              </a:rPr>
              <a:t>خوب </a:t>
            </a:r>
            <a:r>
              <a:rPr lang="fa-IR" dirty="0"/>
              <a:t>بين پزشک-پرستار </a:t>
            </a:r>
            <a:r>
              <a:rPr lang="fa-IR" dirty="0" smtClean="0"/>
              <a:t>و </a:t>
            </a:r>
            <a:r>
              <a:rPr lang="fa-IR" dirty="0"/>
              <a:t>بيمار، </a:t>
            </a:r>
            <a:r>
              <a:rPr lang="fa-IR" b="1" dirty="0"/>
              <a:t>نتايج درماني مثبتي </a:t>
            </a:r>
            <a:r>
              <a:rPr lang="fa-IR" dirty="0"/>
              <a:t>نيز در بـر خواهد داشت. </a:t>
            </a:r>
            <a:endParaRPr lang="fa-IR" dirty="0" smtClean="0"/>
          </a:p>
          <a:p>
            <a:r>
              <a:rPr lang="fa-IR" dirty="0" smtClean="0"/>
              <a:t>در </a:t>
            </a:r>
            <a:r>
              <a:rPr lang="fa-IR" dirty="0"/>
              <a:t>دو </a:t>
            </a:r>
            <a:r>
              <a:rPr lang="fa-IR" dirty="0" smtClean="0"/>
              <a:t>دهـه </a:t>
            </a:r>
            <a:r>
              <a:rPr lang="fa-IR" dirty="0"/>
              <a:t>گذشـته، </a:t>
            </a:r>
            <a:r>
              <a:rPr lang="fa-IR" b="1" dirty="0">
                <a:solidFill>
                  <a:srgbClr val="FF0000"/>
                </a:solidFill>
              </a:rPr>
              <a:t>تغييـرات عمـدهاي در روابـط پزشـک و بيمـار </a:t>
            </a:r>
            <a:r>
              <a:rPr lang="fa-IR" dirty="0"/>
              <a:t>رخ داده اسـت؛ </a:t>
            </a:r>
            <a:r>
              <a:rPr lang="fa-IR" dirty="0" smtClean="0"/>
              <a:t>بـه گونـه اي </a:t>
            </a:r>
            <a:r>
              <a:rPr lang="fa-IR" dirty="0"/>
              <a:t>کـه </a:t>
            </a:r>
            <a:r>
              <a:rPr lang="fa-IR" b="1" dirty="0">
                <a:solidFill>
                  <a:srgbClr val="FF0000"/>
                </a:solidFill>
              </a:rPr>
              <a:t>محوريـت</a:t>
            </a:r>
            <a:r>
              <a:rPr lang="fa-IR" dirty="0">
                <a:solidFill>
                  <a:srgbClr val="FF0000"/>
                </a:solidFill>
              </a:rPr>
              <a:t> </a:t>
            </a:r>
            <a:r>
              <a:rPr lang="fa-IR" b="1" dirty="0">
                <a:solidFill>
                  <a:srgbClr val="FF0000"/>
                </a:solidFill>
              </a:rPr>
              <a:t>در </a:t>
            </a:r>
            <a:r>
              <a:rPr lang="fa-IR" b="1" dirty="0" smtClean="0">
                <a:solidFill>
                  <a:srgbClr val="FF0000"/>
                </a:solidFill>
              </a:rPr>
              <a:t>تصميم گيريهاي </a:t>
            </a:r>
            <a:r>
              <a:rPr lang="fa-IR" b="1" dirty="0">
                <a:solidFill>
                  <a:srgbClr val="FF0000"/>
                </a:solidFill>
              </a:rPr>
              <a:t>پزشکي</a:t>
            </a:r>
            <a:r>
              <a:rPr lang="fa-IR" dirty="0"/>
              <a:t>، </a:t>
            </a:r>
            <a:r>
              <a:rPr lang="fa-IR" b="1" dirty="0">
                <a:solidFill>
                  <a:srgbClr val="FF0000"/>
                </a:solidFill>
              </a:rPr>
              <a:t>به سمت بيمار و ارزشهاي او </a:t>
            </a:r>
            <a:r>
              <a:rPr lang="fa-IR" dirty="0"/>
              <a:t>متمايل شده است</a:t>
            </a:r>
            <a:r>
              <a:rPr lang="fa-IR" dirty="0" smtClean="0"/>
              <a:t>. </a:t>
            </a:r>
          </a:p>
          <a:p>
            <a:r>
              <a:rPr lang="fa-IR" dirty="0" smtClean="0"/>
              <a:t> </a:t>
            </a:r>
            <a:r>
              <a:rPr lang="fa-IR" dirty="0"/>
              <a:t>در </a:t>
            </a:r>
            <a:r>
              <a:rPr lang="fa-IR" b="1" dirty="0"/>
              <a:t>مراقبتهاي بيمارمحـور</a:t>
            </a:r>
            <a:r>
              <a:rPr lang="fa-IR" dirty="0"/>
              <a:t>، </a:t>
            </a:r>
            <a:r>
              <a:rPr lang="fa-IR" b="1" dirty="0" smtClean="0"/>
              <a:t>پزشک/پرستار</a:t>
            </a:r>
            <a:r>
              <a:rPr lang="fa-IR" dirty="0" smtClean="0"/>
              <a:t>، </a:t>
            </a:r>
            <a:r>
              <a:rPr lang="fa-IR" b="1" dirty="0"/>
              <a:t>بيمـار</a:t>
            </a:r>
            <a:r>
              <a:rPr lang="fa-IR" dirty="0"/>
              <a:t> را </a:t>
            </a:r>
            <a:r>
              <a:rPr lang="fa-IR" dirty="0" smtClean="0"/>
              <a:t>بـه عنـوان </a:t>
            </a:r>
            <a:r>
              <a:rPr lang="fa-IR" b="1" dirty="0"/>
              <a:t>انساني مانند خودش</a:t>
            </a:r>
            <a:r>
              <a:rPr lang="fa-IR" dirty="0"/>
              <a:t>، در نظر گرفته و </a:t>
            </a:r>
            <a:r>
              <a:rPr lang="fa-IR" b="1" dirty="0">
                <a:solidFill>
                  <a:srgbClr val="FF0000"/>
                </a:solidFill>
              </a:rPr>
              <a:t>طرز تلقيها، باورها و نگرانيهاي</a:t>
            </a:r>
            <a:r>
              <a:rPr lang="fa-IR" dirty="0"/>
              <a:t> او را در کنار تشخيص باليني خود </a:t>
            </a:r>
            <a:r>
              <a:rPr lang="fa-IR" b="1" dirty="0">
                <a:solidFill>
                  <a:srgbClr val="FF0000"/>
                </a:solidFill>
              </a:rPr>
              <a:t>مد نظر قرار مـيدهـد.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مقدمه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6817086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a-IR" dirty="0" smtClean="0"/>
              <a:t>اساساً</a:t>
            </a:r>
            <a:r>
              <a:rPr lang="fa-IR" dirty="0"/>
              <a:t>، </a:t>
            </a:r>
            <a:r>
              <a:rPr lang="fa-IR" b="1" dirty="0"/>
              <a:t>ارتباط</a:t>
            </a:r>
            <a:r>
              <a:rPr lang="fa-IR" dirty="0"/>
              <a:t> </a:t>
            </a:r>
            <a:r>
              <a:rPr lang="fa-IR" dirty="0" smtClean="0"/>
              <a:t>پزشک/پرستار با بيمار، </a:t>
            </a:r>
            <a:r>
              <a:rPr lang="fa-IR" b="1" dirty="0"/>
              <a:t>زماني شکل ميگيرد </a:t>
            </a:r>
            <a:r>
              <a:rPr lang="fa-IR" dirty="0"/>
              <a:t>که </a:t>
            </a:r>
            <a:r>
              <a:rPr lang="fa-IR" b="1" dirty="0">
                <a:solidFill>
                  <a:srgbClr val="FF0000"/>
                </a:solidFill>
              </a:rPr>
              <a:t>بيمار آگاهانه خواستار خدمات </a:t>
            </a:r>
            <a:r>
              <a:rPr lang="fa-IR" dirty="0" smtClean="0"/>
              <a:t>پزشک/پرستار باشد </a:t>
            </a:r>
            <a:r>
              <a:rPr lang="fa-IR" dirty="0"/>
              <a:t>و </a:t>
            </a:r>
            <a:r>
              <a:rPr lang="fa-IR" b="1" dirty="0" smtClean="0">
                <a:solidFill>
                  <a:srgbClr val="FF0000"/>
                </a:solidFill>
              </a:rPr>
              <a:t>پزشک/پرستار </a:t>
            </a:r>
            <a:r>
              <a:rPr lang="fa-IR" dirty="0" smtClean="0"/>
              <a:t>نيز </a:t>
            </a:r>
            <a:r>
              <a:rPr lang="fa-IR" dirty="0"/>
              <a:t>آگاهانه او را </a:t>
            </a:r>
            <a:r>
              <a:rPr lang="fa-IR" dirty="0" smtClean="0"/>
              <a:t>به عنوان </a:t>
            </a:r>
            <a:r>
              <a:rPr lang="fa-IR" dirty="0"/>
              <a:t>يک بيمار </a:t>
            </a:r>
            <a:r>
              <a:rPr lang="fa-IR" b="1" dirty="0"/>
              <a:t>بپذيرد</a:t>
            </a:r>
            <a:r>
              <a:rPr lang="fa-IR" dirty="0"/>
              <a:t>. </a:t>
            </a:r>
            <a:endParaRPr lang="fa-IR" dirty="0" smtClean="0"/>
          </a:p>
          <a:p>
            <a:r>
              <a:rPr lang="fa-IR" dirty="0" smtClean="0"/>
              <a:t>اين </a:t>
            </a:r>
            <a:r>
              <a:rPr lang="fa-IR" b="1" dirty="0" smtClean="0">
                <a:solidFill>
                  <a:srgbClr val="FF0000"/>
                </a:solidFill>
              </a:rPr>
              <a:t>ارتباط </a:t>
            </a:r>
            <a:r>
              <a:rPr lang="fa-IR" b="1" dirty="0">
                <a:solidFill>
                  <a:srgbClr val="FF0000"/>
                </a:solidFill>
              </a:rPr>
              <a:t>دوجانبه و مبتني بر رضايت، </a:t>
            </a:r>
            <a:r>
              <a:rPr lang="fa-IR" dirty="0"/>
              <a:t>اغلب </a:t>
            </a:r>
            <a:r>
              <a:rPr lang="fa-IR" dirty="0" smtClean="0"/>
              <a:t>به عنوان </a:t>
            </a:r>
            <a:r>
              <a:rPr lang="fa-IR" dirty="0"/>
              <a:t>يک </a:t>
            </a:r>
            <a:r>
              <a:rPr lang="fa-IR" b="1" dirty="0">
                <a:solidFill>
                  <a:srgbClr val="FF0000"/>
                </a:solidFill>
              </a:rPr>
              <a:t>ارتباط قراردادي </a:t>
            </a:r>
            <a:r>
              <a:rPr lang="fa-IR" dirty="0"/>
              <a:t>توصيف </a:t>
            </a:r>
            <a:r>
              <a:rPr lang="fa-IR" dirty="0" smtClean="0"/>
              <a:t>ميشود</a:t>
            </a:r>
            <a:r>
              <a:rPr lang="fa-IR" dirty="0"/>
              <a:t>. </a:t>
            </a:r>
            <a:r>
              <a:rPr lang="fa-IR" dirty="0" smtClean="0"/>
              <a:t>شکل گيري </a:t>
            </a:r>
            <a:r>
              <a:rPr lang="fa-IR" dirty="0"/>
              <a:t>اين ارتباط به معناي تحميل و الزامي شدن يکسري از وظايف و الزامات حقوقي </a:t>
            </a:r>
            <a:r>
              <a:rPr lang="fa-IR" dirty="0" smtClean="0"/>
              <a:t>و </a:t>
            </a:r>
            <a:r>
              <a:rPr lang="fa-IR" dirty="0"/>
              <a:t>اخلاقي و </a:t>
            </a:r>
            <a:r>
              <a:rPr lang="fa-IR" dirty="0" smtClean="0"/>
              <a:t>حرفه اي است. </a:t>
            </a:r>
          </a:p>
          <a:p>
            <a:r>
              <a:rPr lang="fa-IR" dirty="0" smtClean="0"/>
              <a:t>اهميت </a:t>
            </a:r>
            <a:r>
              <a:rPr lang="fa-IR" dirty="0"/>
              <a:t>وجود يک ارتباط درمانيِ مناسب بين </a:t>
            </a:r>
            <a:r>
              <a:rPr lang="fa-IR" dirty="0" smtClean="0"/>
              <a:t>پزشک/پرستار </a:t>
            </a:r>
            <a:r>
              <a:rPr lang="fa-IR" dirty="0"/>
              <a:t>و بيمار را هرگز نميتوان ناديده گرفت؛ چرا که در غالب موارد، </a:t>
            </a:r>
            <a:r>
              <a:rPr lang="fa-IR" b="1" dirty="0">
                <a:solidFill>
                  <a:srgbClr val="FF0000"/>
                </a:solidFill>
              </a:rPr>
              <a:t>تشخيص صحيحِ مشکل بيمار و درمان مؤثر آن</a:t>
            </a:r>
            <a:r>
              <a:rPr lang="fa-IR" dirty="0"/>
              <a:t>، مستقيماً وابسته به کيفيت اين ارتباط است.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/>
              <a:t>مقدمه</a:t>
            </a:r>
          </a:p>
        </p:txBody>
      </p:sp>
    </p:spTree>
    <p:extLst>
      <p:ext uri="{BB962C8B-B14F-4D97-AF65-F5344CB8AC3E}">
        <p14:creationId xmlns:p14="http://schemas.microsoft.com/office/powerpoint/2010/main" val="2502447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a-IR" dirty="0"/>
              <a:t>برقراري ارتباط صحيح با بيمار، مستلزم درک اين مطلب است که </a:t>
            </a:r>
            <a:r>
              <a:rPr lang="fa-IR" b="1" dirty="0">
                <a:solidFill>
                  <a:srgbClr val="FF0000"/>
                </a:solidFill>
              </a:rPr>
              <a:t>بيمار تنها مجموعهاي از علايم و ارگانهاي آسيب ديده نيست</a:t>
            </a:r>
            <a:r>
              <a:rPr lang="fa-IR" dirty="0"/>
              <a:t>؛ بلکه </a:t>
            </a:r>
            <a:r>
              <a:rPr lang="fa-IR" dirty="0" smtClean="0"/>
              <a:t>پزشک/پرستار </a:t>
            </a:r>
            <a:r>
              <a:rPr lang="fa-IR" dirty="0"/>
              <a:t>بايد بيمار را </a:t>
            </a:r>
            <a:r>
              <a:rPr lang="fa-IR" b="1" dirty="0">
                <a:solidFill>
                  <a:srgbClr val="FF0000"/>
                </a:solidFill>
              </a:rPr>
              <a:t>انساني داراي نگرانيها و آرزوهاي خاص </a:t>
            </a:r>
            <a:r>
              <a:rPr lang="fa-IR" dirty="0"/>
              <a:t>خود ببيند که در </a:t>
            </a:r>
            <a:r>
              <a:rPr lang="fa-IR" b="1" dirty="0" smtClean="0">
                <a:solidFill>
                  <a:srgbClr val="FF0000"/>
                </a:solidFill>
              </a:rPr>
              <a:t>جستجوي </a:t>
            </a:r>
            <a:r>
              <a:rPr lang="fa-IR" b="1" dirty="0">
                <a:solidFill>
                  <a:srgbClr val="FF0000"/>
                </a:solidFill>
              </a:rPr>
              <a:t>کمک و بهبودي،</a:t>
            </a:r>
            <a:r>
              <a:rPr lang="fa-IR" dirty="0"/>
              <a:t> </a:t>
            </a:r>
            <a:r>
              <a:rPr lang="fa-IR" b="1" dirty="0">
                <a:solidFill>
                  <a:srgbClr val="FF0000"/>
                </a:solidFill>
              </a:rPr>
              <a:t>با اعتماد و اطمينان خاطر </a:t>
            </a:r>
            <a:r>
              <a:rPr lang="fa-IR" dirty="0"/>
              <a:t>به او مراجعه کرده </a:t>
            </a:r>
            <a:r>
              <a:rPr lang="fa-IR" dirty="0" smtClean="0"/>
              <a:t>است.</a:t>
            </a:r>
          </a:p>
          <a:p>
            <a:r>
              <a:rPr lang="fa-IR" b="1" dirty="0" smtClean="0">
                <a:solidFill>
                  <a:srgbClr val="FF0000"/>
                </a:solidFill>
              </a:rPr>
              <a:t>ارائه خدمات درمانی</a:t>
            </a:r>
            <a:r>
              <a:rPr lang="fa-IR" dirty="0" smtClean="0"/>
              <a:t>، </a:t>
            </a:r>
            <a:r>
              <a:rPr lang="fa-IR" b="1" u="sng" dirty="0">
                <a:solidFill>
                  <a:srgbClr val="FF0000"/>
                </a:solidFill>
              </a:rPr>
              <a:t>بدون ارتباط مدبرانه و دورانديشانه</a:t>
            </a:r>
            <a:r>
              <a:rPr lang="fa-IR" u="sng" dirty="0"/>
              <a:t> </a:t>
            </a:r>
            <a:r>
              <a:rPr lang="fa-IR" dirty="0"/>
              <a:t>که از مسؤوليتهاي اصلي کارکنان </a:t>
            </a:r>
            <a:r>
              <a:rPr lang="fa-IR" dirty="0" smtClean="0"/>
              <a:t>پزشکی ميباشد</a:t>
            </a:r>
            <a:r>
              <a:rPr lang="fa-IR" dirty="0"/>
              <a:t>، </a:t>
            </a:r>
            <a:r>
              <a:rPr lang="fa-IR" b="1" dirty="0">
                <a:solidFill>
                  <a:srgbClr val="FF0000"/>
                </a:solidFill>
              </a:rPr>
              <a:t>امکانپذير </a:t>
            </a:r>
            <a:r>
              <a:rPr lang="fa-IR" b="1" dirty="0" smtClean="0">
                <a:solidFill>
                  <a:srgbClr val="FF0000"/>
                </a:solidFill>
              </a:rPr>
              <a:t>نیست. </a:t>
            </a:r>
          </a:p>
          <a:p>
            <a:r>
              <a:rPr lang="fa-IR" b="1" dirty="0" smtClean="0">
                <a:solidFill>
                  <a:srgbClr val="FF0000"/>
                </a:solidFill>
              </a:rPr>
              <a:t>ارتباط </a:t>
            </a:r>
            <a:r>
              <a:rPr lang="fa-IR" b="1" dirty="0">
                <a:solidFill>
                  <a:srgbClr val="FF0000"/>
                </a:solidFill>
              </a:rPr>
              <a:t>مؤثر پايه و اساس درک متقابل است </a:t>
            </a:r>
            <a:r>
              <a:rPr lang="fa-IR" dirty="0"/>
              <a:t>و در مقابل </a:t>
            </a:r>
            <a:r>
              <a:rPr lang="fa-IR" b="1" dirty="0">
                <a:solidFill>
                  <a:srgbClr val="FF0000"/>
                </a:solidFill>
              </a:rPr>
              <a:t>ارتباط ضعيف، </a:t>
            </a:r>
            <a:r>
              <a:rPr lang="fa-IR" b="1" dirty="0" smtClean="0">
                <a:solidFill>
                  <a:srgbClr val="FF0000"/>
                </a:solidFill>
              </a:rPr>
              <a:t>مانعي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fa-IR" b="1" dirty="0">
                <a:solidFill>
                  <a:srgbClr val="FF0000"/>
                </a:solidFill>
              </a:rPr>
              <a:t>براي انجام صحيح کارهاست </a:t>
            </a:r>
            <a:r>
              <a:rPr lang="fa-IR" dirty="0"/>
              <a:t>که به خودي خود </a:t>
            </a:r>
            <a:r>
              <a:rPr lang="fa-IR" b="1" dirty="0">
                <a:solidFill>
                  <a:srgbClr val="FF0000"/>
                </a:solidFill>
              </a:rPr>
              <a:t>بازده کار را کاهش و سوء تفاهمات را افزايش </a:t>
            </a:r>
            <a:r>
              <a:rPr lang="fa-IR" dirty="0" smtClean="0"/>
              <a:t>ميدهد. </a:t>
            </a: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/>
              <a:t>مقدمه</a:t>
            </a:r>
          </a:p>
        </p:txBody>
      </p:sp>
    </p:spTree>
    <p:extLst>
      <p:ext uri="{BB962C8B-B14F-4D97-AF65-F5344CB8AC3E}">
        <p14:creationId xmlns:p14="http://schemas.microsoft.com/office/powerpoint/2010/main" val="1804083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برقراري </a:t>
            </a:r>
            <a:r>
              <a:rPr lang="fa-IR" dirty="0"/>
              <a:t>يک </a:t>
            </a:r>
            <a:r>
              <a:rPr lang="fa-IR" b="1" dirty="0">
                <a:solidFill>
                  <a:srgbClr val="FF0000"/>
                </a:solidFill>
              </a:rPr>
              <a:t>ارتباط مناسب بين </a:t>
            </a:r>
            <a:r>
              <a:rPr lang="fa-IR" b="1" dirty="0" smtClean="0">
                <a:solidFill>
                  <a:srgbClr val="FF0000"/>
                </a:solidFill>
              </a:rPr>
              <a:t>پزشک/پرستار </a:t>
            </a:r>
            <a:r>
              <a:rPr lang="fa-IR" b="1" dirty="0">
                <a:solidFill>
                  <a:srgbClr val="FF0000"/>
                </a:solidFill>
              </a:rPr>
              <a:t>و بيمار</a:t>
            </a:r>
            <a:r>
              <a:rPr lang="fa-IR" dirty="0"/>
              <a:t>، </a:t>
            </a:r>
            <a:r>
              <a:rPr lang="fa-IR" b="1" dirty="0">
                <a:solidFill>
                  <a:srgbClr val="FF0000"/>
                </a:solidFill>
              </a:rPr>
              <a:t>عنصري کليدي در رضايتمندي بيمار </a:t>
            </a:r>
            <a:r>
              <a:rPr lang="fa-IR" dirty="0"/>
              <a:t>و </a:t>
            </a:r>
            <a:r>
              <a:rPr lang="fa-IR" dirty="0" smtClean="0"/>
              <a:t>حتي پزشک/پرستار </a:t>
            </a:r>
            <a:r>
              <a:rPr lang="fa-IR" dirty="0"/>
              <a:t>بوده و در </a:t>
            </a:r>
            <a:r>
              <a:rPr lang="fa-IR" b="1" dirty="0">
                <a:solidFill>
                  <a:srgbClr val="FF0000"/>
                </a:solidFill>
              </a:rPr>
              <a:t>جلب همکاري بيمار جهت پيگيري </a:t>
            </a:r>
            <a:r>
              <a:rPr lang="fa-IR" dirty="0"/>
              <a:t>دستورالعملهاي درماني و </a:t>
            </a:r>
            <a:r>
              <a:rPr lang="fa-IR" b="1" dirty="0">
                <a:solidFill>
                  <a:srgbClr val="FF0000"/>
                </a:solidFill>
              </a:rPr>
              <a:t>مشارکت</a:t>
            </a:r>
            <a:r>
              <a:rPr lang="fa-IR" dirty="0">
                <a:solidFill>
                  <a:srgbClr val="FF0000"/>
                </a:solidFill>
              </a:rPr>
              <a:t> </a:t>
            </a:r>
            <a:r>
              <a:rPr lang="fa-IR" dirty="0" smtClean="0"/>
              <a:t>وی در </a:t>
            </a:r>
            <a:r>
              <a:rPr lang="fa-IR" dirty="0"/>
              <a:t>فرآيند درمان و استقبال از </a:t>
            </a:r>
            <a:r>
              <a:rPr lang="fa-IR" dirty="0" smtClean="0"/>
              <a:t>طرح درماني </a:t>
            </a:r>
            <a:r>
              <a:rPr lang="fa-IR" dirty="0"/>
              <a:t>بسيار مؤثر </a:t>
            </a:r>
            <a:r>
              <a:rPr lang="fa-IR" dirty="0" smtClean="0"/>
              <a:t>است. </a:t>
            </a: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/>
              <a:t>مقدمه</a:t>
            </a:r>
          </a:p>
        </p:txBody>
      </p:sp>
    </p:spTree>
    <p:extLst>
      <p:ext uri="{BB962C8B-B14F-4D97-AF65-F5344CB8AC3E}">
        <p14:creationId xmlns:p14="http://schemas.microsoft.com/office/powerpoint/2010/main" val="17471782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/>
              <a:t>تاکنون </a:t>
            </a:r>
            <a:r>
              <a:rPr lang="fa-IR" b="1" dirty="0">
                <a:solidFill>
                  <a:srgbClr val="FF0000"/>
                </a:solidFill>
              </a:rPr>
              <a:t>مدلهاي مختلفي </a:t>
            </a:r>
            <a:r>
              <a:rPr lang="fa-IR" dirty="0"/>
              <a:t>با هدف </a:t>
            </a:r>
            <a:r>
              <a:rPr lang="fa-IR" b="1" dirty="0" smtClean="0">
                <a:solidFill>
                  <a:srgbClr val="FF0000"/>
                </a:solidFill>
              </a:rPr>
              <a:t>تئوريزه کردن </a:t>
            </a:r>
            <a:r>
              <a:rPr lang="fa-IR" b="1" dirty="0">
                <a:solidFill>
                  <a:srgbClr val="FF0000"/>
                </a:solidFill>
              </a:rPr>
              <a:t>ارتباط </a:t>
            </a:r>
            <a:r>
              <a:rPr lang="fa-IR" b="1" dirty="0" smtClean="0">
                <a:solidFill>
                  <a:srgbClr val="FF0000"/>
                </a:solidFill>
              </a:rPr>
              <a:t>پزشک/پرستار </a:t>
            </a:r>
            <a:r>
              <a:rPr lang="fa-IR" b="1" dirty="0">
                <a:solidFill>
                  <a:srgbClr val="FF0000"/>
                </a:solidFill>
              </a:rPr>
              <a:t>- بيمار</a:t>
            </a:r>
            <a:r>
              <a:rPr lang="fa-IR" dirty="0"/>
              <a:t>، به </a:t>
            </a:r>
            <a:r>
              <a:rPr lang="fa-IR" dirty="0" smtClean="0"/>
              <a:t>جامعه  </a:t>
            </a:r>
            <a:r>
              <a:rPr lang="fa-IR" dirty="0"/>
              <a:t>پزشكي معرفي شده </a:t>
            </a:r>
            <a:r>
              <a:rPr lang="fa-IR" dirty="0" smtClean="0"/>
              <a:t>است. </a:t>
            </a:r>
          </a:p>
          <a:p>
            <a:pPr algn="just"/>
            <a:r>
              <a:rPr lang="fa-IR" dirty="0" smtClean="0"/>
              <a:t>هر </a:t>
            </a:r>
            <a:r>
              <a:rPr lang="fa-IR" dirty="0"/>
              <a:t>مدل بر اساس ويژگيها و عوامل تأثيرگذار در ارتباط </a:t>
            </a:r>
            <a:r>
              <a:rPr lang="fa-IR" dirty="0" smtClean="0"/>
              <a:t>پزشک/پرستار </a:t>
            </a:r>
            <a:r>
              <a:rPr lang="fa-IR" dirty="0"/>
              <a:t>- بيمار و با لحاظ نمودن مدل بيماري، مدل </a:t>
            </a:r>
            <a:r>
              <a:rPr lang="fa-IR" dirty="0" smtClean="0"/>
              <a:t>تصميم گيري </a:t>
            </a:r>
            <a:r>
              <a:rPr lang="fa-IR" dirty="0"/>
              <a:t>درماني (بيمارمحور، </a:t>
            </a:r>
            <a:r>
              <a:rPr lang="fa-IR" dirty="0" smtClean="0"/>
              <a:t>پزشک محور</a:t>
            </a:r>
            <a:r>
              <a:rPr lang="fa-IR" dirty="0"/>
              <a:t>، </a:t>
            </a:r>
            <a:r>
              <a:rPr lang="fa-IR" dirty="0" smtClean="0"/>
              <a:t>بيماري محور</a:t>
            </a:r>
            <a:r>
              <a:rPr lang="fa-IR" dirty="0"/>
              <a:t>) و بعضي فاکتورهاي ديگر به تبيين حالتهاي ممکن در ارتباط </a:t>
            </a:r>
            <a:r>
              <a:rPr lang="fa-IR" dirty="0" smtClean="0"/>
              <a:t>پزشک، پرستار </a:t>
            </a:r>
            <a:r>
              <a:rPr lang="fa-IR" dirty="0"/>
              <a:t>و بيمار </a:t>
            </a:r>
            <a:r>
              <a:rPr lang="fa-IR" dirty="0" smtClean="0"/>
              <a:t>پرداخته اند. </a:t>
            </a: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/>
              <a:t>مقدمه</a:t>
            </a:r>
          </a:p>
        </p:txBody>
      </p:sp>
    </p:spTree>
    <p:extLst>
      <p:ext uri="{BB962C8B-B14F-4D97-AF65-F5344CB8AC3E}">
        <p14:creationId xmlns:p14="http://schemas.microsoft.com/office/powerpoint/2010/main" val="178233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a-IR" b="1" dirty="0"/>
              <a:t>مدل ابزاری </a:t>
            </a:r>
          </a:p>
          <a:p>
            <a:r>
              <a:rPr lang="fa-IR" b="1" dirty="0" smtClean="0"/>
              <a:t>مدل </a:t>
            </a:r>
            <a:r>
              <a:rPr lang="fa-IR" b="1" dirty="0"/>
              <a:t>پدر </a:t>
            </a:r>
            <a:r>
              <a:rPr lang="fa-IR" b="1" dirty="0" smtClean="0"/>
              <a:t>سالارانه</a:t>
            </a:r>
          </a:p>
          <a:p>
            <a:pPr>
              <a:lnSpc>
                <a:spcPct val="250000"/>
              </a:lnSpc>
            </a:pPr>
            <a:r>
              <a:rPr lang="fa-IR" b="1" dirty="0"/>
              <a:t>مدل آگاهاننده </a:t>
            </a:r>
          </a:p>
          <a:p>
            <a:pPr>
              <a:lnSpc>
                <a:spcPct val="250000"/>
              </a:lnSpc>
            </a:pPr>
            <a:r>
              <a:rPr lang="fa-IR" b="1" dirty="0"/>
              <a:t>مدل تفسيري </a:t>
            </a:r>
          </a:p>
          <a:p>
            <a:pPr>
              <a:lnSpc>
                <a:spcPct val="250000"/>
              </a:lnSpc>
            </a:pPr>
            <a:r>
              <a:rPr lang="fa-IR" b="1" dirty="0"/>
              <a:t>مدل مشورتي </a:t>
            </a:r>
            <a:endParaRPr lang="fa-IR" b="1" dirty="0" smtClean="0"/>
          </a:p>
          <a:p>
            <a:pPr marL="82550" indent="0">
              <a:buNone/>
            </a:pPr>
            <a:r>
              <a:rPr lang="fa-IR" dirty="0" smtClean="0"/>
              <a:t> </a:t>
            </a: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/>
              <a:t>مدلهاي ارتباطي </a:t>
            </a:r>
            <a:r>
              <a:rPr lang="en-US" dirty="0"/>
              <a:t>Emanuel 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596370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09600" y="954741"/>
            <a:ext cx="10972800" cy="5052359"/>
          </a:xfrm>
        </p:spPr>
        <p:txBody>
          <a:bodyPr>
            <a:normAutofit/>
          </a:bodyPr>
          <a:lstStyle/>
          <a:p>
            <a:r>
              <a:rPr lang="fa-IR" b="1" dirty="0"/>
              <a:t>در اين مدل، ارزشهاي بيمار فاقد اهميت هستند</a:t>
            </a:r>
            <a:r>
              <a:rPr lang="fa-IR" dirty="0"/>
              <a:t>. </a:t>
            </a:r>
            <a:endParaRPr lang="fa-IR" dirty="0" smtClean="0"/>
          </a:p>
          <a:p>
            <a:r>
              <a:rPr lang="fa-IR" b="1" dirty="0" smtClean="0"/>
              <a:t>هدف </a:t>
            </a:r>
            <a:r>
              <a:rPr lang="fa-IR" b="1" dirty="0"/>
              <a:t>پزشک</a:t>
            </a:r>
            <a:r>
              <a:rPr lang="fa-IR" dirty="0"/>
              <a:t>، </a:t>
            </a:r>
            <a:r>
              <a:rPr lang="fa-IR" b="1" u="sng" dirty="0"/>
              <a:t>جايي فراتر از بيمار </a:t>
            </a:r>
            <a:r>
              <a:rPr lang="fa-IR" dirty="0"/>
              <a:t>قرار ميگيرد و بعضاً </a:t>
            </a:r>
            <a:r>
              <a:rPr lang="fa-IR" b="1" u="sng" dirty="0"/>
              <a:t>بيمار فداي آن غايت ميگردد</a:t>
            </a:r>
            <a:r>
              <a:rPr lang="fa-IR" dirty="0"/>
              <a:t>. براي مثال، به هدف </a:t>
            </a:r>
            <a:r>
              <a:rPr lang="fa-IR" dirty="0" smtClean="0"/>
              <a:t>بزرگتري نظیر </a:t>
            </a:r>
            <a:r>
              <a:rPr lang="fa-IR" b="1" u="sng" dirty="0" smtClean="0"/>
              <a:t>رسيدن </a:t>
            </a:r>
            <a:r>
              <a:rPr lang="fa-IR" b="1" u="sng" dirty="0"/>
              <a:t>به اهداف علمي </a:t>
            </a:r>
            <a:r>
              <a:rPr lang="fa-IR" dirty="0"/>
              <a:t>پرداخته ميشود. </a:t>
            </a:r>
            <a:endParaRPr lang="fa-IR" dirty="0" smtClean="0"/>
          </a:p>
          <a:p>
            <a:r>
              <a:rPr lang="fa-IR" b="1" u="sng" dirty="0"/>
              <a:t>در مدل </a:t>
            </a:r>
            <a:r>
              <a:rPr lang="fa-IR" b="1" u="sng" dirty="0" smtClean="0"/>
              <a:t>ابزاري، </a:t>
            </a:r>
            <a:r>
              <a:rPr lang="fa-IR" b="1" u="sng" dirty="0"/>
              <a:t>بيمار فاقد اتونومي فرض ميشود </a:t>
            </a:r>
            <a:r>
              <a:rPr lang="fa-IR" dirty="0"/>
              <a:t>و سعي </a:t>
            </a:r>
            <a:r>
              <a:rPr lang="fa-IR" dirty="0" smtClean="0"/>
              <a:t> </a:t>
            </a:r>
            <a:r>
              <a:rPr lang="fa-IR" dirty="0"/>
              <a:t>بر آن است که بيمار از هر تلاشي که مخالف هدف اصلي از پيش </a:t>
            </a:r>
            <a:r>
              <a:rPr lang="fa-IR" dirty="0" smtClean="0"/>
              <a:t>انتخاب شده </a:t>
            </a:r>
            <a:r>
              <a:rPr lang="fa-IR" dirty="0"/>
              <a:t>براي </a:t>
            </a:r>
            <a:r>
              <a:rPr lang="fa-IR" dirty="0" smtClean="0"/>
              <a:t>رابطه پزشک </a:t>
            </a:r>
            <a:r>
              <a:rPr lang="fa-IR" dirty="0"/>
              <a:t>- بيمار است، بازداشته شود. </a:t>
            </a:r>
            <a:endParaRPr lang="fa-IR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680103"/>
          </a:xfrm>
        </p:spPr>
        <p:txBody>
          <a:bodyPr/>
          <a:lstStyle/>
          <a:p>
            <a:r>
              <a:rPr lang="fa-IR" dirty="0"/>
              <a:t>مدل ابزاري</a:t>
            </a:r>
          </a:p>
        </p:txBody>
      </p:sp>
    </p:spTree>
    <p:extLst>
      <p:ext uri="{BB962C8B-B14F-4D97-AF65-F5344CB8AC3E}">
        <p14:creationId xmlns:p14="http://schemas.microsoft.com/office/powerpoint/2010/main" val="15585025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09600" y="954741"/>
            <a:ext cx="10972800" cy="5052359"/>
          </a:xfrm>
        </p:spPr>
        <p:txBody>
          <a:bodyPr>
            <a:normAutofit/>
          </a:bodyPr>
          <a:lstStyle/>
          <a:p>
            <a:r>
              <a:rPr lang="fa-IR" b="1" dirty="0" smtClean="0">
                <a:solidFill>
                  <a:srgbClr val="FF0000"/>
                </a:solidFill>
              </a:rPr>
              <a:t>توجه </a:t>
            </a:r>
            <a:r>
              <a:rPr lang="fa-IR" b="1" dirty="0">
                <a:solidFill>
                  <a:srgbClr val="FF0000"/>
                </a:solidFill>
              </a:rPr>
              <a:t>پزشک به بيمار </a:t>
            </a:r>
            <a:r>
              <a:rPr lang="fa-IR" b="1" i="1" u="sng" dirty="0">
                <a:solidFill>
                  <a:srgbClr val="FF0000"/>
                </a:solidFill>
              </a:rPr>
              <a:t>تنها براي رسيدن به چيزي </a:t>
            </a:r>
            <a:r>
              <a:rPr lang="fa-IR" b="1" i="1" u="sng" dirty="0" smtClean="0">
                <a:solidFill>
                  <a:srgbClr val="FF0000"/>
                </a:solidFill>
              </a:rPr>
              <a:t>فراتر از </a:t>
            </a:r>
            <a:r>
              <a:rPr lang="fa-IR" b="1" i="1" u="sng" dirty="0">
                <a:solidFill>
                  <a:srgbClr val="FF0000"/>
                </a:solidFill>
              </a:rPr>
              <a:t>بيمار </a:t>
            </a:r>
            <a:r>
              <a:rPr lang="fa-IR" b="1" dirty="0">
                <a:solidFill>
                  <a:srgbClr val="FF0000"/>
                </a:solidFill>
              </a:rPr>
              <a:t>است</a:t>
            </a:r>
            <a:r>
              <a:rPr lang="fa-IR" dirty="0"/>
              <a:t>؛ در عين حال، </a:t>
            </a:r>
            <a:r>
              <a:rPr lang="fa-IR" b="1" u="sng" dirty="0">
                <a:solidFill>
                  <a:srgbClr val="FF0000"/>
                </a:solidFill>
              </a:rPr>
              <a:t>ممکن است بيمار از اين رابطه سود ببرد يا نبرد. </a:t>
            </a:r>
            <a:endParaRPr lang="fa-IR" b="1" u="sng" dirty="0" smtClean="0">
              <a:solidFill>
                <a:srgbClr val="FF0000"/>
              </a:solidFill>
            </a:endParaRPr>
          </a:p>
          <a:p>
            <a:r>
              <a:rPr lang="fa-IR" dirty="0" smtClean="0"/>
              <a:t>در </a:t>
            </a:r>
            <a:r>
              <a:rPr lang="fa-IR" dirty="0"/>
              <a:t>اين مدل ارتباطي، </a:t>
            </a:r>
            <a:r>
              <a:rPr lang="fa-IR" b="1" u="sng" dirty="0"/>
              <a:t>بيمار حق انتخاب ندارد و تنها بايد پذيراي درماني باشد که پزشک براي او انتخاب کرده است. </a:t>
            </a:r>
            <a:endParaRPr lang="fa-IR" b="1" u="sng" dirty="0" smtClean="0"/>
          </a:p>
          <a:p>
            <a:r>
              <a:rPr lang="fa-IR" dirty="0" smtClean="0"/>
              <a:t>اين </a:t>
            </a:r>
            <a:r>
              <a:rPr lang="fa-IR" dirty="0"/>
              <a:t>مدل ارتباطي غالباً در جريان تحقيقات </a:t>
            </a:r>
            <a:r>
              <a:rPr lang="fa-IR" dirty="0" smtClean="0"/>
              <a:t>زيست پزشکي </a:t>
            </a:r>
            <a:r>
              <a:rPr lang="fa-IR" dirty="0"/>
              <a:t>تحقق پيدا ميکند و ميتواند</a:t>
            </a:r>
            <a:r>
              <a:rPr lang="fa-IR" b="1" dirty="0">
                <a:solidFill>
                  <a:srgbClr val="FF0000"/>
                </a:solidFill>
              </a:rPr>
              <a:t> ماهيتي پژوهشي - درماني </a:t>
            </a:r>
            <a:r>
              <a:rPr lang="fa-IR" dirty="0"/>
              <a:t>داشته باشد.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680103"/>
          </a:xfrm>
        </p:spPr>
        <p:txBody>
          <a:bodyPr/>
          <a:lstStyle/>
          <a:p>
            <a:r>
              <a:rPr lang="fa-IR" dirty="0"/>
              <a:t>مدل ابزاري</a:t>
            </a:r>
          </a:p>
        </p:txBody>
      </p:sp>
    </p:spTree>
    <p:extLst>
      <p:ext uri="{BB962C8B-B14F-4D97-AF65-F5344CB8AC3E}">
        <p14:creationId xmlns:p14="http://schemas.microsoft.com/office/powerpoint/2010/main" val="20792456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a-IR" dirty="0" smtClean="0"/>
              <a:t>اين </a:t>
            </a:r>
            <a:r>
              <a:rPr lang="fa-IR" dirty="0"/>
              <a:t>مدل به نامهاي مدل پدرانه - مادرانه (</a:t>
            </a:r>
            <a:r>
              <a:rPr lang="fa-IR" dirty="0" smtClean="0"/>
              <a:t>والديني</a:t>
            </a:r>
            <a:r>
              <a:rPr lang="fa-IR" dirty="0"/>
              <a:t>) </a:t>
            </a:r>
            <a:r>
              <a:rPr lang="fa-IR" dirty="0" smtClean="0"/>
              <a:t>يا مدل </a:t>
            </a:r>
            <a:r>
              <a:rPr lang="fa-IR" dirty="0"/>
              <a:t>کشيشانه يا </a:t>
            </a:r>
            <a:r>
              <a:rPr lang="fa-IR" dirty="0" smtClean="0"/>
              <a:t>کشيشي </a:t>
            </a:r>
            <a:r>
              <a:rPr lang="fa-IR" dirty="0"/>
              <a:t>هم شناخته شده است. </a:t>
            </a:r>
            <a:endParaRPr lang="fa-IR" dirty="0" smtClean="0"/>
          </a:p>
          <a:p>
            <a:r>
              <a:rPr lang="fa-IR" dirty="0" smtClean="0"/>
              <a:t>در </a:t>
            </a:r>
            <a:r>
              <a:rPr lang="fa-IR" dirty="0"/>
              <a:t>اين مدل ارتباط پزشک - بيمار </a:t>
            </a:r>
            <a:r>
              <a:rPr lang="fa-IR" dirty="0" smtClean="0"/>
              <a:t>به نحوي </a:t>
            </a:r>
            <a:r>
              <a:rPr lang="fa-IR" dirty="0"/>
              <a:t>است که </a:t>
            </a:r>
            <a:r>
              <a:rPr lang="fa-IR" b="1" dirty="0">
                <a:solidFill>
                  <a:srgbClr val="FF0000"/>
                </a:solidFill>
              </a:rPr>
              <a:t>از دريافت بهترين </a:t>
            </a:r>
            <a:r>
              <a:rPr lang="fa-IR" b="1" dirty="0" smtClean="0">
                <a:solidFill>
                  <a:srgbClr val="FF0000"/>
                </a:solidFill>
              </a:rPr>
              <a:t>مداخله  </a:t>
            </a:r>
            <a:r>
              <a:rPr lang="fa-IR" b="1" dirty="0">
                <a:solidFill>
                  <a:srgbClr val="FF0000"/>
                </a:solidFill>
              </a:rPr>
              <a:t>درماني جهت ارتقاي سلامت بيمار اطمينان حاصل ميشود. </a:t>
            </a:r>
            <a:endParaRPr lang="fa-IR" b="1" dirty="0" smtClean="0">
              <a:solidFill>
                <a:srgbClr val="FF0000"/>
              </a:solidFill>
            </a:endParaRPr>
          </a:p>
          <a:p>
            <a:r>
              <a:rPr lang="fa-IR" dirty="0" smtClean="0"/>
              <a:t>در </a:t>
            </a:r>
            <a:r>
              <a:rPr lang="fa-IR" dirty="0"/>
              <a:t>اين راستا، </a:t>
            </a:r>
            <a:r>
              <a:rPr lang="fa-IR" b="1" dirty="0">
                <a:solidFill>
                  <a:srgbClr val="FF0000"/>
                </a:solidFill>
              </a:rPr>
              <a:t>پزشکان از مهارت خود جهت تعيين وضعيت پزشکي بيمار و تشخيص بهترين آزمايشها و درمانها استفاده ميکنند</a:t>
            </a:r>
            <a:r>
              <a:rPr lang="fa-IR" dirty="0"/>
              <a:t>. سپس </a:t>
            </a:r>
            <a:r>
              <a:rPr lang="fa-IR" dirty="0" smtClean="0"/>
              <a:t>يک سري </a:t>
            </a:r>
            <a:r>
              <a:rPr lang="fa-IR" dirty="0"/>
              <a:t>«</a:t>
            </a:r>
            <a:r>
              <a:rPr lang="fa-IR" b="1" dirty="0">
                <a:solidFill>
                  <a:srgbClr val="FF0000"/>
                </a:solidFill>
              </a:rPr>
              <a:t>اطلاعات انتخاب شده</a:t>
            </a:r>
            <a:r>
              <a:rPr lang="fa-IR" dirty="0"/>
              <a:t>» را </a:t>
            </a:r>
            <a:r>
              <a:rPr lang="fa-IR" b="1" dirty="0">
                <a:solidFill>
                  <a:srgbClr val="FF0000"/>
                </a:solidFill>
              </a:rPr>
              <a:t>براي بيمار بازگو کرده </a:t>
            </a:r>
            <a:r>
              <a:rPr lang="fa-IR" dirty="0"/>
              <a:t>و او را براي </a:t>
            </a:r>
            <a:r>
              <a:rPr lang="fa-IR" b="1" dirty="0">
                <a:solidFill>
                  <a:srgbClr val="FF0000"/>
                </a:solidFill>
              </a:rPr>
              <a:t>پذيرش </a:t>
            </a:r>
            <a:r>
              <a:rPr lang="fa-IR" b="1" u="sng" dirty="0" smtClean="0">
                <a:solidFill>
                  <a:srgbClr val="FF0000"/>
                </a:solidFill>
              </a:rPr>
              <a:t>مداخله اي </a:t>
            </a:r>
            <a:r>
              <a:rPr lang="fa-IR" b="1" u="sng" dirty="0">
                <a:solidFill>
                  <a:srgbClr val="FF0000"/>
                </a:solidFill>
              </a:rPr>
              <a:t>که پزشک آن را بهترين ميداند</a:t>
            </a:r>
            <a:r>
              <a:rPr lang="fa-IR" dirty="0"/>
              <a:t>، </a:t>
            </a:r>
            <a:r>
              <a:rPr lang="fa-IR" b="1" u="sng" dirty="0">
                <a:solidFill>
                  <a:srgbClr val="FF0000"/>
                </a:solidFill>
              </a:rPr>
              <a:t>تشويق ميکنند</a:t>
            </a:r>
            <a:r>
              <a:rPr lang="fa-IR" u="sng" dirty="0"/>
              <a:t>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/>
              <a:t>مدل پدر سالارانه </a:t>
            </a:r>
          </a:p>
        </p:txBody>
      </p:sp>
    </p:spTree>
    <p:extLst>
      <p:ext uri="{BB962C8B-B14F-4D97-AF65-F5344CB8AC3E}">
        <p14:creationId xmlns:p14="http://schemas.microsoft.com/office/powerpoint/2010/main" val="22391211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dirty="0"/>
              <a:t>در اين </a:t>
            </a:r>
            <a:r>
              <a:rPr lang="fa-IR" b="1" dirty="0">
                <a:solidFill>
                  <a:srgbClr val="FF0000"/>
                </a:solidFill>
              </a:rPr>
              <a:t>مدل، پزشک با قدرت تمام، زمان شروع مداخله را اعلام ميکند</a:t>
            </a:r>
            <a:r>
              <a:rPr lang="fa-IR" dirty="0" smtClean="0"/>
              <a:t>.</a:t>
            </a:r>
          </a:p>
          <a:p>
            <a:r>
              <a:rPr lang="fa-IR" dirty="0" smtClean="0"/>
              <a:t>در </a:t>
            </a:r>
            <a:r>
              <a:rPr lang="fa-IR" dirty="0"/>
              <a:t>اين مدل، </a:t>
            </a:r>
            <a:r>
              <a:rPr lang="fa-IR" b="1" dirty="0">
                <a:solidFill>
                  <a:srgbClr val="FF0000"/>
                </a:solidFill>
              </a:rPr>
              <a:t>پزشک</a:t>
            </a:r>
            <a:r>
              <a:rPr lang="fa-IR" dirty="0">
                <a:solidFill>
                  <a:srgbClr val="FF0000"/>
                </a:solidFill>
              </a:rPr>
              <a:t> </a:t>
            </a:r>
            <a:r>
              <a:rPr lang="fa-IR" dirty="0"/>
              <a:t>است که </a:t>
            </a:r>
            <a:r>
              <a:rPr lang="fa-IR" b="1" dirty="0">
                <a:solidFill>
                  <a:srgbClr val="FF0000"/>
                </a:solidFill>
              </a:rPr>
              <a:t>پايان و </a:t>
            </a:r>
            <a:r>
              <a:rPr lang="fa-IR" b="1" dirty="0" smtClean="0">
                <a:solidFill>
                  <a:srgbClr val="FF0000"/>
                </a:solidFill>
              </a:rPr>
              <a:t>وسيله رسيدن </a:t>
            </a:r>
            <a:r>
              <a:rPr lang="fa-IR" b="1" dirty="0">
                <a:solidFill>
                  <a:srgbClr val="FF0000"/>
                </a:solidFill>
              </a:rPr>
              <a:t>به پايان را مشخص ميکند</a:t>
            </a:r>
            <a:r>
              <a:rPr lang="fa-IR" dirty="0"/>
              <a:t>؛ درست همانطور که «پدر، بهتر ميداند»، اين </a:t>
            </a:r>
            <a:r>
              <a:rPr lang="fa-IR" b="1" dirty="0">
                <a:solidFill>
                  <a:srgbClr val="FF0000"/>
                </a:solidFill>
              </a:rPr>
              <a:t>پزشک</a:t>
            </a:r>
            <a:r>
              <a:rPr lang="fa-IR" dirty="0">
                <a:solidFill>
                  <a:srgbClr val="FF0000"/>
                </a:solidFill>
              </a:rPr>
              <a:t> </a:t>
            </a:r>
            <a:r>
              <a:rPr lang="fa-IR" dirty="0"/>
              <a:t>است که اهداف را </a:t>
            </a:r>
            <a:r>
              <a:rPr lang="fa-IR" b="1" u="sng" dirty="0"/>
              <a:t>عليرغم اين واقعيت </a:t>
            </a:r>
            <a:r>
              <a:rPr lang="fa-IR" dirty="0"/>
              <a:t>که </a:t>
            </a:r>
            <a:r>
              <a:rPr lang="fa-IR" b="1" dirty="0">
                <a:solidFill>
                  <a:srgbClr val="FF0000"/>
                </a:solidFill>
              </a:rPr>
              <a:t>اهدافي چون سلامتي، رستگاري يا زيبايي، موضوعاتي بسيار خصوصي و کاملاً شخصي هستند</a:t>
            </a:r>
            <a:r>
              <a:rPr lang="fa-IR" dirty="0"/>
              <a:t>، </a:t>
            </a:r>
            <a:r>
              <a:rPr lang="fa-IR" b="1" dirty="0">
                <a:solidFill>
                  <a:srgbClr val="FF0000"/>
                </a:solidFill>
              </a:rPr>
              <a:t>تعيين و رهبري </a:t>
            </a:r>
            <a:r>
              <a:rPr lang="fa-IR" b="1" dirty="0" smtClean="0">
                <a:solidFill>
                  <a:srgbClr val="FF0000"/>
                </a:solidFill>
              </a:rPr>
              <a:t>ميکند.  </a:t>
            </a:r>
            <a:endParaRPr lang="fa-IR" b="1" dirty="0">
              <a:solidFill>
                <a:srgbClr val="FF0000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/>
              <a:t>مدل پدر سالارانه </a:t>
            </a:r>
          </a:p>
        </p:txBody>
      </p:sp>
    </p:spTree>
    <p:extLst>
      <p:ext uri="{BB962C8B-B14F-4D97-AF65-F5344CB8AC3E}">
        <p14:creationId xmlns:p14="http://schemas.microsoft.com/office/powerpoint/2010/main" val="36805405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b="1" dirty="0" smtClean="0"/>
              <a:t>سایر اسامی مدل آگاهاننده: مدل مهندسي</a:t>
            </a:r>
            <a:r>
              <a:rPr lang="fa-IR" dirty="0" smtClean="0"/>
              <a:t>، </a:t>
            </a:r>
            <a:r>
              <a:rPr lang="fa-IR" b="1" dirty="0"/>
              <a:t>مدل </a:t>
            </a:r>
            <a:r>
              <a:rPr lang="fa-IR" b="1" dirty="0" smtClean="0"/>
              <a:t>علمي</a:t>
            </a:r>
            <a:r>
              <a:rPr lang="fa-IR" dirty="0" smtClean="0"/>
              <a:t>، </a:t>
            </a:r>
            <a:r>
              <a:rPr lang="fa-IR" dirty="0"/>
              <a:t>و </a:t>
            </a:r>
            <a:r>
              <a:rPr lang="fa-IR" b="1" dirty="0"/>
              <a:t>مدل </a:t>
            </a:r>
            <a:r>
              <a:rPr lang="fa-IR" b="1" dirty="0" smtClean="0"/>
              <a:t>مشتري مدار</a:t>
            </a:r>
            <a:endParaRPr lang="fa-IR" dirty="0" smtClean="0"/>
          </a:p>
          <a:p>
            <a:r>
              <a:rPr lang="fa-IR" dirty="0" smtClean="0"/>
              <a:t> </a:t>
            </a:r>
            <a:r>
              <a:rPr lang="fa-IR" dirty="0"/>
              <a:t>در اين مدل، هدف از ارتباط پزشک - بيمار آن است که </a:t>
            </a:r>
            <a:r>
              <a:rPr lang="fa-IR" b="1" dirty="0">
                <a:solidFill>
                  <a:srgbClr val="FF0000"/>
                </a:solidFill>
              </a:rPr>
              <a:t>پزشک </a:t>
            </a:r>
            <a:r>
              <a:rPr lang="fa-IR" b="1" u="sng" dirty="0">
                <a:solidFill>
                  <a:srgbClr val="FF0000"/>
                </a:solidFill>
              </a:rPr>
              <a:t>تمام اطلاعات مرتبط </a:t>
            </a:r>
            <a:r>
              <a:rPr lang="fa-IR" b="1" dirty="0">
                <a:solidFill>
                  <a:srgbClr val="FF0000"/>
                </a:solidFill>
              </a:rPr>
              <a:t>را فراهم </a:t>
            </a:r>
            <a:r>
              <a:rPr lang="fa-IR" b="1" dirty="0" smtClean="0">
                <a:solidFill>
                  <a:srgbClr val="FF0000"/>
                </a:solidFill>
              </a:rPr>
              <a:t>کرده </a:t>
            </a:r>
            <a:r>
              <a:rPr lang="fa-IR" dirty="0" smtClean="0"/>
              <a:t>و </a:t>
            </a:r>
            <a:r>
              <a:rPr lang="fa-IR" b="1" dirty="0" smtClean="0">
                <a:solidFill>
                  <a:srgbClr val="FF0000"/>
                </a:solidFill>
              </a:rPr>
              <a:t>بيمار</a:t>
            </a:r>
            <a:r>
              <a:rPr lang="fa-IR" dirty="0" smtClean="0">
                <a:solidFill>
                  <a:srgbClr val="FF0000"/>
                </a:solidFill>
              </a:rPr>
              <a:t> </a:t>
            </a:r>
            <a:r>
              <a:rPr lang="fa-IR" dirty="0" smtClean="0"/>
              <a:t>بر </a:t>
            </a:r>
            <a:r>
              <a:rPr lang="fa-IR" dirty="0"/>
              <a:t>آن اساس</a:t>
            </a:r>
            <a:r>
              <a:rPr lang="fa-IR" dirty="0" smtClean="0"/>
              <a:t>، </a:t>
            </a:r>
            <a:r>
              <a:rPr lang="fa-IR" b="1" dirty="0" smtClean="0">
                <a:solidFill>
                  <a:srgbClr val="FF0000"/>
                </a:solidFill>
              </a:rPr>
              <a:t>مداخله ي </a:t>
            </a:r>
            <a:r>
              <a:rPr lang="fa-IR" b="1" dirty="0">
                <a:solidFill>
                  <a:srgbClr val="FF0000"/>
                </a:solidFill>
              </a:rPr>
              <a:t>درماني مد نظرش را</a:t>
            </a:r>
            <a:r>
              <a:rPr lang="fa-IR" u="sng" dirty="0"/>
              <a:t>، </a:t>
            </a:r>
            <a:r>
              <a:rPr lang="fa-IR" b="1" u="sng" dirty="0">
                <a:solidFill>
                  <a:srgbClr val="FF0000"/>
                </a:solidFill>
              </a:rPr>
              <a:t>بر اساس بهترين انطباق با ارزشهايش</a:t>
            </a:r>
            <a:r>
              <a:rPr lang="fa-IR" u="sng" dirty="0"/>
              <a:t>، </a:t>
            </a:r>
            <a:r>
              <a:rPr lang="fa-IR" b="1" u="sng" dirty="0">
                <a:solidFill>
                  <a:srgbClr val="FF0000"/>
                </a:solidFill>
              </a:rPr>
              <a:t>انتخاب کند </a:t>
            </a:r>
            <a:r>
              <a:rPr lang="fa-IR" dirty="0"/>
              <a:t>و سپس </a:t>
            </a:r>
            <a:r>
              <a:rPr lang="fa-IR" b="1" u="sng" dirty="0"/>
              <a:t>پزشک، </a:t>
            </a:r>
            <a:r>
              <a:rPr lang="fa-IR" b="1" u="sng" dirty="0" smtClean="0"/>
              <a:t>مداخله انتخاب شده </a:t>
            </a:r>
            <a:r>
              <a:rPr lang="fa-IR" b="1" u="sng" dirty="0"/>
              <a:t>را اجرا نمايد</a:t>
            </a:r>
            <a:r>
              <a:rPr lang="fa-IR" b="1" u="sng" dirty="0" smtClean="0"/>
              <a:t>.  </a:t>
            </a:r>
            <a:endParaRPr lang="fa-IR" b="1" u="sng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/>
              <a:t>مدل آگاهاننده </a:t>
            </a:r>
          </a:p>
        </p:txBody>
      </p:sp>
    </p:spTree>
    <p:extLst>
      <p:ext uri="{BB962C8B-B14F-4D97-AF65-F5344CB8AC3E}">
        <p14:creationId xmlns:p14="http://schemas.microsoft.com/office/powerpoint/2010/main" val="20656219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dirty="0"/>
              <a:t>در واقع، در اين مدل </a:t>
            </a:r>
            <a:r>
              <a:rPr lang="fa-IR" b="1" dirty="0">
                <a:solidFill>
                  <a:srgbClr val="FF0000"/>
                </a:solidFill>
              </a:rPr>
              <a:t>پزشکان</a:t>
            </a:r>
            <a:r>
              <a:rPr lang="fa-IR" dirty="0">
                <a:solidFill>
                  <a:srgbClr val="FF0000"/>
                </a:solidFill>
              </a:rPr>
              <a:t> </a:t>
            </a:r>
            <a:r>
              <a:rPr lang="fa-IR" dirty="0" smtClean="0"/>
              <a:t>به جاي </a:t>
            </a:r>
            <a:r>
              <a:rPr lang="fa-IR" dirty="0"/>
              <a:t>اينکه خود را </a:t>
            </a:r>
            <a:r>
              <a:rPr lang="fa-IR" dirty="0" smtClean="0"/>
              <a:t>به صورت </a:t>
            </a:r>
            <a:r>
              <a:rPr lang="fa-IR" dirty="0"/>
              <a:t>اوليه </a:t>
            </a:r>
            <a:r>
              <a:rPr lang="fa-IR" dirty="0" smtClean="0"/>
              <a:t>خدمات دهندگان </a:t>
            </a:r>
            <a:r>
              <a:rPr lang="fa-IR" dirty="0"/>
              <a:t>به بيمار قلمداد کنند، </a:t>
            </a:r>
            <a:r>
              <a:rPr lang="fa-IR" b="1" dirty="0">
                <a:solidFill>
                  <a:srgbClr val="FF0000"/>
                </a:solidFill>
              </a:rPr>
              <a:t>خود را خادمان علم </a:t>
            </a:r>
            <a:r>
              <a:rPr lang="fa-IR" b="1" dirty="0" smtClean="0">
                <a:solidFill>
                  <a:srgbClr val="FF0000"/>
                </a:solidFill>
              </a:rPr>
              <a:t>يافته اند</a:t>
            </a:r>
            <a:r>
              <a:rPr lang="fa-IR" dirty="0" smtClean="0"/>
              <a:t>.</a:t>
            </a:r>
          </a:p>
          <a:p>
            <a:endParaRPr lang="fa-IR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/>
              <a:t>مدل آگاهاننده </a:t>
            </a:r>
          </a:p>
        </p:txBody>
      </p:sp>
    </p:spTree>
    <p:extLst>
      <p:ext uri="{BB962C8B-B14F-4D97-AF65-F5344CB8AC3E}">
        <p14:creationId xmlns:p14="http://schemas.microsoft.com/office/powerpoint/2010/main" val="33933151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a-IR" dirty="0"/>
              <a:t>هدف از ارتباط پزشک و بيمار در اين مدل، </a:t>
            </a:r>
            <a:r>
              <a:rPr lang="fa-IR" b="1" dirty="0">
                <a:solidFill>
                  <a:srgbClr val="FF0000"/>
                </a:solidFill>
              </a:rPr>
              <a:t>روشن کردن ارزشهاي بيمار و آنچه او واقعاً ميخواهد، است</a:t>
            </a:r>
            <a:r>
              <a:rPr lang="fa-IR" dirty="0"/>
              <a:t>. </a:t>
            </a:r>
            <a:endParaRPr lang="fa-IR" dirty="0" smtClean="0"/>
          </a:p>
          <a:p>
            <a:r>
              <a:rPr lang="fa-IR" dirty="0" smtClean="0"/>
              <a:t>در </a:t>
            </a:r>
            <a:r>
              <a:rPr lang="fa-IR" dirty="0"/>
              <a:t>مدل </a:t>
            </a:r>
            <a:r>
              <a:rPr lang="fa-IR" dirty="0" smtClean="0"/>
              <a:t>تفسيري </a:t>
            </a:r>
            <a:r>
              <a:rPr lang="fa-IR" dirty="0"/>
              <a:t>به بيمار کمک ميشود </a:t>
            </a:r>
            <a:r>
              <a:rPr lang="fa-IR" b="1" dirty="0">
                <a:solidFill>
                  <a:srgbClr val="FF0000"/>
                </a:solidFill>
              </a:rPr>
              <a:t>تا از بين مداخلات موجود، آن را که به ارزشهايش </a:t>
            </a:r>
            <a:r>
              <a:rPr lang="fa-IR" b="1" dirty="0" smtClean="0">
                <a:solidFill>
                  <a:srgbClr val="FF0000"/>
                </a:solidFill>
              </a:rPr>
              <a:t>جامه عمل </a:t>
            </a:r>
            <a:r>
              <a:rPr lang="fa-IR" b="1" dirty="0">
                <a:solidFill>
                  <a:srgbClr val="FF0000"/>
                </a:solidFill>
              </a:rPr>
              <a:t>ميپوشاند، برگزيند. </a:t>
            </a:r>
            <a:endParaRPr lang="fa-IR" b="1" dirty="0" smtClean="0">
              <a:solidFill>
                <a:srgbClr val="FF0000"/>
              </a:solidFill>
            </a:endParaRPr>
          </a:p>
          <a:p>
            <a:r>
              <a:rPr lang="fa-IR" b="1" dirty="0" smtClean="0">
                <a:solidFill>
                  <a:srgbClr val="FF0000"/>
                </a:solidFill>
              </a:rPr>
              <a:t>نقش </a:t>
            </a:r>
            <a:r>
              <a:rPr lang="fa-IR" b="1" dirty="0">
                <a:solidFill>
                  <a:srgbClr val="FF0000"/>
                </a:solidFill>
              </a:rPr>
              <a:t>پزشک در اينجا مشابه مدل آگاهاننده ميباشد</a:t>
            </a:r>
            <a:r>
              <a:rPr lang="fa-IR" dirty="0"/>
              <a:t>، با اين تفاوت که پزشک علاوه بر نقش </a:t>
            </a:r>
            <a:r>
              <a:rPr lang="fa-IR" dirty="0" smtClean="0"/>
              <a:t>آگاهي دهنده</a:t>
            </a:r>
            <a:r>
              <a:rPr lang="fa-IR" dirty="0"/>
              <a:t>، </a:t>
            </a:r>
            <a:r>
              <a:rPr lang="fa-IR" b="1" dirty="0">
                <a:solidFill>
                  <a:srgbClr val="FF0000"/>
                </a:solidFill>
              </a:rPr>
              <a:t>تلاش ميکند تا ارزشهاي بيمار براي خود بيمار، تفسير و شفاف شود </a:t>
            </a:r>
            <a:r>
              <a:rPr lang="fa-IR" dirty="0"/>
              <a:t>و بنابراين، سعي دارد تا بيمار در فرآيند </a:t>
            </a:r>
            <a:r>
              <a:rPr lang="fa-IR" dirty="0" smtClean="0"/>
              <a:t>مشترک</a:t>
            </a:r>
            <a:r>
              <a:rPr lang="fa-IR" dirty="0"/>
              <a:t> </a:t>
            </a:r>
            <a:r>
              <a:rPr lang="fa-IR" dirty="0" smtClean="0"/>
              <a:t>درک </a:t>
            </a:r>
            <a:r>
              <a:rPr lang="fa-IR" dirty="0"/>
              <a:t>ارزشهايش با پزشک شرکت کند. </a:t>
            </a:r>
            <a:endParaRPr lang="fa-IR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/>
              <a:t>مدل تفسيري </a:t>
            </a:r>
          </a:p>
        </p:txBody>
      </p:sp>
    </p:spTree>
    <p:extLst>
      <p:ext uri="{BB962C8B-B14F-4D97-AF65-F5344CB8AC3E}">
        <p14:creationId xmlns:p14="http://schemas.microsoft.com/office/powerpoint/2010/main" val="22070270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b="1" dirty="0" smtClean="0">
                <a:solidFill>
                  <a:srgbClr val="FF0000"/>
                </a:solidFill>
              </a:rPr>
              <a:t>پزشک </a:t>
            </a:r>
            <a:r>
              <a:rPr lang="fa-IR" b="1" dirty="0">
                <a:solidFill>
                  <a:srgbClr val="FF0000"/>
                </a:solidFill>
              </a:rPr>
              <a:t>بهترين مداخلات و </a:t>
            </a:r>
            <a:r>
              <a:rPr lang="fa-IR" b="1" dirty="0" smtClean="0">
                <a:solidFill>
                  <a:srgbClr val="FF0000"/>
                </a:solidFill>
              </a:rPr>
              <a:t>آزمايشات </a:t>
            </a:r>
            <a:r>
              <a:rPr lang="fa-IR" b="1" dirty="0">
                <a:solidFill>
                  <a:srgbClr val="FF0000"/>
                </a:solidFill>
              </a:rPr>
              <a:t>منطبق بر ارزشهاي بيمار را تعيين مينمايد</a:t>
            </a:r>
            <a:r>
              <a:rPr lang="fa-IR" b="1" dirty="0" smtClean="0">
                <a:solidFill>
                  <a:srgbClr val="FF0000"/>
                </a:solidFill>
              </a:rPr>
              <a:t>.</a:t>
            </a:r>
            <a:r>
              <a:rPr lang="fa-IR" dirty="0" smtClean="0"/>
              <a:t> </a:t>
            </a:r>
          </a:p>
          <a:p>
            <a:r>
              <a:rPr lang="fa-IR" dirty="0" smtClean="0"/>
              <a:t>در </a:t>
            </a:r>
            <a:r>
              <a:rPr lang="fa-IR" dirty="0"/>
              <a:t>اين مدل، </a:t>
            </a:r>
            <a:r>
              <a:rPr lang="fa-IR" b="1" dirty="0">
                <a:solidFill>
                  <a:srgbClr val="FF0000"/>
                </a:solidFill>
              </a:rPr>
              <a:t>پزشک </a:t>
            </a:r>
            <a:r>
              <a:rPr lang="fa-IR" b="1" dirty="0" smtClean="0">
                <a:solidFill>
                  <a:srgbClr val="FF0000"/>
                </a:solidFill>
              </a:rPr>
              <a:t>ديکته کننده </a:t>
            </a:r>
            <a:r>
              <a:rPr lang="fa-IR" b="1" dirty="0">
                <a:solidFill>
                  <a:srgbClr val="FF0000"/>
                </a:solidFill>
              </a:rPr>
              <a:t>نيست، بلکه بيمار است که در نهايت مشخص ميکند که کدام ارزشها و فرآيند درماني، بهترين هماهنگي را با شخصيت واقعي او دارند.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/>
              <a:t>مدل تفسيري </a:t>
            </a:r>
          </a:p>
        </p:txBody>
      </p:sp>
    </p:spTree>
    <p:extLst>
      <p:ext uri="{BB962C8B-B14F-4D97-AF65-F5344CB8AC3E}">
        <p14:creationId xmlns:p14="http://schemas.microsoft.com/office/powerpoint/2010/main" val="28300665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dirty="0" smtClean="0"/>
              <a:t>پزشک </a:t>
            </a:r>
            <a:r>
              <a:rPr lang="fa-IR" b="1" dirty="0" smtClean="0">
                <a:solidFill>
                  <a:srgbClr val="FF0000"/>
                </a:solidFill>
              </a:rPr>
              <a:t>هيچگونه قضاوتي در مورد ارزشهاي بيمار نخواهد داشت</a:t>
            </a:r>
            <a:r>
              <a:rPr lang="fa-IR" dirty="0" smtClean="0"/>
              <a:t>، بلکه </a:t>
            </a:r>
            <a:r>
              <a:rPr lang="fa-IR" b="1" dirty="0" smtClean="0">
                <a:solidFill>
                  <a:srgbClr val="FF0000"/>
                </a:solidFill>
              </a:rPr>
              <a:t>به او کمک ميکند تا ارزشهايش را بفهمد و آنها را در شرايط پزشکي به کار ببرد</a:t>
            </a:r>
            <a:r>
              <a:rPr lang="fa-IR" dirty="0" smtClean="0"/>
              <a:t>.</a:t>
            </a:r>
          </a:p>
          <a:p>
            <a:r>
              <a:rPr lang="fa-IR" dirty="0" smtClean="0"/>
              <a:t> لذا پزشک در اين مدل يک مشاور است. </a:t>
            </a:r>
          </a:p>
          <a:p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/>
              <a:t>مدل تفسيري </a:t>
            </a:r>
          </a:p>
        </p:txBody>
      </p:sp>
    </p:spTree>
    <p:extLst>
      <p:ext uri="{BB962C8B-B14F-4D97-AF65-F5344CB8AC3E}">
        <p14:creationId xmlns:p14="http://schemas.microsoft.com/office/powerpoint/2010/main" val="12539933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a-IR" dirty="0"/>
              <a:t>هدف از ارتباط پزشک و بيمار در اين مدل، </a:t>
            </a:r>
            <a:r>
              <a:rPr lang="fa-IR" b="1" dirty="0">
                <a:solidFill>
                  <a:srgbClr val="FF0000"/>
                </a:solidFill>
              </a:rPr>
              <a:t>کمک به بيمار براي تعيين و انتخاب بهترين ارزش مرتبط با </a:t>
            </a:r>
            <a:r>
              <a:rPr lang="fa-IR" b="1" dirty="0" smtClean="0">
                <a:solidFill>
                  <a:srgbClr val="FF0000"/>
                </a:solidFill>
              </a:rPr>
              <a:t>سلامتي </a:t>
            </a:r>
            <a:r>
              <a:rPr lang="fa-IR" b="1" dirty="0">
                <a:solidFill>
                  <a:srgbClr val="FF0000"/>
                </a:solidFill>
              </a:rPr>
              <a:t>است، </a:t>
            </a:r>
            <a:r>
              <a:rPr lang="fa-IR" b="1" dirty="0" smtClean="0">
                <a:solidFill>
                  <a:srgbClr val="FF0000"/>
                </a:solidFill>
              </a:rPr>
              <a:t>به طوري </a:t>
            </a:r>
            <a:r>
              <a:rPr lang="fa-IR" b="1" dirty="0">
                <a:solidFill>
                  <a:srgbClr val="FF0000"/>
                </a:solidFill>
              </a:rPr>
              <a:t>که در شرايط باليني، بهترين کارآيي را داشته باشد. </a:t>
            </a:r>
            <a:endParaRPr lang="fa-IR" b="1" dirty="0" smtClean="0">
              <a:solidFill>
                <a:srgbClr val="FF0000"/>
              </a:solidFill>
            </a:endParaRPr>
          </a:p>
          <a:p>
            <a:r>
              <a:rPr lang="fa-IR" b="1" dirty="0" smtClean="0">
                <a:solidFill>
                  <a:srgbClr val="FF0000"/>
                </a:solidFill>
              </a:rPr>
              <a:t>نقش </a:t>
            </a:r>
            <a:r>
              <a:rPr lang="fa-IR" b="1" dirty="0">
                <a:solidFill>
                  <a:srgbClr val="FF0000"/>
                </a:solidFill>
              </a:rPr>
              <a:t>پزشک</a:t>
            </a:r>
            <a:r>
              <a:rPr lang="fa-IR" dirty="0"/>
              <a:t>، </a:t>
            </a:r>
            <a:r>
              <a:rPr lang="fa-IR" b="1" u="sng" dirty="0">
                <a:solidFill>
                  <a:srgbClr val="FF0000"/>
                </a:solidFill>
              </a:rPr>
              <a:t>ترسيم اطلاعات بر شرايط باليني بيمار </a:t>
            </a:r>
            <a:r>
              <a:rPr lang="fa-IR" b="1" dirty="0">
                <a:solidFill>
                  <a:srgbClr val="FF0000"/>
                </a:solidFill>
              </a:rPr>
              <a:t>و سپس </a:t>
            </a:r>
            <a:r>
              <a:rPr lang="fa-IR" b="1" u="sng" dirty="0">
                <a:solidFill>
                  <a:srgbClr val="FF0000"/>
                </a:solidFill>
              </a:rPr>
              <a:t>کمک به </a:t>
            </a:r>
            <a:r>
              <a:rPr lang="fa-IR" b="1" u="sng" dirty="0" smtClean="0">
                <a:solidFill>
                  <a:srgbClr val="FF0000"/>
                </a:solidFill>
              </a:rPr>
              <a:t>شفاف سازي </a:t>
            </a:r>
            <a:r>
              <a:rPr lang="fa-IR" b="1" u="sng" dirty="0">
                <a:solidFill>
                  <a:srgbClr val="FF0000"/>
                </a:solidFill>
              </a:rPr>
              <a:t>انواع ارزشهايي </a:t>
            </a:r>
            <a:r>
              <a:rPr lang="fa-IR" b="1" dirty="0">
                <a:solidFill>
                  <a:srgbClr val="FF0000"/>
                </a:solidFill>
              </a:rPr>
              <a:t>است که ريشه در </a:t>
            </a:r>
            <a:r>
              <a:rPr lang="fa-IR" b="1" dirty="0" smtClean="0">
                <a:solidFill>
                  <a:srgbClr val="FF0000"/>
                </a:solidFill>
              </a:rPr>
              <a:t>گزينه هاي </a:t>
            </a:r>
            <a:r>
              <a:rPr lang="fa-IR" b="1" dirty="0">
                <a:solidFill>
                  <a:srgbClr val="FF0000"/>
                </a:solidFill>
              </a:rPr>
              <a:t>درماني موجود دارند</a:t>
            </a:r>
            <a:r>
              <a:rPr lang="fa-IR" dirty="0"/>
              <a:t>. </a:t>
            </a:r>
            <a:endParaRPr lang="fa-IR" dirty="0" smtClean="0"/>
          </a:p>
          <a:p>
            <a:r>
              <a:rPr lang="fa-IR" dirty="0" smtClean="0"/>
              <a:t>نهايت </a:t>
            </a:r>
            <a:r>
              <a:rPr lang="fa-IR" dirty="0"/>
              <a:t>اين مدل آنجاست که </a:t>
            </a:r>
            <a:r>
              <a:rPr lang="fa-IR" b="1" u="sng" dirty="0">
                <a:solidFill>
                  <a:srgbClr val="FF0000"/>
                </a:solidFill>
              </a:rPr>
              <a:t>پزشک و بيمار درگير در </a:t>
            </a:r>
            <a:r>
              <a:rPr lang="fa-IR" b="1" u="sng" dirty="0" smtClean="0">
                <a:solidFill>
                  <a:srgbClr val="FF0000"/>
                </a:solidFill>
              </a:rPr>
              <a:t>انديشه اي </a:t>
            </a:r>
            <a:r>
              <a:rPr lang="fa-IR" b="1" u="sng" dirty="0">
                <a:solidFill>
                  <a:srgbClr val="FF0000"/>
                </a:solidFill>
              </a:rPr>
              <a:t>ميشوند </a:t>
            </a:r>
            <a:r>
              <a:rPr lang="fa-IR" dirty="0"/>
              <a:t>که </a:t>
            </a:r>
            <a:r>
              <a:rPr lang="fa-IR" b="1" u="sng" dirty="0"/>
              <a:t>کدام ارزشهاي مرتبط با سلامتي را بيمار ميتواند و نهايتاً بايد دنبال کند</a:t>
            </a:r>
            <a:r>
              <a:rPr lang="fa-IR" dirty="0"/>
              <a:t>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/>
              <a:t>مدل مشورتي</a:t>
            </a:r>
          </a:p>
        </p:txBody>
      </p:sp>
    </p:spTree>
    <p:extLst>
      <p:ext uri="{BB962C8B-B14F-4D97-AF65-F5344CB8AC3E}">
        <p14:creationId xmlns:p14="http://schemas.microsoft.com/office/powerpoint/2010/main" val="13379340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dirty="0" smtClean="0"/>
              <a:t>قصد پزشک، اقناع کردن بيمار است </a:t>
            </a:r>
            <a:r>
              <a:rPr lang="fa-IR" dirty="0"/>
              <a:t>و</a:t>
            </a:r>
            <a:r>
              <a:rPr lang="fa-IR" b="1" dirty="0">
                <a:solidFill>
                  <a:srgbClr val="FF0000"/>
                </a:solidFill>
              </a:rPr>
              <a:t> نقش </a:t>
            </a:r>
            <a:r>
              <a:rPr lang="fa-IR" b="1" dirty="0" smtClean="0">
                <a:solidFill>
                  <a:srgbClr val="FF0000"/>
                </a:solidFill>
              </a:rPr>
              <a:t>او، </a:t>
            </a:r>
            <a:r>
              <a:rPr lang="fa-IR" b="1" dirty="0">
                <a:solidFill>
                  <a:srgbClr val="FF0000"/>
                </a:solidFill>
              </a:rPr>
              <a:t>نقش دوست يا معلمي </a:t>
            </a:r>
            <a:r>
              <a:rPr lang="fa-IR" b="1" dirty="0" smtClean="0">
                <a:solidFill>
                  <a:srgbClr val="FF0000"/>
                </a:solidFill>
              </a:rPr>
              <a:t>است اخلاقي، </a:t>
            </a:r>
            <a:r>
              <a:rPr lang="fa-IR" b="1" dirty="0">
                <a:solidFill>
                  <a:srgbClr val="FF0000"/>
                </a:solidFill>
              </a:rPr>
              <a:t>که بيمار را درگير در </a:t>
            </a:r>
            <a:r>
              <a:rPr lang="fa-IR" b="1" dirty="0" smtClean="0">
                <a:solidFill>
                  <a:srgbClr val="FF0000"/>
                </a:solidFill>
              </a:rPr>
              <a:t>گفتگويي </a:t>
            </a:r>
            <a:r>
              <a:rPr lang="fa-IR" b="1" dirty="0">
                <a:solidFill>
                  <a:srgbClr val="FF0000"/>
                </a:solidFill>
              </a:rPr>
              <a:t>ميکند که کدام مسير را انتخاب کند. </a:t>
            </a:r>
            <a:endParaRPr lang="fa-IR" b="1" dirty="0" smtClean="0">
              <a:solidFill>
                <a:srgbClr val="FF0000"/>
              </a:solidFill>
            </a:endParaRPr>
          </a:p>
          <a:p>
            <a:r>
              <a:rPr lang="fa-IR" dirty="0" smtClean="0"/>
              <a:t>در </a:t>
            </a:r>
            <a:r>
              <a:rPr lang="fa-IR" dirty="0"/>
              <a:t>اين مدل، پزشک نه تنها </a:t>
            </a:r>
            <a:r>
              <a:rPr lang="fa-IR" b="1" dirty="0">
                <a:solidFill>
                  <a:srgbClr val="FF0000"/>
                </a:solidFill>
              </a:rPr>
              <a:t>نشان ميدهد که بيمار چه کار ميتواند انجام بدهد</a:t>
            </a:r>
            <a:r>
              <a:rPr lang="fa-IR" dirty="0"/>
              <a:t>، </a:t>
            </a:r>
            <a:r>
              <a:rPr lang="fa-IR" b="1" dirty="0">
                <a:solidFill>
                  <a:srgbClr val="FF0000"/>
                </a:solidFill>
              </a:rPr>
              <a:t>بلکه به بيمار ميفهماند و اميد ميدهد که بهترين کار کدام است</a:t>
            </a:r>
            <a:r>
              <a:rPr lang="fa-IR" dirty="0"/>
              <a:t> و بنابراين نشان ميدهد که </a:t>
            </a:r>
            <a:r>
              <a:rPr lang="fa-IR" b="1" u="sng" dirty="0"/>
              <a:t>بيمار بايد چه کار بکند و کدام تصميم درماني، قابل ستايش است. </a:t>
            </a:r>
            <a:endParaRPr lang="fa-IR" b="1" u="sng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/>
              <a:t>مدل مشورتي</a:t>
            </a:r>
          </a:p>
        </p:txBody>
      </p:sp>
    </p:spTree>
    <p:extLst>
      <p:ext uri="{BB962C8B-B14F-4D97-AF65-F5344CB8AC3E}">
        <p14:creationId xmlns:p14="http://schemas.microsoft.com/office/powerpoint/2010/main" val="35882747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fa-IR" dirty="0"/>
              <a:t>مراکز درماني در ايران به سه </a:t>
            </a:r>
            <a:r>
              <a:rPr lang="fa-IR" dirty="0" smtClean="0"/>
              <a:t>دسته  </a:t>
            </a:r>
            <a:r>
              <a:rPr lang="fa-IR" b="1" u="sng" dirty="0"/>
              <a:t>دولتي، خصوصي و </a:t>
            </a:r>
            <a:r>
              <a:rPr lang="fa-IR" b="1" u="sng" dirty="0" smtClean="0"/>
              <a:t>نيمه خصوصي </a:t>
            </a:r>
            <a:r>
              <a:rPr lang="fa-IR" dirty="0"/>
              <a:t>قابل تقسيم شدن هستند. </a:t>
            </a:r>
            <a:endParaRPr lang="fa-IR" dirty="0" smtClean="0"/>
          </a:p>
          <a:p>
            <a:pPr algn="just"/>
            <a:r>
              <a:rPr lang="fa-IR" b="1" dirty="0" smtClean="0"/>
              <a:t>پزشکان، پرستاران و کليه پرسنل درمان </a:t>
            </a:r>
            <a:r>
              <a:rPr lang="fa-IR" dirty="0" smtClean="0"/>
              <a:t>در </a:t>
            </a:r>
            <a:r>
              <a:rPr lang="fa-IR" dirty="0"/>
              <a:t>مراکز بهداشتي - درماني دولتي مانند بيمارستانها و درمانگاههاي آموزشي - درماني، به سبب حمايتها و </a:t>
            </a:r>
            <a:r>
              <a:rPr lang="fa-IR" dirty="0" smtClean="0"/>
              <a:t>پشتوانه هايي </a:t>
            </a:r>
            <a:r>
              <a:rPr lang="fa-IR" dirty="0"/>
              <a:t>که دولت در راستاي سياستهاي اجتماعي خود براي حمايت، حفظ و برقراري حقوق آحاد جامعه فراهم ميکند، </a:t>
            </a:r>
            <a:r>
              <a:rPr lang="fa-IR" b="1" dirty="0"/>
              <a:t>هر کدام </a:t>
            </a:r>
            <a:r>
              <a:rPr lang="fa-IR" b="1" dirty="0" smtClean="0"/>
              <a:t>به نوعي </a:t>
            </a:r>
            <a:r>
              <a:rPr lang="fa-IR" b="1" dirty="0"/>
              <a:t>کارمند دولت محسوب ميشوند</a:t>
            </a:r>
            <a:r>
              <a:rPr lang="fa-IR" b="1" dirty="0" smtClean="0"/>
              <a:t>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/>
              <a:t>نگاهي به مدل ارتباط پزشک - بيمار در ايران</a:t>
            </a:r>
          </a:p>
        </p:txBody>
      </p:sp>
    </p:spTree>
    <p:extLst>
      <p:ext uri="{BB962C8B-B14F-4D97-AF65-F5344CB8AC3E}">
        <p14:creationId xmlns:p14="http://schemas.microsoft.com/office/powerpoint/2010/main" val="14881360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a-IR" dirty="0" smtClean="0"/>
              <a:t>غالب مراجعه کنندگان </a:t>
            </a:r>
            <a:r>
              <a:rPr lang="fa-IR" dirty="0"/>
              <a:t>به مراکز بهداشتي - درماني دولتي، از </a:t>
            </a:r>
            <a:r>
              <a:rPr lang="fa-IR" b="1" dirty="0">
                <a:solidFill>
                  <a:srgbClr val="FF0000"/>
                </a:solidFill>
              </a:rPr>
              <a:t>سطوح متوسط و پايين </a:t>
            </a:r>
            <a:r>
              <a:rPr lang="fa-IR" dirty="0"/>
              <a:t>جامعه </a:t>
            </a:r>
            <a:r>
              <a:rPr lang="fa-IR" dirty="0" smtClean="0"/>
              <a:t>ميباشند</a:t>
            </a:r>
            <a:r>
              <a:rPr lang="fa-IR" dirty="0"/>
              <a:t>.</a:t>
            </a:r>
            <a:endParaRPr lang="fa-IR" dirty="0" smtClean="0"/>
          </a:p>
          <a:p>
            <a:r>
              <a:rPr lang="fa-IR" dirty="0" smtClean="0"/>
              <a:t>اگرچه </a:t>
            </a:r>
            <a:r>
              <a:rPr lang="fa-IR" dirty="0"/>
              <a:t>دلايل متعددي براي </a:t>
            </a:r>
            <a:r>
              <a:rPr lang="fa-IR" dirty="0" smtClean="0"/>
              <a:t>مراجعه  </a:t>
            </a:r>
            <a:r>
              <a:rPr lang="fa-IR" dirty="0"/>
              <a:t>اين اقشار به مراکز دولتي وجود دارد، ميتوان ادعا نمود که </a:t>
            </a:r>
            <a:r>
              <a:rPr lang="fa-IR" b="1" dirty="0" smtClean="0">
                <a:solidFill>
                  <a:srgbClr val="FF0000"/>
                </a:solidFill>
              </a:rPr>
              <a:t>هزينه هاي </a:t>
            </a:r>
            <a:r>
              <a:rPr lang="fa-IR" b="1" dirty="0">
                <a:solidFill>
                  <a:srgbClr val="FF0000"/>
                </a:solidFill>
              </a:rPr>
              <a:t>سنگين درمان در بخش خصوصي، از مهمترين دلايل </a:t>
            </a:r>
            <a:r>
              <a:rPr lang="fa-IR" b="1" dirty="0" smtClean="0">
                <a:solidFill>
                  <a:srgbClr val="FF0000"/>
                </a:solidFill>
              </a:rPr>
              <a:t>مراجعه  </a:t>
            </a:r>
            <a:r>
              <a:rPr lang="fa-IR" b="1" dirty="0">
                <a:solidFill>
                  <a:srgbClr val="FF0000"/>
                </a:solidFill>
              </a:rPr>
              <a:t>مردم به مراکز دولتي </a:t>
            </a:r>
            <a:r>
              <a:rPr lang="fa-IR" b="1" dirty="0" smtClean="0">
                <a:solidFill>
                  <a:srgbClr val="FF0000"/>
                </a:solidFill>
              </a:rPr>
              <a:t>به حساب </a:t>
            </a:r>
            <a:r>
              <a:rPr lang="fa-IR" b="1" dirty="0">
                <a:solidFill>
                  <a:srgbClr val="FF0000"/>
                </a:solidFill>
              </a:rPr>
              <a:t>ميآيد. </a:t>
            </a:r>
            <a:endParaRPr lang="fa-IR" b="1" dirty="0" smtClean="0">
              <a:solidFill>
                <a:srgbClr val="FF0000"/>
              </a:solidFill>
            </a:endParaRPr>
          </a:p>
          <a:p>
            <a:r>
              <a:rPr lang="fa-IR" dirty="0" smtClean="0"/>
              <a:t>بنابراين</a:t>
            </a:r>
            <a:r>
              <a:rPr lang="fa-IR" dirty="0"/>
              <a:t>، با در نظر گرفتن فاکتورهاي فوق و ساير دلايل خاصي که انتخاب مردم را براي مراجعه به اين مراکز جهت ميدهد، ميتوان نتيجه گرفت که </a:t>
            </a:r>
            <a:r>
              <a:rPr lang="fa-IR" b="1" dirty="0">
                <a:solidFill>
                  <a:srgbClr val="FF0000"/>
                </a:solidFill>
              </a:rPr>
              <a:t>از ويژگيهاي غالب مراجعات بيماران به اين مراکز، دريافت قطعي يکي از خدمات بهداشتي - درماني دولتي باشد</a:t>
            </a:r>
            <a:r>
              <a:rPr lang="fa-IR" dirty="0"/>
              <a:t>. </a:t>
            </a:r>
            <a:endParaRPr lang="fa-IR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/>
              <a:t>نگاهي به مدل ارتباط پزشک - بيمار در ايران</a:t>
            </a:r>
          </a:p>
        </p:txBody>
      </p:sp>
    </p:spTree>
    <p:extLst>
      <p:ext uri="{BB962C8B-B14F-4D97-AF65-F5344CB8AC3E}">
        <p14:creationId xmlns:p14="http://schemas.microsoft.com/office/powerpoint/2010/main" val="20810187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fa-IR" dirty="0" smtClean="0"/>
              <a:t>بنابراين</a:t>
            </a:r>
            <a:r>
              <a:rPr lang="fa-IR" dirty="0"/>
              <a:t>، ميتوان حدس زد که </a:t>
            </a:r>
            <a:r>
              <a:rPr lang="fa-IR" b="1" dirty="0">
                <a:solidFill>
                  <a:srgbClr val="FF0000"/>
                </a:solidFill>
              </a:rPr>
              <a:t>مراجعاتي که فقط براي </a:t>
            </a:r>
            <a:r>
              <a:rPr lang="fa-IR" b="1" u="sng" dirty="0">
                <a:solidFill>
                  <a:srgbClr val="FF0000"/>
                </a:solidFill>
              </a:rPr>
              <a:t>آگاهي يافتن </a:t>
            </a:r>
            <a:r>
              <a:rPr lang="fa-IR" b="1" dirty="0">
                <a:solidFill>
                  <a:srgbClr val="FF0000"/>
                </a:solidFill>
              </a:rPr>
              <a:t>يا </a:t>
            </a:r>
            <a:r>
              <a:rPr lang="fa-IR" b="1" u="sng" dirty="0">
                <a:solidFill>
                  <a:srgbClr val="FF0000"/>
                </a:solidFill>
              </a:rPr>
              <a:t>مشورت </a:t>
            </a:r>
            <a:r>
              <a:rPr lang="fa-IR" b="1" u="sng" dirty="0" smtClean="0">
                <a:solidFill>
                  <a:srgbClr val="FF0000"/>
                </a:solidFill>
              </a:rPr>
              <a:t>کردن </a:t>
            </a:r>
            <a:r>
              <a:rPr lang="fa-IR" b="1" u="sng" dirty="0">
                <a:solidFill>
                  <a:srgbClr val="FF0000"/>
                </a:solidFill>
              </a:rPr>
              <a:t>صرف </a:t>
            </a:r>
            <a:r>
              <a:rPr lang="fa-IR" b="1" dirty="0">
                <a:solidFill>
                  <a:srgbClr val="FF0000"/>
                </a:solidFill>
              </a:rPr>
              <a:t>در مورد يک بيماري يا </a:t>
            </a:r>
            <a:r>
              <a:rPr lang="fa-IR" b="1" u="sng" dirty="0">
                <a:solidFill>
                  <a:srgbClr val="FF0000"/>
                </a:solidFill>
              </a:rPr>
              <a:t>بررسي </a:t>
            </a:r>
            <a:r>
              <a:rPr lang="fa-IR" b="1" u="sng" dirty="0" smtClean="0">
                <a:solidFill>
                  <a:srgbClr val="FF0000"/>
                </a:solidFill>
              </a:rPr>
              <a:t>گزينه هاي </a:t>
            </a:r>
            <a:r>
              <a:rPr lang="fa-IR" b="1" u="sng" dirty="0">
                <a:solidFill>
                  <a:srgbClr val="FF0000"/>
                </a:solidFill>
              </a:rPr>
              <a:t>درماني </a:t>
            </a:r>
            <a:r>
              <a:rPr lang="fa-IR" b="1" dirty="0">
                <a:solidFill>
                  <a:srgbClr val="FF0000"/>
                </a:solidFill>
              </a:rPr>
              <a:t>ممکن (اگرچه در مراکز خصوصي هم به ميزان بسيار کمتري ديده ميشود) باشد، در مراکز دولتي به </a:t>
            </a:r>
            <a:r>
              <a:rPr lang="fa-IR" b="1" u="sng" dirty="0">
                <a:solidFill>
                  <a:srgbClr val="FF0000"/>
                </a:solidFill>
              </a:rPr>
              <a:t>ميزان قابل توجهي کمتر </a:t>
            </a:r>
            <a:r>
              <a:rPr lang="fa-IR" b="1" u="sng" dirty="0" smtClean="0">
                <a:solidFill>
                  <a:srgbClr val="FF0000"/>
                </a:solidFill>
              </a:rPr>
              <a:t>است. </a:t>
            </a:r>
          </a:p>
          <a:p>
            <a:r>
              <a:rPr lang="fa-IR" dirty="0"/>
              <a:t>لذا اين تصور پذيرفتني است که </a:t>
            </a:r>
            <a:r>
              <a:rPr lang="fa-IR" b="1" dirty="0">
                <a:solidFill>
                  <a:srgbClr val="FF0000"/>
                </a:solidFill>
              </a:rPr>
              <a:t>اغلب اين بيماران متکي بر </a:t>
            </a:r>
            <a:r>
              <a:rPr lang="fa-IR" b="1" u="sng" dirty="0">
                <a:solidFill>
                  <a:srgbClr val="FF0000"/>
                </a:solidFill>
              </a:rPr>
              <a:t>عملکرد و </a:t>
            </a:r>
            <a:r>
              <a:rPr lang="fa-IR" b="1" u="sng" dirty="0" smtClean="0">
                <a:solidFill>
                  <a:srgbClr val="FF0000"/>
                </a:solidFill>
              </a:rPr>
              <a:t>توصيه هاي </a:t>
            </a:r>
            <a:r>
              <a:rPr lang="fa-IR" b="1" u="sng" dirty="0">
                <a:solidFill>
                  <a:srgbClr val="FF0000"/>
                </a:solidFill>
              </a:rPr>
              <a:t>پزشک بيمارستان دولتي </a:t>
            </a:r>
            <a:r>
              <a:rPr lang="fa-IR" b="1" dirty="0" smtClean="0">
                <a:solidFill>
                  <a:srgbClr val="FF0000"/>
                </a:solidFill>
              </a:rPr>
              <a:t>باشند</a:t>
            </a:r>
            <a:r>
              <a:rPr lang="fa-IR" dirty="0" smtClean="0"/>
              <a:t>. </a:t>
            </a:r>
          </a:p>
          <a:p>
            <a:r>
              <a:rPr lang="fa-IR" dirty="0" smtClean="0"/>
              <a:t>از </a:t>
            </a:r>
            <a:r>
              <a:rPr lang="fa-IR" dirty="0"/>
              <a:t>طرف ديگر، به سبب شلوغي اين مراکز و </a:t>
            </a:r>
            <a:r>
              <a:rPr lang="fa-IR" dirty="0" smtClean="0"/>
              <a:t>نوبتدهي هاي </a:t>
            </a:r>
            <a:r>
              <a:rPr lang="fa-IR" dirty="0"/>
              <a:t>بعضاً </a:t>
            </a:r>
            <a:r>
              <a:rPr lang="fa-IR" dirty="0" smtClean="0"/>
              <a:t>طولاني مدت</a:t>
            </a:r>
            <a:r>
              <a:rPr lang="fa-IR" dirty="0"/>
              <a:t>، </a:t>
            </a:r>
            <a:r>
              <a:rPr lang="fa-IR" b="1" dirty="0">
                <a:solidFill>
                  <a:srgbClr val="FF0000"/>
                </a:solidFill>
              </a:rPr>
              <a:t>بيماران، </a:t>
            </a:r>
            <a:r>
              <a:rPr lang="fa-IR" b="1" dirty="0" smtClean="0">
                <a:solidFill>
                  <a:srgbClr val="FF0000"/>
                </a:solidFill>
              </a:rPr>
              <a:t>توصيه هاي </a:t>
            </a:r>
            <a:r>
              <a:rPr lang="fa-IR" b="1" dirty="0">
                <a:solidFill>
                  <a:srgbClr val="FF0000"/>
                </a:solidFill>
              </a:rPr>
              <a:t>ارائه شده را غالباً </a:t>
            </a:r>
            <a:r>
              <a:rPr lang="fa-IR" b="1" dirty="0" smtClean="0">
                <a:solidFill>
                  <a:srgbClr val="FF0000"/>
                </a:solidFill>
              </a:rPr>
              <a:t>با </a:t>
            </a:r>
            <a:r>
              <a:rPr lang="fa-IR" b="1" dirty="0">
                <a:solidFill>
                  <a:srgbClr val="FF0000"/>
                </a:solidFill>
              </a:rPr>
              <a:t>جان و دل پذيرا خواهند بود.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/>
              <a:t>نگاهي به مدل ارتباط پزشک - بيمار در ايران</a:t>
            </a:r>
          </a:p>
        </p:txBody>
      </p:sp>
    </p:spTree>
    <p:extLst>
      <p:ext uri="{BB962C8B-B14F-4D97-AF65-F5344CB8AC3E}">
        <p14:creationId xmlns:p14="http://schemas.microsoft.com/office/powerpoint/2010/main" val="12183259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dirty="0"/>
              <a:t>در اين وضعيت، </a:t>
            </a:r>
            <a:r>
              <a:rPr lang="fa-IR" dirty="0" smtClean="0"/>
              <a:t>منطقي تر </a:t>
            </a:r>
            <a:r>
              <a:rPr lang="fa-IR" dirty="0"/>
              <a:t>آن است که در غالب ارتباطات پزشک- بيمار، </a:t>
            </a:r>
            <a:r>
              <a:rPr lang="fa-IR" dirty="0" smtClean="0"/>
              <a:t>به دنبال </a:t>
            </a:r>
            <a:r>
              <a:rPr lang="fa-IR" b="1" dirty="0"/>
              <a:t>ردپاي حاکميت رفتار پدرسالارانه</a:t>
            </a:r>
            <a:r>
              <a:rPr lang="fa-IR" dirty="0"/>
              <a:t> باشيم. </a:t>
            </a:r>
            <a:endParaRPr lang="fa-IR" dirty="0" smtClean="0"/>
          </a:p>
          <a:p>
            <a:r>
              <a:rPr lang="fa-IR" dirty="0" smtClean="0"/>
              <a:t>به هرحال</a:t>
            </a:r>
            <a:r>
              <a:rPr lang="fa-IR" dirty="0"/>
              <a:t>، با وجود اينکه سعي ميشود در مراکز دولتي، مشورت و آگاهي لازم نيز در حد امکان در اختيار بيماران قرار گيرد، اما </a:t>
            </a:r>
            <a:r>
              <a:rPr lang="fa-IR" b="1" dirty="0">
                <a:solidFill>
                  <a:srgbClr val="FF0000"/>
                </a:solidFill>
              </a:rPr>
              <a:t>پدرسالاري با توجه به فاکتورهاي مذکور، غالبترين نوع تعامل پزشک با بيمار است</a:t>
            </a:r>
            <a:r>
              <a:rPr lang="fa-IR" dirty="0"/>
              <a:t>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/>
              <a:t>نگاهي به مدل ارتباط پزشک - بيمار در ايران</a:t>
            </a:r>
          </a:p>
        </p:txBody>
      </p:sp>
    </p:spTree>
    <p:extLst>
      <p:ext uri="{BB962C8B-B14F-4D97-AF65-F5344CB8AC3E}">
        <p14:creationId xmlns:p14="http://schemas.microsoft.com/office/powerpoint/2010/main" val="120859664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a-IR" b="1" dirty="0"/>
              <a:t>اين شرايط در مراکز خصوصي کاملاً متفاوت است. </a:t>
            </a:r>
            <a:endParaRPr lang="fa-IR" b="1" dirty="0" smtClean="0"/>
          </a:p>
          <a:p>
            <a:r>
              <a:rPr lang="fa-IR" dirty="0" smtClean="0"/>
              <a:t>امروزه</a:t>
            </a:r>
            <a:r>
              <a:rPr lang="fa-IR" dirty="0"/>
              <a:t>، شاهد </a:t>
            </a:r>
            <a:r>
              <a:rPr lang="fa-IR" dirty="0" smtClean="0"/>
              <a:t>توسعه  </a:t>
            </a:r>
            <a:r>
              <a:rPr lang="fa-IR" dirty="0"/>
              <a:t>روزافزون مراکز بهداشتي-درماني خصوصي هستيم. </a:t>
            </a:r>
            <a:endParaRPr lang="fa-IR" dirty="0" smtClean="0"/>
          </a:p>
          <a:p>
            <a:r>
              <a:rPr lang="fa-IR" b="1" dirty="0" smtClean="0">
                <a:solidFill>
                  <a:srgbClr val="FF0000"/>
                </a:solidFill>
              </a:rPr>
              <a:t>مراکزي </a:t>
            </a:r>
            <a:r>
              <a:rPr lang="fa-IR" b="1" dirty="0">
                <a:solidFill>
                  <a:srgbClr val="FF0000"/>
                </a:solidFill>
              </a:rPr>
              <a:t>که اولويت اول آنها در </a:t>
            </a:r>
            <a:r>
              <a:rPr lang="fa-IR" b="1" dirty="0" smtClean="0">
                <a:solidFill>
                  <a:srgbClr val="FF0000"/>
                </a:solidFill>
              </a:rPr>
              <a:t>ارائه  </a:t>
            </a:r>
            <a:r>
              <a:rPr lang="fa-IR" b="1" dirty="0">
                <a:solidFill>
                  <a:srgbClr val="FF0000"/>
                </a:solidFill>
              </a:rPr>
              <a:t>خدمات بهداشتي - درماني را وضعيت اقتصادي آنها تعيين ميکند. </a:t>
            </a:r>
            <a:endParaRPr lang="fa-IR" b="1" dirty="0" smtClean="0">
              <a:solidFill>
                <a:srgbClr val="FF0000"/>
              </a:solidFill>
            </a:endParaRPr>
          </a:p>
          <a:p>
            <a:r>
              <a:rPr lang="fa-IR" dirty="0" smtClean="0"/>
              <a:t>در </a:t>
            </a:r>
            <a:r>
              <a:rPr lang="fa-IR" dirty="0"/>
              <a:t>اين شکلِ </a:t>
            </a:r>
            <a:r>
              <a:rPr lang="fa-IR" dirty="0" smtClean="0"/>
              <a:t>ارائه  </a:t>
            </a:r>
            <a:r>
              <a:rPr lang="fa-IR" b="1" dirty="0">
                <a:solidFill>
                  <a:srgbClr val="FF0000"/>
                </a:solidFill>
              </a:rPr>
              <a:t>خدمات </a:t>
            </a:r>
            <a:r>
              <a:rPr lang="fa-IR" b="1" dirty="0" smtClean="0">
                <a:solidFill>
                  <a:srgbClr val="FF0000"/>
                </a:solidFill>
              </a:rPr>
              <a:t>درماني</a:t>
            </a:r>
            <a:r>
              <a:rPr lang="fa-IR" dirty="0" smtClean="0"/>
              <a:t>(</a:t>
            </a:r>
            <a:r>
              <a:rPr lang="fa-IR" b="1" u="sng" dirty="0" smtClean="0"/>
              <a:t>خدمات </a:t>
            </a:r>
            <a:r>
              <a:rPr lang="fa-IR" b="1" u="sng" dirty="0"/>
              <a:t>درمان </a:t>
            </a:r>
            <a:r>
              <a:rPr lang="fa-IR" b="1" u="sng" dirty="0" smtClean="0"/>
              <a:t>تجاري</a:t>
            </a:r>
            <a:r>
              <a:rPr lang="fa-IR" dirty="0" smtClean="0"/>
              <a:t>) </a:t>
            </a:r>
            <a:r>
              <a:rPr lang="fa-IR" dirty="0"/>
              <a:t>اگرچه سعي ميشود که بيمار، واقعاً يک بيمار باشد، اما در واقع </a:t>
            </a:r>
            <a:r>
              <a:rPr lang="fa-IR" b="1" dirty="0" smtClean="0">
                <a:solidFill>
                  <a:srgbClr val="FF0000"/>
                </a:solidFill>
              </a:rPr>
              <a:t>فقط يک </a:t>
            </a:r>
            <a:r>
              <a:rPr lang="fa-IR" b="1" dirty="0">
                <a:solidFill>
                  <a:srgbClr val="FF0000"/>
                </a:solidFill>
              </a:rPr>
              <a:t>مشتري است </a:t>
            </a:r>
            <a:r>
              <a:rPr lang="fa-IR" dirty="0"/>
              <a:t>و </a:t>
            </a:r>
            <a:r>
              <a:rPr lang="fa-IR" b="1" dirty="0"/>
              <a:t>رضايت اين مشتري</a:t>
            </a:r>
            <a:r>
              <a:rPr lang="fa-IR" dirty="0"/>
              <a:t>، </a:t>
            </a:r>
            <a:r>
              <a:rPr lang="fa-IR" b="1" dirty="0" smtClean="0"/>
              <a:t>اصلي ترين </a:t>
            </a:r>
            <a:r>
              <a:rPr lang="fa-IR" b="1" dirty="0"/>
              <a:t>عامل دوام اين تجارت </a:t>
            </a:r>
            <a:r>
              <a:rPr lang="fa-IR" dirty="0"/>
              <a:t>محسوب ميشود.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/>
              <a:t>نگاهي به مدل ارتباط پزشک - بيمار در ايران</a:t>
            </a:r>
          </a:p>
        </p:txBody>
      </p:sp>
    </p:spTree>
    <p:extLst>
      <p:ext uri="{BB962C8B-B14F-4D97-AF65-F5344CB8AC3E}">
        <p14:creationId xmlns:p14="http://schemas.microsoft.com/office/powerpoint/2010/main" val="38051182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dirty="0" smtClean="0"/>
              <a:t>در </a:t>
            </a:r>
            <a:r>
              <a:rPr lang="fa-IR" dirty="0"/>
              <a:t>اين شرايط، از شدت پدرسالاري </a:t>
            </a:r>
            <a:r>
              <a:rPr lang="fa-IR" dirty="0" smtClean="0"/>
              <a:t>- </a:t>
            </a:r>
            <a:r>
              <a:rPr lang="fa-IR" b="1" u="sng" dirty="0" smtClean="0">
                <a:solidFill>
                  <a:srgbClr val="FF0000"/>
                </a:solidFill>
              </a:rPr>
              <a:t>حاکميت فروشنده  </a:t>
            </a:r>
            <a:r>
              <a:rPr lang="fa-IR" b="1" u="sng" dirty="0">
                <a:solidFill>
                  <a:srgbClr val="FF0000"/>
                </a:solidFill>
              </a:rPr>
              <a:t>خدمات درماني و </a:t>
            </a:r>
            <a:r>
              <a:rPr lang="fa-IR" b="1" u="sng" dirty="0" smtClean="0">
                <a:solidFill>
                  <a:srgbClr val="FF0000"/>
                </a:solidFill>
              </a:rPr>
              <a:t>ناديده گرفتن خواسته هاي </a:t>
            </a:r>
            <a:r>
              <a:rPr lang="fa-IR" b="1" u="sng" dirty="0">
                <a:solidFill>
                  <a:srgbClr val="FF0000"/>
                </a:solidFill>
              </a:rPr>
              <a:t>بيمار </a:t>
            </a:r>
            <a:r>
              <a:rPr lang="fa-IR" dirty="0"/>
              <a:t>- </a:t>
            </a:r>
            <a:r>
              <a:rPr lang="fa-IR" b="1" dirty="0">
                <a:solidFill>
                  <a:srgbClr val="FF0000"/>
                </a:solidFill>
              </a:rPr>
              <a:t>کم شده </a:t>
            </a:r>
            <a:r>
              <a:rPr lang="fa-IR" dirty="0"/>
              <a:t>و </a:t>
            </a:r>
            <a:r>
              <a:rPr lang="fa-IR" b="1" u="sng" dirty="0">
                <a:solidFill>
                  <a:srgbClr val="FF0000"/>
                </a:solidFill>
              </a:rPr>
              <a:t>مدلهاي تفسيري، آگاهاننده و مشورتي</a:t>
            </a:r>
            <a:r>
              <a:rPr lang="fa-IR" dirty="0"/>
              <a:t>، </a:t>
            </a:r>
            <a:r>
              <a:rPr lang="fa-IR" b="1" i="1" u="sng" dirty="0"/>
              <a:t>مدلهاي جايگزين در ارتباط پزشک-بيمار ميشوند. </a:t>
            </a:r>
            <a:endParaRPr lang="fa-IR" b="1" i="1" u="sng" dirty="0" smtClean="0"/>
          </a:p>
          <a:p>
            <a:r>
              <a:rPr lang="fa-IR" dirty="0" smtClean="0"/>
              <a:t>در </a:t>
            </a:r>
            <a:r>
              <a:rPr lang="fa-IR" dirty="0"/>
              <a:t>عين حال، با توجه به گسترش و دسترسي آسان به منابع اطلاعاتي، </a:t>
            </a:r>
            <a:r>
              <a:rPr lang="fa-IR" dirty="0" smtClean="0"/>
              <a:t>به نظر </a:t>
            </a:r>
            <a:r>
              <a:rPr lang="fa-IR" dirty="0"/>
              <a:t>ميرسد، </a:t>
            </a:r>
            <a:r>
              <a:rPr lang="fa-IR" b="1" dirty="0">
                <a:solidFill>
                  <a:srgbClr val="FF0000"/>
                </a:solidFill>
              </a:rPr>
              <a:t>مدلهاي تفسيري و مشورتي در اين مراکز بيش از مدل آگاهاننده استفاده ميشوند.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/>
              <a:t>نگاهي به مدل ارتباط پزشک - بيمار در ايران</a:t>
            </a:r>
          </a:p>
        </p:txBody>
      </p:sp>
    </p:spTree>
    <p:extLst>
      <p:ext uri="{BB962C8B-B14F-4D97-AF65-F5344CB8AC3E}">
        <p14:creationId xmlns:p14="http://schemas.microsoft.com/office/powerpoint/2010/main" val="314880219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a-IR" dirty="0" smtClean="0"/>
              <a:t>ضرب المثل </a:t>
            </a:r>
            <a:r>
              <a:rPr lang="fa-IR" dirty="0"/>
              <a:t>همه </a:t>
            </a:r>
            <a:r>
              <a:rPr lang="fa-IR" dirty="0" smtClean="0"/>
              <a:t>را </a:t>
            </a:r>
            <a:r>
              <a:rPr lang="fa-IR" dirty="0"/>
              <a:t>نميشود با يک چوب راند </a:t>
            </a:r>
            <a:r>
              <a:rPr lang="fa-IR" dirty="0" smtClean="0"/>
              <a:t> </a:t>
            </a:r>
            <a:r>
              <a:rPr lang="fa-IR" dirty="0"/>
              <a:t>يا </a:t>
            </a:r>
            <a:r>
              <a:rPr lang="fa-IR" dirty="0" smtClean="0"/>
              <a:t>عبارت: « </a:t>
            </a:r>
            <a:r>
              <a:rPr lang="fa-IR" dirty="0"/>
              <a:t>احتياجي به مدلهاي جديد نيست، فقط از بيمار بپرسيد</a:t>
            </a:r>
            <a:r>
              <a:rPr lang="fa-IR" dirty="0" smtClean="0"/>
              <a:t>!» حاکي </a:t>
            </a:r>
            <a:r>
              <a:rPr lang="fa-IR" dirty="0"/>
              <a:t>از </a:t>
            </a:r>
            <a:r>
              <a:rPr lang="fa-IR" b="1" dirty="0">
                <a:solidFill>
                  <a:srgbClr val="FF0000"/>
                </a:solidFill>
              </a:rPr>
              <a:t>ناکارآمدي تک مدلها در </a:t>
            </a:r>
            <a:r>
              <a:rPr lang="fa-IR" b="1" dirty="0" smtClean="0">
                <a:solidFill>
                  <a:srgbClr val="FF0000"/>
                </a:solidFill>
              </a:rPr>
              <a:t>ارائه  </a:t>
            </a:r>
            <a:r>
              <a:rPr lang="fa-IR" b="1" dirty="0">
                <a:solidFill>
                  <a:srgbClr val="FF0000"/>
                </a:solidFill>
              </a:rPr>
              <a:t>يک مدل ارتباطي جامع و مانع است. </a:t>
            </a:r>
            <a:endParaRPr lang="fa-IR" b="1" dirty="0" smtClean="0">
              <a:solidFill>
                <a:srgbClr val="FF0000"/>
              </a:solidFill>
            </a:endParaRPr>
          </a:p>
          <a:p>
            <a:r>
              <a:rPr lang="fa-IR" dirty="0" smtClean="0"/>
              <a:t>قابل </a:t>
            </a:r>
            <a:r>
              <a:rPr lang="fa-IR" dirty="0"/>
              <a:t>انکار نيست که </a:t>
            </a:r>
            <a:r>
              <a:rPr lang="fa-IR" b="1" dirty="0"/>
              <a:t>هر ارتباط پزشک - بيماري </a:t>
            </a:r>
            <a:r>
              <a:rPr lang="fa-IR" dirty="0"/>
              <a:t>با توجه به سياق ارتباط، هدف ارتباط، کارآمدي هر بار مواجهه بين پزشک و بيمار و انتظارات خاص طرفين ارتباط از يکديگر، </a:t>
            </a:r>
            <a:r>
              <a:rPr lang="fa-IR" b="1" dirty="0">
                <a:solidFill>
                  <a:srgbClr val="FF0000"/>
                </a:solidFill>
              </a:rPr>
              <a:t>منحصر </a:t>
            </a:r>
            <a:r>
              <a:rPr lang="fa-IR" b="1" dirty="0" smtClean="0">
                <a:solidFill>
                  <a:srgbClr val="FF0000"/>
                </a:solidFill>
              </a:rPr>
              <a:t>به فرد </a:t>
            </a:r>
            <a:r>
              <a:rPr lang="fa-IR" b="1" dirty="0">
                <a:solidFill>
                  <a:srgbClr val="FF0000"/>
                </a:solidFill>
              </a:rPr>
              <a:t>است. </a:t>
            </a:r>
            <a:endParaRPr lang="fa-IR" b="1" dirty="0" smtClean="0">
              <a:solidFill>
                <a:srgbClr val="FF0000"/>
              </a:solidFill>
            </a:endParaRPr>
          </a:p>
          <a:p>
            <a:r>
              <a:rPr lang="fa-IR" b="1" dirty="0" smtClean="0">
                <a:solidFill>
                  <a:srgbClr val="FF0000"/>
                </a:solidFill>
              </a:rPr>
              <a:t>به علاوه</a:t>
            </a:r>
            <a:r>
              <a:rPr lang="fa-IR" b="1" dirty="0">
                <a:solidFill>
                  <a:srgbClr val="FF0000"/>
                </a:solidFill>
              </a:rPr>
              <a:t>، هر يک از اين ابعاد در فرهنگها و </a:t>
            </a:r>
            <a:r>
              <a:rPr lang="fa-IR" b="1" dirty="0" smtClean="0">
                <a:solidFill>
                  <a:srgbClr val="FF0000"/>
                </a:solidFill>
              </a:rPr>
              <a:t>برهه هاي </a:t>
            </a:r>
            <a:r>
              <a:rPr lang="fa-IR" b="1" dirty="0">
                <a:solidFill>
                  <a:srgbClr val="FF0000"/>
                </a:solidFill>
              </a:rPr>
              <a:t>زماني مختلف تغييرپذيرند؛ بنابراين، غالب مدلهاي </a:t>
            </a:r>
            <a:r>
              <a:rPr lang="fa-IR" b="1" dirty="0" smtClean="0">
                <a:solidFill>
                  <a:srgbClr val="FF0000"/>
                </a:solidFill>
              </a:rPr>
              <a:t>معرفي شده</a:t>
            </a:r>
            <a:r>
              <a:rPr lang="fa-IR" b="1" dirty="0">
                <a:solidFill>
                  <a:srgbClr val="FF0000"/>
                </a:solidFill>
              </a:rPr>
              <a:t>، </a:t>
            </a:r>
            <a:r>
              <a:rPr lang="fa-IR" b="1" dirty="0" smtClean="0">
                <a:solidFill>
                  <a:srgbClr val="FF0000"/>
                </a:solidFill>
              </a:rPr>
              <a:t>فرهنگ وابسته </a:t>
            </a:r>
            <a:r>
              <a:rPr lang="fa-IR" b="1" dirty="0">
                <a:solidFill>
                  <a:srgbClr val="FF0000"/>
                </a:solidFill>
              </a:rPr>
              <a:t>و </a:t>
            </a:r>
            <a:r>
              <a:rPr lang="fa-IR" b="1" dirty="0" smtClean="0">
                <a:solidFill>
                  <a:srgbClr val="FF0000"/>
                </a:solidFill>
              </a:rPr>
              <a:t>تاريخ وابسته </a:t>
            </a:r>
            <a:r>
              <a:rPr lang="fa-IR" b="1" dirty="0">
                <a:solidFill>
                  <a:srgbClr val="FF0000"/>
                </a:solidFill>
              </a:rPr>
              <a:t>هستند. </a:t>
            </a:r>
            <a:endParaRPr lang="fa-IR" b="1" dirty="0" smtClean="0">
              <a:solidFill>
                <a:srgbClr val="FF0000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نتیجه گیری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58796779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a-IR" dirty="0" smtClean="0"/>
              <a:t>همچنين</a:t>
            </a:r>
            <a:r>
              <a:rPr lang="fa-IR" dirty="0"/>
              <a:t>، زمينه و شرايط نابرابر کلينيکي نيز در طراحي آنها موثر بوده است. </a:t>
            </a:r>
            <a:endParaRPr lang="fa-IR" dirty="0" smtClean="0"/>
          </a:p>
          <a:p>
            <a:r>
              <a:rPr lang="fa-IR" dirty="0" smtClean="0"/>
              <a:t>بنابراين</a:t>
            </a:r>
            <a:r>
              <a:rPr lang="fa-IR" dirty="0"/>
              <a:t>، اساساً بايد اين</a:t>
            </a:r>
            <a:r>
              <a:rPr lang="fa-IR" b="1" dirty="0">
                <a:solidFill>
                  <a:srgbClr val="FF0000"/>
                </a:solidFill>
              </a:rPr>
              <a:t> مدلهاي ارتباطي را، </a:t>
            </a:r>
            <a:r>
              <a:rPr lang="fa-IR" b="1" u="sng" dirty="0">
                <a:solidFill>
                  <a:srgbClr val="FF0000"/>
                </a:solidFill>
              </a:rPr>
              <a:t>مدلهايي پويا </a:t>
            </a:r>
            <a:r>
              <a:rPr lang="fa-IR" b="1" dirty="0">
                <a:solidFill>
                  <a:srgbClr val="FF0000"/>
                </a:solidFill>
              </a:rPr>
              <a:t>و وابسته به </a:t>
            </a:r>
            <a:r>
              <a:rPr lang="fa-IR" b="1" u="sng" dirty="0">
                <a:solidFill>
                  <a:srgbClr val="FF0000"/>
                </a:solidFill>
              </a:rPr>
              <a:t>فرهنگ</a:t>
            </a:r>
            <a:r>
              <a:rPr lang="fa-IR" b="1" dirty="0">
                <a:solidFill>
                  <a:srgbClr val="FF0000"/>
                </a:solidFill>
              </a:rPr>
              <a:t> و </a:t>
            </a:r>
            <a:r>
              <a:rPr lang="fa-IR" b="1" u="sng" dirty="0">
                <a:solidFill>
                  <a:srgbClr val="FF0000"/>
                </a:solidFill>
              </a:rPr>
              <a:t>شرايط </a:t>
            </a:r>
            <a:r>
              <a:rPr lang="fa-IR" b="1" u="sng" dirty="0" smtClean="0">
                <a:solidFill>
                  <a:srgbClr val="FF0000"/>
                </a:solidFill>
              </a:rPr>
              <a:t>جامعه  </a:t>
            </a:r>
            <a:r>
              <a:rPr lang="fa-IR" b="1" u="sng" dirty="0">
                <a:solidFill>
                  <a:srgbClr val="FF0000"/>
                </a:solidFill>
              </a:rPr>
              <a:t>توليد </a:t>
            </a:r>
            <a:r>
              <a:rPr lang="fa-IR" b="1" u="sng" dirty="0" smtClean="0">
                <a:solidFill>
                  <a:srgbClr val="FF0000"/>
                </a:solidFill>
              </a:rPr>
              <a:t>کننده </a:t>
            </a:r>
            <a:r>
              <a:rPr lang="fa-IR" b="1" u="sng" dirty="0">
                <a:solidFill>
                  <a:srgbClr val="FF0000"/>
                </a:solidFill>
              </a:rPr>
              <a:t>آنها </a:t>
            </a:r>
            <a:r>
              <a:rPr lang="fa-IR" dirty="0" smtClean="0"/>
              <a:t>دانست؛ </a:t>
            </a:r>
            <a:r>
              <a:rPr lang="fa-IR" dirty="0"/>
              <a:t>و لذا ميتوان نتيجه گرفت که</a:t>
            </a:r>
            <a:r>
              <a:rPr lang="fa-IR" b="1" u="sng" dirty="0"/>
              <a:t> به آساني </a:t>
            </a:r>
            <a:r>
              <a:rPr lang="fa-IR" b="1" u="sng" dirty="0" smtClean="0"/>
              <a:t>جهان شمول </a:t>
            </a:r>
            <a:r>
              <a:rPr lang="fa-IR" b="1" u="sng" dirty="0"/>
              <a:t>نخواهند شد. </a:t>
            </a:r>
            <a:endParaRPr lang="fa-IR" b="1" u="sng" dirty="0" smtClean="0"/>
          </a:p>
          <a:p>
            <a:r>
              <a:rPr lang="fa-IR" dirty="0" smtClean="0"/>
              <a:t>بنابراين</a:t>
            </a:r>
            <a:r>
              <a:rPr lang="fa-IR" dirty="0"/>
              <a:t>، لازم است تا جوامع اسلامي نيز مدل ارتباطي خاص خود را طراحي و تبيين نمايند. </a:t>
            </a:r>
            <a:endParaRPr lang="fa-IR" dirty="0" smtClean="0"/>
          </a:p>
          <a:p>
            <a:r>
              <a:rPr lang="fa-IR" dirty="0" smtClean="0"/>
              <a:t>نياز </a:t>
            </a:r>
            <a:r>
              <a:rPr lang="fa-IR" dirty="0"/>
              <a:t>به يک يا چند مدل ارتباط اسلامي کارآمد، جهت اجرا در فرهنگ و سياق جوامع اسلامي کاملاً احساس ميشود. بديهي است که چنين مدلي نيز مستثني از </a:t>
            </a:r>
            <a:r>
              <a:rPr lang="fa-IR" dirty="0" smtClean="0"/>
              <a:t>قاعده </a:t>
            </a:r>
            <a:r>
              <a:rPr lang="fa-IR" dirty="0"/>
              <a:t>فوق الذکر نبوده و تنها در سياق مکتب اسلام، قابل بررسي و اجرا خواهد بود؛ چرا که اساس اين مدل، مستلزم پذيرش اصول و فروع اسلامي است</a:t>
            </a:r>
            <a:r>
              <a:rPr lang="fa-IR" dirty="0" smtClean="0"/>
              <a:t>. </a:t>
            </a: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نتیجه گیری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69554350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5 current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Theme5 current" id="{FF54F2C6-8914-401A-92C7-C16FC2DF598A}" vid="{7A557236-7808-4616-8B33-B86A8D7F861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457</TotalTime>
  <Words>2314</Words>
  <Application>Microsoft Office PowerPoint</Application>
  <PresentationFormat>Custom</PresentationFormat>
  <Paragraphs>111</Paragraphs>
  <Slides>29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Theme5 current</vt:lpstr>
      <vt:lpstr>بنام خدا</vt:lpstr>
      <vt:lpstr>PowerPoint Presentation</vt:lpstr>
      <vt:lpstr>مقدمه</vt:lpstr>
      <vt:lpstr>مقدمه</vt:lpstr>
      <vt:lpstr>مقدمه</vt:lpstr>
      <vt:lpstr>مقدمه</vt:lpstr>
      <vt:lpstr>مقدمه</vt:lpstr>
      <vt:lpstr>مقدمه</vt:lpstr>
      <vt:lpstr>مقدمه</vt:lpstr>
      <vt:lpstr>مدلهاي ارتباطي Emanuel </vt:lpstr>
      <vt:lpstr>مدل ابزاري</vt:lpstr>
      <vt:lpstr>مدل ابزاري</vt:lpstr>
      <vt:lpstr>مدل پدر سالارانه </vt:lpstr>
      <vt:lpstr>مدل پدر سالارانه </vt:lpstr>
      <vt:lpstr>مدل آگاهاننده </vt:lpstr>
      <vt:lpstr>مدل آگاهاننده </vt:lpstr>
      <vt:lpstr>مدل تفسيري </vt:lpstr>
      <vt:lpstr>مدل تفسيري </vt:lpstr>
      <vt:lpstr>مدل تفسيري </vt:lpstr>
      <vt:lpstr>مدل مشورتي</vt:lpstr>
      <vt:lpstr>مدل مشورتي</vt:lpstr>
      <vt:lpstr>نگاهي به مدل ارتباط پزشک - بيمار در ايران</vt:lpstr>
      <vt:lpstr>نگاهي به مدل ارتباط پزشک - بيمار در ايران</vt:lpstr>
      <vt:lpstr>نگاهي به مدل ارتباط پزشک - بيمار در ايران</vt:lpstr>
      <vt:lpstr>نگاهي به مدل ارتباط پزشک - بيمار در ايران</vt:lpstr>
      <vt:lpstr>نگاهي به مدل ارتباط پزشک - بيمار در ايران</vt:lpstr>
      <vt:lpstr>نگاهي به مدل ارتباط پزشک - بيمار در ايران</vt:lpstr>
      <vt:lpstr>نتیجه گیری</vt:lpstr>
      <vt:lpstr>نتیجه گیری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khatony</dc:creator>
  <cp:lastModifiedBy>Windows User</cp:lastModifiedBy>
  <cp:revision>204</cp:revision>
  <dcterms:created xsi:type="dcterms:W3CDTF">2015-11-01T19:55:14Z</dcterms:created>
  <dcterms:modified xsi:type="dcterms:W3CDTF">2020-05-01T15:37:06Z</dcterms:modified>
</cp:coreProperties>
</file>