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</p:sldMasterIdLst>
  <p:notesMasterIdLst>
    <p:notesMasterId r:id="rId24"/>
  </p:notesMasterIdLst>
  <p:handoutMasterIdLst>
    <p:handoutMasterId r:id="rId25"/>
  </p:handoutMasterIdLst>
  <p:sldIdLst>
    <p:sldId id="559" r:id="rId2"/>
    <p:sldId id="256" r:id="rId3"/>
    <p:sldId id="536" r:id="rId4"/>
    <p:sldId id="538" r:id="rId5"/>
    <p:sldId id="539" r:id="rId6"/>
    <p:sldId id="541" r:id="rId7"/>
    <p:sldId id="542" r:id="rId8"/>
    <p:sldId id="554" r:id="rId9"/>
    <p:sldId id="543" r:id="rId10"/>
    <p:sldId id="555" r:id="rId11"/>
    <p:sldId id="544" r:id="rId12"/>
    <p:sldId id="545" r:id="rId13"/>
    <p:sldId id="556" r:id="rId14"/>
    <p:sldId id="557" r:id="rId15"/>
    <p:sldId id="558" r:id="rId16"/>
    <p:sldId id="546" r:id="rId17"/>
    <p:sldId id="547" r:id="rId18"/>
    <p:sldId id="548" r:id="rId19"/>
    <p:sldId id="549" r:id="rId20"/>
    <p:sldId id="550" r:id="rId21"/>
    <p:sldId id="551" r:id="rId22"/>
    <p:sldId id="553" r:id="rId23"/>
  </p:sldIdLst>
  <p:sldSz cx="9144000" cy="6858000" type="screen4x3"/>
  <p:notesSz cx="6669088" cy="9820275"/>
  <p:defaultTextStyle>
    <a:defPPr>
      <a:defRPr lang="en-US"/>
    </a:defPPr>
    <a:lvl1pPr algn="l" rtl="0" fontAlgn="base">
      <a:spcBef>
        <a:spcPct val="20000"/>
      </a:spcBef>
      <a:spcAft>
        <a:spcPct val="0"/>
      </a:spcAft>
      <a:buChar char="•"/>
      <a:defRPr kumimoji="1" sz="30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1pPr>
    <a:lvl2pPr marL="457200" algn="l" rtl="0" fontAlgn="base">
      <a:spcBef>
        <a:spcPct val="20000"/>
      </a:spcBef>
      <a:spcAft>
        <a:spcPct val="0"/>
      </a:spcAft>
      <a:buChar char="•"/>
      <a:defRPr kumimoji="1" sz="30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2pPr>
    <a:lvl3pPr marL="914400" algn="l" rtl="0" fontAlgn="base">
      <a:spcBef>
        <a:spcPct val="20000"/>
      </a:spcBef>
      <a:spcAft>
        <a:spcPct val="0"/>
      </a:spcAft>
      <a:buChar char="•"/>
      <a:defRPr kumimoji="1" sz="30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3pPr>
    <a:lvl4pPr marL="1371600" algn="l" rtl="0" fontAlgn="base">
      <a:spcBef>
        <a:spcPct val="20000"/>
      </a:spcBef>
      <a:spcAft>
        <a:spcPct val="0"/>
      </a:spcAft>
      <a:buChar char="•"/>
      <a:defRPr kumimoji="1" sz="30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4pPr>
    <a:lvl5pPr marL="1828800" algn="l" rtl="0" fontAlgn="base">
      <a:spcBef>
        <a:spcPct val="20000"/>
      </a:spcBef>
      <a:spcAft>
        <a:spcPct val="0"/>
      </a:spcAft>
      <a:buChar char="•"/>
      <a:defRPr kumimoji="1" sz="30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umimoji="1" sz="30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umimoji="1" sz="30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umimoji="1" sz="30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umimoji="1" sz="3000" kern="1200">
        <a:solidFill>
          <a:schemeClr val="tx1"/>
        </a:solidFill>
        <a:latin typeface="Arial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627"/>
    <a:srgbClr val="BEDC82"/>
    <a:srgbClr val="CC99FF"/>
    <a:srgbClr val="CC66FF"/>
    <a:srgbClr val="FF99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33681" autoAdjust="0"/>
    <p:restoredTop sz="88176" autoAdjust="0"/>
  </p:normalViewPr>
  <p:slideViewPr>
    <p:cSldViewPr>
      <p:cViewPr varScale="1">
        <p:scale>
          <a:sx n="74" d="100"/>
          <a:sy n="74" d="100"/>
        </p:scale>
        <p:origin x="-1032" y="-90"/>
      </p:cViewPr>
      <p:guideLst>
        <p:guide orient="horz" pos="2160"/>
        <p:guide pos="2880"/>
      </p:guideLst>
    </p:cSldViewPr>
  </p:slideViewPr>
  <p:outlineViewPr>
    <p:cViewPr>
      <p:scale>
        <a:sx n="25" d="100"/>
        <a:sy n="25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75" d="100"/>
          <a:sy n="75" d="100"/>
        </p:scale>
        <p:origin x="-1404" y="732"/>
      </p:cViewPr>
      <p:guideLst>
        <p:guide orient="horz" pos="3093"/>
        <p:guide pos="210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2.xml"/><Relationship Id="rId13" Type="http://schemas.openxmlformats.org/officeDocument/2006/relationships/slide" Target="slides/slide20.xml"/><Relationship Id="rId3" Type="http://schemas.openxmlformats.org/officeDocument/2006/relationships/slide" Target="slides/slide4.xml"/><Relationship Id="rId7" Type="http://schemas.openxmlformats.org/officeDocument/2006/relationships/slide" Target="slides/slide11.xml"/><Relationship Id="rId12" Type="http://schemas.openxmlformats.org/officeDocument/2006/relationships/slide" Target="slides/slide19.xml"/><Relationship Id="rId2" Type="http://schemas.openxmlformats.org/officeDocument/2006/relationships/slide" Target="slides/slide3.xml"/><Relationship Id="rId1" Type="http://schemas.openxmlformats.org/officeDocument/2006/relationships/slide" Target="slides/slide2.xml"/><Relationship Id="rId6" Type="http://schemas.openxmlformats.org/officeDocument/2006/relationships/slide" Target="slides/slide7.xml"/><Relationship Id="rId11" Type="http://schemas.openxmlformats.org/officeDocument/2006/relationships/slide" Target="slides/slide18.xml"/><Relationship Id="rId5" Type="http://schemas.openxmlformats.org/officeDocument/2006/relationships/slide" Target="slides/slide6.xml"/><Relationship Id="rId15" Type="http://schemas.openxmlformats.org/officeDocument/2006/relationships/slide" Target="slides/slide22.xml"/><Relationship Id="rId10" Type="http://schemas.openxmlformats.org/officeDocument/2006/relationships/slide" Target="slides/slide17.xml"/><Relationship Id="rId4" Type="http://schemas.openxmlformats.org/officeDocument/2006/relationships/slide" Target="slides/slide5.xml"/><Relationship Id="rId9" Type="http://schemas.openxmlformats.org/officeDocument/2006/relationships/slide" Target="slides/slide16.xml"/><Relationship Id="rId14" Type="http://schemas.openxmlformats.org/officeDocument/2006/relationships/slide" Target="slides/slide2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Tx/>
              <a:buNone/>
              <a:defRPr kumimoji="0" sz="1200">
                <a:latin typeface="Tahoma" pitchFamily="34" charset="0"/>
              </a:defRPr>
            </a:lvl1pPr>
          </a:lstStyle>
          <a:p>
            <a:endParaRPr lang="en-US"/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9838" y="0"/>
            <a:ext cx="288925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kumimoji="0" sz="1200">
                <a:latin typeface="Tahoma" pitchFamily="34" charset="0"/>
              </a:defRPr>
            </a:lvl1pPr>
          </a:lstStyle>
          <a:p>
            <a:endParaRPr lang="en-US"/>
          </a:p>
        </p:txBody>
      </p:sp>
      <p:sp>
        <p:nvSpPr>
          <p:cNvPr id="386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29738"/>
            <a:ext cx="288925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buFontTx/>
              <a:buNone/>
              <a:defRPr kumimoji="0" sz="1200">
                <a:latin typeface="Tahoma" pitchFamily="34" charset="0"/>
              </a:defRPr>
            </a:lvl1pPr>
          </a:lstStyle>
          <a:p>
            <a:endParaRPr lang="en-US"/>
          </a:p>
        </p:txBody>
      </p:sp>
      <p:sp>
        <p:nvSpPr>
          <p:cNvPr id="386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9838" y="9329738"/>
            <a:ext cx="288925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kumimoji="0" sz="1200">
                <a:latin typeface="Tahoma" pitchFamily="34" charset="0"/>
              </a:defRPr>
            </a:lvl1pPr>
          </a:lstStyle>
          <a:p>
            <a:fld id="{DDCD84D9-7159-4BFC-89C3-ADBCBE130BB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4588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82" name="Rectangle 1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buFontTx/>
              <a:buNone/>
              <a:defRPr kumimoji="0" sz="1200">
                <a:latin typeface="Tahoma" pitchFamily="34" charset="0"/>
              </a:defRPr>
            </a:lvl1pPr>
          </a:lstStyle>
          <a:p>
            <a:endParaRPr lang="en-US"/>
          </a:p>
        </p:txBody>
      </p:sp>
      <p:sp>
        <p:nvSpPr>
          <p:cNvPr id="365583" name="Rectangle 15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79475" y="736600"/>
            <a:ext cx="4910138" cy="3683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65584" name="Rectangle 1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64075"/>
            <a:ext cx="4891088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65585" name="Rectangle 17"/>
          <p:cNvSpPr>
            <a:spLocks noGrp="1" noChangeArrowheads="1"/>
          </p:cNvSpPr>
          <p:nvPr>
            <p:ph type="dt" idx="1"/>
          </p:nvPr>
        </p:nvSpPr>
        <p:spPr bwMode="auto">
          <a:xfrm>
            <a:off x="3779838" y="0"/>
            <a:ext cx="288925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FontTx/>
              <a:buNone/>
              <a:defRPr kumimoji="0" sz="1200">
                <a:latin typeface="Tahoma" pitchFamily="34" charset="0"/>
              </a:defRPr>
            </a:lvl1pPr>
          </a:lstStyle>
          <a:p>
            <a:endParaRPr lang="en-US"/>
          </a:p>
        </p:txBody>
      </p:sp>
      <p:sp>
        <p:nvSpPr>
          <p:cNvPr id="365586" name="Rectangle 18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29738"/>
            <a:ext cx="288925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buFontTx/>
              <a:buNone/>
              <a:defRPr kumimoji="0" sz="1200">
                <a:latin typeface="Tahoma" pitchFamily="34" charset="0"/>
              </a:defRPr>
            </a:lvl1pPr>
          </a:lstStyle>
          <a:p>
            <a:endParaRPr lang="en-US"/>
          </a:p>
        </p:txBody>
      </p:sp>
      <p:sp>
        <p:nvSpPr>
          <p:cNvPr id="365587" name="Rectangle 19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9838" y="9329738"/>
            <a:ext cx="288925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FontTx/>
              <a:buNone/>
              <a:defRPr kumimoji="0" sz="1200">
                <a:latin typeface="Tahoma" pitchFamily="34" charset="0"/>
              </a:defRPr>
            </a:lvl1pPr>
          </a:lstStyle>
          <a:p>
            <a:fld id="{23DA5613-16CE-4C2A-A5F3-9B9BF1B413F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5006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DA5613-16CE-4C2A-A5F3-9B9BF1B413F1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547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2FF48E-52DA-43F6-90C9-A7E38F98CA49}" type="slidenum">
              <a:rPr lang="en-US"/>
              <a:pPr/>
              <a:t>2</a:t>
            </a:fld>
            <a:endParaRPr lang="en-US"/>
          </a:p>
        </p:txBody>
      </p:sp>
      <p:sp>
        <p:nvSpPr>
          <p:cNvPr id="407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7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6EEDFE-B42A-49BC-87C5-7B73CF8E084D}" type="slidenum">
              <a:rPr lang="en-US"/>
              <a:pPr/>
              <a:t>3</a:t>
            </a:fld>
            <a:endParaRPr lang="en-US"/>
          </a:p>
        </p:txBody>
      </p:sp>
      <p:sp>
        <p:nvSpPr>
          <p:cNvPr id="408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8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2768E8-6ED4-41A7-92E3-04FAC7DE7BC2}" type="slidenum">
              <a:rPr lang="en-US"/>
              <a:pPr/>
              <a:t>4</a:t>
            </a:fld>
            <a:endParaRPr lang="en-US"/>
          </a:p>
        </p:txBody>
      </p:sp>
      <p:sp>
        <p:nvSpPr>
          <p:cNvPr id="409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D1216B-F1F4-4D06-A643-336F94895C73}" type="slidenum">
              <a:rPr lang="en-US"/>
              <a:pPr/>
              <a:t>5</a:t>
            </a:fld>
            <a:endParaRPr lang="en-US"/>
          </a:p>
        </p:txBody>
      </p:sp>
      <p:sp>
        <p:nvSpPr>
          <p:cNvPr id="410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AFD3D6-0C28-40A4-9BAA-8AD34185D5DB}" type="slidenum">
              <a:rPr lang="en-US"/>
              <a:pPr/>
              <a:t>6</a:t>
            </a:fld>
            <a:endParaRPr lang="en-US"/>
          </a:p>
        </p:txBody>
      </p:sp>
      <p:sp>
        <p:nvSpPr>
          <p:cNvPr id="411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1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30" name="AutoShape 2"/>
          <p:cNvSpPr>
            <a:spLocks noChangeArrowheads="1"/>
          </p:cNvSpPr>
          <p:nvPr userDrawn="1"/>
        </p:nvSpPr>
        <p:spPr bwMode="blackWhite">
          <a:xfrm>
            <a:off x="1600200" y="-2209800"/>
            <a:ext cx="9144000" cy="9067800"/>
          </a:xfrm>
          <a:prstGeom prst="diamond">
            <a:avLst/>
          </a:prstGeom>
          <a:gradFill rotWithShape="0">
            <a:gsLst>
              <a:gs pos="0">
                <a:schemeClr val="bg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406531" name="Rectangle 3"/>
          <p:cNvSpPr>
            <a:spLocks noChangeArrowheads="1"/>
          </p:cNvSpPr>
          <p:nvPr/>
        </p:nvSpPr>
        <p:spPr bwMode="auto">
          <a:xfrm>
            <a:off x="0" y="0"/>
            <a:ext cx="381000" cy="6858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406532" name="Rectangle 4"/>
          <p:cNvSpPr>
            <a:spLocks noChangeArrowheads="1"/>
          </p:cNvSpPr>
          <p:nvPr/>
        </p:nvSpPr>
        <p:spPr bwMode="auto">
          <a:xfrm>
            <a:off x="0" y="0"/>
            <a:ext cx="3810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endParaRPr kumimoji="0" lang="en-US" altLang="en-US"/>
          </a:p>
        </p:txBody>
      </p:sp>
      <p:sp>
        <p:nvSpPr>
          <p:cNvPr id="40653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14400" y="1828800"/>
            <a:ext cx="7772400" cy="11430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40653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276600"/>
            <a:ext cx="6400800" cy="1752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406535" name="Rectangle 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06536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latin typeface="Albertus Extra Bold" pitchFamily="34" charset="0"/>
              </a:defRPr>
            </a:lvl1pPr>
          </a:lstStyle>
          <a:p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EF202-B90F-4E35-B9CC-59FAE3EDE12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D2FF15-9FBB-41B3-A3E5-3DEB7B88DB4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2286000"/>
            <a:ext cx="36957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2500" y="2286000"/>
            <a:ext cx="36957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F5C840-D1FA-43FE-9262-C087DEEC1BB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7F3B3-20D3-4FED-9B70-0CDDB521AFC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1A55C-B0F3-422C-80DD-1FD50609A62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893126-740C-4883-ACAB-48472CF6F4B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4AB1C8-CA05-4AD8-A1D9-779FD26011D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C05C27-C926-4AC6-B576-4069DE693BC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52F61D-42D7-45B2-87F3-C826E04D962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2250" y="609600"/>
            <a:ext cx="18859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55054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3D3F0-53ED-4068-9203-27E2AD5FD2B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507" name="Rectangle 3"/>
          <p:cNvSpPr>
            <a:spLocks noChangeArrowheads="1"/>
          </p:cNvSpPr>
          <p:nvPr/>
        </p:nvSpPr>
        <p:spPr bwMode="auto">
          <a:xfrm>
            <a:off x="0" y="0"/>
            <a:ext cx="381000" cy="6858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405508" name="Rectangle 4"/>
          <p:cNvSpPr>
            <a:spLocks noChangeArrowheads="1"/>
          </p:cNvSpPr>
          <p:nvPr/>
        </p:nvSpPr>
        <p:spPr bwMode="auto">
          <a:xfrm>
            <a:off x="0" y="0"/>
            <a:ext cx="3810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0" lang="en-US" altLang="en-US"/>
          </a:p>
        </p:txBody>
      </p:sp>
      <p:sp>
        <p:nvSpPr>
          <p:cNvPr id="40550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7543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551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286000"/>
            <a:ext cx="75438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 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  <a:p>
            <a:pPr lvl="3"/>
            <a:endParaRPr lang="en-US" altLang="en-US" smtClean="0"/>
          </a:p>
        </p:txBody>
      </p:sp>
      <p:sp>
        <p:nvSpPr>
          <p:cNvPr id="40551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29400" y="6096000"/>
            <a:ext cx="2286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kumimoji="0" sz="1400"/>
            </a:lvl1pPr>
          </a:lstStyle>
          <a:p>
            <a:endParaRPr lang="en-US" altLang="en-US"/>
          </a:p>
        </p:txBody>
      </p:sp>
      <p:sp>
        <p:nvSpPr>
          <p:cNvPr id="40551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096000"/>
            <a:ext cx="4343400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kumimoji="0" sz="1400"/>
            </a:lvl1pPr>
          </a:lstStyle>
          <a:p>
            <a:endParaRPr lang="en-US" altLang="en-US"/>
          </a:p>
        </p:txBody>
      </p:sp>
      <p:sp>
        <p:nvSpPr>
          <p:cNvPr id="40551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61400" y="6477000"/>
            <a:ext cx="40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>
              <a:buFontTx/>
              <a:buNone/>
              <a:defRPr kumimoji="0" sz="1400">
                <a:solidFill>
                  <a:srgbClr val="BEDC82"/>
                </a:solidFill>
                <a:latin typeface="Albertus Extra Bold" pitchFamily="34" charset="0"/>
              </a:defRPr>
            </a:lvl1pPr>
          </a:lstStyle>
          <a:p>
            <a:fld id="{C08FC039-9787-44F9-AB67-03051F4BBC45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405514" name="Rectangle 10"/>
          <p:cNvSpPr>
            <a:spLocks noChangeArrowheads="1"/>
          </p:cNvSpPr>
          <p:nvPr userDrawn="1"/>
        </p:nvSpPr>
        <p:spPr bwMode="auto">
          <a:xfrm>
            <a:off x="381000" y="6477000"/>
            <a:ext cx="1806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kumimoji="0" lang="en-US" altLang="en-US" sz="1400">
                <a:solidFill>
                  <a:srgbClr val="BEDC82"/>
                </a:solidFill>
                <a:latin typeface="Albertus Extra Bold" pitchFamily="34" charset="0"/>
              </a:rPr>
              <a:t>Ravesh Sazan Sanat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hdr="0" ftr="0" dt="0"/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Times New Roman" pitchFamily="18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Times New Roman" pitchFamily="18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Times New Roman" pitchFamily="18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Times New Roman" pitchFamily="18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Times New Roman" pitchFamily="18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Times New Roman" pitchFamily="18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Times New Roman" pitchFamily="18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Times New Roman" pitchFamily="18" charset="0"/>
        </a:defRPr>
      </a:lvl9pPr>
    </p:titleStyle>
    <p:bodyStyle>
      <a:lvl1pPr marL="342900" indent="-342900" algn="l" rtl="0" fontAlgn="base">
        <a:spcBef>
          <a:spcPct val="60000"/>
        </a:spcBef>
        <a:spcAft>
          <a:spcPct val="0"/>
        </a:spcAft>
        <a:buClr>
          <a:schemeClr val="tx1"/>
        </a:buClr>
        <a:buChar char="•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40000"/>
        </a:spcBef>
        <a:spcAft>
          <a:spcPct val="0"/>
        </a:spcAft>
        <a:buClr>
          <a:schemeClr val="tx1"/>
        </a:buClr>
        <a:buChar char="–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lnSpc>
          <a:spcPct val="75000"/>
        </a:lnSpc>
        <a:spcBef>
          <a:spcPct val="3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lnSpc>
          <a:spcPct val="75000"/>
        </a:lnSpc>
        <a:spcBef>
          <a:spcPct val="30000"/>
        </a:spcBef>
        <a:spcAft>
          <a:spcPct val="0"/>
        </a:spcAft>
        <a:buClr>
          <a:schemeClr val="tx1"/>
        </a:buClr>
        <a:buChar char="»"/>
        <a:defRPr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lnSpc>
          <a:spcPct val="75000"/>
        </a:lnSpc>
        <a:spcBef>
          <a:spcPct val="30000"/>
        </a:spcBef>
        <a:spcAft>
          <a:spcPct val="0"/>
        </a:spcAft>
        <a:buClr>
          <a:schemeClr val="tx1"/>
        </a:buClr>
        <a:buChar char="»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lnSpc>
          <a:spcPct val="75000"/>
        </a:lnSpc>
        <a:spcBef>
          <a:spcPct val="30000"/>
        </a:spcBef>
        <a:spcAft>
          <a:spcPct val="0"/>
        </a:spcAft>
        <a:buClr>
          <a:schemeClr val="tx1"/>
        </a:buClr>
        <a:buChar char="»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lnSpc>
          <a:spcPct val="75000"/>
        </a:lnSpc>
        <a:spcBef>
          <a:spcPct val="30000"/>
        </a:spcBef>
        <a:spcAft>
          <a:spcPct val="0"/>
        </a:spcAft>
        <a:buClr>
          <a:schemeClr val="tx1"/>
        </a:buClr>
        <a:buChar char="»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lnSpc>
          <a:spcPct val="75000"/>
        </a:lnSpc>
        <a:spcBef>
          <a:spcPct val="30000"/>
        </a:spcBef>
        <a:spcAft>
          <a:spcPct val="0"/>
        </a:spcAft>
        <a:buClr>
          <a:schemeClr val="tx1"/>
        </a:buClr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1A55C-B0F3-422C-80DD-1FD50609A626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8179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1" name="Picture 33" descr="D:\RSS FOLDER\PIC\New Image14.JP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 t="1520" r="2" b="5699"/>
          <a:stretch>
            <a:fillRect/>
          </a:stretch>
        </p:blipFill>
        <p:spPr bwMode="auto">
          <a:xfrm>
            <a:off x="1676400" y="2286000"/>
            <a:ext cx="57912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4" name="Picture 36" descr="D:\RSS FOLDER\PIC\New Image14.JPG"/>
          <p:cNvPicPr>
            <a:picLocks noChangeAspect="1" noChangeArrowheads="1"/>
          </p:cNvPicPr>
          <p:nvPr/>
        </p:nvPicPr>
        <p:blipFill>
          <a:blip r:embed="rId3" cstate="print"/>
          <a:srcRect t="1521" r="36842" b="53075"/>
          <a:stretch>
            <a:fillRect/>
          </a:stretch>
        </p:blipFill>
        <p:spPr bwMode="auto">
          <a:xfrm>
            <a:off x="1676400" y="2286000"/>
            <a:ext cx="3657600" cy="1752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</p:pic>
      <p:pic>
        <p:nvPicPr>
          <p:cNvPr id="2085" name="Picture 37" descr="D:\RSS FOLDER\PIC\New Image14.JPG"/>
          <p:cNvPicPr>
            <a:picLocks noChangeAspect="1" noChangeArrowheads="1"/>
          </p:cNvPicPr>
          <p:nvPr/>
        </p:nvPicPr>
        <p:blipFill>
          <a:blip r:embed="rId3" cstate="print"/>
          <a:srcRect l="110" t="44786" r="75603" b="13759"/>
          <a:stretch>
            <a:fillRect/>
          </a:stretch>
        </p:blipFill>
        <p:spPr bwMode="auto">
          <a:xfrm>
            <a:off x="1676400" y="3921125"/>
            <a:ext cx="1408113" cy="160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</p:pic>
      <p:pic>
        <p:nvPicPr>
          <p:cNvPr id="2086" name="Picture 38" descr="D:\RSS FOLDER\PIC\New Image14.JPG"/>
          <p:cNvPicPr>
            <a:picLocks noChangeAspect="1" noChangeArrowheads="1"/>
          </p:cNvPicPr>
          <p:nvPr/>
        </p:nvPicPr>
        <p:blipFill>
          <a:blip r:embed="rId3" cstate="print"/>
          <a:srcRect l="59210" t="27184" r="2" b="5699"/>
          <a:stretch>
            <a:fillRect/>
          </a:stretch>
        </p:blipFill>
        <p:spPr bwMode="auto">
          <a:xfrm>
            <a:off x="5105400" y="3276600"/>
            <a:ext cx="2362200" cy="2590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</p:pic>
      <p:pic>
        <p:nvPicPr>
          <p:cNvPr id="2087" name="Picture 39" descr="D:\RSS FOLDER\PIC\New Image14.JPG"/>
          <p:cNvPicPr>
            <a:picLocks noChangeAspect="1" noChangeArrowheads="1"/>
          </p:cNvPicPr>
          <p:nvPr/>
        </p:nvPicPr>
        <p:blipFill>
          <a:blip r:embed="rId3" cstate="print"/>
          <a:srcRect l="32895" t="13365" r="36842" b="41231"/>
          <a:stretch>
            <a:fillRect/>
          </a:stretch>
        </p:blipFill>
        <p:spPr bwMode="auto">
          <a:xfrm>
            <a:off x="3595688" y="2743200"/>
            <a:ext cx="1752600" cy="1752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</p:pic>
      <p:sp>
        <p:nvSpPr>
          <p:cNvPr id="2088" name="Text Box 40"/>
          <p:cNvSpPr txBox="1">
            <a:spLocks noChangeArrowheads="1"/>
          </p:cNvSpPr>
          <p:nvPr/>
        </p:nvSpPr>
        <p:spPr bwMode="auto">
          <a:xfrm>
            <a:off x="6096000" y="5119688"/>
            <a:ext cx="13716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  <a:buFontTx/>
              <a:buNone/>
            </a:pPr>
            <a:r>
              <a:rPr kumimoji="0" lang="en-US" sz="4800">
                <a:solidFill>
                  <a:schemeClr val="bg1"/>
                </a:solidFill>
                <a:latin typeface="Times New Roman" pitchFamily="18" charset="0"/>
                <a:sym typeface="Wingdings" pitchFamily="2" charset="2"/>
              </a:rPr>
              <a:t></a:t>
            </a:r>
            <a:endParaRPr kumimoji="0" lang="en-US" sz="48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089" name="Text Box 41"/>
          <p:cNvSpPr txBox="1">
            <a:spLocks noChangeArrowheads="1"/>
          </p:cNvSpPr>
          <p:nvPr/>
        </p:nvSpPr>
        <p:spPr bwMode="auto">
          <a:xfrm>
            <a:off x="4724400" y="2605088"/>
            <a:ext cx="13716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0" lang="en-US" sz="4800">
                <a:solidFill>
                  <a:schemeClr val="bg1"/>
                </a:solidFill>
                <a:latin typeface="Times New Roman" pitchFamily="18" charset="0"/>
                <a:sym typeface="Wingdings" pitchFamily="2" charset="2"/>
              </a:rPr>
              <a:t></a:t>
            </a:r>
            <a:endParaRPr kumimoji="0" lang="en-US" sz="48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090" name="Text Box 42"/>
          <p:cNvSpPr txBox="1">
            <a:spLocks noChangeArrowheads="1"/>
          </p:cNvSpPr>
          <p:nvPr/>
        </p:nvSpPr>
        <p:spPr bwMode="auto">
          <a:xfrm>
            <a:off x="1682750" y="2209800"/>
            <a:ext cx="1371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0" lang="en-US" sz="4800">
                <a:solidFill>
                  <a:schemeClr val="bg1"/>
                </a:solidFill>
                <a:latin typeface="Times New Roman" pitchFamily="18" charset="0"/>
                <a:sym typeface="Wingdings" pitchFamily="2" charset="2"/>
              </a:rPr>
              <a:t></a:t>
            </a:r>
            <a:endParaRPr kumimoji="0" lang="en-US" sz="48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091" name="Text Box 43"/>
          <p:cNvSpPr txBox="1">
            <a:spLocks noChangeArrowheads="1"/>
          </p:cNvSpPr>
          <p:nvPr/>
        </p:nvSpPr>
        <p:spPr bwMode="auto">
          <a:xfrm>
            <a:off x="2362200" y="4738688"/>
            <a:ext cx="13716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0" lang="en-US" sz="4800">
                <a:solidFill>
                  <a:schemeClr val="bg1"/>
                </a:solidFill>
                <a:latin typeface="Times New Roman" pitchFamily="18" charset="0"/>
                <a:sym typeface="Wingdings" pitchFamily="2" charset="2"/>
              </a:rPr>
              <a:t></a:t>
            </a:r>
            <a:endParaRPr kumimoji="0" lang="en-US" sz="48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092" name="Rectangle 44"/>
          <p:cNvSpPr>
            <a:spLocks noGrp="1" noChangeArrowheads="1"/>
          </p:cNvSpPr>
          <p:nvPr>
            <p:ph type="ctrTitle"/>
          </p:nvPr>
        </p:nvSpPr>
        <p:spPr>
          <a:xfrm>
            <a:off x="609600" y="990600"/>
            <a:ext cx="7772400" cy="1143000"/>
          </a:xfrm>
        </p:spPr>
        <p:txBody>
          <a:bodyPr/>
          <a:lstStyle/>
          <a:p>
            <a:pPr algn="ctr" rtl="1"/>
            <a:r>
              <a:rPr lang="ar-SA" sz="3600" dirty="0">
                <a:solidFill>
                  <a:srgbClr val="BEDC82"/>
                </a:solidFill>
                <a:latin typeface="Albertus Extra Bold" pitchFamily="34" charset="0"/>
                <a:cs typeface="B Titr" pitchFamily="2" charset="-78"/>
              </a:rPr>
              <a:t>مدیریت عملكرد و </a:t>
            </a:r>
            <a:r>
              <a:rPr lang="en-US" sz="3600" dirty="0">
                <a:solidFill>
                  <a:srgbClr val="BEDC82"/>
                </a:solidFill>
                <a:latin typeface="Albertus Extra Bold" pitchFamily="34" charset="0"/>
                <a:cs typeface="B Titr" pitchFamily="2" charset="-78"/>
              </a:rPr>
              <a:t>BSC</a:t>
            </a:r>
            <a:r>
              <a:rPr lang="ar-SA" sz="3600" dirty="0">
                <a:solidFill>
                  <a:srgbClr val="BEDC82"/>
                </a:solidFill>
                <a:latin typeface="Albertus Extra Bold" pitchFamily="34" charset="0"/>
                <a:cs typeface="B Titr" pitchFamily="2" charset="-78"/>
              </a:rPr>
              <a:t/>
            </a:r>
            <a:br>
              <a:rPr lang="ar-SA" sz="3600" dirty="0">
                <a:solidFill>
                  <a:srgbClr val="BEDC82"/>
                </a:solidFill>
                <a:latin typeface="Albertus Extra Bold" pitchFamily="34" charset="0"/>
                <a:cs typeface="B Titr" pitchFamily="2" charset="-78"/>
              </a:rPr>
            </a:br>
            <a:r>
              <a:rPr lang="en-US" sz="2800" b="1" dirty="0">
                <a:solidFill>
                  <a:srgbClr val="BEDC82"/>
                </a:solidFill>
                <a:latin typeface="Albertus Extra Bold" pitchFamily="34" charset="0"/>
                <a:cs typeface="B Titr" pitchFamily="2" charset="-78"/>
              </a:rPr>
              <a:t>Performance Measurement System</a:t>
            </a:r>
            <a:endParaRPr lang="en-US" sz="4400" b="1" dirty="0">
              <a:solidFill>
                <a:srgbClr val="BEDC82"/>
              </a:solidFill>
              <a:latin typeface="Albertus Extra Bold" pitchFamily="34" charset="0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8" grpId="0" autoUpdateAnimBg="0"/>
      <p:bldP spid="2089" grpId="0" autoUpdateAnimBg="0"/>
      <p:bldP spid="2090" grpId="0" autoUpdateAnimBg="0"/>
      <p:bldP spid="2091" grpId="0" autoUpdateAnimBg="0"/>
      <p:bldP spid="2092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5B067-9330-4B5B-A7E6-4B6A7452D8FF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290830" name="Rectangle 14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7543800" cy="914400"/>
          </a:xfrm>
          <a:noFill/>
          <a:ln/>
        </p:spPr>
        <p:txBody>
          <a:bodyPr/>
          <a:lstStyle/>
          <a:p>
            <a:pPr algn="ctr"/>
            <a:r>
              <a:rPr lang="ar-SA" sz="3900" b="1">
                <a:cs typeface="B Titr" pitchFamily="2" charset="-78"/>
              </a:rPr>
              <a:t>مشخصات دنياي جديد</a:t>
            </a:r>
            <a:endParaRPr lang="en-US" sz="3900" b="1">
              <a:cs typeface="B Titr" pitchFamily="2" charset="-78"/>
            </a:endParaRPr>
          </a:p>
        </p:txBody>
      </p:sp>
      <p:sp>
        <p:nvSpPr>
          <p:cNvPr id="290831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914400" y="1524000"/>
            <a:ext cx="7543800" cy="4724400"/>
          </a:xfrm>
        </p:spPr>
        <p:txBody>
          <a:bodyPr/>
          <a:lstStyle/>
          <a:p>
            <a:pPr algn="r" rtl="1">
              <a:lnSpc>
                <a:spcPct val="11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200">
                <a:latin typeface="Times New Roman" pitchFamily="18" charset="0"/>
                <a:cs typeface="B Homa" pitchFamily="2" charset="-78"/>
              </a:rPr>
              <a:t>1- مشتري گرائي</a:t>
            </a:r>
          </a:p>
          <a:p>
            <a:pPr algn="r" rtl="1">
              <a:lnSpc>
                <a:spcPct val="11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200">
                <a:latin typeface="Times New Roman" pitchFamily="18" charset="0"/>
                <a:cs typeface="B Homa" pitchFamily="2" charset="-78"/>
              </a:rPr>
              <a:t>2- فرآيند گرائي </a:t>
            </a:r>
          </a:p>
          <a:p>
            <a:pPr algn="r" rtl="1">
              <a:lnSpc>
                <a:spcPct val="11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200">
                <a:latin typeface="Times New Roman" pitchFamily="18" charset="0"/>
                <a:cs typeface="B Homa" pitchFamily="2" charset="-78"/>
              </a:rPr>
              <a:t>3- توجه به نيروي انساني</a:t>
            </a:r>
          </a:p>
          <a:p>
            <a:pPr algn="r" rtl="1">
              <a:lnSpc>
                <a:spcPct val="11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200">
                <a:latin typeface="Times New Roman" pitchFamily="18" charset="0"/>
                <a:cs typeface="B Homa" pitchFamily="2" charset="-78"/>
              </a:rPr>
              <a:t>4- تغييرات سريع </a:t>
            </a:r>
          </a:p>
          <a:p>
            <a:pPr algn="r" rtl="1">
              <a:lnSpc>
                <a:spcPct val="11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200">
                <a:latin typeface="Times New Roman" pitchFamily="18" charset="0"/>
                <a:cs typeface="B Homa" pitchFamily="2" charset="-78"/>
              </a:rPr>
              <a:t>5- جهاني شدن </a:t>
            </a:r>
          </a:p>
          <a:p>
            <a:pPr algn="r" rtl="1">
              <a:lnSpc>
                <a:spcPct val="11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200">
                <a:latin typeface="Times New Roman" pitchFamily="18" charset="0"/>
                <a:cs typeface="B Homa" pitchFamily="2" charset="-78"/>
              </a:rPr>
              <a:t>6- مديريت دانش و اطلاعات </a:t>
            </a:r>
            <a:endParaRPr lang="en-US" sz="3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0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0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908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08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908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908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908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0830" grpId="0" autoUpdateAnimBg="0"/>
      <p:bldP spid="290831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4D03-5920-45DB-BD8A-77C7ED1884F3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344086" name="Rectangle 22"/>
          <p:cNvSpPr>
            <a:spLocks noGrp="1" noChangeArrowheads="1"/>
          </p:cNvSpPr>
          <p:nvPr>
            <p:ph type="title"/>
          </p:nvPr>
        </p:nvSpPr>
        <p:spPr>
          <a:xfrm>
            <a:off x="762000" y="304800"/>
            <a:ext cx="7543800" cy="914400"/>
          </a:xfrm>
          <a:noFill/>
          <a:ln/>
        </p:spPr>
        <p:txBody>
          <a:bodyPr/>
          <a:lstStyle/>
          <a:p>
            <a:pPr algn="ctr"/>
            <a:r>
              <a:rPr lang="ar-SA" sz="3900" b="1">
                <a:cs typeface="B Titr" pitchFamily="2" charset="-78"/>
              </a:rPr>
              <a:t>تغييرات غير قابل اجتناب</a:t>
            </a:r>
            <a:endParaRPr lang="en-US" sz="3900" b="1">
              <a:cs typeface="B Titr" pitchFamily="2" charset="-78"/>
            </a:endParaRPr>
          </a:p>
        </p:txBody>
      </p:sp>
      <p:sp>
        <p:nvSpPr>
          <p:cNvPr id="344087" name="Rectangle 2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200">
                <a:latin typeface="Times New Roman" pitchFamily="18" charset="0"/>
                <a:cs typeface="B Homa" pitchFamily="2" charset="-78"/>
              </a:rPr>
              <a:t>1- مشتريان </a:t>
            </a:r>
          </a:p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200">
                <a:latin typeface="Times New Roman" pitchFamily="18" charset="0"/>
                <a:cs typeface="B Homa" pitchFamily="2" charset="-78"/>
              </a:rPr>
              <a:t>2- فرآيندها ، تكنولوژي</a:t>
            </a:r>
          </a:p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200">
                <a:latin typeface="Times New Roman" pitchFamily="18" charset="0"/>
                <a:cs typeface="B Homa" pitchFamily="2" charset="-78"/>
              </a:rPr>
              <a:t>3- نيروي انساني </a:t>
            </a:r>
          </a:p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200">
                <a:latin typeface="Times New Roman" pitchFamily="18" charset="0"/>
                <a:cs typeface="B Homa" pitchFamily="2" charset="-78"/>
              </a:rPr>
              <a:t>4- مالي</a:t>
            </a:r>
            <a:endParaRPr lang="en-US" sz="3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4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44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44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440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40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4086" grpId="0" autoUpdateAnimBg="0"/>
      <p:bldP spid="344087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E9EAB-7B7D-4084-A375-664C0EC65F7F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360469" name="Rectangle 21"/>
          <p:cNvSpPr>
            <a:spLocks noGrp="1" noChangeArrowheads="1"/>
          </p:cNvSpPr>
          <p:nvPr>
            <p:ph type="title"/>
          </p:nvPr>
        </p:nvSpPr>
        <p:spPr>
          <a:xfrm>
            <a:off x="838200" y="304800"/>
            <a:ext cx="7543800" cy="685800"/>
          </a:xfrm>
          <a:noFill/>
          <a:ln/>
        </p:spPr>
        <p:txBody>
          <a:bodyPr/>
          <a:lstStyle/>
          <a:p>
            <a:pPr algn="ctr"/>
            <a:r>
              <a:rPr lang="ar-SA" sz="3900" b="1">
                <a:cs typeface="B Titr" pitchFamily="2" charset="-78"/>
              </a:rPr>
              <a:t>دلائل اندازه گيري عملكرد سازماني</a:t>
            </a:r>
            <a:endParaRPr lang="en-US" sz="3900" b="1">
              <a:cs typeface="B Titr" pitchFamily="2" charset="-78"/>
            </a:endParaRPr>
          </a:p>
        </p:txBody>
      </p:sp>
      <p:sp>
        <p:nvSpPr>
          <p:cNvPr id="360470" name="Rectangle 22"/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8001000" cy="5105400"/>
          </a:xfrm>
        </p:spPr>
        <p:txBody>
          <a:bodyPr/>
          <a:lstStyle/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1- بررسي ميزان تحقق اهداف و استراتژيها 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2- بررسي موثر بودن فرآيند ها و راهكارهاي اجرائي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3- كنترل فعاليتها 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4- انعكاس وضعيت سازمان به مديران جهت تصميم گيري</a:t>
            </a:r>
            <a:endParaRPr lang="en-US" sz="2100">
              <a:latin typeface="Times New Roman" pitchFamily="18" charset="0"/>
              <a:cs typeface="B Homa" pitchFamily="2" charset="-78"/>
            </a:endParaRP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5- دقيق بودن استنباط هاي مورد نظر در سازمان و كمي كردن</a:t>
            </a:r>
            <a:r>
              <a:rPr lang="fa-IR" sz="21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100">
                <a:latin typeface="Times New Roman" pitchFamily="18" charset="0"/>
                <a:cs typeface="B Homa" pitchFamily="2" charset="-78"/>
              </a:rPr>
              <a:t>شاخص هاي بهبود مستمر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6- مقايسه دروني وضعيت سازمان با دوره هاي گذشته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7- بازده عملكرد مديران و دست اندركاران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8- تحليل محيط داخلي سازمان و شناخت قوتها و ضعفها ي عملكرد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9- زمينه سازي طراحي نظام انگيزش  عملكرد كاركنان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10- آگاهي يافتن مديران از اثر بخشي تصميمات اخذ شده قبلي</a:t>
            </a:r>
            <a:endParaRPr lang="en-US" sz="21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6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60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604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604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604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604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604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604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604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604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604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0469" grpId="0" autoUpdateAnimBg="0"/>
      <p:bldP spid="360470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6B3BF-B5E3-4EDE-BD34-23CC901E8213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362512" name="Rectangle 16"/>
          <p:cNvSpPr>
            <a:spLocks noGrp="1" noChangeArrowheads="1"/>
          </p:cNvSpPr>
          <p:nvPr>
            <p:ph type="title"/>
          </p:nvPr>
        </p:nvSpPr>
        <p:spPr>
          <a:xfrm>
            <a:off x="990600" y="228600"/>
            <a:ext cx="7543800" cy="914400"/>
          </a:xfrm>
          <a:noFill/>
          <a:ln/>
        </p:spPr>
        <p:txBody>
          <a:bodyPr/>
          <a:lstStyle/>
          <a:p>
            <a:pPr algn="ctr"/>
            <a:r>
              <a:rPr lang="ar-SA" sz="3900" b="1">
                <a:cs typeface="B Titr" pitchFamily="2" charset="-78"/>
              </a:rPr>
              <a:t>نيازمنديهاي حوزه عملكرد سازماني</a:t>
            </a:r>
            <a:endParaRPr lang="en-US" sz="3900" b="1">
              <a:cs typeface="B Titr" pitchFamily="2" charset="-78"/>
            </a:endParaRPr>
          </a:p>
        </p:txBody>
      </p:sp>
      <p:sp>
        <p:nvSpPr>
          <p:cNvPr id="362513" name="Rectangle 17"/>
          <p:cNvSpPr>
            <a:spLocks noGrp="1" noChangeArrowheads="1"/>
          </p:cNvSpPr>
          <p:nvPr>
            <p:ph type="body" idx="1"/>
          </p:nvPr>
        </p:nvSpPr>
        <p:spPr>
          <a:xfrm>
            <a:off x="914400" y="2057400"/>
            <a:ext cx="7848600" cy="3886200"/>
          </a:xfrm>
        </p:spPr>
        <p:txBody>
          <a:bodyPr/>
          <a:lstStyle/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1- چارچوب مورد نياز جهت اندازه گيري</a:t>
            </a:r>
          </a:p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2- اطلاعات اوليه جهت محاسبه و اندازه گيري</a:t>
            </a:r>
          </a:p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3- تسلط و اشراف كافي به فرايندها و حوزه هاي سازمان </a:t>
            </a:r>
          </a:p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4- در نظر گرفتن مسيرهاي بحراني و عوامل حساس موفقيت </a:t>
            </a:r>
          </a:p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5- مشخص كردن وروديها و خروجيهاي حوزه عملكرد سازماني</a:t>
            </a:r>
            <a:endParaRPr lang="en-US" sz="3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2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2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2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62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62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625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3625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625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3625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2512" grpId="0" autoUpdateAnimBg="0"/>
      <p:bldP spid="362513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C37E9-77A7-4A30-A03C-F861905E1940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28600"/>
            <a:ext cx="7543800" cy="838200"/>
          </a:xfrm>
          <a:noFill/>
          <a:ln/>
        </p:spPr>
        <p:txBody>
          <a:bodyPr/>
          <a:lstStyle/>
          <a:p>
            <a:pPr algn="ctr"/>
            <a:r>
              <a:rPr lang="ar-SA" sz="3900" b="1">
                <a:cs typeface="B Titr" pitchFamily="2" charset="-78"/>
              </a:rPr>
              <a:t>ارتباط بين سازمان و ارزيابي عملكرد</a:t>
            </a:r>
            <a:endParaRPr lang="en-US" sz="3900" b="1">
              <a:cs typeface="B Titr" pitchFamily="2" charset="-78"/>
            </a:endParaRPr>
          </a:p>
        </p:txBody>
      </p:sp>
      <p:sp>
        <p:nvSpPr>
          <p:cNvPr id="412677" name="Rectangle 5"/>
          <p:cNvSpPr>
            <a:spLocks noChangeArrowheads="1"/>
          </p:cNvSpPr>
          <p:nvPr/>
        </p:nvSpPr>
        <p:spPr bwMode="auto">
          <a:xfrm>
            <a:off x="609600" y="1828800"/>
            <a:ext cx="2019300" cy="990600"/>
          </a:xfrm>
          <a:prstGeom prst="rect">
            <a:avLst/>
          </a:prstGeom>
          <a:solidFill>
            <a:schemeClr val="folHlink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l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anchor="ctr">
            <a:flatTx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kumimoji="0" lang="ar-SA" sz="2100" b="1">
                <a:latin typeface="Times New Roman" pitchFamily="18" charset="0"/>
                <a:cs typeface="B Homa" pitchFamily="2" charset="-78"/>
              </a:rPr>
              <a:t>مشتريان و طرفهاي تجاري ذينفع</a:t>
            </a:r>
            <a:endParaRPr kumimoji="0" lang="en-US" sz="2100" b="1">
              <a:latin typeface="Times New Roman" pitchFamily="18" charset="0"/>
              <a:cs typeface="B Homa" pitchFamily="2" charset="-78"/>
            </a:endParaRPr>
          </a:p>
        </p:txBody>
      </p:sp>
      <p:sp>
        <p:nvSpPr>
          <p:cNvPr id="412683" name="Rectangle 11"/>
          <p:cNvSpPr>
            <a:spLocks noChangeArrowheads="1"/>
          </p:cNvSpPr>
          <p:nvPr/>
        </p:nvSpPr>
        <p:spPr bwMode="auto">
          <a:xfrm>
            <a:off x="5867400" y="3657600"/>
            <a:ext cx="266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FontTx/>
              <a:buNone/>
            </a:pPr>
            <a:endParaRPr kumimoji="0" lang="en-US" sz="2200">
              <a:latin typeface="Times New Roman" pitchFamily="18" charset="0"/>
              <a:cs typeface="B Homa" pitchFamily="2" charset="-78"/>
            </a:endParaRPr>
          </a:p>
        </p:txBody>
      </p:sp>
      <p:sp>
        <p:nvSpPr>
          <p:cNvPr id="412684" name="Rectangle 12"/>
          <p:cNvSpPr>
            <a:spLocks noChangeArrowheads="1"/>
          </p:cNvSpPr>
          <p:nvPr/>
        </p:nvSpPr>
        <p:spPr bwMode="auto">
          <a:xfrm>
            <a:off x="3776663" y="5791200"/>
            <a:ext cx="1905000" cy="685800"/>
          </a:xfrm>
          <a:prstGeom prst="rect">
            <a:avLst/>
          </a:prstGeom>
          <a:solidFill>
            <a:srgbClr val="FFC627"/>
          </a:solidFill>
          <a:ln w="9525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C627"/>
            </a:extrusionClr>
          </a:sp3d>
        </p:spPr>
        <p:txBody>
          <a:bodyPr anchor="ctr">
            <a:flatTx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kumimoji="0" lang="ar-SA" sz="2200">
                <a:solidFill>
                  <a:schemeClr val="accent2"/>
                </a:solidFill>
                <a:latin typeface="Times New Roman" pitchFamily="18" charset="0"/>
                <a:cs typeface="B Homa" pitchFamily="2" charset="-78"/>
              </a:rPr>
              <a:t>مديريت عملكرد</a:t>
            </a:r>
            <a:endParaRPr kumimoji="0" lang="en-US" sz="2200">
              <a:solidFill>
                <a:schemeClr val="accent2"/>
              </a:solidFill>
              <a:latin typeface="Times New Roman" pitchFamily="18" charset="0"/>
              <a:cs typeface="B Homa" pitchFamily="2" charset="-78"/>
            </a:endParaRPr>
          </a:p>
        </p:txBody>
      </p:sp>
      <p:sp>
        <p:nvSpPr>
          <p:cNvPr id="412686" name="Rectangle 14"/>
          <p:cNvSpPr>
            <a:spLocks noChangeArrowheads="1"/>
          </p:cNvSpPr>
          <p:nvPr/>
        </p:nvSpPr>
        <p:spPr bwMode="auto">
          <a:xfrm>
            <a:off x="838200" y="30480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kumimoji="0" lang="ar-SA" sz="2200">
                <a:latin typeface="Times New Roman" pitchFamily="18" charset="0"/>
                <a:cs typeface="B Homa" pitchFamily="2" charset="-78"/>
              </a:rPr>
              <a:t>نيازها</a:t>
            </a:r>
            <a:endParaRPr kumimoji="0" lang="en-US" sz="2200">
              <a:latin typeface="Times New Roman" pitchFamily="18" charset="0"/>
              <a:cs typeface="B Homa" pitchFamily="2" charset="-78"/>
            </a:endParaRPr>
          </a:p>
        </p:txBody>
      </p:sp>
      <p:sp>
        <p:nvSpPr>
          <p:cNvPr id="412687" name="Rectangle 15"/>
          <p:cNvSpPr>
            <a:spLocks noChangeArrowheads="1"/>
          </p:cNvSpPr>
          <p:nvPr/>
        </p:nvSpPr>
        <p:spPr bwMode="auto">
          <a:xfrm>
            <a:off x="6781800" y="29718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kumimoji="0" lang="ar-SA" sz="2200">
                <a:latin typeface="Times New Roman" pitchFamily="18" charset="0"/>
                <a:cs typeface="B Homa" pitchFamily="2" charset="-78"/>
              </a:rPr>
              <a:t>رضايت</a:t>
            </a:r>
            <a:endParaRPr kumimoji="0" lang="en-US" sz="2200">
              <a:latin typeface="Times New Roman" pitchFamily="18" charset="0"/>
              <a:cs typeface="B Homa" pitchFamily="2" charset="-78"/>
            </a:endParaRPr>
          </a:p>
        </p:txBody>
      </p:sp>
      <p:sp>
        <p:nvSpPr>
          <p:cNvPr id="412678" name="Rectangle 6"/>
          <p:cNvSpPr>
            <a:spLocks noChangeArrowheads="1"/>
          </p:cNvSpPr>
          <p:nvPr/>
        </p:nvSpPr>
        <p:spPr bwMode="auto">
          <a:xfrm>
            <a:off x="6781800" y="1828800"/>
            <a:ext cx="1981200" cy="990600"/>
          </a:xfrm>
          <a:prstGeom prst="rect">
            <a:avLst/>
          </a:prstGeom>
          <a:solidFill>
            <a:schemeClr val="folHlink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l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anchor="ctr">
            <a:flatTx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kumimoji="0" lang="ar-SA" sz="2000" b="1">
                <a:latin typeface="Times New Roman" pitchFamily="18" charset="0"/>
                <a:cs typeface="B Homa" pitchFamily="2" charset="-78"/>
              </a:rPr>
              <a:t>مشتريان و طرفهاي تجاري ذينفع</a:t>
            </a:r>
            <a:endParaRPr kumimoji="0" lang="en-US" sz="2000" b="1">
              <a:latin typeface="Times New Roman" pitchFamily="18" charset="0"/>
              <a:cs typeface="B Homa" pitchFamily="2" charset="-78"/>
            </a:endParaRPr>
          </a:p>
        </p:txBody>
      </p:sp>
      <p:sp>
        <p:nvSpPr>
          <p:cNvPr id="412681" name="Rectangle 9"/>
          <p:cNvSpPr>
            <a:spLocks noChangeArrowheads="1"/>
          </p:cNvSpPr>
          <p:nvPr/>
        </p:nvSpPr>
        <p:spPr bwMode="auto">
          <a:xfrm>
            <a:off x="3733800" y="3886200"/>
            <a:ext cx="1981200" cy="838200"/>
          </a:xfrm>
          <a:prstGeom prst="rect">
            <a:avLst/>
          </a:prstGeom>
          <a:solidFill>
            <a:srgbClr val="FFC627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C627"/>
            </a:extrusionClr>
          </a:sp3d>
        </p:spPr>
        <p:txBody>
          <a:bodyPr wrap="none" anchor="ctr">
            <a:flatTx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kumimoji="0" lang="en-US" sz="2400">
                <a:solidFill>
                  <a:schemeClr val="accent2"/>
                </a:solidFill>
                <a:latin typeface="Times New Roman" pitchFamily="18" charset="0"/>
              </a:rPr>
              <a:t>CSF</a:t>
            </a:r>
            <a:endParaRPr kumimoji="0" lang="ar-SA" sz="2400">
              <a:solidFill>
                <a:schemeClr val="accent2"/>
              </a:solidFill>
              <a:latin typeface="Times New Roman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kumimoji="0" lang="ar-SA" sz="1700">
                <a:solidFill>
                  <a:schemeClr val="accent2"/>
                </a:solidFill>
                <a:latin typeface="Times New Roman" pitchFamily="18" charset="0"/>
                <a:cs typeface="B Homa" pitchFamily="2" charset="-78"/>
              </a:rPr>
              <a:t>(فاكتورهاي حساس موفقيت)</a:t>
            </a:r>
            <a:endParaRPr kumimoji="0" lang="en-US" sz="1700">
              <a:solidFill>
                <a:schemeClr val="accent2"/>
              </a:solidFill>
              <a:latin typeface="Times New Roman" pitchFamily="18" charset="0"/>
              <a:cs typeface="B Homa" pitchFamily="2" charset="-78"/>
            </a:endParaRPr>
          </a:p>
        </p:txBody>
      </p:sp>
      <p:sp>
        <p:nvSpPr>
          <p:cNvPr id="412676" name="Rectangle 4"/>
          <p:cNvSpPr>
            <a:spLocks noChangeArrowheads="1"/>
          </p:cNvSpPr>
          <p:nvPr/>
        </p:nvSpPr>
        <p:spPr bwMode="auto">
          <a:xfrm>
            <a:off x="3657600" y="1828800"/>
            <a:ext cx="1981200" cy="990600"/>
          </a:xfrm>
          <a:prstGeom prst="rect">
            <a:avLst/>
          </a:prstGeom>
          <a:solidFill>
            <a:srgbClr val="BEDC82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l"/>
          </a:scene3d>
          <a:sp3d extrusionH="430200" prstMaterial="legacyMatte">
            <a:bevelT w="13500" h="13500" prst="angle"/>
            <a:bevelB w="13500" h="13500" prst="angle"/>
            <a:extrusionClr>
              <a:srgbClr val="BEDC82"/>
            </a:extrusionClr>
          </a:sp3d>
        </p:spPr>
        <p:txBody>
          <a:bodyPr wrap="none" anchor="ctr">
            <a:flatTx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kumimoji="0" lang="ar-SA" sz="2800">
                <a:latin typeface="Times New Roman" pitchFamily="18" charset="0"/>
                <a:cs typeface="B Homa" pitchFamily="2" charset="-78"/>
              </a:rPr>
              <a:t>فرآيند سازمان </a:t>
            </a:r>
            <a:endParaRPr kumimoji="0" lang="en-US" sz="2800">
              <a:latin typeface="Times New Roman" pitchFamily="18" charset="0"/>
              <a:cs typeface="B Homa" pitchFamily="2" charset="-78"/>
            </a:endParaRPr>
          </a:p>
        </p:txBody>
      </p:sp>
      <p:sp>
        <p:nvSpPr>
          <p:cNvPr id="412696" name="AutoShape 24"/>
          <p:cNvSpPr>
            <a:spLocks noChangeArrowheads="1"/>
          </p:cNvSpPr>
          <p:nvPr/>
        </p:nvSpPr>
        <p:spPr bwMode="auto">
          <a:xfrm>
            <a:off x="2743200" y="1905000"/>
            <a:ext cx="838200" cy="914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BEDC82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303200" prstMaterial="legacyMatte">
            <a:bevelT w="13500" h="13500" prst="angle"/>
            <a:bevelB w="13500" h="13500" prst="angle"/>
            <a:extrusionClr>
              <a:schemeClr val="tx1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412697" name="AutoShape 25"/>
          <p:cNvSpPr>
            <a:spLocks noChangeArrowheads="1"/>
          </p:cNvSpPr>
          <p:nvPr/>
        </p:nvSpPr>
        <p:spPr bwMode="auto">
          <a:xfrm rot="5350412">
            <a:off x="4267200" y="2933700"/>
            <a:ext cx="838200" cy="914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BEDC82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303200" prstMaterial="legacyMatte">
            <a:bevelT w="13500" h="13500" prst="angle"/>
            <a:bevelB w="13500" h="13500" prst="angle"/>
            <a:extrusionClr>
              <a:schemeClr val="tx1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412698" name="AutoShape 26"/>
          <p:cNvSpPr>
            <a:spLocks noChangeArrowheads="1"/>
          </p:cNvSpPr>
          <p:nvPr/>
        </p:nvSpPr>
        <p:spPr bwMode="auto">
          <a:xfrm rot="5350412">
            <a:off x="4305300" y="4838700"/>
            <a:ext cx="838200" cy="914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BEDC82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303200" prstMaterial="legacyMatte">
            <a:bevelT w="13500" h="13500" prst="angle"/>
            <a:bevelB w="13500" h="13500" prst="angle"/>
            <a:extrusionClr>
              <a:schemeClr val="tx1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412689" name="AutoShape 17"/>
          <p:cNvSpPr>
            <a:spLocks noChangeArrowheads="1"/>
          </p:cNvSpPr>
          <p:nvPr/>
        </p:nvSpPr>
        <p:spPr bwMode="auto">
          <a:xfrm>
            <a:off x="5791200" y="1905000"/>
            <a:ext cx="838200" cy="914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BEDC82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303200" prstMaterial="legacyMatte">
            <a:bevelT w="13500" h="13500" prst="angle"/>
            <a:bevelB w="13500" h="13500" prst="angle"/>
            <a:extrusionClr>
              <a:schemeClr val="tx1"/>
            </a:extrusionClr>
          </a:sp3d>
        </p:spPr>
        <p:txBody>
          <a:bodyPr wrap="none" anchor="ctr">
            <a:flatTx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2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2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2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2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500"/>
                                        <p:tgtEl>
                                          <p:spTgt spid="412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"/>
                                        <p:tgtEl>
                                          <p:spTgt spid="412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412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500"/>
                                        <p:tgtEl>
                                          <p:spTgt spid="412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500"/>
                                        <p:tgtEl>
                                          <p:spTgt spid="412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12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500"/>
                                        <p:tgtEl>
                                          <p:spTgt spid="412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500"/>
                                        <p:tgtEl>
                                          <p:spTgt spid="412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500"/>
                                        <p:tgtEl>
                                          <p:spTgt spid="412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0" dur="500"/>
                                        <p:tgtEl>
                                          <p:spTgt spid="412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4" dur="500"/>
                                        <p:tgtEl>
                                          <p:spTgt spid="412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2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2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674" grpId="0" autoUpdateAnimBg="0"/>
      <p:bldP spid="412677" grpId="0" animBg="1" autoUpdateAnimBg="0"/>
      <p:bldP spid="412683" grpId="0" autoUpdateAnimBg="0"/>
      <p:bldP spid="412684" grpId="0" animBg="1" autoUpdateAnimBg="0"/>
      <p:bldP spid="412686" grpId="0" autoUpdateAnimBg="0"/>
      <p:bldP spid="412687" grpId="0" autoUpdateAnimBg="0"/>
      <p:bldP spid="412678" grpId="0" animBg="1" autoUpdateAnimBg="0"/>
      <p:bldP spid="412681" grpId="0" animBg="1" autoUpdateAnimBg="0"/>
      <p:bldP spid="412676" grpId="0" animBg="1" autoUpdateAnimBg="0"/>
      <p:bldP spid="412696" grpId="0" animBg="1"/>
      <p:bldP spid="412697" grpId="0" animBg="1"/>
      <p:bldP spid="412698" grpId="0" animBg="1"/>
      <p:bldP spid="41268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89BCC-126E-49AF-91A3-27A8ACE9D5AC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424966" name="Rectangle 3078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8229600" cy="838200"/>
          </a:xfrm>
          <a:noFill/>
          <a:ln/>
        </p:spPr>
        <p:txBody>
          <a:bodyPr/>
          <a:lstStyle/>
          <a:p>
            <a:pPr algn="ctr" rtl="1"/>
            <a:r>
              <a:rPr lang="ar-SA" sz="3500" b="1">
                <a:cs typeface="B Titr" pitchFamily="2" charset="-78"/>
              </a:rPr>
              <a:t>ارتباط بين سازمان ، اهداف ، فرآيندها و</a:t>
            </a:r>
            <a:r>
              <a:rPr lang="en-US" sz="3500" b="1">
                <a:cs typeface="B Titr" pitchFamily="2" charset="-78"/>
              </a:rPr>
              <a:t>CSF </a:t>
            </a:r>
            <a:r>
              <a:rPr lang="ar-SA" sz="3500" b="1">
                <a:cs typeface="B Titr" pitchFamily="2" charset="-78"/>
              </a:rPr>
              <a:t> ها</a:t>
            </a:r>
            <a:endParaRPr lang="en-US" sz="3500" b="1">
              <a:cs typeface="B Titr" pitchFamily="2" charset="-78"/>
            </a:endParaRPr>
          </a:p>
        </p:txBody>
      </p:sp>
      <p:graphicFrame>
        <p:nvGraphicFramePr>
          <p:cNvPr id="425164" name="Group 3276"/>
          <p:cNvGraphicFramePr>
            <a:graphicFrameLocks noGrp="1"/>
          </p:cNvGraphicFramePr>
          <p:nvPr/>
        </p:nvGraphicFramePr>
        <p:xfrm>
          <a:off x="762000" y="1676400"/>
          <a:ext cx="8077200" cy="4368801"/>
        </p:xfrm>
        <a:graphic>
          <a:graphicData uri="http://schemas.openxmlformats.org/drawingml/2006/table">
            <a:tbl>
              <a:tblPr/>
              <a:tblGrid>
                <a:gridCol w="1828800"/>
                <a:gridCol w="1371600"/>
                <a:gridCol w="1219200"/>
                <a:gridCol w="1143000"/>
                <a:gridCol w="1295400"/>
                <a:gridCol w="1219200"/>
              </a:tblGrid>
              <a:tr h="873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2700000" scaled="1"/>
                    </a:gradFill>
                  </a:tcPr>
                </a:tc>
              </a:tr>
              <a:tr h="874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اهداف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accent1">
                            <a:gamma/>
                            <a:shade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</a:tr>
              <a:tr h="873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فرايندهاي تحقق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 -</a:t>
                      </a:r>
                      <a:r>
                        <a:rPr kumimoji="0" lang="ar-S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 دهنده اهداف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accent1">
                            <a:gamma/>
                            <a:shade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</a:tr>
              <a:tr h="874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  ها</a:t>
                      </a: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CSF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accent1">
                            <a:gamma/>
                            <a:shade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</a:tr>
              <a:tr h="873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شاخصهاي مورد نياز </a:t>
                      </a: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 </a:t>
                      </a:r>
                      <a:r>
                        <a:rPr kumimoji="0" lang="ar-SA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ها </a:t>
                      </a: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CSF</a:t>
                      </a: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 </a:t>
                      </a:r>
                      <a:r>
                        <a:rPr kumimoji="0" lang="ar-SA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جهت كنترل</a:t>
                      </a:r>
                      <a:endParaRPr kumimoji="0" lang="en-US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accent1">
                            <a:gamma/>
                            <a:shade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EDC8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BEDC82"/>
                        </a:gs>
                      </a:gsLst>
                      <a:lin ang="2700000" scaled="1"/>
                    </a:gradFill>
                  </a:tcPr>
                </a:tc>
              </a:tr>
            </a:tbl>
          </a:graphicData>
        </a:graphic>
      </p:graphicFrame>
      <p:sp>
        <p:nvSpPr>
          <p:cNvPr id="425029" name="Text Box 3141"/>
          <p:cNvSpPr txBox="1">
            <a:spLocks noChangeArrowheads="1"/>
          </p:cNvSpPr>
          <p:nvPr/>
        </p:nvSpPr>
        <p:spPr bwMode="auto">
          <a:xfrm>
            <a:off x="3810000" y="1752600"/>
            <a:ext cx="3581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None/>
            </a:pPr>
            <a:r>
              <a:rPr kumimoji="0" lang="en-US" sz="3200" b="1">
                <a:latin typeface="Albertus Extra Bold" pitchFamily="34" charset="0"/>
              </a:rPr>
              <a:t>Organization</a:t>
            </a:r>
          </a:p>
        </p:txBody>
      </p:sp>
      <p:sp>
        <p:nvSpPr>
          <p:cNvPr id="425030" name="Line 3142"/>
          <p:cNvSpPr>
            <a:spLocks noChangeShapeType="1"/>
          </p:cNvSpPr>
          <p:nvPr/>
        </p:nvSpPr>
        <p:spPr bwMode="auto">
          <a:xfrm flipH="1">
            <a:off x="4419600" y="2286000"/>
            <a:ext cx="533400" cy="685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5031" name="Line 3143"/>
          <p:cNvSpPr>
            <a:spLocks noChangeShapeType="1"/>
          </p:cNvSpPr>
          <p:nvPr/>
        </p:nvSpPr>
        <p:spPr bwMode="auto">
          <a:xfrm>
            <a:off x="5410200" y="2286000"/>
            <a:ext cx="228600" cy="685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5032" name="Line 3144"/>
          <p:cNvSpPr>
            <a:spLocks noChangeShapeType="1"/>
          </p:cNvSpPr>
          <p:nvPr/>
        </p:nvSpPr>
        <p:spPr bwMode="auto">
          <a:xfrm>
            <a:off x="5943600" y="2286000"/>
            <a:ext cx="990600" cy="685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5033" name="Line 3145"/>
          <p:cNvSpPr>
            <a:spLocks noChangeShapeType="1"/>
          </p:cNvSpPr>
          <p:nvPr/>
        </p:nvSpPr>
        <p:spPr bwMode="auto">
          <a:xfrm>
            <a:off x="6248400" y="2286000"/>
            <a:ext cx="2057400" cy="685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5034" name="Line 3146"/>
          <p:cNvSpPr>
            <a:spLocks noChangeShapeType="1"/>
          </p:cNvSpPr>
          <p:nvPr/>
        </p:nvSpPr>
        <p:spPr bwMode="auto">
          <a:xfrm flipH="1">
            <a:off x="3505200" y="3352800"/>
            <a:ext cx="76200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5035" name="Line 3147"/>
          <p:cNvSpPr>
            <a:spLocks noChangeShapeType="1"/>
          </p:cNvSpPr>
          <p:nvPr/>
        </p:nvSpPr>
        <p:spPr bwMode="auto">
          <a:xfrm>
            <a:off x="4495800" y="3352800"/>
            <a:ext cx="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5036" name="Line 3148"/>
          <p:cNvSpPr>
            <a:spLocks noChangeShapeType="1"/>
          </p:cNvSpPr>
          <p:nvPr/>
        </p:nvSpPr>
        <p:spPr bwMode="auto">
          <a:xfrm>
            <a:off x="4800600" y="3352800"/>
            <a:ext cx="76200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5038" name="Line 3150"/>
          <p:cNvSpPr>
            <a:spLocks noChangeShapeType="1"/>
          </p:cNvSpPr>
          <p:nvPr/>
        </p:nvSpPr>
        <p:spPr bwMode="auto">
          <a:xfrm flipH="1">
            <a:off x="2819400" y="4191000"/>
            <a:ext cx="45720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5039" name="Line 3151"/>
          <p:cNvSpPr>
            <a:spLocks noChangeShapeType="1"/>
          </p:cNvSpPr>
          <p:nvPr/>
        </p:nvSpPr>
        <p:spPr bwMode="auto">
          <a:xfrm flipH="1">
            <a:off x="3276600" y="4267200"/>
            <a:ext cx="15240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5040" name="Line 3152"/>
          <p:cNvSpPr>
            <a:spLocks noChangeShapeType="1"/>
          </p:cNvSpPr>
          <p:nvPr/>
        </p:nvSpPr>
        <p:spPr bwMode="auto">
          <a:xfrm>
            <a:off x="3657600" y="4267200"/>
            <a:ext cx="15240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5041" name="Text Box 3153"/>
          <p:cNvSpPr txBox="1">
            <a:spLocks noChangeArrowheads="1"/>
          </p:cNvSpPr>
          <p:nvPr/>
        </p:nvSpPr>
        <p:spPr bwMode="auto">
          <a:xfrm>
            <a:off x="2819400" y="5181600"/>
            <a:ext cx="11430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None/>
            </a:pPr>
            <a:r>
              <a:rPr kumimoji="0" lang="en-US" sz="1200">
                <a:latin typeface="Times New Roman" pitchFamily="18" charset="0"/>
              </a:rPr>
              <a:t>A</a:t>
            </a:r>
          </a:p>
          <a:p>
            <a:pPr algn="ctr">
              <a:spcBef>
                <a:spcPct val="50000"/>
              </a:spcBef>
              <a:buFontTx/>
              <a:buNone/>
            </a:pPr>
            <a:r>
              <a:rPr kumimoji="0" lang="en-US" sz="1200">
                <a:latin typeface="Times New Roman" pitchFamily="18" charset="0"/>
              </a:rPr>
              <a:t>B</a:t>
            </a:r>
          </a:p>
          <a:p>
            <a:pPr algn="ctr">
              <a:spcBef>
                <a:spcPct val="50000"/>
              </a:spcBef>
              <a:buFontTx/>
              <a:buNone/>
            </a:pPr>
            <a:r>
              <a:rPr kumimoji="0" lang="en-US" sz="1200">
                <a:latin typeface="Times New Roman" pitchFamily="18" charset="0"/>
              </a:rPr>
              <a:t>C</a:t>
            </a:r>
          </a:p>
          <a:p>
            <a:pPr algn="ctr">
              <a:spcBef>
                <a:spcPct val="50000"/>
              </a:spcBef>
              <a:buFontTx/>
              <a:buNone/>
            </a:pPr>
            <a:r>
              <a:rPr kumimoji="0" lang="en-US" sz="1200">
                <a:latin typeface="Times New Roman" pitchFamily="18" charset="0"/>
              </a:rPr>
              <a:t>D</a:t>
            </a:r>
          </a:p>
        </p:txBody>
      </p:sp>
      <p:sp>
        <p:nvSpPr>
          <p:cNvPr id="425042" name="Text Box 3154"/>
          <p:cNvSpPr txBox="1">
            <a:spLocks noChangeArrowheads="1"/>
          </p:cNvSpPr>
          <p:nvPr/>
        </p:nvSpPr>
        <p:spPr bwMode="auto">
          <a:xfrm>
            <a:off x="3733800" y="2971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None/>
            </a:pPr>
            <a:r>
              <a:rPr kumimoji="0" lang="ar-SA" sz="2400" b="1">
                <a:latin typeface="Times New Roman" pitchFamily="18" charset="0"/>
                <a:cs typeface="B Nazanin" pitchFamily="2" charset="-78"/>
              </a:rPr>
              <a:t>اهداف</a:t>
            </a:r>
            <a:endParaRPr kumimoji="0" lang="en-US" sz="2400" b="1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425043" name="Text Box 3155"/>
          <p:cNvSpPr txBox="1">
            <a:spLocks noChangeArrowheads="1"/>
          </p:cNvSpPr>
          <p:nvPr/>
        </p:nvSpPr>
        <p:spPr bwMode="auto">
          <a:xfrm>
            <a:off x="3048000" y="38100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0" lang="ar-SA" sz="2400" b="1">
                <a:latin typeface="Times New Roman" pitchFamily="18" charset="0"/>
                <a:cs typeface="B Nazanin" pitchFamily="2" charset="-78"/>
              </a:rPr>
              <a:t>فرايند</a:t>
            </a:r>
            <a:endParaRPr kumimoji="0" lang="en-US" sz="2400" b="1">
              <a:latin typeface="Times New Roman" pitchFamily="18" charset="0"/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24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42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25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25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25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25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25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25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5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25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25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5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25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25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25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25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4966" grpId="0" autoUpdateAnimBg="0"/>
      <p:bldP spid="425029" grpId="0" autoUpdateAnimBg="0"/>
      <p:bldP spid="425030" grpId="0" animBg="1"/>
      <p:bldP spid="425031" grpId="0" animBg="1"/>
      <p:bldP spid="425032" grpId="0" animBg="1"/>
      <p:bldP spid="425033" grpId="0" animBg="1"/>
      <p:bldP spid="425034" grpId="0" animBg="1"/>
      <p:bldP spid="425035" grpId="0" animBg="1"/>
      <p:bldP spid="425036" grpId="0" animBg="1"/>
      <p:bldP spid="425038" grpId="0" animBg="1"/>
      <p:bldP spid="425039" grpId="0" animBg="1"/>
      <p:bldP spid="425040" grpId="0" animBg="1"/>
      <p:bldP spid="425041" grpId="0" autoUpdateAnimBg="0"/>
      <p:bldP spid="425042" grpId="0" autoUpdateAnimBg="0"/>
      <p:bldP spid="42504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4ABBE-1628-40BA-87AC-D0F46A2FBBC9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4136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8153400" cy="1143000"/>
          </a:xfrm>
          <a:noFill/>
          <a:ln/>
        </p:spPr>
        <p:txBody>
          <a:bodyPr/>
          <a:lstStyle/>
          <a:p>
            <a:pPr algn="ctr" rtl="1">
              <a:lnSpc>
                <a:spcPct val="95000"/>
              </a:lnSpc>
            </a:pPr>
            <a:r>
              <a:rPr lang="ar-SA" sz="3600" b="1">
                <a:cs typeface="B Titr" pitchFamily="2" charset="-78"/>
              </a:rPr>
              <a:t>در تدوين شاخص هاي ارزيابي</a:t>
            </a:r>
            <a:br>
              <a:rPr lang="ar-SA" sz="3600" b="1">
                <a:cs typeface="B Titr" pitchFamily="2" charset="-78"/>
              </a:rPr>
            </a:br>
            <a:r>
              <a:rPr lang="ar-SA" sz="3600" b="1">
                <a:cs typeface="B Titr" pitchFamily="2" charset="-78"/>
              </a:rPr>
              <a:t> بايد به چند نكته توجه نمود:</a:t>
            </a:r>
            <a:endParaRPr lang="en-US" sz="3600" b="1">
              <a:cs typeface="B Titr" pitchFamily="2" charset="-78"/>
            </a:endParaRPr>
          </a:p>
        </p:txBody>
      </p:sp>
      <p:sp>
        <p:nvSpPr>
          <p:cNvPr id="413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133600"/>
            <a:ext cx="7543800" cy="4191000"/>
          </a:xfrm>
        </p:spPr>
        <p:txBody>
          <a:bodyPr/>
          <a:lstStyle/>
          <a:p>
            <a:pPr algn="r" rtl="1">
              <a:lnSpc>
                <a:spcPct val="12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1- فاكتورهاي حساس و موفقيت آميز هر فرآيند كدامند.</a:t>
            </a:r>
          </a:p>
          <a:p>
            <a:pPr algn="r" rtl="1">
              <a:lnSpc>
                <a:spcPct val="12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2- شاخص هاي مناسب چه چيزي مي توانند باشند.</a:t>
            </a:r>
          </a:p>
          <a:p>
            <a:pPr algn="r" rtl="1">
              <a:lnSpc>
                <a:spcPct val="12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3- نحوه محاسبه شاخص</a:t>
            </a:r>
          </a:p>
          <a:p>
            <a:pPr algn="r" rtl="1">
              <a:lnSpc>
                <a:spcPct val="12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4- داده هاي مورد نياز جهت محاسبه شاخص </a:t>
            </a:r>
          </a:p>
          <a:p>
            <a:pPr algn="r" rtl="1">
              <a:lnSpc>
                <a:spcPct val="12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5- دوره محاسبه و تحليل </a:t>
            </a:r>
          </a:p>
          <a:p>
            <a:pPr algn="r" rtl="1">
              <a:lnSpc>
                <a:spcPct val="12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6- استفاده كننده از نتايج</a:t>
            </a:r>
            <a:endParaRPr lang="en-US" sz="3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3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3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13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13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13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13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13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3698" grpId="0" autoUpdateAnimBg="0"/>
      <p:bldP spid="41369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97D02-2ACC-4401-A6DE-9CF98977B375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425990" name="Rectangle 1030"/>
          <p:cNvSpPr>
            <a:spLocks noGrp="1" noChangeArrowheads="1"/>
          </p:cNvSpPr>
          <p:nvPr>
            <p:ph type="title"/>
          </p:nvPr>
        </p:nvSpPr>
        <p:spPr>
          <a:xfrm>
            <a:off x="914400" y="228600"/>
            <a:ext cx="7543800" cy="914400"/>
          </a:xfrm>
          <a:noFill/>
          <a:ln/>
        </p:spPr>
        <p:txBody>
          <a:bodyPr/>
          <a:lstStyle/>
          <a:p>
            <a:pPr algn="ctr"/>
            <a:r>
              <a:rPr lang="ar-SA" sz="3900" b="1">
                <a:cs typeface="B Titr" pitchFamily="2" charset="-78"/>
              </a:rPr>
              <a:t>شناسنامه شاخص</a:t>
            </a:r>
            <a:endParaRPr lang="en-US" sz="3900" b="1">
              <a:cs typeface="B Titr" pitchFamily="2" charset="-78"/>
            </a:endParaRPr>
          </a:p>
        </p:txBody>
      </p:sp>
      <p:graphicFrame>
        <p:nvGraphicFramePr>
          <p:cNvPr id="426098" name="Group 1138"/>
          <p:cNvGraphicFramePr>
            <a:graphicFrameLocks noGrp="1"/>
          </p:cNvGraphicFramePr>
          <p:nvPr/>
        </p:nvGraphicFramePr>
        <p:xfrm>
          <a:off x="914400" y="1981200"/>
          <a:ext cx="7772400" cy="3048000"/>
        </p:xfrm>
        <a:graphic>
          <a:graphicData uri="http://schemas.openxmlformats.org/drawingml/2006/table">
            <a:tbl>
              <a:tblPr/>
              <a:tblGrid>
                <a:gridCol w="2590800"/>
                <a:gridCol w="2590800"/>
                <a:gridCol w="2590800"/>
              </a:tblGrid>
              <a:tr h="7620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شماره شناسايي: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88E00"/>
                        </a:gs>
                        <a:gs pos="100000">
                          <a:srgbClr val="F88E00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زير فرآيند مربوط: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نام فرآيند: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folHlink">
                            <a:gamma/>
                            <a:shade val="46275"/>
                            <a:invGamma/>
                          </a:schemeClr>
                        </a:gs>
                      </a:gsLst>
                      <a:lin ang="2700000" scaled="1"/>
                    </a:gra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دوره محاسبه و تحليل 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3CA1B"/>
                        </a:gs>
                        <a:gs pos="100000">
                          <a:srgbClr val="F3CA1B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دليل انتخاب 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tx2"/>
                        </a:gs>
                        <a:gs pos="100000">
                          <a:schemeClr val="tx2">
                            <a:gamma/>
                            <a:shade val="46275"/>
                            <a:invGamma/>
                          </a:scheme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نام شاخص :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accent1"/>
                        </a:gs>
                        <a:gs pos="10000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</a:gsLst>
                      <a:lin ang="2700000" scaled="1"/>
                    </a:gra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واحد استفاده كننده: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99FF"/>
                        </a:gs>
                        <a:gs pos="100000">
                          <a:srgbClr val="CC99FF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نحوه محاسبه :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66FF"/>
                        </a:gs>
                        <a:gs pos="100000">
                          <a:srgbClr val="CC66FF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62000">
                <a:tc gridSpan="3"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B Homa" pitchFamily="2" charset="-78"/>
                        </a:rPr>
                        <a:t>توضيحات :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B 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99FF"/>
                        </a:gs>
                        <a:gs pos="100000">
                          <a:srgbClr val="FF99FF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5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5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26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599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AB3C9-C84F-4A6F-A165-C0380E5AC9B2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41472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57200"/>
            <a:ext cx="7543800" cy="838200"/>
          </a:xfrm>
          <a:noFill/>
          <a:ln/>
        </p:spPr>
        <p:txBody>
          <a:bodyPr/>
          <a:lstStyle/>
          <a:p>
            <a:pPr algn="ctr"/>
            <a:r>
              <a:rPr lang="ar-SA" sz="3500" b="1">
                <a:cs typeface="B Titr" pitchFamily="2" charset="-78"/>
              </a:rPr>
              <a:t>مشخصات يك نظام ارزيابي و چارچوب ارزيابي</a:t>
            </a:r>
            <a:endParaRPr lang="en-US" sz="3500" b="1">
              <a:cs typeface="B Titr" pitchFamily="2" charset="-78"/>
            </a:endParaRPr>
          </a:p>
        </p:txBody>
      </p:sp>
      <p:sp>
        <p:nvSpPr>
          <p:cNvPr id="414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05000"/>
            <a:ext cx="8077200" cy="4267200"/>
          </a:xfrm>
        </p:spPr>
        <p:txBody>
          <a:bodyPr/>
          <a:lstStyle/>
          <a:p>
            <a:pPr algn="just" rtl="1">
              <a:lnSpc>
                <a:spcPct val="14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700">
                <a:latin typeface="Times New Roman" pitchFamily="18" charset="0"/>
                <a:cs typeface="B Homa" pitchFamily="2" charset="-78"/>
              </a:rPr>
              <a:t>1- متوازن بودن و ايجاد يك هارموني يكسان در زمينه هاي مختلف </a:t>
            </a:r>
          </a:p>
          <a:p>
            <a:pPr algn="just" rtl="1">
              <a:lnSpc>
                <a:spcPct val="14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700">
                <a:latin typeface="Times New Roman" pitchFamily="18" charset="0"/>
                <a:cs typeface="B Homa" pitchFamily="2" charset="-78"/>
              </a:rPr>
              <a:t>2- پوشاندن ، لحاظ كردن تمام زمينه ها </a:t>
            </a:r>
          </a:p>
          <a:p>
            <a:pPr algn="just" rtl="1">
              <a:lnSpc>
                <a:spcPct val="14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700">
                <a:latin typeface="Times New Roman" pitchFamily="18" charset="0"/>
                <a:cs typeface="B Homa" pitchFamily="2" charset="-78"/>
              </a:rPr>
              <a:t>3- قابل پياده سازي</a:t>
            </a:r>
          </a:p>
          <a:p>
            <a:pPr algn="just" rtl="1">
              <a:lnSpc>
                <a:spcPct val="14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700">
                <a:latin typeface="Times New Roman" pitchFamily="18" charset="0"/>
                <a:cs typeface="B Homa" pitchFamily="2" charset="-78"/>
              </a:rPr>
              <a:t>4- اندازه گيري مقاطع در گذشته ، حال و آينده </a:t>
            </a:r>
          </a:p>
          <a:p>
            <a:pPr algn="just" rtl="1">
              <a:lnSpc>
                <a:spcPct val="14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2700">
                <a:latin typeface="Times New Roman" pitchFamily="18" charset="0"/>
                <a:cs typeface="B Homa" pitchFamily="2" charset="-78"/>
              </a:rPr>
              <a:t>5- تاثير پذيري از استراتژيهاي سازماني  </a:t>
            </a:r>
            <a:endParaRPr lang="en-US" sz="27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14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4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4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4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4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4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4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4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4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4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4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722" grpId="0" autoUpdateAnimBg="0"/>
      <p:bldP spid="414723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99751-A1FA-4D28-B687-6E9C958D3537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41574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57200"/>
            <a:ext cx="7543800" cy="838200"/>
          </a:xfrm>
          <a:noFill/>
          <a:ln/>
        </p:spPr>
        <p:txBody>
          <a:bodyPr/>
          <a:lstStyle/>
          <a:p>
            <a:pPr algn="ctr"/>
            <a:r>
              <a:rPr lang="ar-SA" sz="3900" b="1">
                <a:cs typeface="B Titr" pitchFamily="2" charset="-78"/>
              </a:rPr>
              <a:t>معرفي چند نظام ارزيابي</a:t>
            </a:r>
            <a:endParaRPr lang="en-US" sz="3900" b="1">
              <a:cs typeface="B Titr" pitchFamily="2" charset="-78"/>
            </a:endParaRPr>
          </a:p>
        </p:txBody>
      </p:sp>
      <p:sp>
        <p:nvSpPr>
          <p:cNvPr id="415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spcBef>
                <a:spcPct val="50000"/>
              </a:spcBef>
              <a:buClrTx/>
              <a:buFont typeface="Wingdings" pitchFamily="2" charset="2"/>
              <a:buChar char="ü"/>
            </a:pPr>
            <a:r>
              <a:rPr lang="en-US" sz="32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3200">
                <a:latin typeface="Times New Roman" pitchFamily="18" charset="0"/>
                <a:cs typeface="B Homa" pitchFamily="2" charset="-78"/>
              </a:rPr>
              <a:t>مالكوم بالدريج </a:t>
            </a:r>
          </a:p>
          <a:p>
            <a:pPr algn="r" rtl="1">
              <a:spcBef>
                <a:spcPct val="50000"/>
              </a:spcBef>
              <a:buClrTx/>
              <a:buFont typeface="Wingdings" pitchFamily="2" charset="2"/>
              <a:buChar char="ü"/>
            </a:pPr>
            <a:r>
              <a:rPr lang="en-US" sz="3200">
                <a:latin typeface="Times New Roman" pitchFamily="18" charset="0"/>
                <a:cs typeface="B Homa" pitchFamily="2" charset="-78"/>
              </a:rPr>
              <a:t>    </a:t>
            </a:r>
            <a:r>
              <a:rPr lang="en-US" sz="3200" b="1">
                <a:latin typeface="Times New Roman" pitchFamily="18" charset="0"/>
                <a:cs typeface="B Homa" pitchFamily="2" charset="-78"/>
              </a:rPr>
              <a:t>EFQM</a:t>
            </a:r>
            <a:r>
              <a:rPr lang="en-US" sz="3200">
                <a:latin typeface="Times New Roman" pitchFamily="18" charset="0"/>
                <a:cs typeface="B Homa" pitchFamily="2" charset="-78"/>
              </a:rPr>
              <a:t> </a:t>
            </a:r>
          </a:p>
          <a:p>
            <a:pPr algn="r" rtl="1">
              <a:spcBef>
                <a:spcPct val="50000"/>
              </a:spcBef>
              <a:buClrTx/>
              <a:buFont typeface="Wingdings" pitchFamily="2" charset="2"/>
              <a:buChar char="ü"/>
            </a:pPr>
            <a:r>
              <a:rPr lang="en-US" sz="32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3200">
                <a:latin typeface="Times New Roman" pitchFamily="18" charset="0"/>
                <a:cs typeface="B Homa" pitchFamily="2" charset="-78"/>
              </a:rPr>
              <a:t>جايزه دمينگ</a:t>
            </a:r>
          </a:p>
          <a:p>
            <a:pPr algn="r" rtl="1">
              <a:spcBef>
                <a:spcPct val="50000"/>
              </a:spcBef>
              <a:buClrTx/>
              <a:buFont typeface="Wingdings" pitchFamily="2" charset="2"/>
              <a:buChar char="ü"/>
            </a:pPr>
            <a:r>
              <a:rPr lang="en-US" sz="32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3200">
                <a:latin typeface="Times New Roman" pitchFamily="18" charset="0"/>
                <a:cs typeface="B Homa" pitchFamily="2" charset="-78"/>
              </a:rPr>
              <a:t>جايزه كيفيت مريلند</a:t>
            </a:r>
            <a:endParaRPr lang="en-US" sz="3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1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5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15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15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5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5746" grpId="0" autoUpdateAnimBg="0"/>
      <p:bldP spid="415747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0FE14-A404-46A6-A174-304B6746FFA1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427014" name="Rectangle 2054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382000" cy="762000"/>
          </a:xfrm>
          <a:noFill/>
          <a:ln/>
        </p:spPr>
        <p:txBody>
          <a:bodyPr/>
          <a:lstStyle/>
          <a:p>
            <a:pPr algn="ctr"/>
            <a:r>
              <a:rPr lang="ar-SA" sz="3900" b="1">
                <a:cs typeface="B Titr" pitchFamily="2" charset="-78"/>
              </a:rPr>
              <a:t>حوزه هاي اصلي نظام هاي ارزيابي</a:t>
            </a:r>
            <a:endParaRPr lang="en-US" sz="3900" b="1">
              <a:cs typeface="B Titr" pitchFamily="2" charset="-78"/>
            </a:endParaRPr>
          </a:p>
        </p:txBody>
      </p:sp>
      <p:sp>
        <p:nvSpPr>
          <p:cNvPr id="427015" name="Text Box 2055"/>
          <p:cNvSpPr txBox="1">
            <a:spLocks noChangeArrowheads="1"/>
          </p:cNvSpPr>
          <p:nvPr/>
        </p:nvSpPr>
        <p:spPr bwMode="auto">
          <a:xfrm>
            <a:off x="304800" y="1295400"/>
            <a:ext cx="84582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600" b="1" i="1">
                <a:solidFill>
                  <a:schemeClr val="tx2"/>
                </a:solidFill>
                <a:latin typeface="Times New Roman" pitchFamily="18" charset="0"/>
                <a:cs typeface="B Homa" pitchFamily="2" charset="-78"/>
              </a:rPr>
              <a:t>1- مديريت و رهبري</a:t>
            </a:r>
          </a:p>
          <a:p>
            <a:pPr lvl="1"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1-1- رهبري سازماني</a:t>
            </a:r>
          </a:p>
          <a:p>
            <a:pPr lvl="1"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1-2- مسئوليت پذيري عمومي و شهروندي</a:t>
            </a:r>
          </a:p>
          <a:p>
            <a:pPr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600" b="1" i="1">
                <a:solidFill>
                  <a:schemeClr val="tx2"/>
                </a:solidFill>
                <a:latin typeface="Times New Roman" pitchFamily="18" charset="0"/>
                <a:cs typeface="B Homa" pitchFamily="2" charset="-78"/>
              </a:rPr>
              <a:t>2- برنامه ريزي راهبردي</a:t>
            </a:r>
          </a:p>
          <a:p>
            <a:pPr lvl="1"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2-1-توسعه راهبرد</a:t>
            </a:r>
          </a:p>
          <a:p>
            <a:pPr lvl="1"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2-2- كاربرد و گسترش راهبرد</a:t>
            </a:r>
          </a:p>
          <a:p>
            <a:pPr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600" b="1" i="1">
                <a:solidFill>
                  <a:schemeClr val="tx2"/>
                </a:solidFill>
                <a:latin typeface="Times New Roman" pitchFamily="18" charset="0"/>
                <a:cs typeface="B Homa" pitchFamily="2" charset="-78"/>
              </a:rPr>
              <a:t>3- تمركز بر مشتري و بازار</a:t>
            </a:r>
          </a:p>
          <a:p>
            <a:pPr lvl="1"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3-1- دانش نسبت به مشتري و بازار</a:t>
            </a:r>
          </a:p>
          <a:p>
            <a:pPr lvl="1"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3-2- رضايت مشتري و روابط با مشتري</a:t>
            </a:r>
            <a:endParaRPr kumimoji="0" lang="en-US" sz="2400">
              <a:latin typeface="Times New Roman" pitchFamily="18" charset="0"/>
              <a:cs typeface="B Hom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7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7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27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27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27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27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7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7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7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7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7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7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70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70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70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70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70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270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70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70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270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270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70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70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70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70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70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70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70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70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70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70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70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270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270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270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70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70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270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70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7014" grpId="0" build="p" autoUpdateAnimBg="0" advAuto="0"/>
      <p:bldP spid="427015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7FA11-4B0B-4ECB-B11B-A10C6F57A355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428038" name="Text Box 6"/>
          <p:cNvSpPr txBox="1">
            <a:spLocks noChangeArrowheads="1"/>
          </p:cNvSpPr>
          <p:nvPr/>
        </p:nvSpPr>
        <p:spPr bwMode="auto">
          <a:xfrm>
            <a:off x="685800" y="533400"/>
            <a:ext cx="8001000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>
              <a:lnSpc>
                <a:spcPct val="130000"/>
              </a:lnSpc>
              <a:spcBef>
                <a:spcPct val="50000"/>
              </a:spcBef>
              <a:buFontTx/>
              <a:buNone/>
            </a:pPr>
            <a:r>
              <a:rPr kumimoji="0" lang="ar-SA" sz="2400" b="1" i="1">
                <a:solidFill>
                  <a:schemeClr val="tx2"/>
                </a:solidFill>
                <a:latin typeface="Times New Roman" pitchFamily="18" charset="0"/>
                <a:cs typeface="B Homa" pitchFamily="2" charset="-78"/>
              </a:rPr>
              <a:t>4</a:t>
            </a:r>
            <a:r>
              <a:rPr kumimoji="0" lang="ar-SA" sz="2600" b="1" i="1">
                <a:solidFill>
                  <a:schemeClr val="tx2"/>
                </a:solidFill>
                <a:latin typeface="Times New Roman" pitchFamily="18" charset="0"/>
                <a:cs typeface="B Homa" pitchFamily="2" charset="-78"/>
              </a:rPr>
              <a:t>- اطلاعات  و تجزيه تحليل آن </a:t>
            </a:r>
          </a:p>
          <a:p>
            <a:pPr lvl="1" algn="r" rtl="1">
              <a:lnSpc>
                <a:spcPct val="13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4-1- اندازه گيري عملكرد سازماني</a:t>
            </a:r>
          </a:p>
          <a:p>
            <a:pPr lvl="1" algn="r" rtl="1">
              <a:lnSpc>
                <a:spcPct val="13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4-2- تجزيه و تحليل عملكرد سازماني</a:t>
            </a:r>
          </a:p>
          <a:p>
            <a:pPr algn="r" rtl="1">
              <a:lnSpc>
                <a:spcPct val="130000"/>
              </a:lnSpc>
              <a:spcBef>
                <a:spcPct val="50000"/>
              </a:spcBef>
              <a:buFontTx/>
              <a:buNone/>
            </a:pPr>
            <a:r>
              <a:rPr kumimoji="0" lang="ar-SA" sz="2600" b="1" i="1">
                <a:solidFill>
                  <a:schemeClr val="tx2"/>
                </a:solidFill>
                <a:latin typeface="Times New Roman" pitchFamily="18" charset="0"/>
                <a:cs typeface="B Homa" pitchFamily="2" charset="-78"/>
              </a:rPr>
              <a:t>5- تمركز بر منابع انساني</a:t>
            </a:r>
          </a:p>
          <a:p>
            <a:pPr lvl="1" algn="r" rtl="1">
              <a:lnSpc>
                <a:spcPct val="13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5-1- سيستم هاي كاري</a:t>
            </a:r>
          </a:p>
          <a:p>
            <a:pPr lvl="1" algn="r" rtl="1">
              <a:lnSpc>
                <a:spcPct val="13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5-2- آموزش ، بازآموزي و توسعه </a:t>
            </a:r>
          </a:p>
          <a:p>
            <a:pPr lvl="1" algn="r" rtl="1">
              <a:lnSpc>
                <a:spcPct val="13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5-3- تجزيه و تحليل عملكرد سازماني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28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4280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4280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"/>
                                        <p:tgtEl>
                                          <p:spTgt spid="4280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500"/>
                                        <p:tgtEl>
                                          <p:spTgt spid="4280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500"/>
                                        <p:tgtEl>
                                          <p:spTgt spid="4280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4280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8038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E6CA0-5092-404B-A01D-05ED924EEAB1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429062" name="Text Box 6"/>
          <p:cNvSpPr txBox="1">
            <a:spLocks noChangeArrowheads="1"/>
          </p:cNvSpPr>
          <p:nvPr/>
        </p:nvSpPr>
        <p:spPr bwMode="auto">
          <a:xfrm>
            <a:off x="990600" y="685800"/>
            <a:ext cx="7696200" cy="547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600" b="1" i="1">
                <a:solidFill>
                  <a:schemeClr val="tx2"/>
                </a:solidFill>
                <a:latin typeface="Times New Roman" pitchFamily="18" charset="0"/>
                <a:cs typeface="B Homa" pitchFamily="2" charset="-78"/>
              </a:rPr>
              <a:t>6- مديريت فرآيند </a:t>
            </a:r>
          </a:p>
          <a:p>
            <a:pPr lvl="1"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6-1- فرآيند هاي محصولات و خدمات </a:t>
            </a:r>
          </a:p>
          <a:p>
            <a:pPr lvl="1" algn="r" rtl="1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6-2- فرآيندهاي تامين كنندگان  </a:t>
            </a:r>
            <a:endParaRPr kumimoji="0" lang="en-US" sz="2400">
              <a:latin typeface="Times New Roman" pitchFamily="18" charset="0"/>
              <a:cs typeface="B Homa" pitchFamily="2" charset="-78"/>
            </a:endParaRPr>
          </a:p>
          <a:p>
            <a:pPr algn="r" rtl="1">
              <a:lnSpc>
                <a:spcPct val="120000"/>
              </a:lnSpc>
              <a:spcBef>
                <a:spcPct val="50000"/>
              </a:spcBef>
              <a:buFontTx/>
              <a:buNone/>
            </a:pPr>
            <a:r>
              <a:rPr kumimoji="0" lang="ar-SA" sz="2600" b="1" i="1">
                <a:solidFill>
                  <a:schemeClr val="tx2"/>
                </a:solidFill>
                <a:latin typeface="Times New Roman" pitchFamily="18" charset="0"/>
                <a:cs typeface="B Homa" pitchFamily="2" charset="-78"/>
              </a:rPr>
              <a:t>7- نتايج و دستاورد تجاري</a:t>
            </a:r>
            <a:endParaRPr kumimoji="0" lang="en-US" sz="2600" b="1" i="1">
              <a:solidFill>
                <a:schemeClr val="tx2"/>
              </a:solidFill>
              <a:latin typeface="Times New Roman" pitchFamily="18" charset="0"/>
              <a:cs typeface="B Homa" pitchFamily="2" charset="-78"/>
            </a:endParaRPr>
          </a:p>
          <a:p>
            <a:pPr lvl="1" algn="r" rtl="1">
              <a:lnSpc>
                <a:spcPct val="12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7-1- نتايج مشتري گرا</a:t>
            </a:r>
          </a:p>
          <a:p>
            <a:pPr lvl="1" algn="r" rtl="1">
              <a:lnSpc>
                <a:spcPct val="12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7-2- نتايج مالي و بازار </a:t>
            </a:r>
          </a:p>
          <a:p>
            <a:pPr lvl="1" algn="r" rtl="1">
              <a:lnSpc>
                <a:spcPct val="12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7-3- نتايج منابع انساني</a:t>
            </a:r>
          </a:p>
          <a:p>
            <a:pPr lvl="1" algn="r" rtl="1">
              <a:lnSpc>
                <a:spcPct val="12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7-4- نتايج تامين كنندگان </a:t>
            </a:r>
          </a:p>
          <a:p>
            <a:pPr lvl="1" algn="r" rtl="1">
              <a:lnSpc>
                <a:spcPct val="120000"/>
              </a:lnSpc>
              <a:spcBef>
                <a:spcPct val="50000"/>
              </a:spcBef>
              <a:buFontTx/>
              <a:buNone/>
            </a:pPr>
            <a:r>
              <a:rPr kumimoji="0" lang="ar-SA" sz="2400">
                <a:latin typeface="Times New Roman" pitchFamily="18" charset="0"/>
                <a:cs typeface="B Homa" pitchFamily="2" charset="-78"/>
              </a:rPr>
              <a:t>7-5- نتايج اثربخشي سازماني</a:t>
            </a:r>
            <a:endParaRPr kumimoji="0" lang="en-US" sz="2400">
              <a:latin typeface="Times New Roman" pitchFamily="18" charset="0"/>
              <a:cs typeface="B Hom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29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290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290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290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290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290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290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290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0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290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9062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8C68C-500E-4677-A7A3-192356EA1642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41677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81000"/>
            <a:ext cx="7543800" cy="990600"/>
          </a:xfrm>
          <a:noFill/>
          <a:ln/>
        </p:spPr>
        <p:txBody>
          <a:bodyPr/>
          <a:lstStyle/>
          <a:p>
            <a:pPr algn="ctr" rtl="1"/>
            <a:r>
              <a:rPr lang="ar-SA" sz="3500" b="1">
                <a:cs typeface="B Titr" pitchFamily="2" charset="-78"/>
              </a:rPr>
              <a:t>معرفي</a:t>
            </a:r>
            <a:r>
              <a:rPr lang="en-US" sz="3500" b="1">
                <a:cs typeface="B Titr" pitchFamily="2" charset="-78"/>
              </a:rPr>
              <a:t>BSC </a:t>
            </a:r>
            <a:r>
              <a:rPr lang="ar-SA" sz="3500" b="1">
                <a:cs typeface="B Titr" pitchFamily="2" charset="-78"/>
              </a:rPr>
              <a:t> بعنوان يك نظام ارزيابي مناسب</a:t>
            </a:r>
            <a:endParaRPr lang="en-US" sz="3500" b="1">
              <a:cs typeface="B Titr" pitchFamily="2" charset="-78"/>
            </a:endParaRPr>
          </a:p>
        </p:txBody>
      </p:sp>
      <p:sp>
        <p:nvSpPr>
          <p:cNvPr id="416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en-US" sz="3600">
                <a:latin typeface="Times New Roman" pitchFamily="18" charset="0"/>
                <a:cs typeface="B Homa" pitchFamily="2" charset="-78"/>
              </a:rPr>
              <a:t>BALANCE SCORE CARD </a:t>
            </a:r>
          </a:p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600">
                <a:latin typeface="Times New Roman" pitchFamily="18" charset="0"/>
                <a:cs typeface="B Homa" pitchFamily="2" charset="-78"/>
              </a:rPr>
              <a:t>كارت امتيازي متوازن</a:t>
            </a:r>
          </a:p>
          <a:p>
            <a:pPr algn="r" rtl="1">
              <a:lnSpc>
                <a:spcPct val="130000"/>
              </a:lnSpc>
              <a:spcBef>
                <a:spcPct val="50000"/>
              </a:spcBef>
              <a:buClrTx/>
              <a:buFontTx/>
              <a:buNone/>
            </a:pPr>
            <a:r>
              <a:rPr lang="ar-SA" sz="3600">
                <a:latin typeface="Times New Roman" pitchFamily="18" charset="0"/>
                <a:cs typeface="B Homa" pitchFamily="2" charset="-78"/>
              </a:rPr>
              <a:t>1996- پرفسور كاپلان – دكتر نورتن </a:t>
            </a:r>
            <a:endParaRPr lang="en-US" sz="4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1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16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16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16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770" grpId="0" autoUpdateAnimBg="0"/>
      <p:bldP spid="416771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015C-8D3B-47AC-9180-2D4575F02632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41779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81000"/>
            <a:ext cx="7543800" cy="914400"/>
          </a:xfrm>
          <a:noFill/>
          <a:ln/>
        </p:spPr>
        <p:txBody>
          <a:bodyPr/>
          <a:lstStyle/>
          <a:p>
            <a:pPr algn="ctr"/>
            <a:r>
              <a:rPr lang="ar-SA" sz="3900" b="1">
                <a:cs typeface="B Titr" pitchFamily="2" charset="-78"/>
              </a:rPr>
              <a:t> معرفي چارچوب </a:t>
            </a:r>
            <a:r>
              <a:rPr lang="en-US" sz="3900" b="1">
                <a:cs typeface="B Titr" pitchFamily="2" charset="-78"/>
              </a:rPr>
              <a:t>BSC</a:t>
            </a:r>
          </a:p>
        </p:txBody>
      </p:sp>
      <p:sp>
        <p:nvSpPr>
          <p:cNvPr id="417796" name="Text Box 4"/>
          <p:cNvSpPr txBox="1">
            <a:spLocks noChangeArrowheads="1"/>
          </p:cNvSpPr>
          <p:nvPr/>
        </p:nvSpPr>
        <p:spPr bwMode="auto">
          <a:xfrm>
            <a:off x="3657600" y="1981200"/>
            <a:ext cx="1873250" cy="76200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99FF"/>
            </a:extrusionClr>
          </a:sp3d>
        </p:spPr>
        <p:txBody>
          <a:bodyPr anchor="ctr">
            <a:flatTx/>
          </a:bodyPr>
          <a:lstStyle/>
          <a:p>
            <a:pPr algn="ctr" rtl="1">
              <a:spcBef>
                <a:spcPct val="50000"/>
              </a:spcBef>
              <a:buFontTx/>
              <a:buNone/>
            </a:pPr>
            <a:r>
              <a:rPr kumimoji="0" lang="ar-SA" sz="2800">
                <a:latin typeface="Times New Roman" pitchFamily="18" charset="0"/>
                <a:cs typeface="B Homa" pitchFamily="2" charset="-78"/>
              </a:rPr>
              <a:t>مالي</a:t>
            </a:r>
            <a:endParaRPr kumimoji="0" lang="en-US" sz="2800">
              <a:latin typeface="Times New Roman" pitchFamily="18" charset="0"/>
              <a:cs typeface="B Homa" pitchFamily="2" charset="-78"/>
            </a:endParaRPr>
          </a:p>
        </p:txBody>
      </p:sp>
      <p:sp>
        <p:nvSpPr>
          <p:cNvPr id="417797" name="Rectangle 5"/>
          <p:cNvSpPr>
            <a:spLocks noChangeArrowheads="1"/>
          </p:cNvSpPr>
          <p:nvPr/>
        </p:nvSpPr>
        <p:spPr bwMode="auto">
          <a:xfrm>
            <a:off x="3068638" y="3352800"/>
            <a:ext cx="3027362" cy="990600"/>
          </a:xfrm>
          <a:prstGeom prst="rect">
            <a:avLst/>
          </a:prstGeom>
          <a:solidFill>
            <a:schemeClr val="accent1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kumimoji="0" lang="ar-SA" sz="3200" b="1">
                <a:latin typeface="Times New Roman" pitchFamily="18" charset="0"/>
                <a:cs typeface="B Homa" pitchFamily="2" charset="-78"/>
              </a:rPr>
              <a:t>چشم انداز استراتژي</a:t>
            </a:r>
            <a:endParaRPr kumimoji="0" lang="en-US" sz="3200" b="1">
              <a:latin typeface="Times New Roman" pitchFamily="18" charset="0"/>
              <a:cs typeface="B Homa" pitchFamily="2" charset="-78"/>
            </a:endParaRPr>
          </a:p>
        </p:txBody>
      </p:sp>
      <p:cxnSp>
        <p:nvCxnSpPr>
          <p:cNvPr id="417798" name="AutoShape 6"/>
          <p:cNvCxnSpPr>
            <a:cxnSpLocks noChangeShapeType="1"/>
            <a:stCxn id="417797" idx="0"/>
            <a:endCxn id="417796" idx="2"/>
          </p:cNvCxnSpPr>
          <p:nvPr/>
        </p:nvCxnSpPr>
        <p:spPr bwMode="auto">
          <a:xfrm flipV="1">
            <a:off x="4583113" y="2743200"/>
            <a:ext cx="11112" cy="609600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417799" name="Text Box 7"/>
          <p:cNvSpPr txBox="1">
            <a:spLocks noChangeArrowheads="1"/>
          </p:cNvSpPr>
          <p:nvPr/>
        </p:nvSpPr>
        <p:spPr bwMode="auto">
          <a:xfrm>
            <a:off x="3505200" y="4953000"/>
            <a:ext cx="2154238" cy="76200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99FF"/>
            </a:extrusionClr>
          </a:sp3d>
        </p:spPr>
        <p:txBody>
          <a:bodyPr anchor="ctr">
            <a:flatTx/>
          </a:bodyPr>
          <a:lstStyle/>
          <a:p>
            <a:pPr algn="ctr" rtl="1">
              <a:spcBef>
                <a:spcPct val="50000"/>
              </a:spcBef>
              <a:buFontTx/>
              <a:buNone/>
            </a:pPr>
            <a:r>
              <a:rPr kumimoji="0" lang="ar-SA" sz="2800">
                <a:latin typeface="Times New Roman" pitchFamily="18" charset="0"/>
                <a:cs typeface="B Homa" pitchFamily="2" charset="-78"/>
              </a:rPr>
              <a:t>رشد و يادگيري </a:t>
            </a:r>
            <a:endParaRPr kumimoji="0" lang="en-US" sz="2800">
              <a:latin typeface="Times New Roman" pitchFamily="18" charset="0"/>
              <a:cs typeface="B Homa" pitchFamily="2" charset="-78"/>
            </a:endParaRPr>
          </a:p>
        </p:txBody>
      </p:sp>
      <p:sp>
        <p:nvSpPr>
          <p:cNvPr id="417800" name="Text Box 8"/>
          <p:cNvSpPr txBox="1">
            <a:spLocks noChangeArrowheads="1"/>
          </p:cNvSpPr>
          <p:nvPr/>
        </p:nvSpPr>
        <p:spPr bwMode="auto">
          <a:xfrm>
            <a:off x="609600" y="3505200"/>
            <a:ext cx="1873250" cy="76200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99FF"/>
            </a:extrusionClr>
          </a:sp3d>
        </p:spPr>
        <p:txBody>
          <a:bodyPr anchor="ctr">
            <a:flatTx/>
          </a:bodyPr>
          <a:lstStyle/>
          <a:p>
            <a:pPr algn="ctr" rtl="1">
              <a:spcBef>
                <a:spcPct val="50000"/>
              </a:spcBef>
              <a:buFontTx/>
              <a:buNone/>
            </a:pPr>
            <a:r>
              <a:rPr kumimoji="0" lang="ar-SA" sz="2800">
                <a:latin typeface="Times New Roman" pitchFamily="18" charset="0"/>
                <a:cs typeface="B Homa" pitchFamily="2" charset="-78"/>
              </a:rPr>
              <a:t>فرآيندها</a:t>
            </a:r>
            <a:endParaRPr kumimoji="0" lang="en-US" sz="2800">
              <a:latin typeface="Times New Roman" pitchFamily="18" charset="0"/>
              <a:cs typeface="B Homa" pitchFamily="2" charset="-78"/>
            </a:endParaRPr>
          </a:p>
        </p:txBody>
      </p:sp>
      <p:sp>
        <p:nvSpPr>
          <p:cNvPr id="417801" name="Text Box 9"/>
          <p:cNvSpPr txBox="1">
            <a:spLocks noChangeArrowheads="1"/>
          </p:cNvSpPr>
          <p:nvPr/>
        </p:nvSpPr>
        <p:spPr bwMode="auto">
          <a:xfrm>
            <a:off x="6781800" y="3505200"/>
            <a:ext cx="1873250" cy="76200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99FF"/>
            </a:extrusionClr>
          </a:sp3d>
        </p:spPr>
        <p:txBody>
          <a:bodyPr anchor="ctr">
            <a:flatTx/>
          </a:bodyPr>
          <a:lstStyle/>
          <a:p>
            <a:pPr algn="ctr" rtl="1">
              <a:spcBef>
                <a:spcPct val="50000"/>
              </a:spcBef>
              <a:buFontTx/>
              <a:buNone/>
            </a:pPr>
            <a:r>
              <a:rPr kumimoji="0" lang="ar-SA" sz="2800">
                <a:latin typeface="Times New Roman" pitchFamily="18" charset="0"/>
                <a:cs typeface="B Homa" pitchFamily="2" charset="-78"/>
              </a:rPr>
              <a:t>مشتريان</a:t>
            </a:r>
            <a:endParaRPr kumimoji="0" lang="en-US" sz="2800">
              <a:latin typeface="Times New Roman" pitchFamily="18" charset="0"/>
              <a:cs typeface="B Homa" pitchFamily="2" charset="-78"/>
            </a:endParaRPr>
          </a:p>
        </p:txBody>
      </p:sp>
      <p:cxnSp>
        <p:nvCxnSpPr>
          <p:cNvPr id="417802" name="AutoShape 10"/>
          <p:cNvCxnSpPr>
            <a:cxnSpLocks noChangeShapeType="1"/>
            <a:stCxn id="417797" idx="2"/>
            <a:endCxn id="417799" idx="0"/>
          </p:cNvCxnSpPr>
          <p:nvPr/>
        </p:nvCxnSpPr>
        <p:spPr bwMode="auto">
          <a:xfrm>
            <a:off x="4583113" y="4343400"/>
            <a:ext cx="0" cy="609600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417803" name="AutoShape 11"/>
          <p:cNvCxnSpPr>
            <a:cxnSpLocks noChangeShapeType="1"/>
            <a:stCxn id="417797" idx="1"/>
            <a:endCxn id="417800" idx="3"/>
          </p:cNvCxnSpPr>
          <p:nvPr/>
        </p:nvCxnSpPr>
        <p:spPr bwMode="auto">
          <a:xfrm flipH="1">
            <a:off x="2482850" y="3848100"/>
            <a:ext cx="585788" cy="38100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417804" name="AutoShape 12"/>
          <p:cNvCxnSpPr>
            <a:cxnSpLocks noChangeShapeType="1"/>
            <a:stCxn id="417797" idx="3"/>
            <a:endCxn id="417801" idx="1"/>
          </p:cNvCxnSpPr>
          <p:nvPr/>
        </p:nvCxnSpPr>
        <p:spPr bwMode="auto">
          <a:xfrm>
            <a:off x="6096000" y="3848100"/>
            <a:ext cx="685800" cy="38100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17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"/>
                                        <p:tgtEl>
                                          <p:spTgt spid="417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17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17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417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7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7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7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7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7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7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7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7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7796" grpId="0" animBg="1" autoUpdateAnimBg="0"/>
      <p:bldP spid="417797" grpId="0" animBg="1" autoUpdateAnimBg="0"/>
      <p:bldP spid="417799" grpId="0" animBg="1" autoUpdateAnimBg="0"/>
      <p:bldP spid="417800" grpId="0" animBg="1" autoUpdateAnimBg="0"/>
      <p:bldP spid="417801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FCB0A-B77F-42C5-8E53-67907A6ABB14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41881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7543800" cy="1143000"/>
          </a:xfrm>
          <a:noFill/>
          <a:ln/>
        </p:spPr>
        <p:txBody>
          <a:bodyPr/>
          <a:lstStyle/>
          <a:p>
            <a:pPr algn="ctr"/>
            <a:r>
              <a:rPr lang="ar-SA" sz="3900" b="1">
                <a:cs typeface="B Titr" pitchFamily="2" charset="-78"/>
              </a:rPr>
              <a:t>موارد مورد بحث در حوزه مشتريان</a:t>
            </a:r>
            <a:endParaRPr lang="en-US" sz="3900" b="1">
              <a:cs typeface="B Titr" pitchFamily="2" charset="-78"/>
            </a:endParaRPr>
          </a:p>
        </p:txBody>
      </p:sp>
      <p:sp>
        <p:nvSpPr>
          <p:cNvPr id="418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905000"/>
            <a:ext cx="7543800" cy="4419600"/>
          </a:xfrm>
        </p:spPr>
        <p:txBody>
          <a:bodyPr/>
          <a:lstStyle/>
          <a:p>
            <a:pPr algn="r" rtl="1">
              <a:spcBef>
                <a:spcPct val="50000"/>
              </a:spcBef>
              <a:buClrTx/>
            </a:pPr>
            <a:r>
              <a:rPr lang="ar-SA" sz="2800">
                <a:latin typeface="Times New Roman" pitchFamily="18" charset="0"/>
                <a:cs typeface="B Homa" pitchFamily="2" charset="-78"/>
              </a:rPr>
              <a:t>سهم بازار 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8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800">
                <a:latin typeface="Times New Roman" pitchFamily="18" charset="0"/>
                <a:cs typeface="B Homa" pitchFamily="2" charset="-78"/>
              </a:rPr>
              <a:t>رضايت مشتريان 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8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800">
                <a:latin typeface="Times New Roman" pitchFamily="18" charset="0"/>
                <a:cs typeface="B Homa" pitchFamily="2" charset="-78"/>
              </a:rPr>
              <a:t>درصد مشتريان جديد 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8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800">
                <a:latin typeface="Times New Roman" pitchFamily="18" charset="0"/>
                <a:cs typeface="B Homa" pitchFamily="2" charset="-78"/>
              </a:rPr>
              <a:t>حفظ مشتريان 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8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800">
                <a:latin typeface="Times New Roman" pitchFamily="18" charset="0"/>
                <a:cs typeface="B Homa" pitchFamily="2" charset="-78"/>
              </a:rPr>
              <a:t>سودآوري  مشتريان 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800" b="1">
                <a:latin typeface="Times New Roman" pitchFamily="18" charset="0"/>
                <a:cs typeface="B Homa" pitchFamily="2" charset="-78"/>
              </a:rPr>
              <a:t>Time to market  </a:t>
            </a:r>
            <a:r>
              <a:rPr lang="ar-SA" sz="2800" b="1">
                <a:latin typeface="Times New Roman" pitchFamily="18" charset="0"/>
                <a:cs typeface="B Homa" pitchFamily="2" charset="-78"/>
              </a:rPr>
              <a:t> 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8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800">
                <a:latin typeface="Times New Roman" pitchFamily="18" charset="0"/>
                <a:cs typeface="B Homa" pitchFamily="2" charset="-78"/>
              </a:rPr>
              <a:t>تصور مشتريان در زمينه شهرت و اعتبار </a:t>
            </a:r>
            <a:endParaRPr lang="en-US" sz="3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8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8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8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8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8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8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8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8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8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8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8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8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8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8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8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8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8818" grpId="0" autoUpdateAnimBg="0"/>
      <p:bldP spid="418819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536B7-A5A3-4023-9ADA-096C13FA3CAB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419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09600"/>
            <a:ext cx="7543800" cy="762000"/>
          </a:xfrm>
        </p:spPr>
        <p:txBody>
          <a:bodyPr/>
          <a:lstStyle/>
          <a:p>
            <a:pPr algn="ctr"/>
            <a:r>
              <a:rPr lang="ar-SA" sz="3900" b="1">
                <a:cs typeface="B Titr" pitchFamily="2" charset="-78"/>
              </a:rPr>
              <a:t>موارد مورد بحث در حوزه فرآيندها</a:t>
            </a:r>
            <a:endParaRPr lang="en-US" sz="3900" b="1">
              <a:cs typeface="B Titr" pitchFamily="2" charset="-78"/>
            </a:endParaRPr>
          </a:p>
        </p:txBody>
      </p:sp>
      <p:sp>
        <p:nvSpPr>
          <p:cNvPr id="419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905000"/>
            <a:ext cx="7543800" cy="3962400"/>
          </a:xfrm>
        </p:spPr>
        <p:txBody>
          <a:bodyPr/>
          <a:lstStyle/>
          <a:p>
            <a:pPr algn="just" rtl="1">
              <a:lnSpc>
                <a:spcPct val="160000"/>
              </a:lnSpc>
              <a:spcBef>
                <a:spcPct val="50000"/>
              </a:spcBef>
              <a:buClrTx/>
            </a:pPr>
            <a:r>
              <a:rPr lang="ar-SA" sz="2500">
                <a:latin typeface="Times New Roman" pitchFamily="18" charset="0"/>
                <a:cs typeface="B Homa" pitchFamily="2" charset="-78"/>
              </a:rPr>
              <a:t>فرآيند نوآوري (شناسايي بازار جديد – طراحي و رائه محصولات / خدمات جديد – تحقيقات كاربردي – تعميرات  مرتبط با فرايند توليد)</a:t>
            </a:r>
          </a:p>
          <a:p>
            <a:pPr algn="just" rtl="1">
              <a:lnSpc>
                <a:spcPct val="160000"/>
              </a:lnSpc>
              <a:spcBef>
                <a:spcPct val="50000"/>
              </a:spcBef>
              <a:buClrTx/>
            </a:pPr>
            <a:r>
              <a:rPr lang="en-US" sz="25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500">
                <a:latin typeface="Times New Roman" pitchFamily="18" charset="0"/>
                <a:cs typeface="B Homa" pitchFamily="2" charset="-78"/>
              </a:rPr>
              <a:t>فرآيند طراحي و ساخت محصول ( </a:t>
            </a:r>
            <a:r>
              <a:rPr lang="en-US" sz="2500">
                <a:latin typeface="Times New Roman" pitchFamily="18" charset="0"/>
                <a:cs typeface="B Homa" pitchFamily="2" charset="-78"/>
              </a:rPr>
              <a:t>CYCLE TIME</a:t>
            </a:r>
            <a:r>
              <a:rPr lang="ar-SA" sz="2500">
                <a:latin typeface="Times New Roman" pitchFamily="18" charset="0"/>
                <a:cs typeface="B Homa" pitchFamily="2" charset="-78"/>
              </a:rPr>
              <a:t> ، ضايعات ، توانائي فرايند – تعداد دفعات دوباره كاري )</a:t>
            </a:r>
          </a:p>
          <a:p>
            <a:pPr algn="just" rtl="1">
              <a:lnSpc>
                <a:spcPct val="160000"/>
              </a:lnSpc>
              <a:spcBef>
                <a:spcPct val="50000"/>
              </a:spcBef>
              <a:buClrTx/>
            </a:pPr>
            <a:r>
              <a:rPr lang="en-US" sz="25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500">
                <a:latin typeface="Times New Roman" pitchFamily="18" charset="0"/>
                <a:cs typeface="B Homa" pitchFamily="2" charset="-78"/>
              </a:rPr>
              <a:t>فرآيند توليد ( كيفيت محصول – قطعات معيوب )</a:t>
            </a:r>
            <a:endParaRPr lang="en-US" sz="25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19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9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19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19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42" grpId="0" autoUpdateAnimBg="0"/>
      <p:bldP spid="419843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DF503-F518-423B-97E3-69584CA19978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42086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914400" y="609600"/>
            <a:ext cx="7543800" cy="685800"/>
          </a:xfrm>
        </p:spPr>
        <p:txBody>
          <a:bodyPr/>
          <a:lstStyle/>
          <a:p>
            <a:pPr algn="r"/>
            <a:r>
              <a:rPr lang="ar-SA" sz="3900" b="1">
                <a:latin typeface="Arial Black" pitchFamily="34" charset="0"/>
                <a:cs typeface="B Titr" pitchFamily="2" charset="-78"/>
              </a:rPr>
              <a:t>موارد مورد بحث در حوزه رشد و يادگيري</a:t>
            </a:r>
            <a:endParaRPr lang="en-US" sz="3900" b="1">
              <a:latin typeface="Arial Black" pitchFamily="34" charset="0"/>
              <a:cs typeface="B Titr" pitchFamily="2" charset="-78"/>
            </a:endParaRPr>
          </a:p>
        </p:txBody>
      </p:sp>
      <p:sp>
        <p:nvSpPr>
          <p:cNvPr id="42086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spcBef>
                <a:spcPct val="50000"/>
              </a:spcBef>
              <a:buClrTx/>
              <a:buFont typeface="Wingdings" pitchFamily="2" charset="2"/>
              <a:buChar char="ü"/>
            </a:pPr>
            <a:r>
              <a:rPr lang="en-US" sz="32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3200">
                <a:latin typeface="Times New Roman" pitchFamily="18" charset="0"/>
                <a:cs typeface="B Homa" pitchFamily="2" charset="-78"/>
              </a:rPr>
              <a:t>رضايت كاركنان </a:t>
            </a:r>
          </a:p>
          <a:p>
            <a:pPr algn="r" rtl="1">
              <a:spcBef>
                <a:spcPct val="50000"/>
              </a:spcBef>
              <a:buClrTx/>
              <a:buFont typeface="Wingdings" pitchFamily="2" charset="2"/>
              <a:buChar char="ü"/>
            </a:pPr>
            <a:r>
              <a:rPr lang="en-US" sz="32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3200">
                <a:latin typeface="Times New Roman" pitchFamily="18" charset="0"/>
                <a:cs typeface="B Homa" pitchFamily="2" charset="-78"/>
              </a:rPr>
              <a:t>نگهداري كاركنان </a:t>
            </a:r>
          </a:p>
          <a:p>
            <a:pPr algn="r" rtl="1">
              <a:spcBef>
                <a:spcPct val="50000"/>
              </a:spcBef>
              <a:buClrTx/>
              <a:buFont typeface="Wingdings" pitchFamily="2" charset="2"/>
              <a:buChar char="ü"/>
            </a:pPr>
            <a:r>
              <a:rPr lang="en-US" sz="32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3200">
                <a:latin typeface="Times New Roman" pitchFamily="18" charset="0"/>
                <a:cs typeface="B Homa" pitchFamily="2" charset="-78"/>
              </a:rPr>
              <a:t>بهره وري كاركنان </a:t>
            </a:r>
          </a:p>
          <a:p>
            <a:pPr algn="r" rtl="1">
              <a:spcBef>
                <a:spcPct val="50000"/>
              </a:spcBef>
              <a:buClrTx/>
              <a:buFont typeface="Wingdings" pitchFamily="2" charset="2"/>
              <a:buChar char="ü"/>
            </a:pPr>
            <a:r>
              <a:rPr lang="en-US" sz="32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3200">
                <a:latin typeface="Times New Roman" pitchFamily="18" charset="0"/>
                <a:cs typeface="B Homa" pitchFamily="2" charset="-78"/>
              </a:rPr>
              <a:t>زيرساختهاي مناسب </a:t>
            </a:r>
          </a:p>
          <a:p>
            <a:pPr algn="r" rtl="1">
              <a:spcBef>
                <a:spcPct val="50000"/>
              </a:spcBef>
              <a:buClrTx/>
              <a:buFont typeface="Wingdings" pitchFamily="2" charset="2"/>
              <a:buChar char="ü"/>
            </a:pPr>
            <a:r>
              <a:rPr lang="en-US" sz="32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3200">
                <a:latin typeface="Times New Roman" pitchFamily="18" charset="0"/>
                <a:cs typeface="B Homa" pitchFamily="2" charset="-78"/>
              </a:rPr>
              <a:t>مهارت كاركنان </a:t>
            </a:r>
            <a:endParaRPr lang="en-US" sz="3200">
              <a:latin typeface="Times New Roman" pitchFamily="18" charset="0"/>
              <a:cs typeface="B Homa" pitchFamily="2" charset="-78"/>
            </a:endParaRPr>
          </a:p>
          <a:p>
            <a:pPr algn="r" rtl="1">
              <a:buFontTx/>
              <a:buNone/>
            </a:pPr>
            <a:endParaRPr lang="en-US" sz="3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20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20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20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20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20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20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866" grpId="0" autoUpdateAnimBg="0"/>
      <p:bldP spid="420867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085C-9914-4AFE-B50D-47A5F4625E45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42189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914400" y="457200"/>
            <a:ext cx="7543800" cy="762000"/>
          </a:xfrm>
        </p:spPr>
        <p:txBody>
          <a:bodyPr/>
          <a:lstStyle/>
          <a:p>
            <a:pPr algn="ctr" rtl="1"/>
            <a:r>
              <a:rPr lang="ar-SA" sz="3900" b="1">
                <a:cs typeface="B Titr" pitchFamily="2" charset="-78"/>
              </a:rPr>
              <a:t>موارد مورد بحث در حوزه مالي</a:t>
            </a:r>
            <a:endParaRPr lang="en-US" sz="3900" b="1">
              <a:cs typeface="B Titr" pitchFamily="2" charset="-78"/>
            </a:endParaRPr>
          </a:p>
        </p:txBody>
      </p:sp>
      <p:sp>
        <p:nvSpPr>
          <p:cNvPr id="42189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543800" cy="4953000"/>
          </a:xfrm>
        </p:spPr>
        <p:txBody>
          <a:bodyPr/>
          <a:lstStyle/>
          <a:p>
            <a:pPr algn="r" rtl="1">
              <a:spcBef>
                <a:spcPct val="50000"/>
              </a:spcBef>
              <a:buClrTx/>
            </a:pPr>
            <a:r>
              <a:rPr lang="en-US" sz="24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400">
                <a:latin typeface="Times New Roman" pitchFamily="18" charset="0"/>
                <a:cs typeface="B Homa" pitchFamily="2" charset="-78"/>
              </a:rPr>
              <a:t>درصد رشد درآمد و فروش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4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400">
                <a:latin typeface="Times New Roman" pitchFamily="18" charset="0"/>
                <a:cs typeface="B Homa" pitchFamily="2" charset="-78"/>
              </a:rPr>
              <a:t>سودآوري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4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400">
                <a:latin typeface="Times New Roman" pitchFamily="18" charset="0"/>
                <a:cs typeface="B Homa" pitchFamily="2" charset="-78"/>
              </a:rPr>
              <a:t>مازاد نقدي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4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400">
                <a:latin typeface="Times New Roman" pitchFamily="18" charset="0"/>
                <a:cs typeface="B Homa" pitchFamily="2" charset="-78"/>
              </a:rPr>
              <a:t>ميزان ريسك سرمايه گذاري ها 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4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400">
                <a:latin typeface="Times New Roman" pitchFamily="18" charset="0"/>
                <a:cs typeface="B Homa" pitchFamily="2" charset="-78"/>
              </a:rPr>
              <a:t>زمينه هاي جديد درآمدي 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4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400">
                <a:latin typeface="Times New Roman" pitchFamily="18" charset="0"/>
                <a:cs typeface="B Homa" pitchFamily="2" charset="-78"/>
              </a:rPr>
              <a:t>موثر بودن استراتژيهاي سرمايه گذاري 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4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400">
                <a:latin typeface="Times New Roman" pitchFamily="18" charset="0"/>
                <a:cs typeface="B Homa" pitchFamily="2" charset="-78"/>
              </a:rPr>
              <a:t>درآمد بر پرسنل فروش 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400">
                <a:latin typeface="Times New Roman" pitchFamily="18" charset="0"/>
                <a:cs typeface="B Homa" pitchFamily="2" charset="-78"/>
              </a:rPr>
              <a:t> </a:t>
            </a:r>
            <a:r>
              <a:rPr lang="ar-SA" sz="2400">
                <a:latin typeface="Times New Roman" pitchFamily="18" charset="0"/>
                <a:cs typeface="B Homa" pitchFamily="2" charset="-78"/>
              </a:rPr>
              <a:t>نرخ كاهش هزينه</a:t>
            </a:r>
          </a:p>
          <a:p>
            <a:pPr algn="r" rtl="1">
              <a:spcBef>
                <a:spcPct val="50000"/>
              </a:spcBef>
              <a:buClrTx/>
            </a:pPr>
            <a:r>
              <a:rPr lang="en-US" sz="2400" i="1">
                <a:latin typeface="Times New Roman" pitchFamily="18" charset="0"/>
                <a:cs typeface="B Homa" pitchFamily="2" charset="-78"/>
              </a:rPr>
              <a:t>PAY BACK PERIOD</a:t>
            </a:r>
            <a:r>
              <a:rPr lang="en-US" sz="2400">
                <a:latin typeface="Times New Roman" pitchFamily="18" charset="0"/>
                <a:cs typeface="B Homa" pitchFamily="2" charset="-78"/>
              </a:rPr>
              <a:t>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21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21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21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21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21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21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21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21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21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421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890" grpId="0" autoUpdateAnimBg="0"/>
      <p:bldP spid="421891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3F943-8B86-4848-AC12-B3F1916590AB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42393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7543800" cy="762000"/>
          </a:xfrm>
        </p:spPr>
        <p:txBody>
          <a:bodyPr/>
          <a:lstStyle/>
          <a:p>
            <a:pPr algn="ctr" rtl="1"/>
            <a:r>
              <a:rPr lang="ar-SA" sz="3900" b="1">
                <a:cs typeface="B Titr" pitchFamily="2" charset="-78"/>
              </a:rPr>
              <a:t>آنچه كه در مورد </a:t>
            </a:r>
            <a:r>
              <a:rPr lang="en-US" sz="3900">
                <a:latin typeface="Arial Black" pitchFamily="34" charset="0"/>
                <a:cs typeface="B Titr" pitchFamily="2" charset="-78"/>
              </a:rPr>
              <a:t>PMS</a:t>
            </a:r>
            <a:r>
              <a:rPr lang="ar-SA" sz="3900" b="1">
                <a:cs typeface="B Titr" pitchFamily="2" charset="-78"/>
              </a:rPr>
              <a:t> بايد بدانيم</a:t>
            </a:r>
            <a:endParaRPr lang="en-US" sz="3900" b="1">
              <a:cs typeface="B Titr" pitchFamily="2" charset="-78"/>
            </a:endParaRPr>
          </a:p>
        </p:txBody>
      </p:sp>
      <p:sp>
        <p:nvSpPr>
          <p:cNvPr id="423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305800" cy="5181600"/>
          </a:xfrm>
        </p:spPr>
        <p:txBody>
          <a:bodyPr/>
          <a:lstStyle/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1- مديريت موفق عملكرد ديگر يك گزينه اختياري نيست .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2- مديريت عملكرد يعني پذيرفتن و استقبال كردن از تغيير نه فاصله گرفتن از آن .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3- فرايندي مستمر و مداوم است نه پروژه اي كه يكبار اجرا مي گردد .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4- فعاليتي است بر محور كاركنان . 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5- به اتفاق كاركنان انجام مي شود نه با درباره كاركنان . 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6- نيروي محركه آن فاصله موقعيت كنوني و موقعيت مطلوب است . 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7- معيارهاي مديريت موفق عملكرد معتبر و قابل درك است . 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8- اين معيارها از كارايي و اثربخشي و انطباق پذيري گفت و گو مي كند .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9- از فنوني استفاده مي كند كه  به جا و موثر است و به خوبي و شايستگي آنها را به كار مي برد .</a:t>
            </a:r>
          </a:p>
          <a:p>
            <a:pPr algn="just" rtl="1">
              <a:spcBef>
                <a:spcPct val="50000"/>
              </a:spcBef>
              <a:buClrTx/>
              <a:buFontTx/>
              <a:buNone/>
            </a:pPr>
            <a:r>
              <a:rPr lang="ar-SA" sz="2100">
                <a:latin typeface="Times New Roman" pitchFamily="18" charset="0"/>
                <a:cs typeface="B Homa" pitchFamily="2" charset="-78"/>
              </a:rPr>
              <a:t>10 – داوري نهايي مديريت عملكرد با مشتري است و اوست كه بايد راضي و خشنود باشد .</a:t>
            </a:r>
            <a:endParaRPr lang="en-US" sz="2100">
              <a:latin typeface="Times New Roman" pitchFamily="18" charset="0"/>
              <a:cs typeface="B Homa" pitchFamily="2" charset="-78"/>
            </a:endParaRPr>
          </a:p>
          <a:p>
            <a:pPr algn="just" rtl="1">
              <a:buFontTx/>
              <a:buNone/>
            </a:pPr>
            <a:endParaRPr lang="en-US" sz="21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23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23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23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23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23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23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23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23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23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23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23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3938" grpId="0" autoUpdateAnimBg="0"/>
      <p:bldP spid="423939" grpId="0" build="p" autoUpdateAnimBg="0"/>
    </p:bldLst>
  </p:timing>
</p:sld>
</file>

<file path=ppt/theme/theme1.xml><?xml version="1.0" encoding="utf-8"?>
<a:theme xmlns:a="http://schemas.openxmlformats.org/drawingml/2006/main" name="Selling Your Ideas">
  <a:themeElements>
    <a:clrScheme name="Selling Your Ideas 1">
      <a:dk1>
        <a:srgbClr val="F1B60F"/>
      </a:dk1>
      <a:lt1>
        <a:srgbClr val="FFFFFF"/>
      </a:lt1>
      <a:dk2>
        <a:srgbClr val="115606"/>
      </a:dk2>
      <a:lt2>
        <a:srgbClr val="F1B60F"/>
      </a:lt2>
      <a:accent1>
        <a:srgbClr val="CC9900"/>
      </a:accent1>
      <a:accent2>
        <a:srgbClr val="000000"/>
      </a:accent2>
      <a:accent3>
        <a:srgbClr val="AAB4AA"/>
      </a:accent3>
      <a:accent4>
        <a:srgbClr val="DADADA"/>
      </a:accent4>
      <a:accent5>
        <a:srgbClr val="E2CAAA"/>
      </a:accent5>
      <a:accent6>
        <a:srgbClr val="000000"/>
      </a:accent6>
      <a:hlink>
        <a:srgbClr val="FF6600"/>
      </a:hlink>
      <a:folHlink>
        <a:srgbClr val="DC5900"/>
      </a:folHlink>
    </a:clrScheme>
    <a:fontScheme name="Selling Your Ideas">
      <a:majorFont>
        <a:latin typeface="Arial"/>
        <a:ea typeface=""/>
        <a:cs typeface="Times New Roman"/>
      </a:majorFont>
      <a:minorFont>
        <a:latin typeface="Arial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1" lang="en-US" sz="3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1" lang="en-US" sz="3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Times New Roman" pitchFamily="18" charset="0"/>
          </a:defRPr>
        </a:defPPr>
      </a:lstStyle>
    </a:lnDef>
  </a:objectDefaults>
  <a:extraClrSchemeLst>
    <a:extraClrScheme>
      <a:clrScheme name="Selling Your Ideas 1">
        <a:dk1>
          <a:srgbClr val="F1B60F"/>
        </a:dk1>
        <a:lt1>
          <a:srgbClr val="FFFFFF"/>
        </a:lt1>
        <a:dk2>
          <a:srgbClr val="115606"/>
        </a:dk2>
        <a:lt2>
          <a:srgbClr val="F1B60F"/>
        </a:lt2>
        <a:accent1>
          <a:srgbClr val="CC9900"/>
        </a:accent1>
        <a:accent2>
          <a:srgbClr val="000000"/>
        </a:accent2>
        <a:accent3>
          <a:srgbClr val="AAB4AA"/>
        </a:accent3>
        <a:accent4>
          <a:srgbClr val="DADADA"/>
        </a:accent4>
        <a:accent5>
          <a:srgbClr val="E2CAAA"/>
        </a:accent5>
        <a:accent6>
          <a:srgbClr val="000000"/>
        </a:accent6>
        <a:hlink>
          <a:srgbClr val="FF6600"/>
        </a:hlink>
        <a:folHlink>
          <a:srgbClr val="DC5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lling Your Ideas 2">
        <a:dk1>
          <a:srgbClr val="FF9900"/>
        </a:dk1>
        <a:lt1>
          <a:srgbClr val="FFFFFF"/>
        </a:lt1>
        <a:dk2>
          <a:srgbClr val="4DC024"/>
        </a:dk2>
        <a:lt2>
          <a:srgbClr val="FFFFFF"/>
        </a:lt2>
        <a:accent1>
          <a:srgbClr val="FF6600"/>
        </a:accent1>
        <a:accent2>
          <a:srgbClr val="24864C"/>
        </a:accent2>
        <a:accent3>
          <a:srgbClr val="B2DCAC"/>
        </a:accent3>
        <a:accent4>
          <a:srgbClr val="DADADA"/>
        </a:accent4>
        <a:accent5>
          <a:srgbClr val="FFB8AA"/>
        </a:accent5>
        <a:accent6>
          <a:srgbClr val="207944"/>
        </a:accent6>
        <a:hlink>
          <a:srgbClr val="4D4D4D"/>
        </a:hlink>
        <a:folHlink>
          <a:srgbClr val="5F5F5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lling Your Ideas 3">
        <a:dk1>
          <a:srgbClr val="777777"/>
        </a:dk1>
        <a:lt1>
          <a:srgbClr val="FFFFFF"/>
        </a:lt1>
        <a:dk2>
          <a:srgbClr val="727272"/>
        </a:dk2>
        <a:lt2>
          <a:srgbClr val="FFFFFF"/>
        </a:lt2>
        <a:accent1>
          <a:srgbClr val="808080"/>
        </a:accent1>
        <a:accent2>
          <a:srgbClr val="555555"/>
        </a:accent2>
        <a:accent3>
          <a:srgbClr val="BCBCBC"/>
        </a:accent3>
        <a:accent4>
          <a:srgbClr val="DADADA"/>
        </a:accent4>
        <a:accent5>
          <a:srgbClr val="C0C0C0"/>
        </a:accent5>
        <a:accent6>
          <a:srgbClr val="4C4C4C"/>
        </a:accent6>
        <a:hlink>
          <a:srgbClr val="969696"/>
        </a:hlink>
        <a:folHlink>
          <a:srgbClr val="4D4D4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D:\RSS FOLDER\Motefareghe\sample\Selling Your Ideas.pot</Template>
  <TotalTime>260</TotalTime>
  <Words>894</Words>
  <Application>Microsoft Office PowerPoint</Application>
  <PresentationFormat>On-screen Show (4:3)</PresentationFormat>
  <Paragraphs>186</Paragraphs>
  <Slides>22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Selling Your Ideas</vt:lpstr>
      <vt:lpstr>بنام خدا</vt:lpstr>
      <vt:lpstr>مدیریت عملكرد و BSC Performance Measurement System</vt:lpstr>
      <vt:lpstr>مشخصات دنياي جديد</vt:lpstr>
      <vt:lpstr>تغييرات غير قابل اجتناب</vt:lpstr>
      <vt:lpstr>دلائل اندازه گيري عملكرد سازماني</vt:lpstr>
      <vt:lpstr>نيازمنديهاي حوزه عملكرد سازماني</vt:lpstr>
      <vt:lpstr>ارتباط بين سازمان و ارزيابي عملكرد</vt:lpstr>
      <vt:lpstr>ارتباط بين سازمان ، اهداف ، فرآيندها وCSF  ها</vt:lpstr>
      <vt:lpstr>در تدوين شاخص هاي ارزيابي  بايد به چند نكته توجه نمود:</vt:lpstr>
      <vt:lpstr>شناسنامه شاخص</vt:lpstr>
      <vt:lpstr>مشخصات يك نظام ارزيابي و چارچوب ارزيابي</vt:lpstr>
      <vt:lpstr>معرفي چند نظام ارزيابي</vt:lpstr>
      <vt:lpstr>حوزه هاي اصلي نظام هاي ارزيابي</vt:lpstr>
      <vt:lpstr>PowerPoint Presentation</vt:lpstr>
      <vt:lpstr>PowerPoint Presentation</vt:lpstr>
      <vt:lpstr>معرفيBSC  بعنوان يك نظام ارزيابي مناسب</vt:lpstr>
      <vt:lpstr> معرفي چارچوب BSC</vt:lpstr>
      <vt:lpstr>موارد مورد بحث در حوزه مشتريان</vt:lpstr>
      <vt:lpstr>موارد مورد بحث در حوزه فرآيندها</vt:lpstr>
      <vt:lpstr>موارد مورد بحث در حوزه رشد و يادگيري</vt:lpstr>
      <vt:lpstr>موارد مورد بحث در حوزه مالي</vt:lpstr>
      <vt:lpstr>آنچه كه در مورد PMS بايد بدانيم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Farhad</dc:creator>
  <cp:lastModifiedBy>Windows User</cp:lastModifiedBy>
  <cp:revision>118</cp:revision>
  <cp:lastPrinted>1601-01-01T00:00:00Z</cp:lastPrinted>
  <dcterms:created xsi:type="dcterms:W3CDTF">2002-10-19T07:07:34Z</dcterms:created>
  <dcterms:modified xsi:type="dcterms:W3CDTF">2020-05-21T14:50:24Z</dcterms:modified>
</cp:coreProperties>
</file>