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840" r:id="rId1"/>
  </p:sldMasterIdLst>
  <p:sldIdLst>
    <p:sldId id="266" r:id="rId2"/>
    <p:sldId id="267" r:id="rId3"/>
    <p:sldId id="286" r:id="rId4"/>
    <p:sldId id="270" r:id="rId5"/>
    <p:sldId id="271" r:id="rId6"/>
    <p:sldId id="272" r:id="rId7"/>
    <p:sldId id="268" r:id="rId8"/>
    <p:sldId id="273" r:id="rId9"/>
    <p:sldId id="276" r:id="rId10"/>
    <p:sldId id="274" r:id="rId11"/>
    <p:sldId id="275" r:id="rId12"/>
    <p:sldId id="277" r:id="rId13"/>
    <p:sldId id="269" r:id="rId14"/>
    <p:sldId id="278" r:id="rId15"/>
    <p:sldId id="279" r:id="rId16"/>
    <p:sldId id="280" r:id="rId17"/>
    <p:sldId id="281" r:id="rId18"/>
    <p:sldId id="282" r:id="rId19"/>
    <p:sldId id="283" r:id="rId20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08C86F8-45B5-421D-9448-E4DA4C8FFFCD}" type="datetimeFigureOut">
              <a:rPr lang="fa-IR" smtClean="0"/>
              <a:t>27/08/1441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5B38C4C-A309-4860-96A0-666B4D87DD1F}" type="slidenum">
              <a:rPr lang="fa-IR" smtClean="0"/>
              <a:t>‹#›</a:t>
            </a:fld>
            <a:endParaRPr lang="fa-IR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049577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C86F8-45B5-421D-9448-E4DA4C8FFFCD}" type="datetimeFigureOut">
              <a:rPr lang="fa-IR" smtClean="0"/>
              <a:t>27/08/1441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38C4C-A309-4860-96A0-666B4D87DD1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283204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08C86F8-45B5-421D-9448-E4DA4C8FFFCD}" type="datetimeFigureOut">
              <a:rPr lang="fa-IR" smtClean="0"/>
              <a:t>27/08/1441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5B38C4C-A309-4860-96A0-666B4D87DD1F}" type="slidenum">
              <a:rPr lang="fa-IR" smtClean="0"/>
              <a:t>‹#›</a:t>
            </a:fld>
            <a:endParaRPr lang="fa-IR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3749885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C86F8-45B5-421D-9448-E4DA4C8FFFCD}" type="datetimeFigureOut">
              <a:rPr lang="fa-IR" smtClean="0"/>
              <a:t>27/08/1441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38C4C-A309-4860-96A0-666B4D87DD1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378207272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C86F8-45B5-421D-9448-E4DA4C8FFFCD}" type="datetimeFigureOut">
              <a:rPr lang="fa-IR" smtClean="0"/>
              <a:t>27/08/1441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38C4C-A309-4860-96A0-666B4D87DD1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30635533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C86F8-45B5-421D-9448-E4DA4C8FFFCD}" type="datetimeFigureOut">
              <a:rPr lang="fa-IR" smtClean="0"/>
              <a:t>27/08/1441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38C4C-A309-4860-96A0-666B4D87DD1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69642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C86F8-45B5-421D-9448-E4DA4C8FFFCD}" type="datetimeFigureOut">
              <a:rPr lang="fa-IR" smtClean="0"/>
              <a:t>27/08/1441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38C4C-A309-4860-96A0-666B4D87DD1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086373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708C86F8-45B5-421D-9448-E4DA4C8FFFCD}" type="datetimeFigureOut">
              <a:rPr lang="fa-IR" smtClean="0"/>
              <a:t>27/08/1441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65B38C4C-A309-4860-96A0-666B4D87DD1F}" type="slidenum">
              <a:rPr lang="fa-IR" smtClean="0"/>
              <a:t>‹#›</a:t>
            </a:fld>
            <a:endParaRPr lang="fa-IR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938622754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708C86F8-45B5-421D-9448-E4DA4C8FFFCD}" type="datetimeFigureOut">
              <a:rPr lang="fa-IR" smtClean="0"/>
              <a:t>27/08/1441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65B38C4C-A309-4860-96A0-666B4D87DD1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322159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C86F8-45B5-421D-9448-E4DA4C8FFFCD}" type="datetimeFigureOut">
              <a:rPr lang="fa-IR" smtClean="0"/>
              <a:t>27/08/1441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38C4C-A309-4860-96A0-666B4D87DD1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5348245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C86F8-45B5-421D-9448-E4DA4C8FFFCD}" type="datetimeFigureOut">
              <a:rPr lang="fa-IR" smtClean="0"/>
              <a:t>27/08/1441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38C4C-A309-4860-96A0-666B4D87DD1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319928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fa-IR" dirty="0" smtClean="0"/>
              <a:t>فروردین 1395</a:t>
            </a:r>
            <a:endParaRPr lang="fa-I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dirty="0" smtClean="0"/>
              <a:t>http://mojdemehr.blogfa.com</a:t>
            </a:r>
            <a:endParaRPr lang="fa-I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fa-IR" dirty="0" smtClean="0"/>
              <a:t>وبلاگ مژده مهر</a:t>
            </a:r>
            <a:endParaRPr lang="fa-IR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845065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iming>
    <p:tnLst>
      <p:par>
        <p:cTn id="1" dur="indefinite" restart="never" nodeType="tmRoot"/>
      </p:par>
    </p:tnLst>
  </p:timing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0 Koodak Bold" panose="00000700000000000000" pitchFamily="2" charset="-78"/>
        </a:defRPr>
      </a:lvl1pPr>
    </p:titleStyle>
    <p:bodyStyle>
      <a:lvl1pPr marL="0" indent="0" algn="r" defTabSz="914400" rtl="1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None/>
        <a:defRPr sz="4000" kern="1200">
          <a:solidFill>
            <a:schemeClr val="accent5">
              <a:lumMod val="50000"/>
            </a:schemeClr>
          </a:solidFill>
          <a:latin typeface="+mn-lt"/>
          <a:ea typeface="+mn-ea"/>
          <a:cs typeface="0 Koodak Bold" panose="00000700000000000000" pitchFamily="2" charset="-78"/>
        </a:defRPr>
      </a:lvl1pPr>
      <a:lvl2pPr marL="685800" indent="-228600" algn="r" defTabSz="914400" rtl="1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371600" indent="0" algn="r" defTabSz="914400" rtl="1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None/>
        <a:defRPr sz="2800" kern="1200">
          <a:solidFill>
            <a:srgbClr val="002060"/>
          </a:solidFill>
          <a:latin typeface="+mn-lt"/>
          <a:ea typeface="+mn-ea"/>
          <a:cs typeface="0 Koodak Bold" panose="00000700000000000000" pitchFamily="2" charset="-78"/>
        </a:defRPr>
      </a:lvl4pPr>
      <a:lvl5pPr marL="2057400" indent="-228600" algn="r" defTabSz="914400" rtl="1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3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3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4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5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13" Type="http://schemas.openxmlformats.org/officeDocument/2006/relationships/image" Target="../media/image12.wmf"/><Relationship Id="rId3" Type="http://schemas.openxmlformats.org/officeDocument/2006/relationships/image" Target="../media/image14.png"/><Relationship Id="rId7" Type="http://schemas.openxmlformats.org/officeDocument/2006/relationships/image" Target="../media/image9.wmf"/><Relationship Id="rId12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7.bin"/><Relationship Id="rId11" Type="http://schemas.openxmlformats.org/officeDocument/2006/relationships/image" Target="../media/image11.wmf"/><Relationship Id="rId5" Type="http://schemas.openxmlformats.org/officeDocument/2006/relationships/image" Target="../media/image8.wmf"/><Relationship Id="rId15" Type="http://schemas.openxmlformats.org/officeDocument/2006/relationships/image" Target="../media/image13.wmf"/><Relationship Id="rId10" Type="http://schemas.openxmlformats.org/officeDocument/2006/relationships/oleObject" Target="../embeddings/oleObject9.bin"/><Relationship Id="rId4" Type="http://schemas.openxmlformats.org/officeDocument/2006/relationships/oleObject" Target="../embeddings/oleObject6.bin"/><Relationship Id="rId9" Type="http://schemas.openxmlformats.org/officeDocument/2006/relationships/image" Target="../media/image10.wmf"/><Relationship Id="rId14" Type="http://schemas.openxmlformats.org/officeDocument/2006/relationships/oleObject" Target="../embeddings/oleObject11.bin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120" y="1915864"/>
            <a:ext cx="5909045" cy="3740078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948" y="3785903"/>
            <a:ext cx="25908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93697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6600" dirty="0" smtClean="0"/>
              <a:t>ریاضی کلاس پنجم </a:t>
            </a:r>
            <a:endParaRPr lang="fa-IR" sz="6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fa-IR" sz="11500" dirty="0" smtClean="0">
                <a:solidFill>
                  <a:srgbClr val="FF0000"/>
                </a:solidFill>
              </a:rPr>
              <a:t>مساحت لوزی </a:t>
            </a:r>
          </a:p>
          <a:p>
            <a:pPr algn="ctr"/>
            <a:endParaRPr lang="fa-IR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9176" y="341038"/>
            <a:ext cx="2590800" cy="304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948" y="3785903"/>
            <a:ext cx="25908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543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لوزی یک متوازی الاضلاع است.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a-IR" dirty="0" smtClean="0"/>
              <a:t>هرچهارضلع لوزی به یک اندازه است.</a:t>
            </a:r>
          </a:p>
          <a:p>
            <a:r>
              <a:rPr lang="fa-IR" dirty="0" smtClean="0"/>
              <a:t>زاویه های روبه رو در لوزی با هم برابرند.</a:t>
            </a:r>
          </a:p>
          <a:p>
            <a:r>
              <a:rPr lang="fa-IR" dirty="0" smtClean="0"/>
              <a:t>لوزی دوزاویه ی تند ودو زاویه باز دارد.</a:t>
            </a:r>
          </a:p>
          <a:p>
            <a:r>
              <a:rPr lang="fa-IR" dirty="0" smtClean="0"/>
              <a:t>قطرها در لوزی برهم عمودند.</a:t>
            </a:r>
            <a:endParaRPr lang="fa-IR" dirty="0"/>
          </a:p>
        </p:txBody>
      </p:sp>
      <p:sp>
        <p:nvSpPr>
          <p:cNvPr id="4" name="Flowchart: Decision 3"/>
          <p:cNvSpPr/>
          <p:nvPr/>
        </p:nvSpPr>
        <p:spPr>
          <a:xfrm>
            <a:off x="1251678" y="2299063"/>
            <a:ext cx="1974848" cy="3579223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cxnSp>
        <p:nvCxnSpPr>
          <p:cNvPr id="6" name="Straight Connector 5"/>
          <p:cNvCxnSpPr>
            <a:stCxn id="4" idx="0"/>
          </p:cNvCxnSpPr>
          <p:nvPr/>
        </p:nvCxnSpPr>
        <p:spPr>
          <a:xfrm flipH="1">
            <a:off x="2233749" y="2299063"/>
            <a:ext cx="5353" cy="358052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>
            <a:stCxn id="3" idx="1"/>
            <a:endCxn id="4" idx="3"/>
          </p:cNvCxnSpPr>
          <p:nvPr/>
        </p:nvCxnSpPr>
        <p:spPr>
          <a:xfrm>
            <a:off x="1251678" y="4082797"/>
            <a:ext cx="1974848" cy="587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>
            <a:endCxn id="4" idx="3"/>
          </p:cNvCxnSpPr>
          <p:nvPr/>
        </p:nvCxnSpPr>
        <p:spPr>
          <a:xfrm>
            <a:off x="2233749" y="2286001"/>
            <a:ext cx="992777" cy="1802674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stCxn id="4" idx="3"/>
          </p:cNvCxnSpPr>
          <p:nvPr/>
        </p:nvCxnSpPr>
        <p:spPr>
          <a:xfrm flipH="1">
            <a:off x="2233750" y="4088675"/>
            <a:ext cx="992776" cy="1802673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1246325" y="2299064"/>
            <a:ext cx="992776" cy="1802673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stCxn id="3" idx="1"/>
          </p:cNvCxnSpPr>
          <p:nvPr/>
        </p:nvCxnSpPr>
        <p:spPr>
          <a:xfrm>
            <a:off x="1251678" y="4082797"/>
            <a:ext cx="992776" cy="1795489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3" name="Isosceles Triangle 22"/>
          <p:cNvSpPr/>
          <p:nvPr/>
        </p:nvSpPr>
        <p:spPr>
          <a:xfrm>
            <a:off x="2024743" y="2410095"/>
            <a:ext cx="418011" cy="359232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4" name="Isosceles Triangle 23"/>
          <p:cNvSpPr/>
          <p:nvPr/>
        </p:nvSpPr>
        <p:spPr>
          <a:xfrm flipV="1">
            <a:off x="2014038" y="5516447"/>
            <a:ext cx="428716" cy="355961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5" name="Isosceles Triangle 24"/>
          <p:cNvSpPr/>
          <p:nvPr/>
        </p:nvSpPr>
        <p:spPr>
          <a:xfrm rot="16200000">
            <a:off x="801962" y="3951961"/>
            <a:ext cx="1244833" cy="325673"/>
          </a:xfrm>
          <a:prstGeom prst="triangl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6" name="Isosceles Triangle 25"/>
          <p:cNvSpPr/>
          <p:nvPr/>
        </p:nvSpPr>
        <p:spPr>
          <a:xfrm rot="16200000" flipV="1">
            <a:off x="2415690" y="3918671"/>
            <a:ext cx="1244833" cy="366131"/>
          </a:xfrm>
          <a:prstGeom prst="triangl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417816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درسال های گذشته بامستطیل آشناشده اید.</a:t>
            </a:r>
            <a:br>
              <a:rPr lang="fa-IR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</a:br>
            <a:r>
              <a:rPr lang="fa-IR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مساحت مستطیل چگونه به دست می آمد؟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Rectangle 3"/>
          <p:cNvSpPr/>
          <p:nvPr/>
        </p:nvSpPr>
        <p:spPr>
          <a:xfrm>
            <a:off x="3521122" y="2975213"/>
            <a:ext cx="5227093" cy="1856095"/>
          </a:xfrm>
          <a:prstGeom prst="rect">
            <a:avLst/>
          </a:prstGeom>
          <a:solidFill>
            <a:schemeClr val="accent5">
              <a:lumMod val="75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209775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Rectangle 3"/>
          <p:cNvSpPr/>
          <p:nvPr/>
        </p:nvSpPr>
        <p:spPr>
          <a:xfrm>
            <a:off x="3521122" y="2975213"/>
            <a:ext cx="5227093" cy="1856095"/>
          </a:xfrm>
          <a:prstGeom prst="rect">
            <a:avLst/>
          </a:prstGeom>
          <a:solidFill>
            <a:schemeClr val="accent5">
              <a:lumMod val="75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Rectangle 4"/>
          <p:cNvSpPr/>
          <p:nvPr/>
        </p:nvSpPr>
        <p:spPr>
          <a:xfrm>
            <a:off x="2064483" y="776052"/>
            <a:ext cx="81403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عرض      طول    مساحت مستطیل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6" name="Equal 5"/>
          <p:cNvSpPr/>
          <p:nvPr/>
        </p:nvSpPr>
        <p:spPr>
          <a:xfrm>
            <a:off x="5895833" y="1128451"/>
            <a:ext cx="445006" cy="351279"/>
          </a:xfrm>
          <a:prstGeom prst="mathEqua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solidFill>
                <a:schemeClr val="tx1"/>
              </a:solidFill>
            </a:endParaRPr>
          </a:p>
        </p:txBody>
      </p:sp>
      <p:sp>
        <p:nvSpPr>
          <p:cNvPr id="7" name="Multiply 6"/>
          <p:cNvSpPr/>
          <p:nvPr/>
        </p:nvSpPr>
        <p:spPr>
          <a:xfrm>
            <a:off x="7861111" y="923214"/>
            <a:ext cx="573206" cy="776168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448917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fa-IR" b="1" cap="none" spc="0" dirty="0" smtClean="0">
                <a:ln/>
                <a:solidFill>
                  <a:srgbClr val="0070C0"/>
                </a:solidFill>
              </a:rPr>
              <a:t>حال لوزی را داخل مستطیل قرار می دهیم.</a:t>
            </a:r>
            <a:br>
              <a:rPr lang="fa-IR" b="1" cap="none" spc="0" dirty="0" smtClean="0">
                <a:ln/>
                <a:solidFill>
                  <a:srgbClr val="0070C0"/>
                </a:solidFill>
              </a:rPr>
            </a:br>
            <a:endParaRPr lang="fa-IR" b="1" cap="none" spc="0" dirty="0">
              <a:ln/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Rectangle 3"/>
          <p:cNvSpPr/>
          <p:nvPr/>
        </p:nvSpPr>
        <p:spPr>
          <a:xfrm>
            <a:off x="3521122" y="2975213"/>
            <a:ext cx="5227093" cy="1856095"/>
          </a:xfrm>
          <a:prstGeom prst="rect">
            <a:avLst/>
          </a:prstGeom>
          <a:solidFill>
            <a:schemeClr val="accent5">
              <a:lumMod val="75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Flowchart: Decision 4"/>
          <p:cNvSpPr/>
          <p:nvPr/>
        </p:nvSpPr>
        <p:spPr>
          <a:xfrm>
            <a:off x="3521122" y="2975213"/>
            <a:ext cx="5227093" cy="1856095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Rectangle 5"/>
          <p:cNvSpPr/>
          <p:nvPr/>
        </p:nvSpPr>
        <p:spPr>
          <a:xfrm>
            <a:off x="2989335" y="1237717"/>
            <a:ext cx="73324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fa-IR" sz="5400" b="1" cap="none" spc="0" dirty="0" smtClean="0">
                <a:ln/>
                <a:solidFill>
                  <a:srgbClr val="002060"/>
                </a:solidFill>
                <a:effectLst/>
              </a:rPr>
              <a:t>قطرهای لوزی را رسم می کنیم.</a:t>
            </a:r>
            <a:endParaRPr lang="en-US" sz="5400" b="1" cap="none" spc="0" dirty="0">
              <a:ln/>
              <a:solidFill>
                <a:srgbClr val="002060"/>
              </a:solidFill>
              <a:effectLst/>
            </a:endParaRPr>
          </a:p>
        </p:txBody>
      </p:sp>
      <p:cxnSp>
        <p:nvCxnSpPr>
          <p:cNvPr id="8" name="Straight Connector 7"/>
          <p:cNvCxnSpPr>
            <a:stCxn id="5" idx="1"/>
            <a:endCxn id="5" idx="3"/>
          </p:cNvCxnSpPr>
          <p:nvPr/>
        </p:nvCxnSpPr>
        <p:spPr>
          <a:xfrm>
            <a:off x="3521122" y="3903261"/>
            <a:ext cx="5227093" cy="0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>
            <a:stCxn id="5" idx="0"/>
          </p:cNvCxnSpPr>
          <p:nvPr/>
        </p:nvCxnSpPr>
        <p:spPr>
          <a:xfrm flipH="1">
            <a:off x="6134668" y="2975213"/>
            <a:ext cx="1" cy="1856095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0256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Rectangle 3"/>
          <p:cNvSpPr/>
          <p:nvPr/>
        </p:nvSpPr>
        <p:spPr>
          <a:xfrm>
            <a:off x="3807726" y="3091219"/>
            <a:ext cx="5295331" cy="21768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Right Triangle 5"/>
          <p:cNvSpPr/>
          <p:nvPr/>
        </p:nvSpPr>
        <p:spPr>
          <a:xfrm>
            <a:off x="3835020" y="4258102"/>
            <a:ext cx="2538486" cy="996285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Right Triangle 6"/>
          <p:cNvSpPr/>
          <p:nvPr/>
        </p:nvSpPr>
        <p:spPr>
          <a:xfrm flipH="1">
            <a:off x="6387152" y="4258103"/>
            <a:ext cx="2695434" cy="1023580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Right Triangle 7"/>
          <p:cNvSpPr/>
          <p:nvPr/>
        </p:nvSpPr>
        <p:spPr>
          <a:xfrm flipV="1">
            <a:off x="3835019" y="3109125"/>
            <a:ext cx="2497544" cy="1019323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Right Triangle 8"/>
          <p:cNvSpPr/>
          <p:nvPr/>
        </p:nvSpPr>
        <p:spPr>
          <a:xfrm rot="10800000">
            <a:off x="6557748" y="3091219"/>
            <a:ext cx="2524838" cy="1023581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Right Triangle 10"/>
          <p:cNvSpPr/>
          <p:nvPr/>
        </p:nvSpPr>
        <p:spPr>
          <a:xfrm rot="10800000" flipV="1">
            <a:off x="3732404" y="3063924"/>
            <a:ext cx="2712748" cy="1127434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2" name="Right Triangle 11"/>
          <p:cNvSpPr/>
          <p:nvPr/>
        </p:nvSpPr>
        <p:spPr>
          <a:xfrm flipV="1">
            <a:off x="6474145" y="4233662"/>
            <a:ext cx="2603312" cy="1048021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" name="Right Triangle 12"/>
          <p:cNvSpPr/>
          <p:nvPr/>
        </p:nvSpPr>
        <p:spPr>
          <a:xfrm>
            <a:off x="6443446" y="3082390"/>
            <a:ext cx="2734933" cy="1108969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4" name="Right Triangle 13"/>
          <p:cNvSpPr/>
          <p:nvPr/>
        </p:nvSpPr>
        <p:spPr>
          <a:xfrm flipH="1" flipV="1">
            <a:off x="3753142" y="4232303"/>
            <a:ext cx="2690305" cy="1063027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5" name="Rectangle 14"/>
          <p:cNvSpPr/>
          <p:nvPr/>
        </p:nvSpPr>
        <p:spPr>
          <a:xfrm>
            <a:off x="1889053" y="820392"/>
            <a:ext cx="929132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4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مستطیل را به قسمت های مساوی تقسیم می کنیم.</a:t>
            </a:r>
            <a:endParaRPr lang="en-US" sz="4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81046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dirty="0" smtClean="0"/>
              <a:t>این مستطیل از چندقسمت مساوی تشکیل </a:t>
            </a:r>
            <a:br>
              <a:rPr lang="fa-IR" dirty="0" smtClean="0"/>
            </a:br>
            <a:r>
              <a:rPr lang="fa-IR" dirty="0" smtClean="0"/>
              <a:t>شده است؟</a:t>
            </a:r>
            <a:endParaRPr lang="fa-IR" dirty="0"/>
          </a:p>
        </p:txBody>
      </p:sp>
      <p:sp>
        <p:nvSpPr>
          <p:cNvPr id="5" name="Right Triangle 4"/>
          <p:cNvSpPr/>
          <p:nvPr/>
        </p:nvSpPr>
        <p:spPr>
          <a:xfrm>
            <a:off x="3835020" y="4258102"/>
            <a:ext cx="2538486" cy="996285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Right Triangle 5"/>
          <p:cNvSpPr/>
          <p:nvPr/>
        </p:nvSpPr>
        <p:spPr>
          <a:xfrm flipH="1">
            <a:off x="6387152" y="4258103"/>
            <a:ext cx="2695434" cy="1023580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Right Triangle 6"/>
          <p:cNvSpPr/>
          <p:nvPr/>
        </p:nvSpPr>
        <p:spPr>
          <a:xfrm flipV="1">
            <a:off x="3835019" y="3109125"/>
            <a:ext cx="2497544" cy="1019323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Right Triangle 7"/>
          <p:cNvSpPr/>
          <p:nvPr/>
        </p:nvSpPr>
        <p:spPr>
          <a:xfrm rot="10800000">
            <a:off x="6547768" y="3082390"/>
            <a:ext cx="2524838" cy="1023581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Right Triangle 8"/>
          <p:cNvSpPr/>
          <p:nvPr/>
        </p:nvSpPr>
        <p:spPr>
          <a:xfrm rot="10800000" flipV="1">
            <a:off x="3732404" y="3063924"/>
            <a:ext cx="2712748" cy="1127434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" name="Right Triangle 9"/>
          <p:cNvSpPr/>
          <p:nvPr/>
        </p:nvSpPr>
        <p:spPr>
          <a:xfrm flipV="1">
            <a:off x="6474145" y="4233662"/>
            <a:ext cx="2603312" cy="1048021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Right Triangle 10"/>
          <p:cNvSpPr/>
          <p:nvPr/>
        </p:nvSpPr>
        <p:spPr>
          <a:xfrm>
            <a:off x="6443446" y="3082390"/>
            <a:ext cx="2734933" cy="1108969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2" name="Right Triangle 11"/>
          <p:cNvSpPr/>
          <p:nvPr/>
        </p:nvSpPr>
        <p:spPr>
          <a:xfrm flipH="1" flipV="1">
            <a:off x="3753142" y="4232303"/>
            <a:ext cx="2690305" cy="1063027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9793674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 -0.038 0.075 -0.062 0.125 -0.062 C 0.175 -0.062 0.22 -0.038 0.25 0 C 0.22 0.038 0.175 0.062 0.125 0.062 C 0.075 0.062 0.03 0.038 0 0 Z" pathEditMode="relative" ptsTypes="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12 -0.018 0.033 -0.044 0.058 -0.044 C 0.095 -0.044 0.125 -0.017 0.125 0.017 C 0.125 0.028 0.122 0.038 0.116 0.047 C 0.117 0.047 0 0.182 0 0.183 C 0 0.182 -0.117 0.047 -0.116 0.047 C -0.122 0.038 -0.125 0.028 -0.125 0.017 C -0.125 -0.017 -0.095 -0.044 -0.057 -0.044 C -0.033 -0.044 -0.012 -0.018 0 0 Z" pathEditMode="relative" ptsTypes="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67 0 L 0.21 0.167 L -0.04 0.167 L 0 0 Z" pathEditMode="relative" ptsTypes="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73 -0.073 L 0.177 -0.073 L 0.25 0 L 0.25 0.104 L 0.177 0.177 L 0.073 0.177 L 0 0.104 L 0 0 Z" pathEditMode="relative" ptsTypes="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-0.084 L 0.25 0 L 0.125 0.084 L 0 0 Z" pathEditMode="relative" ptsTypes="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 -0.038 0.075 -0.062 0.125 -0.062 C 0.175 -0.062 0.22 -0.038 0.25 0 C 0.22 0.038 0.175 0.062 0.125 0.062 C 0.075 0.062 0.03 0.038 0 0 Z" pathEditMode="relative" ptsTypes="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0 Koodak Bold" panose="00000700000000000000" pitchFamily="2" charset="-78"/>
              </a:defRPr>
            </a:lvl1pPr>
          </a:lstStyle>
          <a:p>
            <a:r>
              <a:rPr lang="fa-IR" sz="4400" dirty="0" smtClean="0"/>
              <a:t>مستطیل از 8 قسمت مساوی درست شده است.</a:t>
            </a:r>
            <a:endParaRPr lang="fa-IR" sz="4400" dirty="0"/>
          </a:p>
        </p:txBody>
      </p:sp>
      <p:sp>
        <p:nvSpPr>
          <p:cNvPr id="5" name="Right Triangle 4"/>
          <p:cNvSpPr/>
          <p:nvPr/>
        </p:nvSpPr>
        <p:spPr>
          <a:xfrm>
            <a:off x="3835020" y="4258102"/>
            <a:ext cx="2538486" cy="996285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Right Triangle 5"/>
          <p:cNvSpPr/>
          <p:nvPr/>
        </p:nvSpPr>
        <p:spPr>
          <a:xfrm flipH="1">
            <a:off x="6387152" y="4258103"/>
            <a:ext cx="2695434" cy="1023580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Right Triangle 6"/>
          <p:cNvSpPr/>
          <p:nvPr/>
        </p:nvSpPr>
        <p:spPr>
          <a:xfrm flipV="1">
            <a:off x="3835019" y="3109125"/>
            <a:ext cx="2497544" cy="1019323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Right Triangle 7"/>
          <p:cNvSpPr/>
          <p:nvPr/>
        </p:nvSpPr>
        <p:spPr>
          <a:xfrm rot="10800000">
            <a:off x="6547768" y="3082390"/>
            <a:ext cx="2524838" cy="1023581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Right Triangle 8"/>
          <p:cNvSpPr/>
          <p:nvPr/>
        </p:nvSpPr>
        <p:spPr>
          <a:xfrm rot="10800000" flipV="1">
            <a:off x="3732404" y="3063924"/>
            <a:ext cx="2712748" cy="1127434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" name="Right Triangle 9"/>
          <p:cNvSpPr/>
          <p:nvPr/>
        </p:nvSpPr>
        <p:spPr>
          <a:xfrm flipV="1">
            <a:off x="6474145" y="4233662"/>
            <a:ext cx="2603312" cy="1048021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Right Triangle 10"/>
          <p:cNvSpPr/>
          <p:nvPr/>
        </p:nvSpPr>
        <p:spPr>
          <a:xfrm>
            <a:off x="6443446" y="3082390"/>
            <a:ext cx="2734933" cy="1108969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2" name="Right Triangle 11"/>
          <p:cNvSpPr/>
          <p:nvPr/>
        </p:nvSpPr>
        <p:spPr>
          <a:xfrm flipH="1" flipV="1">
            <a:off x="3753142" y="4232303"/>
            <a:ext cx="2690305" cy="1063027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71542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لوزی از چند قسمت درست شده است؟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5" name="Right Triangle 4"/>
          <p:cNvSpPr/>
          <p:nvPr/>
        </p:nvSpPr>
        <p:spPr>
          <a:xfrm>
            <a:off x="3835020" y="4258102"/>
            <a:ext cx="2538486" cy="996285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Right Triangle 5"/>
          <p:cNvSpPr/>
          <p:nvPr/>
        </p:nvSpPr>
        <p:spPr>
          <a:xfrm flipH="1">
            <a:off x="6387152" y="4258103"/>
            <a:ext cx="2695434" cy="1023580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Right Triangle 6"/>
          <p:cNvSpPr/>
          <p:nvPr/>
        </p:nvSpPr>
        <p:spPr>
          <a:xfrm flipV="1">
            <a:off x="3835019" y="3109125"/>
            <a:ext cx="2497544" cy="1019323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Right Triangle 7"/>
          <p:cNvSpPr/>
          <p:nvPr/>
        </p:nvSpPr>
        <p:spPr>
          <a:xfrm rot="10800000">
            <a:off x="6556035" y="3084611"/>
            <a:ext cx="2524838" cy="1023581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Right Triangle 8"/>
          <p:cNvSpPr/>
          <p:nvPr/>
        </p:nvSpPr>
        <p:spPr>
          <a:xfrm rot="10800000" flipV="1">
            <a:off x="3732404" y="3063924"/>
            <a:ext cx="2712748" cy="1127434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" name="Right Triangle 9"/>
          <p:cNvSpPr/>
          <p:nvPr/>
        </p:nvSpPr>
        <p:spPr>
          <a:xfrm flipV="1">
            <a:off x="6474145" y="4233662"/>
            <a:ext cx="2603312" cy="1048021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Right Triangle 10"/>
          <p:cNvSpPr/>
          <p:nvPr/>
        </p:nvSpPr>
        <p:spPr>
          <a:xfrm>
            <a:off x="6443446" y="3082390"/>
            <a:ext cx="2734933" cy="1108969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2" name="Right Triangle 11"/>
          <p:cNvSpPr/>
          <p:nvPr/>
        </p:nvSpPr>
        <p:spPr>
          <a:xfrm flipH="1" flipV="1">
            <a:off x="3753142" y="4232303"/>
            <a:ext cx="2690305" cy="1063027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50183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لوزی از چهار قسمت درست شده است.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Right Triangle 3"/>
          <p:cNvSpPr/>
          <p:nvPr/>
        </p:nvSpPr>
        <p:spPr>
          <a:xfrm rot="10800000" flipV="1">
            <a:off x="3732404" y="3063924"/>
            <a:ext cx="2712748" cy="1127434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Right Triangle 4"/>
          <p:cNvSpPr/>
          <p:nvPr/>
        </p:nvSpPr>
        <p:spPr>
          <a:xfrm flipV="1">
            <a:off x="6474145" y="4233662"/>
            <a:ext cx="2603312" cy="1048021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Right Triangle 5"/>
          <p:cNvSpPr/>
          <p:nvPr/>
        </p:nvSpPr>
        <p:spPr>
          <a:xfrm>
            <a:off x="6443446" y="3082390"/>
            <a:ext cx="2734933" cy="1108969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Right Triangle 6"/>
          <p:cNvSpPr/>
          <p:nvPr/>
        </p:nvSpPr>
        <p:spPr>
          <a:xfrm flipH="1" flipV="1">
            <a:off x="3753142" y="4232303"/>
            <a:ext cx="2690305" cy="1063027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102562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Rectangle 3"/>
          <p:cNvSpPr/>
          <p:nvPr/>
        </p:nvSpPr>
        <p:spPr>
          <a:xfrm>
            <a:off x="2769989" y="510599"/>
            <a:ext cx="714169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4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آیا می توانیم بگوییم مساحت لوزی</a:t>
            </a:r>
          </a:p>
          <a:p>
            <a:pPr algn="ctr"/>
            <a:r>
              <a:rPr lang="fa-IR" sz="4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نصف مساحت مستطیل است؟</a:t>
            </a:r>
            <a:endParaRPr lang="en-US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5" name="Right Triangle 4"/>
          <p:cNvSpPr/>
          <p:nvPr/>
        </p:nvSpPr>
        <p:spPr>
          <a:xfrm>
            <a:off x="6147151" y="3853150"/>
            <a:ext cx="2538486" cy="996285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Right Triangle 5"/>
          <p:cNvSpPr/>
          <p:nvPr/>
        </p:nvSpPr>
        <p:spPr>
          <a:xfrm flipH="1">
            <a:off x="8699283" y="3853151"/>
            <a:ext cx="2695434" cy="1023580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Right Triangle 6"/>
          <p:cNvSpPr/>
          <p:nvPr/>
        </p:nvSpPr>
        <p:spPr>
          <a:xfrm flipV="1">
            <a:off x="6147150" y="2704173"/>
            <a:ext cx="2497544" cy="1019323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Right Triangle 7"/>
          <p:cNvSpPr/>
          <p:nvPr/>
        </p:nvSpPr>
        <p:spPr>
          <a:xfrm rot="10800000">
            <a:off x="8868166" y="2679659"/>
            <a:ext cx="2524838" cy="1023581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Right Triangle 8"/>
          <p:cNvSpPr/>
          <p:nvPr/>
        </p:nvSpPr>
        <p:spPr>
          <a:xfrm rot="10800000" flipV="1">
            <a:off x="6044535" y="2658972"/>
            <a:ext cx="2712748" cy="1127434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" name="Right Triangle 9"/>
          <p:cNvSpPr/>
          <p:nvPr/>
        </p:nvSpPr>
        <p:spPr>
          <a:xfrm flipV="1">
            <a:off x="8786276" y="3828710"/>
            <a:ext cx="2603312" cy="1048021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Right Triangle 10"/>
          <p:cNvSpPr/>
          <p:nvPr/>
        </p:nvSpPr>
        <p:spPr>
          <a:xfrm>
            <a:off x="8755577" y="2677438"/>
            <a:ext cx="2734933" cy="1108969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2" name="Right Triangle 11"/>
          <p:cNvSpPr/>
          <p:nvPr/>
        </p:nvSpPr>
        <p:spPr>
          <a:xfrm flipH="1" flipV="1">
            <a:off x="6065273" y="3827351"/>
            <a:ext cx="2690305" cy="1063027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" name="Right Triangle 12"/>
          <p:cNvSpPr/>
          <p:nvPr/>
        </p:nvSpPr>
        <p:spPr>
          <a:xfrm rot="10800000" flipV="1">
            <a:off x="597309" y="2645913"/>
            <a:ext cx="2712748" cy="1127434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4" name="Right Triangle 13"/>
          <p:cNvSpPr/>
          <p:nvPr/>
        </p:nvSpPr>
        <p:spPr>
          <a:xfrm flipV="1">
            <a:off x="3339050" y="3815651"/>
            <a:ext cx="2603312" cy="1048021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5" name="Right Triangle 14"/>
          <p:cNvSpPr/>
          <p:nvPr/>
        </p:nvSpPr>
        <p:spPr>
          <a:xfrm>
            <a:off x="3308351" y="2664379"/>
            <a:ext cx="2734933" cy="1108969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6" name="Right Triangle 15"/>
          <p:cNvSpPr/>
          <p:nvPr/>
        </p:nvSpPr>
        <p:spPr>
          <a:xfrm flipH="1" flipV="1">
            <a:off x="618047" y="3814292"/>
            <a:ext cx="2690305" cy="1063027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graphicFrame>
        <p:nvGraphicFramePr>
          <p:cNvPr id="17" name="Content Placeholder 16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3722753"/>
              </p:ext>
            </p:extLst>
          </p:nvPr>
        </p:nvGraphicFramePr>
        <p:xfrm>
          <a:off x="2873829" y="5291092"/>
          <a:ext cx="988559" cy="12845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0" name="Equation" r:id="rId3" imgW="126720" imgH="164880" progId="Equation.3">
                  <p:embed/>
                </p:oleObj>
              </mc:Choice>
              <mc:Fallback>
                <p:oleObj name="Equation" r:id="rId3" imgW="126720" imgH="1648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873829" y="5291092"/>
                        <a:ext cx="988559" cy="128456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42940708"/>
              </p:ext>
            </p:extLst>
          </p:nvPr>
        </p:nvGraphicFramePr>
        <p:xfrm>
          <a:off x="8260889" y="5140447"/>
          <a:ext cx="1050773" cy="1155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1" name="Equation" r:id="rId5" imgW="126720" imgH="139680" progId="Equation.3">
                  <p:embed/>
                </p:oleObj>
              </mc:Choice>
              <mc:Fallback>
                <p:oleObj name="Equation" r:id="rId5" imgW="126720" imgH="1396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260889" y="5140447"/>
                        <a:ext cx="1050773" cy="11558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7553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981654" y="420078"/>
            <a:ext cx="830708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پس می توانیم بگوییم مساحت لوزی</a:t>
            </a:r>
          </a:p>
          <a:p>
            <a:pPr algn="ctr"/>
            <a:r>
              <a:rPr lang="fa-IR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نصف مساحت مستطیل است.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3481" y="2206499"/>
            <a:ext cx="8138865" cy="926672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2182300" y="3165266"/>
            <a:ext cx="74094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عرض     طول    مساحت لوزی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7" name="Equal 16"/>
          <p:cNvSpPr/>
          <p:nvPr/>
        </p:nvSpPr>
        <p:spPr>
          <a:xfrm>
            <a:off x="5573488" y="3565352"/>
            <a:ext cx="445006" cy="351279"/>
          </a:xfrm>
          <a:prstGeom prst="mathEqua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solidFill>
                <a:schemeClr val="tx1"/>
              </a:solidFill>
            </a:endParaRPr>
          </a:p>
        </p:txBody>
      </p:sp>
      <p:sp>
        <p:nvSpPr>
          <p:cNvPr id="18" name="Multiply 17"/>
          <p:cNvSpPr/>
          <p:nvPr/>
        </p:nvSpPr>
        <p:spPr>
          <a:xfrm>
            <a:off x="7377783" y="3352912"/>
            <a:ext cx="573206" cy="776168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9" name="Division 18"/>
          <p:cNvSpPr/>
          <p:nvPr/>
        </p:nvSpPr>
        <p:spPr>
          <a:xfrm>
            <a:off x="9591701" y="3565352"/>
            <a:ext cx="697034" cy="351279"/>
          </a:xfrm>
          <a:prstGeom prst="mathDivid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13891028"/>
              </p:ext>
            </p:extLst>
          </p:nvPr>
        </p:nvGraphicFramePr>
        <p:xfrm>
          <a:off x="10288735" y="3211051"/>
          <a:ext cx="734423" cy="9180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2" name="Equation" r:id="rId4" imgW="101520" imgH="126720" progId="Equation.3">
                  <p:embed/>
                </p:oleObj>
              </mc:Choice>
              <mc:Fallback>
                <p:oleObj name="Equation" r:id="rId4" imgW="101520" imgH="12672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288735" y="3211051"/>
                        <a:ext cx="734423" cy="9180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20"/>
          <p:cNvSpPr/>
          <p:nvPr/>
        </p:nvSpPr>
        <p:spPr>
          <a:xfrm>
            <a:off x="4010297" y="4702629"/>
            <a:ext cx="2442754" cy="113646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2" name="Flowchart: Decision 21"/>
          <p:cNvSpPr/>
          <p:nvPr/>
        </p:nvSpPr>
        <p:spPr>
          <a:xfrm>
            <a:off x="4010297" y="4702629"/>
            <a:ext cx="2488474" cy="1136468"/>
          </a:xfrm>
          <a:prstGeom prst="flowChartDecisi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56602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طول مستطیل با قطر بزرگ لوزی برابراست.</a:t>
            </a:r>
            <a:br>
              <a:rPr lang="fa-IR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r>
              <a:rPr lang="fa-IR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عرض مستطیل با قطرکوچک لوزی برابر است.</a:t>
            </a:r>
            <a:br>
              <a:rPr lang="fa-IR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endParaRPr lang="fa-IR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32158" y="3304903"/>
            <a:ext cx="4817362" cy="2220686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3944983" y="3317966"/>
            <a:ext cx="4715691" cy="2612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932158" y="3304903"/>
            <a:ext cx="0" cy="2220686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1489405" y="3918858"/>
            <a:ext cx="242726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36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عرض مستطیل</a:t>
            </a:r>
            <a:endParaRPr lang="en-US" sz="3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402855" y="2341938"/>
            <a:ext cx="214513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36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طول مستطیل</a:t>
            </a:r>
            <a:endParaRPr lang="en-US" sz="3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3982993" y="4389121"/>
            <a:ext cx="4715691" cy="2612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374912" y="3278778"/>
            <a:ext cx="0" cy="2220686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8791847" y="4092080"/>
            <a:ext cx="258756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قطربزرگ لوزی</a:t>
            </a:r>
            <a:endParaRPr lang="en-US" sz="3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007389" y="5724938"/>
            <a:ext cx="273504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قطرکوچک لوزی</a:t>
            </a:r>
            <a:endParaRPr lang="en-US" sz="3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57565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  <p:bldP spid="17" grpId="0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7500" lnSpcReduction="20000"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0 Koodak Bold" panose="00000700000000000000" pitchFamily="2" charset="-78"/>
              </a:defRPr>
            </a:lvl1pPr>
          </a:lstStyle>
          <a:p>
            <a:r>
              <a:rPr lang="fa-IR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طول مستطیل با قطر بزرگ لوزی برابراست.</a:t>
            </a:r>
            <a:br>
              <a:rPr lang="fa-IR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r>
              <a:rPr lang="fa-IR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عرض مستطیل با قطرکوچک لوزی برابر است.</a:t>
            </a:r>
            <a:br>
              <a:rPr lang="fa-IR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endParaRPr lang="fa-IR" dirty="0"/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2158" y="3304903"/>
            <a:ext cx="4817362" cy="2220686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3944983" y="3317966"/>
            <a:ext cx="4715691" cy="2612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932158" y="3304903"/>
            <a:ext cx="0" cy="2220686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1489405" y="3918858"/>
            <a:ext cx="242726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36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عرض مستطیل</a:t>
            </a:r>
            <a:endParaRPr lang="en-US" sz="3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402855" y="2341938"/>
            <a:ext cx="214513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36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طول مستطیل</a:t>
            </a:r>
            <a:endParaRPr lang="en-US" sz="3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3982993" y="4389121"/>
            <a:ext cx="4715691" cy="2612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6374912" y="3278778"/>
            <a:ext cx="0" cy="2220686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8791847" y="4092080"/>
            <a:ext cx="258756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قطربزرگ لوزی</a:t>
            </a:r>
            <a:endParaRPr lang="en-US" sz="3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007389" y="5724938"/>
            <a:ext cx="273504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قطرکوچک لوزی</a:t>
            </a:r>
            <a:endParaRPr lang="en-US" sz="3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6245926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8" name="Flowchart: Decision 7"/>
          <p:cNvSpPr/>
          <p:nvPr/>
        </p:nvSpPr>
        <p:spPr>
          <a:xfrm>
            <a:off x="3932158" y="3304903"/>
            <a:ext cx="4817362" cy="2194561"/>
          </a:xfrm>
          <a:prstGeom prst="flowChartDecisi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Right Triangle 8"/>
          <p:cNvSpPr/>
          <p:nvPr/>
        </p:nvSpPr>
        <p:spPr>
          <a:xfrm rot="5400000">
            <a:off x="4611792" y="2702228"/>
            <a:ext cx="1031969" cy="2289567"/>
          </a:xfrm>
          <a:prstGeom prst="rtTriangl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" name="Right Triangle 9"/>
          <p:cNvSpPr/>
          <p:nvPr/>
        </p:nvSpPr>
        <p:spPr>
          <a:xfrm>
            <a:off x="3983674" y="4428492"/>
            <a:ext cx="2442754" cy="1058093"/>
          </a:xfrm>
          <a:prstGeom prst="rtTriangl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Right Triangle 10"/>
          <p:cNvSpPr/>
          <p:nvPr/>
        </p:nvSpPr>
        <p:spPr>
          <a:xfrm rot="10800000">
            <a:off x="6392224" y="3331028"/>
            <a:ext cx="2254944" cy="1031968"/>
          </a:xfrm>
          <a:prstGeom prst="rtTriangl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2" name="Right Triangle 11"/>
          <p:cNvSpPr/>
          <p:nvPr/>
        </p:nvSpPr>
        <p:spPr>
          <a:xfrm flipH="1">
            <a:off x="6357600" y="4441371"/>
            <a:ext cx="2289567" cy="1058093"/>
          </a:xfrm>
          <a:prstGeom prst="rtTriangl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cxnSp>
        <p:nvCxnSpPr>
          <p:cNvPr id="14" name="Straight Connector 13"/>
          <p:cNvCxnSpPr>
            <a:stCxn id="8" idx="1"/>
            <a:endCxn id="8" idx="3"/>
          </p:cNvCxnSpPr>
          <p:nvPr/>
        </p:nvCxnSpPr>
        <p:spPr>
          <a:xfrm>
            <a:off x="3932158" y="4402184"/>
            <a:ext cx="4817362" cy="0"/>
          </a:xfrm>
          <a:prstGeom prst="line">
            <a:avLst/>
          </a:prstGeom>
          <a:ln w="5715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3948919" y="3331027"/>
            <a:ext cx="4698248" cy="0"/>
          </a:xfrm>
          <a:prstGeom prst="line">
            <a:avLst/>
          </a:prstGeom>
          <a:ln w="5715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982993" y="3331027"/>
            <a:ext cx="0" cy="2168437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379345" y="3395615"/>
            <a:ext cx="0" cy="2168437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3127" y="360415"/>
            <a:ext cx="8138865" cy="926672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2021474" y="1233436"/>
            <a:ext cx="785984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4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قطرکوچک     قطربزرگ    مساحت لوزی</a:t>
            </a:r>
            <a:endParaRPr lang="en-US" sz="4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23" name="Equal 22"/>
          <p:cNvSpPr/>
          <p:nvPr/>
        </p:nvSpPr>
        <p:spPr>
          <a:xfrm>
            <a:off x="4760045" y="1451306"/>
            <a:ext cx="445006" cy="351279"/>
          </a:xfrm>
          <a:prstGeom prst="mathEqua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solidFill>
                <a:schemeClr val="tx1"/>
              </a:solidFill>
            </a:endParaRPr>
          </a:p>
        </p:txBody>
      </p:sp>
      <p:sp>
        <p:nvSpPr>
          <p:cNvPr id="24" name="Multiply 23"/>
          <p:cNvSpPr/>
          <p:nvPr/>
        </p:nvSpPr>
        <p:spPr>
          <a:xfrm>
            <a:off x="7256581" y="1247987"/>
            <a:ext cx="573206" cy="776168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5" name="Division 24"/>
          <p:cNvSpPr/>
          <p:nvPr/>
        </p:nvSpPr>
        <p:spPr>
          <a:xfrm>
            <a:off x="9886386" y="1467703"/>
            <a:ext cx="697034" cy="351279"/>
          </a:xfrm>
          <a:prstGeom prst="mathDivid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graphicFrame>
        <p:nvGraphicFramePr>
          <p:cNvPr id="26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1391384"/>
              </p:ext>
            </p:extLst>
          </p:nvPr>
        </p:nvGraphicFramePr>
        <p:xfrm>
          <a:off x="10695577" y="1159141"/>
          <a:ext cx="734423" cy="9180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Equation" r:id="rId4" imgW="101520" imgH="126720" progId="Equation.3">
                  <p:embed/>
                </p:oleObj>
              </mc:Choice>
              <mc:Fallback>
                <p:oleObj name="Equation" r:id="rId4" imgW="101520" imgH="12672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695577" y="1159141"/>
                        <a:ext cx="734423" cy="9180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23019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 animBg="1"/>
      <p:bldP spid="24" grpId="0" animBg="1"/>
      <p:bldP spid="2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Flowchart: Decision 3"/>
          <p:cNvSpPr/>
          <p:nvPr/>
        </p:nvSpPr>
        <p:spPr>
          <a:xfrm>
            <a:off x="3932158" y="3304903"/>
            <a:ext cx="4817362" cy="2194561"/>
          </a:xfrm>
          <a:prstGeom prst="flowChartDecisi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Right Triangle 4"/>
          <p:cNvSpPr/>
          <p:nvPr/>
        </p:nvSpPr>
        <p:spPr>
          <a:xfrm rot="5400000">
            <a:off x="4611792" y="2702228"/>
            <a:ext cx="1031969" cy="2289567"/>
          </a:xfrm>
          <a:prstGeom prst="rtTriangl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Right Triangle 5"/>
          <p:cNvSpPr/>
          <p:nvPr/>
        </p:nvSpPr>
        <p:spPr>
          <a:xfrm>
            <a:off x="3983674" y="4428492"/>
            <a:ext cx="2442754" cy="1058093"/>
          </a:xfrm>
          <a:prstGeom prst="rtTriangl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Right Triangle 6"/>
          <p:cNvSpPr/>
          <p:nvPr/>
        </p:nvSpPr>
        <p:spPr>
          <a:xfrm rot="10800000">
            <a:off x="6392224" y="3331028"/>
            <a:ext cx="2254944" cy="1031968"/>
          </a:xfrm>
          <a:prstGeom prst="rtTriangl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Right Triangle 7"/>
          <p:cNvSpPr/>
          <p:nvPr/>
        </p:nvSpPr>
        <p:spPr>
          <a:xfrm flipH="1">
            <a:off x="6357600" y="4441371"/>
            <a:ext cx="2289567" cy="1058093"/>
          </a:xfrm>
          <a:prstGeom prst="rtTriangl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cxnSp>
        <p:nvCxnSpPr>
          <p:cNvPr id="9" name="Straight Connector 8"/>
          <p:cNvCxnSpPr>
            <a:stCxn id="4" idx="1"/>
            <a:endCxn id="4" idx="3"/>
          </p:cNvCxnSpPr>
          <p:nvPr/>
        </p:nvCxnSpPr>
        <p:spPr>
          <a:xfrm>
            <a:off x="3932158" y="4402184"/>
            <a:ext cx="4817362" cy="0"/>
          </a:xfrm>
          <a:prstGeom prst="line">
            <a:avLst/>
          </a:prstGeom>
          <a:ln w="5715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948919" y="3331027"/>
            <a:ext cx="4698248" cy="0"/>
          </a:xfrm>
          <a:prstGeom prst="line">
            <a:avLst/>
          </a:prstGeom>
          <a:ln w="5715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982993" y="3331027"/>
            <a:ext cx="0" cy="2168437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379345" y="3395615"/>
            <a:ext cx="0" cy="2168437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3127" y="360415"/>
            <a:ext cx="8138865" cy="926672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021474" y="1233436"/>
            <a:ext cx="785984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4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قطرکوچک     قطربزرگ    مساحت لوزی</a:t>
            </a:r>
            <a:endParaRPr lang="en-US" sz="4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5" name="Equal 14"/>
          <p:cNvSpPr/>
          <p:nvPr/>
        </p:nvSpPr>
        <p:spPr>
          <a:xfrm>
            <a:off x="4760045" y="1451306"/>
            <a:ext cx="445006" cy="351279"/>
          </a:xfrm>
          <a:prstGeom prst="mathEqua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solidFill>
                <a:schemeClr val="tx1"/>
              </a:solidFill>
            </a:endParaRPr>
          </a:p>
        </p:txBody>
      </p:sp>
      <p:sp>
        <p:nvSpPr>
          <p:cNvPr id="16" name="Multiply 15"/>
          <p:cNvSpPr/>
          <p:nvPr/>
        </p:nvSpPr>
        <p:spPr>
          <a:xfrm>
            <a:off x="7256581" y="1247987"/>
            <a:ext cx="573206" cy="776168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7" name="Division 16"/>
          <p:cNvSpPr/>
          <p:nvPr/>
        </p:nvSpPr>
        <p:spPr>
          <a:xfrm>
            <a:off x="9886386" y="1467703"/>
            <a:ext cx="697034" cy="351279"/>
          </a:xfrm>
          <a:prstGeom prst="mathDivid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8314004"/>
              </p:ext>
            </p:extLst>
          </p:nvPr>
        </p:nvGraphicFramePr>
        <p:xfrm>
          <a:off x="10695577" y="1159141"/>
          <a:ext cx="734423" cy="9180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1" name="Equation" r:id="rId4" imgW="101520" imgH="126720" progId="Equation.3">
                  <p:embed/>
                </p:oleObj>
              </mc:Choice>
              <mc:Fallback>
                <p:oleObj name="Equation" r:id="rId4" imgW="101520" imgH="12672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695577" y="1159141"/>
                        <a:ext cx="734423" cy="9180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3154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xit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7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367" y="728434"/>
            <a:ext cx="9406943" cy="920576"/>
          </a:xfrm>
          <a:prstGeom prst="rect">
            <a:avLst/>
          </a:prstGeom>
        </p:spPr>
      </p:pic>
      <p:sp>
        <p:nvSpPr>
          <p:cNvPr id="4" name="Flowchart: Decision 3"/>
          <p:cNvSpPr/>
          <p:nvPr/>
        </p:nvSpPr>
        <p:spPr>
          <a:xfrm>
            <a:off x="3932158" y="4140927"/>
            <a:ext cx="4817362" cy="2194561"/>
          </a:xfrm>
          <a:prstGeom prst="flowChartDecisi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cxnSp>
        <p:nvCxnSpPr>
          <p:cNvPr id="5" name="Straight Connector 4"/>
          <p:cNvCxnSpPr>
            <a:stCxn id="4" idx="1"/>
            <a:endCxn id="4" idx="3"/>
          </p:cNvCxnSpPr>
          <p:nvPr/>
        </p:nvCxnSpPr>
        <p:spPr>
          <a:xfrm>
            <a:off x="3932158" y="5238208"/>
            <a:ext cx="4817362" cy="0"/>
          </a:xfrm>
          <a:prstGeom prst="line">
            <a:avLst/>
          </a:prstGeom>
          <a:ln w="5715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6379345" y="4192450"/>
            <a:ext cx="0" cy="2168437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8" name="Content Placeholder 7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6830881"/>
              </p:ext>
            </p:extLst>
          </p:nvPr>
        </p:nvGraphicFramePr>
        <p:xfrm>
          <a:off x="6379345" y="4435447"/>
          <a:ext cx="504099" cy="6721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4" name="Equation" r:id="rId4" imgW="114120" imgH="152280" progId="Equation.3">
                  <p:embed/>
                </p:oleObj>
              </mc:Choice>
              <mc:Fallback>
                <p:oleObj name="Equation" r:id="rId4" imgW="114120" imgH="1522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379345" y="4435447"/>
                        <a:ext cx="504099" cy="67213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52762295"/>
              </p:ext>
            </p:extLst>
          </p:nvPr>
        </p:nvGraphicFramePr>
        <p:xfrm>
          <a:off x="5172354" y="4803457"/>
          <a:ext cx="477695" cy="5254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5" name="Equation" r:id="rId6" imgW="126720" imgH="139680" progId="Equation.3">
                  <p:embed/>
                </p:oleObj>
              </mc:Choice>
              <mc:Fallback>
                <p:oleObj name="Equation" r:id="rId6" imgW="126720" imgH="1396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172354" y="4803457"/>
                        <a:ext cx="477695" cy="5254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4559641"/>
              </p:ext>
            </p:extLst>
          </p:nvPr>
        </p:nvGraphicFramePr>
        <p:xfrm>
          <a:off x="5854723" y="1822103"/>
          <a:ext cx="486115" cy="583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6" name="Equation" r:id="rId8" imgW="126720" imgH="152280" progId="Equation.3">
                  <p:embed/>
                </p:oleObj>
              </mc:Choice>
              <mc:Fallback>
                <p:oleObj name="Equation" r:id="rId8" imgW="126720" imgH="1522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854723" y="1822103"/>
                        <a:ext cx="486115" cy="5833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0277533"/>
              </p:ext>
            </p:extLst>
          </p:nvPr>
        </p:nvGraphicFramePr>
        <p:xfrm>
          <a:off x="7805171" y="1824269"/>
          <a:ext cx="525054" cy="6825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7" name="Equation" r:id="rId10" imgW="126720" imgH="164880" progId="Equation.3">
                  <p:embed/>
                </p:oleObj>
              </mc:Choice>
              <mc:Fallback>
                <p:oleObj name="Equation" r:id="rId10" imgW="126720" imgH="1648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805171" y="1824269"/>
                        <a:ext cx="525054" cy="6825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1509858"/>
              </p:ext>
            </p:extLst>
          </p:nvPr>
        </p:nvGraphicFramePr>
        <p:xfrm>
          <a:off x="9953897" y="1921127"/>
          <a:ext cx="405493" cy="585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8" name="Equation" r:id="rId12" imgW="114120" imgH="164880" progId="Equation.3">
                  <p:embed/>
                </p:oleObj>
              </mc:Choice>
              <mc:Fallback>
                <p:oleObj name="Equation" r:id="rId12" imgW="114120" imgH="1648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9953897" y="1921127"/>
                        <a:ext cx="405493" cy="5857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2401874"/>
              </p:ext>
            </p:extLst>
          </p:nvPr>
        </p:nvGraphicFramePr>
        <p:xfrm>
          <a:off x="10983666" y="1921127"/>
          <a:ext cx="707571" cy="7075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9" name="Equation" r:id="rId14" imgW="152280" imgH="152280" progId="Equation.3">
                  <p:embed/>
                </p:oleObj>
              </mc:Choice>
              <mc:Fallback>
                <p:oleObj name="Equation" r:id="rId14" imgW="152280" imgH="1522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983666" y="1921127"/>
                        <a:ext cx="707571" cy="70757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Multiply 16"/>
          <p:cNvSpPr/>
          <p:nvPr/>
        </p:nvSpPr>
        <p:spPr>
          <a:xfrm>
            <a:off x="6719670" y="1762139"/>
            <a:ext cx="666206" cy="732809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8" name="Division 17"/>
          <p:cNvSpPr/>
          <p:nvPr/>
        </p:nvSpPr>
        <p:spPr>
          <a:xfrm>
            <a:off x="8749520" y="2071870"/>
            <a:ext cx="687295" cy="423078"/>
          </a:xfrm>
          <a:prstGeom prst="mathDivid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9" name="Equal 18"/>
          <p:cNvSpPr/>
          <p:nvPr/>
        </p:nvSpPr>
        <p:spPr>
          <a:xfrm>
            <a:off x="10359390" y="2113772"/>
            <a:ext cx="624276" cy="410391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63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7" grpId="0" animBg="1"/>
      <p:bldP spid="18" grpId="0" animBg="1"/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تادرس بعدی خدانگهدار.</a:t>
            </a:r>
            <a:endParaRPr lang="fa-IR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300" y="2272937"/>
            <a:ext cx="2037231" cy="1922780"/>
          </a:xfrm>
        </p:spPr>
      </p:pic>
    </p:spTree>
    <p:extLst>
      <p:ext uri="{BB962C8B-B14F-4D97-AF65-F5344CB8AC3E}">
        <p14:creationId xmlns:p14="http://schemas.microsoft.com/office/powerpoint/2010/main" val="2136941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TM10001106[[fn=Badge]]</Template>
  <TotalTime>225</TotalTime>
  <Words>181</Words>
  <Application>Microsoft Office PowerPoint</Application>
  <PresentationFormat>Custom</PresentationFormat>
  <Paragraphs>34</Paragraphs>
  <Slides>19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1" baseType="lpstr">
      <vt:lpstr>Badge</vt:lpstr>
      <vt:lpstr>Equation</vt:lpstr>
      <vt:lpstr>PowerPoint Presentation</vt:lpstr>
      <vt:lpstr>ریاضی کلاس پنجم </vt:lpstr>
      <vt:lpstr>لوزی یک متوازی الاضلاع است.</vt:lpstr>
      <vt:lpstr>درسال های گذشته بامستطیل آشناشده اید. مساحت مستطیل چگونه به دست می آمد؟</vt:lpstr>
      <vt:lpstr>PowerPoint Presentation</vt:lpstr>
      <vt:lpstr>حال لوزی را داخل مستطیل قرار می دهیم. </vt:lpstr>
      <vt:lpstr>PowerPoint Presentation</vt:lpstr>
      <vt:lpstr>این مستطیل از چندقسمت مساوی تشکیل  شده است؟</vt:lpstr>
      <vt:lpstr>PowerPoint Presentation</vt:lpstr>
      <vt:lpstr>لوزی از چند قسمت درست شده است؟</vt:lpstr>
      <vt:lpstr>لوزی از چهار قسمت درست شده است.</vt:lpstr>
      <vt:lpstr>PowerPoint Presentation</vt:lpstr>
      <vt:lpstr>PowerPoint Presentation</vt:lpstr>
      <vt:lpstr>طول مستطیل با قطر بزرگ لوزی برابراست. عرض مستطیل با قطرکوچک لوزی برابر است. </vt:lpstr>
      <vt:lpstr>PowerPoint Presentation</vt:lpstr>
      <vt:lpstr>PowerPoint Presentation</vt:lpstr>
      <vt:lpstr>PowerPoint Presentation</vt:lpstr>
      <vt:lpstr>PowerPoint Presentation</vt:lpstr>
      <vt:lpstr>تادرس بعدی خدانگهدار.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mojgan</dc:creator>
  <cp:lastModifiedBy>Windows User</cp:lastModifiedBy>
  <cp:revision>34</cp:revision>
  <dcterms:created xsi:type="dcterms:W3CDTF">2016-04-07T19:13:17Z</dcterms:created>
  <dcterms:modified xsi:type="dcterms:W3CDTF">2020-04-20T15:33:11Z</dcterms:modified>
</cp:coreProperties>
</file>