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721" r:id="rId1"/>
  </p:sldMasterIdLst>
  <p:notesMasterIdLst>
    <p:notesMasterId r:id="rId30"/>
  </p:notesMasterIdLst>
  <p:handoutMasterIdLst>
    <p:handoutMasterId r:id="rId31"/>
  </p:handoutMasterIdLst>
  <p:sldIdLst>
    <p:sldId id="256" r:id="rId2"/>
    <p:sldId id="415" r:id="rId3"/>
    <p:sldId id="416" r:id="rId4"/>
    <p:sldId id="433" r:id="rId5"/>
    <p:sldId id="419" r:id="rId6"/>
    <p:sldId id="417" r:id="rId7"/>
    <p:sldId id="428" r:id="rId8"/>
    <p:sldId id="422" r:id="rId9"/>
    <p:sldId id="423" r:id="rId10"/>
    <p:sldId id="424" r:id="rId11"/>
    <p:sldId id="425" r:id="rId12"/>
    <p:sldId id="430" r:id="rId13"/>
    <p:sldId id="431" r:id="rId14"/>
    <p:sldId id="432" r:id="rId15"/>
    <p:sldId id="429" r:id="rId16"/>
    <p:sldId id="444" r:id="rId17"/>
    <p:sldId id="445" r:id="rId18"/>
    <p:sldId id="435" r:id="rId19"/>
    <p:sldId id="436" r:id="rId20"/>
    <p:sldId id="437" r:id="rId21"/>
    <p:sldId id="438" r:id="rId22"/>
    <p:sldId id="446" r:id="rId23"/>
    <p:sldId id="439" r:id="rId24"/>
    <p:sldId id="447" r:id="rId25"/>
    <p:sldId id="448" r:id="rId26"/>
    <p:sldId id="440" r:id="rId27"/>
    <p:sldId id="441" r:id="rId28"/>
    <p:sldId id="449" r:id="rId29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itchFamily="34" charset="0"/>
        <a:ea typeface="+mn-ea"/>
        <a:cs typeface="Yagut" pitchFamily="2" charset="-78"/>
      </a:defRPr>
    </a:lvl1pPr>
    <a:lvl2pPr marL="457200" algn="r" rtl="1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itchFamily="34" charset="0"/>
        <a:ea typeface="+mn-ea"/>
        <a:cs typeface="Yagut" pitchFamily="2" charset="-78"/>
      </a:defRPr>
    </a:lvl2pPr>
    <a:lvl3pPr marL="914400" algn="r" rtl="1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itchFamily="34" charset="0"/>
        <a:ea typeface="+mn-ea"/>
        <a:cs typeface="Yagut" pitchFamily="2" charset="-78"/>
      </a:defRPr>
    </a:lvl3pPr>
    <a:lvl4pPr marL="1371600" algn="r" rtl="1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itchFamily="34" charset="0"/>
        <a:ea typeface="+mn-ea"/>
        <a:cs typeface="Yagut" pitchFamily="2" charset="-78"/>
      </a:defRPr>
    </a:lvl4pPr>
    <a:lvl5pPr marL="1828800" algn="r" rtl="1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pitchFamily="34" charset="0"/>
        <a:ea typeface="+mn-ea"/>
        <a:cs typeface="Yagut" pitchFamily="2" charset="-78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ahoma" pitchFamily="34" charset="0"/>
        <a:ea typeface="+mn-ea"/>
        <a:cs typeface="Yagut" pitchFamily="2" charset="-78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ahoma" pitchFamily="34" charset="0"/>
        <a:ea typeface="+mn-ea"/>
        <a:cs typeface="Yagut" pitchFamily="2" charset="-78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ahoma" pitchFamily="34" charset="0"/>
        <a:ea typeface="+mn-ea"/>
        <a:cs typeface="Yagut" pitchFamily="2" charset="-78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ahoma" pitchFamily="34" charset="0"/>
        <a:ea typeface="+mn-ea"/>
        <a:cs typeface="Yagut" pitchFamily="2" charset="-7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aximized" horzBarState="maximized">
    <p:restoredLeft sz="90738" autoAdjust="0"/>
    <p:restoredTop sz="94584" autoAdjust="0"/>
  </p:normalViewPr>
  <p:slideViewPr>
    <p:cSldViewPr>
      <p:cViewPr varScale="1">
        <p:scale>
          <a:sx n="74" d="100"/>
          <a:sy n="74" d="100"/>
        </p:scale>
        <p:origin x="-87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-114" y="600"/>
    </p:cViewPr>
  </p:sorterViewPr>
  <p:notesViewPr>
    <p:cSldViewPr>
      <p:cViewPr varScale="1">
        <p:scale>
          <a:sx n="51" d="100"/>
          <a:sy n="51" d="100"/>
        </p:scale>
        <p:origin x="-732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Yagut" pitchFamily="2" charset="-78"/>
              </a:defRPr>
            </a:lvl1pPr>
          </a:lstStyle>
          <a:p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Yagut" pitchFamily="2" charset="-78"/>
              </a:defRPr>
            </a:lvl1pPr>
          </a:lstStyle>
          <a:p>
            <a:endParaRPr lang="en-GB"/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Yagut" pitchFamily="2" charset="-78"/>
              </a:defRPr>
            </a:lvl1pPr>
          </a:lstStyle>
          <a:p>
            <a:r>
              <a:rPr lang="en-US"/>
              <a:t>دانشگاه</a:t>
            </a:r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Yagut" pitchFamily="2" charset="-78"/>
              </a:defRPr>
            </a:lvl1pPr>
          </a:lstStyle>
          <a:p>
            <a:fld id="{DFB16468-4B91-4C56-9299-6C1D20C59835}" type="slidenum">
              <a:rPr lang="ar-SA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Yagut" pitchFamily="2" charset="-78"/>
              </a:defRPr>
            </a:lvl1pPr>
          </a:lstStyle>
          <a:p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Yagut" pitchFamily="2" charset="-78"/>
              </a:defRPr>
            </a:lvl1pPr>
          </a:lstStyle>
          <a:p>
            <a:endParaRPr lang="en-GB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Yagut" pitchFamily="2" charset="-78"/>
              </a:defRPr>
            </a:lvl1pPr>
          </a:lstStyle>
          <a:p>
            <a:r>
              <a:rPr lang="en-US"/>
              <a:t>دانشگاه</a:t>
            </a:r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Yagut" pitchFamily="2" charset="-78"/>
              </a:defRPr>
            </a:lvl1pPr>
          </a:lstStyle>
          <a:p>
            <a:fld id="{74FD6245-E693-42CD-8464-7C88480D7EF4}" type="slidenum">
              <a:rPr lang="ar-SA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Yagut" pitchFamily="2" charset="-78"/>
        <a:ea typeface="+mn-ea"/>
        <a:cs typeface="Yagut" pitchFamily="2" charset="-78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Yagut" pitchFamily="2" charset="-78"/>
        <a:ea typeface="+mn-ea"/>
        <a:cs typeface="Yagut" pitchFamily="2" charset="-78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Yagut" pitchFamily="2" charset="-78"/>
        <a:ea typeface="+mn-ea"/>
        <a:cs typeface="Yagut" pitchFamily="2" charset="-78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Yagut" pitchFamily="2" charset="-78"/>
        <a:ea typeface="+mn-ea"/>
        <a:cs typeface="Yagut" pitchFamily="2" charset="-78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Yagut" pitchFamily="2" charset="-78"/>
        <a:ea typeface="+mn-ea"/>
        <a:cs typeface="Yagut" pitchFamily="2" charset="-7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 dirty="0" err="1"/>
              <a:t>دانشگاه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A7BD10-BAFB-4137-8A83-5D04F40CF8F8}" type="slidenum">
              <a:rPr lang="ar-SA"/>
              <a:pPr/>
              <a:t>1</a:t>
            </a:fld>
            <a:endParaRPr lang="en-GB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ctr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ctr" rtl="1">
              <a:spcBef>
                <a:spcPct val="0"/>
              </a:spcBef>
              <a:buNone/>
              <a:defRPr sz="5600" b="1" baseline="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ea typeface="+mj-ea"/>
                <a:cs typeface="B Homa" pitchFamily="2" charset="-78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 anchor="ctr"/>
          <a:lstStyle>
            <a:lvl1pPr marL="0" marR="45720" indent="0" algn="ctr" rtl="1">
              <a:lnSpc>
                <a:spcPct val="150000"/>
              </a:lnSpc>
              <a:spcBef>
                <a:spcPts val="0"/>
              </a:spcBef>
              <a:buNone/>
              <a:defRPr b="1" i="0" baseline="0">
                <a:solidFill>
                  <a:schemeClr val="tx1"/>
                </a:solidFill>
                <a:latin typeface="Arial" pitchFamily="34" charset="0"/>
                <a:cs typeface="B Homa" pitchFamily="2" charset="-78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EAA82F-F17E-4456-9E20-64BF1ADB650E}" type="datetimeFigureOut">
              <a:rPr lang="en-US" smtClean="0"/>
              <a:pPr/>
              <a:t>12/27/2011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95CA7-DA87-4986-B680-77BF7F0A9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baseline="0">
                <a:cs typeface="B Homa" pitchFamily="2" charset="-78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anchor="ctr"/>
          <a:lstStyle>
            <a:lvl1pPr algn="ctr">
              <a:defRPr sz="1400"/>
            </a:lvl1pPr>
          </a:lstStyle>
          <a:p>
            <a:fld id="{E8695CA7-DA87-4986-B680-77BF7F0A966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EAA82F-F17E-4456-9E20-64BF1ADB650E}" type="datetimeFigureOut">
              <a:rPr lang="en-US" smtClean="0"/>
              <a:pPr/>
              <a:t>12/27/2011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95CA7-DA87-4986-B680-77BF7F0A9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EAA82F-F17E-4456-9E20-64BF1ADB650E}" type="datetimeFigureOut">
              <a:rPr lang="en-US" smtClean="0"/>
              <a:pPr/>
              <a:t>12/27/2011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95CA7-DA87-4986-B680-77BF7F0A9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EAA82F-F17E-4456-9E20-64BF1ADB650E}" type="datetimeFigureOut">
              <a:rPr lang="en-US" smtClean="0"/>
              <a:pPr/>
              <a:t>12/27/2011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95CA7-DA87-4986-B680-77BF7F0A9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EAA82F-F17E-4456-9E20-64BF1ADB650E}" type="datetimeFigureOut">
              <a:rPr lang="en-US" smtClean="0"/>
              <a:pPr/>
              <a:t>12/27/2011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95CA7-DA87-4986-B680-77BF7F0A9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EAA82F-F17E-4456-9E20-64BF1ADB650E}" type="datetimeFigureOut">
              <a:rPr lang="en-US" smtClean="0"/>
              <a:pPr/>
              <a:t>12/27/2011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95CA7-DA87-4986-B680-77BF7F0A9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EAA82F-F17E-4456-9E20-64BF1ADB650E}" type="datetimeFigureOut">
              <a:rPr lang="en-US" smtClean="0"/>
              <a:pPr/>
              <a:t>12/27/2011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95CA7-DA87-4986-B680-77BF7F0A9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EAA82F-F17E-4456-9E20-64BF1ADB650E}" type="datetimeFigureOut">
              <a:rPr lang="en-US" smtClean="0"/>
              <a:pPr/>
              <a:t>12/27/2011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8695CA7-DA87-4986-B680-77BF7F0A966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EAA82F-F17E-4456-9E20-64BF1ADB650E}" type="datetimeFigureOut">
              <a:rPr lang="en-US" smtClean="0"/>
              <a:pPr/>
              <a:t>12/27/2011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95CA7-DA87-4986-B680-77BF7F0A9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EAA82F-F17E-4456-9E20-64BF1ADB650E}" type="datetimeFigureOut">
              <a:rPr lang="en-US" smtClean="0"/>
              <a:pPr/>
              <a:t>12/27/2011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95CA7-DA87-4986-B680-77BF7F0A9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8695CA7-DA87-4986-B680-77BF7F0A966F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0" grpId="0" build="p"/>
    </p:bldLst>
  </p:timing>
  <p:hf sldNum="0" hdr="0" dt="0"/>
  <p:txStyles>
    <p:titleStyle>
      <a:lvl1pPr algn="ctr" rtl="1" eaLnBrk="1" latinLnBrk="0" hangingPunct="1">
        <a:spcBef>
          <a:spcPct val="0"/>
        </a:spcBef>
        <a:buNone/>
        <a:defRPr kumimoji="0" sz="5000" b="1" i="0" kern="1200" baseline="0">
          <a:ln>
            <a:noFill/>
          </a:ln>
          <a:solidFill>
            <a:schemeClr val="tx2"/>
          </a:solidFill>
          <a:effectLst/>
          <a:latin typeface="Arial" pitchFamily="34" charset="0"/>
          <a:ea typeface="+mj-ea"/>
          <a:cs typeface="B Yagut" pitchFamily="2" charset="-78"/>
        </a:defRPr>
      </a:lvl1pPr>
    </p:titleStyle>
    <p:bodyStyle>
      <a:lvl1pPr marL="274320" indent="-274320" algn="just" rtl="1" eaLnBrk="1" latinLnBrk="0" hangingPunct="1">
        <a:lnSpc>
          <a:spcPct val="150000"/>
        </a:lnSpc>
        <a:spcBef>
          <a:spcPts val="0"/>
        </a:spcBef>
        <a:buClr>
          <a:schemeClr val="accent3"/>
        </a:buClr>
        <a:buSzPct val="95000"/>
        <a:buFont typeface="Wingdings 2"/>
        <a:buChar char=""/>
        <a:defRPr kumimoji="0" sz="3600" b="1" kern="1200" baseline="0">
          <a:solidFill>
            <a:schemeClr val="tx1"/>
          </a:solidFill>
          <a:latin typeface="Arial" pitchFamily="34" charset="0"/>
          <a:ea typeface="+mn-ea"/>
          <a:cs typeface="B Yagut" pitchFamily="2" charset="-78"/>
        </a:defRPr>
      </a:lvl1pPr>
      <a:lvl2pPr marL="640080" indent="-246888" algn="just" rtl="1" eaLnBrk="1" latinLnBrk="0" hangingPunct="1">
        <a:lnSpc>
          <a:spcPct val="150000"/>
        </a:lnSpc>
        <a:spcBef>
          <a:spcPts val="0"/>
        </a:spcBef>
        <a:buClr>
          <a:schemeClr val="accent1"/>
        </a:buClr>
        <a:buSzPct val="85000"/>
        <a:buFont typeface="Wingdings 2"/>
        <a:buChar char=""/>
        <a:defRPr kumimoji="0" sz="3600" b="1" kern="1200" baseline="0">
          <a:solidFill>
            <a:schemeClr val="tx1"/>
          </a:solidFill>
          <a:latin typeface="Arial" pitchFamily="34" charset="0"/>
          <a:ea typeface="+mn-ea"/>
          <a:cs typeface="B Yagut" pitchFamily="2" charset="-78"/>
        </a:defRPr>
      </a:lvl2pPr>
      <a:lvl3pPr marL="914400" indent="-246888" algn="just" rtl="1" eaLnBrk="1" latinLnBrk="0" hangingPunct="1">
        <a:lnSpc>
          <a:spcPct val="150000"/>
        </a:lnSpc>
        <a:spcBef>
          <a:spcPts val="0"/>
        </a:spcBef>
        <a:buClr>
          <a:schemeClr val="accent2"/>
        </a:buClr>
        <a:buSzPct val="70000"/>
        <a:buFont typeface="Wingdings 2"/>
        <a:buChar char=""/>
        <a:defRPr kumimoji="0" sz="3200" b="1" kern="1200" baseline="0">
          <a:solidFill>
            <a:schemeClr val="tx1"/>
          </a:solidFill>
          <a:latin typeface="Arial" pitchFamily="34" charset="0"/>
          <a:ea typeface="+mn-ea"/>
          <a:cs typeface="B Yagut" pitchFamily="2" charset="-78"/>
        </a:defRPr>
      </a:lvl3pPr>
      <a:lvl4pPr marL="1188720" indent="-210312" algn="just" rtl="1" eaLnBrk="1" latinLnBrk="0" hangingPunct="1">
        <a:lnSpc>
          <a:spcPct val="150000"/>
        </a:lnSpc>
        <a:spcBef>
          <a:spcPts val="0"/>
        </a:spcBef>
        <a:buClr>
          <a:schemeClr val="accent3"/>
        </a:buClr>
        <a:buSzPct val="65000"/>
        <a:buFont typeface="Wingdings 2"/>
        <a:buChar char=""/>
        <a:defRPr kumimoji="0" sz="3200" b="1" kern="1200" baseline="0">
          <a:solidFill>
            <a:schemeClr val="tx1"/>
          </a:solidFill>
          <a:latin typeface="Arial" pitchFamily="34" charset="0"/>
          <a:ea typeface="+mn-ea"/>
          <a:cs typeface="B Yagut" pitchFamily="2" charset="-78"/>
        </a:defRPr>
      </a:lvl4pPr>
      <a:lvl5pPr marL="1463040" indent="-210312" algn="just" rtl="1" eaLnBrk="1" latinLnBrk="0" hangingPunct="1">
        <a:lnSpc>
          <a:spcPct val="150000"/>
        </a:lnSpc>
        <a:spcBef>
          <a:spcPts val="0"/>
        </a:spcBef>
        <a:buClr>
          <a:schemeClr val="accent4"/>
        </a:buClr>
        <a:buSzPct val="65000"/>
        <a:buFont typeface="Wingdings 2"/>
        <a:buChar char=""/>
        <a:defRPr kumimoji="0" sz="3200" b="1" kern="1200" baseline="0">
          <a:solidFill>
            <a:schemeClr val="tx1"/>
          </a:solidFill>
          <a:latin typeface="Arial" pitchFamily="34" charset="0"/>
          <a:ea typeface="+mn-ea"/>
          <a:cs typeface="B Yagut" pitchFamily="2" charset="-78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/>
          <p:cNvSpPr>
            <a:spLocks noGrp="1" noChangeArrowheads="1"/>
          </p:cNvSpPr>
          <p:nvPr>
            <p:ph type="ctrTitle"/>
          </p:nvPr>
        </p:nvSpPr>
        <p:spPr>
          <a:xfrm>
            <a:off x="2890854" y="3171836"/>
            <a:ext cx="3609972" cy="1828800"/>
          </a:xfrm>
        </p:spPr>
        <p:txBody>
          <a:bodyPr>
            <a:normAutofit/>
          </a:bodyPr>
          <a:lstStyle/>
          <a:p>
            <a:r>
              <a:rPr lang="fa-IR" sz="4400" dirty="0" smtClean="0"/>
              <a:t>عقل و اعتقاد دینی</a:t>
            </a:r>
            <a:r>
              <a:rPr lang="en-GB" sz="4400" dirty="0" smtClean="0"/>
              <a:t/>
            </a:r>
            <a:br>
              <a:rPr lang="en-GB" sz="4400" dirty="0" smtClean="0"/>
            </a:br>
            <a:endParaRPr lang="en-GB" sz="4400" dirty="0">
              <a:cs typeface="Hom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28728" y="928670"/>
            <a:ext cx="6224960" cy="2214578"/>
          </a:xfrm>
          <a:prstGeom prst="rect">
            <a:avLst/>
          </a:prstGeom>
          <a:noFill/>
          <a:ln w="3492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fa-IR" sz="13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Homa" pitchFamily="2" charset="-78"/>
              </a:rPr>
              <a:t>مساله علم و دين</a:t>
            </a:r>
            <a:endParaRPr lang="en-GB" sz="13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قرن هجدهم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ar-SA" dirty="0" smtClean="0"/>
              <a:t>كانت (1724 - 1804) از فيلسوفان مهم غرب در الهيات طبيعي نيز تشكيك كرد</a:t>
            </a:r>
            <a:r>
              <a:rPr lang="fa-IR" dirty="0" smtClean="0"/>
              <a:t>.</a:t>
            </a:r>
          </a:p>
          <a:p>
            <a:pPr lvl="1"/>
            <a:r>
              <a:rPr lang="fa-IR" dirty="0" smtClean="0"/>
              <a:t>او اساس دین را اخلاق دانست</a:t>
            </a:r>
            <a:r>
              <a:rPr lang="ar-SA" dirty="0" smtClean="0"/>
              <a:t>.</a:t>
            </a:r>
            <a:endParaRPr lang="fa-IR" dirty="0" smtClean="0"/>
          </a:p>
          <a:p>
            <a:pPr lvl="1"/>
            <a:r>
              <a:rPr lang="fa-IR" dirty="0" smtClean="0"/>
              <a:t>انقلاب کپرنیکی کانت (فهم جهان در چارچوب مفاهیم ذهنی)</a:t>
            </a:r>
          </a:p>
          <a:p>
            <a:pPr lvl="1"/>
            <a:r>
              <a:rPr lang="fa-IR" dirty="0" smtClean="0"/>
              <a:t>تفکیک نومن از فنومن از سوی کانت تاثیر عمیقی بر مکاتب فلسفی گذاشت</a:t>
            </a:r>
            <a:endParaRPr lang="en-US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قرن نوزده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a-IR" dirty="0" smtClean="0"/>
              <a:t>قرن نوزدهم قرن غلبه حس گرایی است.</a:t>
            </a:r>
          </a:p>
          <a:p>
            <a:r>
              <a:rPr lang="ar-SA" dirty="0" smtClean="0"/>
              <a:t>در قرن نوزدهم تعارض علم و دين به اوج خود رسيد و با ظهور انقلاب صنعتي و رشد فناوري و بهره مندي انسان غربي از دستاوردهاي علم جديد ضديت با دين افزايش يافت و علوم تجربي از قداست بلامنازعي برخوردار شدند. </a:t>
            </a:r>
            <a:endParaRPr lang="fa-IR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عوامل</a:t>
            </a:r>
            <a:r>
              <a:rPr lang="en-US" dirty="0" smtClean="0"/>
              <a:t>  </a:t>
            </a:r>
            <a:r>
              <a:rPr lang="fa-IR" dirty="0" smtClean="0"/>
              <a:t>موثر در دین پژوهی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ar-SA" dirty="0" smtClean="0"/>
              <a:t>1. گسترش فتوحات استعمارى</a:t>
            </a:r>
            <a:endParaRPr lang="fa-IR" dirty="0" smtClean="0"/>
          </a:p>
          <a:p>
            <a:pPr lvl="1"/>
            <a:r>
              <a:rPr lang="ar-SA" dirty="0" smtClean="0"/>
              <a:t>2</a:t>
            </a:r>
            <a:r>
              <a:rPr lang="en-US" dirty="0" smtClean="0"/>
              <a:t>. </a:t>
            </a:r>
            <a:r>
              <a:rPr lang="ar-SA" dirty="0" smtClean="0"/>
              <a:t>انتشار نظريه‏ى داروين</a:t>
            </a:r>
            <a:endParaRPr lang="fa-IR" dirty="0" smtClean="0"/>
          </a:p>
          <a:p>
            <a:pPr lvl="1"/>
            <a:r>
              <a:rPr lang="ar-SA" dirty="0" smtClean="0"/>
              <a:t>3. پيشرفتهاى مردم شناسى</a:t>
            </a:r>
            <a:endParaRPr lang="fa-IR" dirty="0" smtClean="0"/>
          </a:p>
          <a:p>
            <a:pPr lvl="1"/>
            <a:r>
              <a:rPr lang="ar-SA" dirty="0" smtClean="0"/>
              <a:t>4. پيشرفتهاى باستان شناسى و زبانشناسى</a:t>
            </a:r>
            <a:endParaRPr lang="fa-IR" dirty="0" smtClean="0"/>
          </a:p>
          <a:p>
            <a:pPr lvl="1"/>
            <a:r>
              <a:rPr lang="ar-SA" dirty="0" smtClean="0"/>
              <a:t>5. پيدايش نظريات جديد در باب منشا دين</a:t>
            </a:r>
            <a:endParaRPr lang="en-US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قرن نوزده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در همين قرن مكاتبي مانند ماركسيسم، ناسيوناليسم، فرويديسم</a:t>
            </a:r>
            <a:r>
              <a:rPr lang="fa-IR" dirty="0" smtClean="0"/>
              <a:t>، داروینسم</a:t>
            </a:r>
            <a:r>
              <a:rPr lang="ar-SA" dirty="0" smtClean="0"/>
              <a:t> و ... در عرصه علوم انساني پديد آمدند و بشدت به مقابله با دين برخاستند.</a:t>
            </a:r>
            <a:endParaRPr lang="en-US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قرن نوزده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ar-SA" dirty="0" smtClean="0"/>
              <a:t>اگوست كنت با تقسيم تاريخ به سه دوره الهياتي، فلسفي و علمي، دين را مربوط به دوره الهياتي بشر مي</a:t>
            </a:r>
            <a:r>
              <a:rPr lang="fa-IR" dirty="0" smtClean="0"/>
              <a:t> </a:t>
            </a:r>
            <a:r>
              <a:rPr lang="ar-SA" dirty="0" smtClean="0"/>
              <a:t>دانست كه روزگار آن به سر رسيده است.</a:t>
            </a:r>
            <a:endParaRPr lang="fa-IR" dirty="0" smtClean="0"/>
          </a:p>
          <a:p>
            <a:r>
              <a:rPr lang="ar-SA" dirty="0" smtClean="0"/>
              <a:t>ماركس دين را مولود روابط اقتصادي دانست</a:t>
            </a:r>
            <a:r>
              <a:rPr lang="fa-IR" dirty="0" smtClean="0"/>
              <a:t>.</a:t>
            </a:r>
          </a:p>
          <a:p>
            <a:r>
              <a:rPr lang="ar-SA" dirty="0" smtClean="0"/>
              <a:t>فرويد عقده هاي رواني ناشي از سركوب غريزه جنسي را منشا دين معرفي كرد. </a:t>
            </a:r>
            <a:endParaRPr lang="en-US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محورهاى مهم تعارض كه در قرن نوزدهم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a-IR" dirty="0" smtClean="0"/>
              <a:t>1) انتقاد تاریخى از متون مقدس و تاریخ زندگى و عمر حضرت عیسى، </a:t>
            </a:r>
          </a:p>
          <a:p>
            <a:r>
              <a:rPr lang="ar-SA" dirty="0" smtClean="0"/>
              <a:t>2</a:t>
            </a:r>
            <a:r>
              <a:rPr lang="fa-IR" dirty="0" smtClean="0"/>
              <a:t>) </a:t>
            </a:r>
            <a:r>
              <a:rPr lang="ar-SA" dirty="0" smtClean="0"/>
              <a:t>نظريه </a:t>
            </a:r>
            <a:r>
              <a:rPr lang="fa-IR" dirty="0" smtClean="0"/>
              <a:t>ز</a:t>
            </a:r>
            <a:r>
              <a:rPr lang="ar-SA" dirty="0" smtClean="0"/>
              <a:t>مين‏شناسى</a:t>
            </a:r>
            <a:r>
              <a:rPr lang="fa-IR" dirty="0" smtClean="0"/>
              <a:t> </a:t>
            </a:r>
            <a:r>
              <a:rPr lang="ar-SA" dirty="0" smtClean="0"/>
              <a:t>اونيفورميسم (همشكل انگارى)</a:t>
            </a:r>
            <a:r>
              <a:rPr lang="fa-IR" dirty="0" smtClean="0"/>
              <a:t> (</a:t>
            </a:r>
            <a:r>
              <a:rPr lang="ar-SA" dirty="0" smtClean="0"/>
              <a:t>چارلز لايل</a:t>
            </a:r>
            <a:r>
              <a:rPr lang="fa-IR" dirty="0" smtClean="0"/>
              <a:t>: </a:t>
            </a:r>
            <a:r>
              <a:rPr lang="ar-SA" dirty="0" smtClean="0"/>
              <a:t>تكامل و تطور تدريجى </a:t>
            </a:r>
            <a:r>
              <a:rPr lang="fa-IR" dirty="0" smtClean="0"/>
              <a:t>کره زمین در مقابل </a:t>
            </a:r>
            <a:r>
              <a:rPr lang="ar-SA" dirty="0" smtClean="0"/>
              <a:t>نظريه كاتاسترونيسم</a:t>
            </a:r>
            <a:r>
              <a:rPr lang="fa-IR" dirty="0" smtClean="0"/>
              <a:t>) </a:t>
            </a:r>
          </a:p>
          <a:p>
            <a:r>
              <a:rPr lang="fa-IR" dirty="0" smtClean="0"/>
              <a:t>3</a:t>
            </a:r>
            <a:r>
              <a:rPr lang="ar-SA" dirty="0" smtClean="0"/>
              <a:t>) نظريه تحول انواع داروين</a:t>
            </a:r>
            <a:endParaRPr lang="fa-IR" dirty="0" smtClean="0"/>
          </a:p>
          <a:p>
            <a:r>
              <a:rPr lang="fa-IR" dirty="0" smtClean="0"/>
              <a:t>4) روانشناسی فروید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مف</a:t>
            </a:r>
            <a:r>
              <a:rPr lang="fa-IR" dirty="0" smtClean="0"/>
              <a:t>ا</a:t>
            </a:r>
            <a:r>
              <a:rPr lang="ar-SA" dirty="0" smtClean="0"/>
              <a:t>ه</a:t>
            </a:r>
            <a:r>
              <a:rPr lang="fa-IR" dirty="0" smtClean="0"/>
              <a:t>ی</a:t>
            </a:r>
            <a:r>
              <a:rPr lang="ar-SA" dirty="0" smtClean="0"/>
              <a:t>م اساسي</a:t>
            </a:r>
            <a:r>
              <a:rPr lang="fa-IR" dirty="0" smtClean="0"/>
              <a:t> </a:t>
            </a:r>
            <a:r>
              <a:rPr lang="ar-SA" dirty="0" smtClean="0"/>
              <a:t>نظريه داروين </a:t>
            </a: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ar-SA" dirty="0" smtClean="0"/>
              <a:t>الف) تغييرات تصادفي</a:t>
            </a:r>
            <a:endParaRPr lang="en-US" dirty="0" smtClean="0"/>
          </a:p>
          <a:p>
            <a:pPr lvl="1"/>
            <a:r>
              <a:rPr lang="ar-SA" dirty="0" smtClean="0"/>
              <a:t> ب) تنازع بقاء</a:t>
            </a:r>
            <a:endParaRPr lang="en-US" dirty="0" smtClean="0"/>
          </a:p>
          <a:p>
            <a:pPr lvl="1"/>
            <a:r>
              <a:rPr lang="ar-SA" dirty="0" smtClean="0"/>
              <a:t> ج) بقاي انسب</a:t>
            </a:r>
            <a:endParaRPr lang="fa-IR" dirty="0" smtClean="0"/>
          </a:p>
          <a:p>
            <a:r>
              <a:rPr lang="ar-SA" dirty="0" smtClean="0"/>
              <a:t>تغيير تدريجي موجودات كه در جهت سازگاري و بقاء صورت مي‏گيرد منجر به پيدايش يك نوع جانداران مي‏شود. </a:t>
            </a:r>
            <a:endParaRPr lang="en-US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4000" dirty="0" smtClean="0"/>
              <a:t>تعارض نظریه </a:t>
            </a:r>
            <a:r>
              <a:rPr lang="ar-SA" sz="4000" dirty="0" smtClean="0"/>
              <a:t> تكامل داروين </a:t>
            </a:r>
            <a:r>
              <a:rPr lang="fa-IR" sz="4000" dirty="0" smtClean="0"/>
              <a:t>با دین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ا</a:t>
            </a:r>
            <a:r>
              <a:rPr lang="ar-SA" dirty="0" smtClean="0"/>
              <a:t>لف) تعارض با برهان اتقان صنع (برهان نظم)</a:t>
            </a:r>
            <a:endParaRPr lang="fa-IR" dirty="0" smtClean="0"/>
          </a:p>
          <a:p>
            <a:r>
              <a:rPr lang="ar-SA" dirty="0" smtClean="0"/>
              <a:t>ب) تعارض با اشرفيت انسان</a:t>
            </a:r>
            <a:endParaRPr lang="fa-IR" dirty="0" smtClean="0"/>
          </a:p>
          <a:p>
            <a:r>
              <a:rPr lang="ar-SA" dirty="0" smtClean="0"/>
              <a:t>ج) معارضه با هنجارهاي اخلاقي</a:t>
            </a:r>
            <a:endParaRPr lang="fa-IR" dirty="0" smtClean="0"/>
          </a:p>
          <a:p>
            <a:r>
              <a:rPr lang="ar-SA" dirty="0" smtClean="0"/>
              <a:t>د) معارضه با </a:t>
            </a:r>
            <a:r>
              <a:rPr lang="fa-IR" dirty="0" smtClean="0"/>
              <a:t>ظ</a:t>
            </a:r>
            <a:r>
              <a:rPr lang="ar-SA" dirty="0" smtClean="0"/>
              <a:t>واهر متون ديني </a:t>
            </a:r>
            <a:endParaRPr lang="en-US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روانشناسی فروید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ar-SA" dirty="0" smtClean="0"/>
              <a:t>فرويد با مطرح كردن روان ناخودآگاه بشري سعي مي‏كرد تمام فعاليتهاي ادبي هنري و ديني انسان را از طريق عقد اديپ و الكترا توجيه نمايد، </a:t>
            </a:r>
            <a:endParaRPr lang="fa-IR" dirty="0" smtClean="0"/>
          </a:p>
          <a:p>
            <a:r>
              <a:rPr lang="ar-SA" dirty="0" smtClean="0"/>
              <a:t>بشر همه اين فعاليتها را در سركوب شدن اميال و شهوات انساني و به عقب رانده شدن آنها (به روان ناخودآگاه) و سپس بروز و ظهور آن در قالب لباس ديگري مانند دين، شعر، نقاشي و... مي‏شمرد </a:t>
            </a:r>
            <a:endParaRPr lang="fa-IR" dirty="0" smtClean="0"/>
          </a:p>
          <a:p>
            <a:r>
              <a:rPr lang="ar-SA" dirty="0" smtClean="0"/>
              <a:t>به گفته فرويد دين يك نوع بيماري رواني است كه از سركوب شدن غرايز جنسي ناشي مي‏شد. </a:t>
            </a:r>
            <a:endParaRPr lang="en-US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روانشناسی فروید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ar-SA" dirty="0" smtClean="0"/>
              <a:t>خود فرويد اعلام كرد كه سه ضربه محكم بر تصور سنتي انسان از خويش وارد شده است. </a:t>
            </a:r>
            <a:endParaRPr lang="en-US" dirty="0" smtClean="0"/>
          </a:p>
          <a:p>
            <a:pPr lvl="1"/>
            <a:r>
              <a:rPr lang="en-US" dirty="0" smtClean="0"/>
              <a:t> </a:t>
            </a:r>
            <a:r>
              <a:rPr lang="ar-SA" dirty="0" smtClean="0"/>
              <a:t>1) كشف </a:t>
            </a:r>
            <a:r>
              <a:rPr lang="fa-IR" dirty="0" smtClean="0"/>
              <a:t>کپرنیک </a:t>
            </a:r>
            <a:r>
              <a:rPr lang="ar-SA" dirty="0" smtClean="0"/>
              <a:t>در مورد اينكه زمين مركز عالم است. </a:t>
            </a:r>
            <a:endParaRPr lang="en-US" dirty="0" smtClean="0"/>
          </a:p>
          <a:p>
            <a:pPr lvl="1"/>
            <a:r>
              <a:rPr lang="en-US" dirty="0" smtClean="0"/>
              <a:t> </a:t>
            </a:r>
            <a:r>
              <a:rPr lang="ar-SA" dirty="0" smtClean="0"/>
              <a:t>2) كشف داروين كه در اين باره كه انسان تفاوت ماهوي با ساير حيوانات ندارد. </a:t>
            </a:r>
            <a:endParaRPr lang="en-US" dirty="0" smtClean="0"/>
          </a:p>
          <a:p>
            <a:pPr lvl="1"/>
            <a:r>
              <a:rPr lang="en-US" dirty="0" smtClean="0"/>
              <a:t> </a:t>
            </a:r>
            <a:r>
              <a:rPr lang="ar-SA" dirty="0" smtClean="0"/>
              <a:t>3) كشف خود وي در ميزان تأثير پذيري انسان از نيروهاي ناشناخته و غير قابل كنترل كه با نظريه فطرت و اختيار و خودآگاهي آدمي در اديان منافات دارد. </a:t>
            </a:r>
            <a:endParaRPr lang="en-US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پدید آمدن الهیات لیبرال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a-IR" dirty="0" smtClean="0"/>
              <a:t>1ـ تعبیر تازه از وحی:</a:t>
            </a:r>
          </a:p>
          <a:p>
            <a:pPr lvl="1"/>
            <a:r>
              <a:rPr lang="fa-IR" dirty="0" smtClean="0"/>
              <a:t>کتاب مقدس مستقیما وحی نیستند</a:t>
            </a:r>
          </a:p>
          <a:p>
            <a:pPr lvl="1"/>
            <a:r>
              <a:rPr lang="fa-IR" dirty="0" smtClean="0"/>
              <a:t>وحی یعنی حضور خداوند در حیات مسیح نه املای یک کتاب</a:t>
            </a:r>
          </a:p>
          <a:p>
            <a:r>
              <a:rPr lang="fa-IR" dirty="0" smtClean="0"/>
              <a:t>2ـ اعتنا به تجربه دینی به عنوان مبنای توجیه عقاید دینی</a:t>
            </a:r>
          </a:p>
          <a:p>
            <a:r>
              <a:rPr lang="fa-IR" dirty="0" smtClean="0"/>
              <a:t>3ـ اولویت اخلاق در دیانت</a:t>
            </a:r>
            <a:endParaRPr lang="fa-IR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4000" dirty="0" smtClean="0"/>
              <a:t>پی آمد پدیرش معنای پوزیتیویستی از علم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جدایی دانش از ارزش</a:t>
            </a:r>
          </a:p>
          <a:p>
            <a:r>
              <a:rPr lang="fa-IR" dirty="0" smtClean="0"/>
              <a:t>جدایی علم و متافیزیک</a:t>
            </a:r>
          </a:p>
          <a:p>
            <a:r>
              <a:rPr lang="fa-IR" dirty="0" smtClean="0"/>
              <a:t>غیرعلمی بودن کلام، عرفان، فقه، و ...</a:t>
            </a:r>
          </a:p>
          <a:p>
            <a:r>
              <a:rPr lang="fa-IR" dirty="0" smtClean="0"/>
              <a:t>رواج قرائت های جدید از دین متناسب با علم مدرن</a:t>
            </a:r>
            <a:endParaRPr lang="fa-IR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3600" dirty="0" smtClean="0"/>
              <a:t>آشکار شدن </a:t>
            </a:r>
            <a:r>
              <a:rPr lang="ar-SA" sz="3600" dirty="0" smtClean="0"/>
              <a:t>محدوديت‏ها و كاستى‏هاى عقل ابزارى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ar-SA" dirty="0" smtClean="0"/>
              <a:t>از پايان قرن نوزدهم، به تدريج، محدوديت‏ها و كاستى‏هاى عقل ابزارى براى جامعه علمى روشن شد. هابز و هيوم و پيش از آنان عقل‏گرايان نيز متوجه اين حقيقت‏</a:t>
            </a:r>
            <a:r>
              <a:rPr lang="fa-IR" dirty="0" smtClean="0"/>
              <a:t> </a:t>
            </a:r>
            <a:r>
              <a:rPr lang="ar-SA" dirty="0" smtClean="0"/>
              <a:t>بودند كه دانش حسى و عقل ابزارى توان داورى در</a:t>
            </a:r>
            <a:r>
              <a:rPr lang="fa-IR" dirty="0" smtClean="0"/>
              <a:t> </a:t>
            </a:r>
            <a:r>
              <a:rPr lang="ar-SA" dirty="0" smtClean="0"/>
              <a:t>باره ارزش‏ها را ندارد، اما از پايان قرن نوزدهم اين مسئله، به</a:t>
            </a:r>
            <a:r>
              <a:rPr lang="fa-IR" dirty="0" smtClean="0"/>
              <a:t> </a:t>
            </a:r>
            <a:r>
              <a:rPr lang="ar-SA" dirty="0" smtClean="0"/>
              <a:t>‏تدريج، بر همگان آشكار شد</a:t>
            </a:r>
            <a:r>
              <a:rPr lang="en-US" dirty="0" smtClean="0"/>
              <a:t> 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نیمه دوم قرن بیستم 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ـ آشكار شدن محدوديت هاي </a:t>
            </a:r>
            <a:r>
              <a:rPr lang="fa-IR" dirty="0" smtClean="0"/>
              <a:t>نظری </a:t>
            </a:r>
            <a:r>
              <a:rPr lang="ar-SA" dirty="0" smtClean="0"/>
              <a:t>علم</a:t>
            </a:r>
            <a:endParaRPr lang="en-US" dirty="0" smtClean="0"/>
          </a:p>
          <a:p>
            <a:r>
              <a:rPr lang="ar-SA" dirty="0" smtClean="0"/>
              <a:t>ـ ناتواني علم در حل معضلات اجتماعي</a:t>
            </a:r>
            <a:endParaRPr lang="en-US" dirty="0" smtClean="0"/>
          </a:p>
          <a:p>
            <a:r>
              <a:rPr lang="ar-SA" dirty="0" smtClean="0"/>
              <a:t>ـ آشكار شدن نسبيت علم (نسبيت انشتين و اصل عدم قطعيت هايزنبرگ)</a:t>
            </a:r>
            <a:endParaRPr lang="fa-IR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راه حلهاي تعارض علم و دين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sz="3200" dirty="0" smtClean="0"/>
              <a:t>1ـ  تفكيك قلمرو علم و دين </a:t>
            </a:r>
            <a:endParaRPr lang="en-US" sz="3200" dirty="0" smtClean="0"/>
          </a:p>
          <a:p>
            <a:r>
              <a:rPr lang="fa-IR" sz="3200" dirty="0" smtClean="0"/>
              <a:t>2ـ تفكيك زبان علم ودين </a:t>
            </a:r>
            <a:endParaRPr lang="en-US" sz="3200" dirty="0" smtClean="0"/>
          </a:p>
          <a:p>
            <a:r>
              <a:rPr lang="fa-IR" sz="3200" dirty="0" smtClean="0"/>
              <a:t>3ـ  تفكيك تجربه ديني (دين) از تعبير بشري (معرفت به دين)</a:t>
            </a:r>
          </a:p>
          <a:p>
            <a:r>
              <a:rPr lang="fa-IR" sz="3200" dirty="0" smtClean="0"/>
              <a:t>4ـ </a:t>
            </a:r>
            <a:r>
              <a:rPr lang="en-US" sz="3200" dirty="0" smtClean="0"/>
              <a:t> </a:t>
            </a:r>
            <a:r>
              <a:rPr lang="fa-IR" sz="3200" dirty="0" smtClean="0"/>
              <a:t>تفكيك گوهر دين از صدف آن </a:t>
            </a:r>
            <a:endParaRPr lang="en-US" sz="3200" dirty="0" smtClean="0"/>
          </a:p>
          <a:p>
            <a:r>
              <a:rPr lang="fa-IR" sz="3200" dirty="0" smtClean="0"/>
              <a:t>5ـ ابزار انگاري در علم </a:t>
            </a:r>
          </a:p>
          <a:p>
            <a:r>
              <a:rPr lang="fa-IR" sz="3200" dirty="0" smtClean="0"/>
              <a:t>6ـ ابزار انگاري در دين </a:t>
            </a:r>
            <a:endParaRPr lang="fa-IR" sz="32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واکنش مسلمانان به تمدن غرب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sz="3200" dirty="0" smtClean="0"/>
              <a:t>ابتدا مسلمانان با با لایه های ظاهری تمدن غرب آشنا شدند</a:t>
            </a:r>
          </a:p>
          <a:p>
            <a:r>
              <a:rPr lang="fa-IR" sz="3200" dirty="0" smtClean="0"/>
              <a:t>واکنش مسلمانان را بطور کلی به سه دسته می توان تقسیم کرد.</a:t>
            </a:r>
          </a:p>
          <a:p>
            <a:pPr lvl="1"/>
            <a:r>
              <a:rPr lang="fa-IR" sz="3200" dirty="0" smtClean="0"/>
              <a:t>نفی تمدن غرب</a:t>
            </a:r>
          </a:p>
          <a:p>
            <a:pPr lvl="1"/>
            <a:r>
              <a:rPr lang="fa-IR" sz="3200" dirty="0" smtClean="0"/>
              <a:t>نفی دین اسلام</a:t>
            </a:r>
          </a:p>
          <a:p>
            <a:pPr lvl="1"/>
            <a:r>
              <a:rPr lang="fa-IR" sz="3200" dirty="0" smtClean="0"/>
              <a:t>جمع بین هر دو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4800" dirty="0" smtClean="0"/>
              <a:t>1ـ جمع بين دنياي جديد و دين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1"/>
            <a:r>
              <a:rPr lang="fa-IR" dirty="0" smtClean="0"/>
              <a:t>مدرنيزم قابل تجزیه به امور خوب و بد است</a:t>
            </a:r>
          </a:p>
          <a:p>
            <a:pPr lvl="1"/>
            <a:r>
              <a:rPr lang="fa-IR" dirty="0" smtClean="0"/>
              <a:t>بنيان اصلي اين پيشرفت‌ها بر مفاهيم اسلامي گذاشته شده است</a:t>
            </a:r>
          </a:p>
          <a:p>
            <a:pPr lvl="2"/>
            <a:r>
              <a:rPr lang="fa-IR" dirty="0" smtClean="0"/>
              <a:t> سيد قطب و امثال آنها در دنياي اهل سنت و حتي مثل سيد جمال در دنياي تشيّع تلقي آنها همين بوده است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5400" dirty="0" smtClean="0"/>
              <a:t>1ـ جمع بين دنياي جديد و دين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در دوره بازسازي و اصلاحات اين انديشه، انديشه مبنايي براي بازسازي و اصلاحات در كشور بوده است.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2ـ نفی تمدن غرب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a-IR" dirty="0" smtClean="0"/>
              <a:t>مدرنيته را با دو شاخصه ‌شناخته می شود. </a:t>
            </a:r>
          </a:p>
          <a:p>
            <a:r>
              <a:rPr lang="fa-IR" dirty="0" smtClean="0"/>
              <a:t>آنچه را كه در غرب اتفاق افتاده يك مجموعه به هم پيوسته‌اي است</a:t>
            </a:r>
          </a:p>
          <a:p>
            <a:r>
              <a:rPr lang="fa-IR" dirty="0" smtClean="0"/>
              <a:t>بنابر این نمي‌توان بين اقتصاد، سياست و فرهنگ در دنياي مدرن تفكيك قائل شد و بگوييم سياست آن را مي‌پذيريم ولي فرهنگ آن را نمي‌پذيريم و يا بالعكس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2ـ نفی تمدن غرب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آن چه در دنياي مدرن و در جامعه بشري اتفاق افتاده است يك تحول همه جانبه‌اي است كه همه ابعاد زندگي بشري را به صورت هماهنگ تغيير مي‌دهد.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تحولات زیربنایی دنياي مدرن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6000" dirty="0" smtClean="0"/>
              <a:t>1ـ اومانيسم</a:t>
            </a:r>
          </a:p>
          <a:p>
            <a:r>
              <a:rPr lang="fa-IR" sz="6000" dirty="0" smtClean="0"/>
              <a:t>2ـ ليبراليسم</a:t>
            </a:r>
          </a:p>
          <a:p>
            <a:r>
              <a:rPr lang="fa-IR" sz="6000" dirty="0" smtClean="0"/>
              <a:t>3ـ راسيوناليسم (عقل‌گرايي)</a:t>
            </a:r>
            <a:endParaRPr lang="en-US" sz="60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600" dirty="0" smtClean="0"/>
              <a:t>1ـ اومانيسم</a:t>
            </a:r>
            <a:endParaRPr lang="fa-IR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a-IR" dirty="0" smtClean="0"/>
              <a:t>هيچ چيزي نبايد براي انسان در معيشت دنياي او تعيين تكليف كند</a:t>
            </a:r>
          </a:p>
          <a:p>
            <a:r>
              <a:rPr lang="fa-IR" dirty="0" smtClean="0"/>
              <a:t>خود انسان است كه محور تعيين ارزش‌ها است، </a:t>
            </a:r>
          </a:p>
          <a:p>
            <a:r>
              <a:rPr lang="fa-IR" dirty="0" smtClean="0"/>
              <a:t>حقوق طبيعي انسان به همین معناست که انسان را حتي در مقابل خداي متعال، صاحب حق مي‌دانند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7200" dirty="0" smtClean="0"/>
              <a:t>2ـ ليبراليسم</a:t>
            </a:r>
            <a:endParaRPr lang="fa-IR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4800" dirty="0" smtClean="0"/>
              <a:t>آزادي فردي را به معني آزادي از قدسيات، معنويات و جبر اجتماعي را منظور نظر قرار داده است.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5400" dirty="0" smtClean="0"/>
              <a:t>3ـ راسيوناليسم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sz="4000" dirty="0" smtClean="0"/>
              <a:t>(عقل‌گرايي) و تكيه به عقلانيت خود بنياد است. اين عقلانيت به معني جايگزين شدن عقلانيت بشر و استغناي عقلانيت بشر از آموزه‌هاي قدسي و وحياني است كه طبيعي است </a:t>
            </a:r>
            <a:endParaRPr lang="en-US" sz="40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پی آمد این سه اصل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نتيجه اين سه خصوصيت، عرفي شدن و به تعبيري ديگر غير قدسي شدن و زميني شدن زندگي بشر بوده است</a:t>
            </a:r>
          </a:p>
          <a:p>
            <a:r>
              <a:rPr lang="fa-IR" dirty="0" smtClean="0"/>
              <a:t>بر پايه اين آموزه‌ها يكي دو قرن تلاش شده فلسفه غربي توليد شود.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بسط فلسفه غرب به حیات بشر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امثال دکارت، هيوم و كانت و امثال آنها فلسفه واسطه بين آن لايه ‌‌‌‌‌‌‌‌‌‌‌‌‌‌‌‌‌‌‌‌‌‌‌‌‌‌‌‌‌‌معنايي و حيات اجتماعي را توليد كردند و از طريق آن توليد عقلانيت، امكان جاري شدن آن ايدئولوژي در حيات بشر فراهم شده است،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71538" y="6000768"/>
            <a:ext cx="6929486" cy="714356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</a:rPr>
              <a:t>تحول نگاه دینی به نگاه غیردینی از رنسانس </a:t>
            </a:r>
            <a:endParaRPr lang="fa-IR" b="1" dirty="0">
              <a:solidFill>
                <a:schemeClr val="bg1"/>
              </a:solidFill>
            </a:endParaRPr>
          </a:p>
        </p:txBody>
      </p:sp>
      <p:sp>
        <p:nvSpPr>
          <p:cNvPr id="4" name="Up Arrow 3"/>
          <p:cNvSpPr/>
          <p:nvPr/>
        </p:nvSpPr>
        <p:spPr>
          <a:xfrm>
            <a:off x="4357686" y="5214950"/>
            <a:ext cx="428628" cy="714380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ectangle 4"/>
          <p:cNvSpPr/>
          <p:nvPr/>
        </p:nvSpPr>
        <p:spPr>
          <a:xfrm>
            <a:off x="571472" y="4214818"/>
            <a:ext cx="7858180" cy="928694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</a:rPr>
              <a:t>تولید فلسفه جدید متناسب با نگاه نو</a:t>
            </a:r>
            <a:endParaRPr lang="fa-IR" b="1" dirty="0">
              <a:solidFill>
                <a:schemeClr val="bg1"/>
              </a:solidFill>
            </a:endParaRPr>
          </a:p>
        </p:txBody>
      </p:sp>
      <p:sp>
        <p:nvSpPr>
          <p:cNvPr id="6" name="Up Arrow 5"/>
          <p:cNvSpPr/>
          <p:nvPr/>
        </p:nvSpPr>
        <p:spPr>
          <a:xfrm>
            <a:off x="4357686" y="1571612"/>
            <a:ext cx="428628" cy="785818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85918" y="357166"/>
            <a:ext cx="5500726" cy="114300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</a:rPr>
              <a:t>بسط تمدن غرب با ابزارهای فکری و عملی</a:t>
            </a:r>
            <a:endParaRPr lang="fa-IR" b="1" dirty="0">
              <a:solidFill>
                <a:schemeClr val="bg1"/>
              </a:solidFill>
            </a:endParaRPr>
          </a:p>
        </p:txBody>
      </p:sp>
      <p:sp>
        <p:nvSpPr>
          <p:cNvPr id="8" name="Up Arrow 7"/>
          <p:cNvSpPr/>
          <p:nvPr/>
        </p:nvSpPr>
        <p:spPr>
          <a:xfrm>
            <a:off x="4357686" y="3357562"/>
            <a:ext cx="428628" cy="785818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>
              <a:solidFill>
                <a:srgbClr val="FFFF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42910" y="2428868"/>
            <a:ext cx="7858180" cy="928694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chemeClr val="bg1"/>
                </a:solidFill>
              </a:rPr>
              <a:t>تولید عقلانیت متناسب با نگاه جدید برای اداره جامعه  (پیدایش علوم انسانی) </a:t>
            </a:r>
            <a:endParaRPr lang="fa-I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آبی آسسمانی">
  <a:themeElements>
    <a:clrScheme name="Custom 3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ustom 2">
      <a:majorFont>
        <a:latin typeface="Arial"/>
        <a:ea typeface=""/>
        <a:cs typeface="B Homa"/>
      </a:majorFont>
      <a:minorFont>
        <a:latin typeface="Arial"/>
        <a:ea typeface=""/>
        <a:cs typeface="B Yagut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آبی آسسمانی</Template>
  <TotalTime>1136</TotalTime>
  <Words>1231</Words>
  <Application>Microsoft Office PowerPoint</Application>
  <PresentationFormat>On-screen Show (4:3)</PresentationFormat>
  <Paragraphs>111</Paragraphs>
  <Slides>28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آبی آسسمانی</vt:lpstr>
      <vt:lpstr>عقل و اعتقاد دینی </vt:lpstr>
      <vt:lpstr>قرن هجدهم</vt:lpstr>
      <vt:lpstr>قرن نوزده</vt:lpstr>
      <vt:lpstr>عوامل  موثر در دین پژوهی</vt:lpstr>
      <vt:lpstr>قرن نوزده</vt:lpstr>
      <vt:lpstr>قرن نوزده</vt:lpstr>
      <vt:lpstr>محورهاى مهم تعارض كه در قرن نوزدهم</vt:lpstr>
      <vt:lpstr>مفاهیم اساسي نظريه داروين </vt:lpstr>
      <vt:lpstr>تعارض نظریه  تكامل داروين با دین</vt:lpstr>
      <vt:lpstr>روانشناسی فروید</vt:lpstr>
      <vt:lpstr>روانشناسی فروید</vt:lpstr>
      <vt:lpstr>پدید آمدن الهیات لیبرال</vt:lpstr>
      <vt:lpstr>پی آمد پدیرش معنای پوزیتیویستی از علم</vt:lpstr>
      <vt:lpstr>آشکار شدن محدوديت‏ها و كاستى‏هاى عقل ابزارى</vt:lpstr>
      <vt:lpstr>نیمه دوم قرن بیستم  </vt:lpstr>
      <vt:lpstr>راه حلهاي تعارض علم و دين</vt:lpstr>
      <vt:lpstr>واکنش مسلمانان به تمدن غرب</vt:lpstr>
      <vt:lpstr>1ـ جمع بين دنياي جديد و دين</vt:lpstr>
      <vt:lpstr>1ـ جمع بين دنياي جديد و دين</vt:lpstr>
      <vt:lpstr>2ـ نفی تمدن غرب</vt:lpstr>
      <vt:lpstr>2ـ نفی تمدن غرب</vt:lpstr>
      <vt:lpstr>تحولات زیربنایی دنياي مدرن</vt:lpstr>
      <vt:lpstr>1ـ اومانيسم</vt:lpstr>
      <vt:lpstr>2ـ ليبراليسم</vt:lpstr>
      <vt:lpstr>3ـ راسيوناليسم</vt:lpstr>
      <vt:lpstr>پی آمد این سه اصل</vt:lpstr>
      <vt:lpstr>بسط فلسفه غرب به حیات بشر</vt:lpstr>
      <vt:lpstr>Slide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مسايل جديد كلامي</dc:title>
  <dc:creator>H</dc:creator>
  <cp:lastModifiedBy>madras</cp:lastModifiedBy>
  <cp:revision>92</cp:revision>
  <dcterms:created xsi:type="dcterms:W3CDTF">2007-01-19T15:09:14Z</dcterms:created>
  <dcterms:modified xsi:type="dcterms:W3CDTF">2011-12-27T07:48:13Z</dcterms:modified>
</cp:coreProperties>
</file>