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66" r:id="rId3"/>
    <p:sldId id="256" r:id="rId4"/>
    <p:sldId id="257" r:id="rId5"/>
    <p:sldId id="260" r:id="rId6"/>
    <p:sldId id="265" r:id="rId7"/>
    <p:sldId id="258" r:id="rId8"/>
    <p:sldId id="267" r:id="rId9"/>
    <p:sldId id="264" r:id="rId10"/>
    <p:sldId id="259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72690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مطالعات مداخله ای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6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انواع مطالعات تجربی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مطالعات آزمایشگاهی         </a:t>
            </a:r>
            <a:r>
              <a:rPr lang="en-US" dirty="0" smtClean="0"/>
              <a:t>laboratory</a:t>
            </a:r>
            <a:endParaRPr lang="fa-IR" dirty="0" smtClean="0"/>
          </a:p>
          <a:p>
            <a:pPr algn="r" rtl="1"/>
            <a:r>
              <a:rPr lang="fa-IR" dirty="0" smtClean="0"/>
              <a:t>مطالعات بالینی</a:t>
            </a:r>
            <a:r>
              <a:rPr lang="en-US" dirty="0" smtClean="0"/>
              <a:t>               clinical trial                </a:t>
            </a:r>
            <a:endParaRPr lang="fa-IR" dirty="0" smtClean="0"/>
          </a:p>
          <a:p>
            <a:pPr algn="r" rtl="1"/>
            <a:r>
              <a:rPr lang="fa-IR" dirty="0" smtClean="0"/>
              <a:t>مداخله جمعی</a:t>
            </a:r>
            <a:r>
              <a:rPr lang="en-US" dirty="0" smtClean="0"/>
              <a:t>      community interventions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99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18324"/>
          </a:xfrm>
        </p:spPr>
        <p:txBody>
          <a:bodyPr/>
          <a:lstStyle/>
          <a:p>
            <a:pPr algn="ctr"/>
            <a:r>
              <a:rPr lang="fa-IR" dirty="0"/>
              <a:t>مطالعات آزمایشگاهی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61375"/>
            <a:ext cx="8915400" cy="4249847"/>
          </a:xfrm>
        </p:spPr>
        <p:txBody>
          <a:bodyPr/>
          <a:lstStyle/>
          <a:p>
            <a:pPr algn="r" rtl="1"/>
            <a:r>
              <a:rPr lang="fa-IR" dirty="0" smtClean="0"/>
              <a:t>نیازمند سه خصوصیت :</a:t>
            </a:r>
          </a:p>
          <a:p>
            <a:pPr algn="r" rtl="1"/>
            <a:r>
              <a:rPr lang="fa-IR" dirty="0" smtClean="0"/>
              <a:t>الف- دستکاری کردن یا مداخله کردن </a:t>
            </a:r>
            <a:r>
              <a:rPr lang="en-US" dirty="0" smtClean="0"/>
              <a:t>intervention-manipulation    </a:t>
            </a:r>
            <a:endParaRPr lang="fa-IR" dirty="0" smtClean="0"/>
          </a:p>
          <a:p>
            <a:pPr algn="r" rtl="1"/>
            <a:r>
              <a:rPr lang="fa-IR" dirty="0" smtClean="0"/>
              <a:t>ب- کنترل از طریق انتخاب یک گروه عدم مداخله     </a:t>
            </a:r>
            <a:r>
              <a:rPr lang="en-US" dirty="0" smtClean="0"/>
              <a:t>control</a:t>
            </a:r>
            <a:endParaRPr lang="fa-IR" dirty="0" smtClean="0"/>
          </a:p>
          <a:p>
            <a:pPr algn="r" rtl="1"/>
            <a:r>
              <a:rPr lang="fa-IR" dirty="0" smtClean="0"/>
              <a:t>ج- انتخاب تصادفی نمونه ها و تقسیم تصادفی آنها در گروهای آزمون و کنترل</a:t>
            </a:r>
          </a:p>
          <a:p>
            <a:pPr algn="r" rtl="1"/>
            <a:r>
              <a:rPr lang="fa-IR" dirty="0" smtClean="0"/>
              <a:t>کنترل بهتر بر روی منابع  ثانوی یا نامربوط تغییر پذیری داریم</a:t>
            </a:r>
          </a:p>
          <a:p>
            <a:pPr algn="r" rtl="1"/>
            <a:r>
              <a:rPr lang="fa-IR" dirty="0" smtClean="0"/>
              <a:t>افزایش روایی درونی مطالعه</a:t>
            </a:r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مطالعات نیمه تجربی:</a:t>
            </a:r>
          </a:p>
          <a:p>
            <a:pPr algn="r" rtl="1"/>
            <a:r>
              <a:rPr lang="fa-IR" dirty="0" smtClean="0"/>
              <a:t>در صورتیکه امکان کنترل کامل متغیر/متغیرها وجود نداشته باشدو یا انتخاب تصادفی صورت نگیرد مطالعه را نیمه تجربی گویند  </a:t>
            </a:r>
            <a:r>
              <a:rPr lang="en-US" dirty="0" smtClean="0"/>
              <a:t>Quasi experimental</a:t>
            </a:r>
            <a:r>
              <a:rPr lang="fa-IR" dirty="0" smtClean="0"/>
              <a:t> </a:t>
            </a:r>
            <a:endParaRPr lang="en-US" dirty="0" smtClean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03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31203"/>
          </a:xfrm>
        </p:spPr>
        <p:txBody>
          <a:bodyPr/>
          <a:lstStyle/>
          <a:p>
            <a:pPr algn="ctr"/>
            <a:r>
              <a:rPr lang="fa-IR" dirty="0" smtClean="0"/>
              <a:t>مراحل کار در پژوهش های تجربی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55313"/>
            <a:ext cx="8915400" cy="4455909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تعیین جامعه پژوهش</a:t>
            </a:r>
          </a:p>
          <a:p>
            <a:pPr algn="r" rtl="1"/>
            <a:r>
              <a:rPr lang="fa-IR" dirty="0" smtClean="0"/>
              <a:t>انتخاب نمونه از میان جامعه به صورت تصادفی</a:t>
            </a:r>
          </a:p>
          <a:p>
            <a:pPr algn="r" rtl="1"/>
            <a:r>
              <a:rPr lang="fa-IR" dirty="0" smtClean="0"/>
              <a:t>تقسیم تصادفی نمونه به دو گروه جداگانه</a:t>
            </a:r>
          </a:p>
          <a:p>
            <a:pPr algn="r" rtl="1"/>
            <a:r>
              <a:rPr lang="fa-IR" dirty="0" smtClean="0"/>
              <a:t>انتخاب یک گروه به عنوان گروه آزمایش و یک گروه به عنوان کنترل</a:t>
            </a:r>
          </a:p>
          <a:p>
            <a:pPr algn="r" rtl="1"/>
            <a:r>
              <a:rPr lang="fa-IR" dirty="0" smtClean="0"/>
              <a:t>مشاهده و اندازه گیری متغیرهای های مورد نظردر هر دو گروه قبل از شروع مداخله</a:t>
            </a:r>
          </a:p>
          <a:p>
            <a:pPr algn="r" rtl="1"/>
            <a:r>
              <a:rPr lang="fa-IR" dirty="0" smtClean="0"/>
              <a:t>دستکاری متغیر مستقل  در گروه آزمایش </a:t>
            </a:r>
          </a:p>
          <a:p>
            <a:pPr algn="r" rtl="1"/>
            <a:r>
              <a:rPr lang="fa-IR" dirty="0" smtClean="0"/>
              <a:t>اندازه گیری تاثیر دستکاری متغیر مستقل بر متغیر وابسته و اندازه گیری تغییرات متغیر وابسته در گروه کنترل یا بدون دستکاری</a:t>
            </a:r>
          </a:p>
          <a:p>
            <a:pPr algn="r" rtl="1"/>
            <a:r>
              <a:rPr lang="fa-IR" dirty="0" smtClean="0"/>
              <a:t>مقایسه تغییرات متغیر وابسته در دو گروه آزمایش و کنترل </a:t>
            </a:r>
          </a:p>
          <a:p>
            <a:pPr algn="r" rtl="1"/>
            <a:r>
              <a:rPr lang="fa-IR" dirty="0" smtClean="0"/>
              <a:t>ثبت تغییرات ایجاد شده ناشی از مداخله</a:t>
            </a:r>
          </a:p>
          <a:p>
            <a:pPr algn="r" rtl="1"/>
            <a:r>
              <a:rPr lang="fa-IR" dirty="0" smtClean="0"/>
              <a:t>انجام آزمون های آماری برای ارزیابی معنی دار بودن تغییرات یا به عبارتی آیا تغییرات در متغیر وابسته ناشی از دستکاری بوده یا ناشی از تصادف و شانس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81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طرح پیش آزمایشی</a:t>
            </a:r>
            <a:r>
              <a:rPr lang="en-US" dirty="0" smtClean="0"/>
              <a:t>)</a:t>
            </a:r>
            <a:r>
              <a:rPr lang="fa-IR" dirty="0" smtClean="0"/>
              <a:t>شبه آزمایشی)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/>
              <a:t>طرح پیش آزمون- پس آزمون یک گروهی:</a:t>
            </a:r>
          </a:p>
          <a:p>
            <a:pPr algn="r" rtl="1"/>
            <a:r>
              <a:rPr lang="fa-IR" b="1" dirty="0" smtClean="0"/>
              <a:t>خطرات تهدبد کننده روایی درونی چنین مطالعه ای:</a:t>
            </a:r>
          </a:p>
          <a:p>
            <a:pPr algn="r" rtl="1"/>
            <a:r>
              <a:rPr lang="fa-IR" b="1" dirty="0" smtClean="0"/>
              <a:t>تاثیر زمان</a:t>
            </a:r>
          </a:p>
          <a:p>
            <a:pPr algn="r" rtl="1"/>
            <a:r>
              <a:rPr lang="fa-IR" b="1" dirty="0" smtClean="0"/>
              <a:t>تغییرات مربوط به بلوغ آزمودنی ها</a:t>
            </a:r>
          </a:p>
          <a:p>
            <a:pPr algn="r" rtl="1"/>
            <a:r>
              <a:rPr lang="fa-IR" b="1" dirty="0" smtClean="0"/>
              <a:t>حوادث تاریخی</a:t>
            </a:r>
          </a:p>
          <a:p>
            <a:pPr algn="r" rtl="1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3125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64346"/>
            <a:ext cx="8911687" cy="260310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/>
              <a:t>مطالعات </a:t>
            </a:r>
            <a:r>
              <a:rPr lang="fa-IR" dirty="0" smtClean="0"/>
              <a:t>بالینی</a:t>
            </a:r>
            <a:r>
              <a:rPr lang="fa-IR" dirty="0"/>
              <a:t/>
            </a:r>
            <a:br>
              <a:rPr lang="fa-I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944381"/>
            <a:ext cx="8915400" cy="4966842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400" dirty="0" smtClean="0"/>
              <a:t>از معروفترین و گسترده ترین روش های تجربی مورد استفاده در علوم پزشکی</a:t>
            </a:r>
          </a:p>
          <a:p>
            <a:pPr marL="0" indent="0" algn="r" rtl="1">
              <a:buNone/>
            </a:pPr>
            <a:r>
              <a:rPr lang="fa-IR" sz="2400" dirty="0" smtClean="0"/>
              <a:t>تعریف:</a:t>
            </a:r>
          </a:p>
          <a:p>
            <a:pPr marL="0" indent="0" algn="r" rtl="1">
              <a:buNone/>
            </a:pPr>
            <a:r>
              <a:rPr lang="fa-IR" sz="2400" dirty="0" smtClean="0"/>
              <a:t>مطالعه بالینی،پژوهشی تجربی یا آزمایشی برای ارزیابی روش های درمانی  و مراقبتی است</a:t>
            </a:r>
          </a:p>
          <a:p>
            <a:pPr marL="0" indent="0" algn="r" rtl="1">
              <a:buNone/>
            </a:pPr>
            <a:r>
              <a:rPr lang="fa-IR" sz="2400" dirty="0" smtClean="0"/>
              <a:t>بررسی تاثیر :</a:t>
            </a:r>
          </a:p>
          <a:p>
            <a:pPr marL="0" indent="0" algn="r" rtl="1">
              <a:buNone/>
            </a:pPr>
            <a:r>
              <a:rPr lang="fa-IR" sz="2400" dirty="0" smtClean="0"/>
              <a:t>یک داروی جدید</a:t>
            </a:r>
          </a:p>
          <a:p>
            <a:pPr marL="0" indent="0" algn="r" rtl="1">
              <a:buNone/>
            </a:pPr>
            <a:r>
              <a:rPr lang="fa-IR" sz="2400" dirty="0" smtClean="0"/>
              <a:t>مقایسه اثر دو دارو </a:t>
            </a:r>
          </a:p>
          <a:p>
            <a:pPr marL="0" indent="0" algn="r" rtl="1">
              <a:buNone/>
            </a:pPr>
            <a:r>
              <a:rPr lang="fa-IR" sz="2400" dirty="0" smtClean="0"/>
              <a:t>مقایسه تکنیک های جراحی</a:t>
            </a:r>
          </a:p>
          <a:p>
            <a:pPr marL="0" indent="0" algn="r" rtl="1">
              <a:buNone/>
            </a:pPr>
            <a:r>
              <a:rPr lang="fa-IR" sz="2400" dirty="0" smtClean="0"/>
              <a:t>یا بررسی تاثیر روش های پیشگیری مانند واکسیناسیون ،تاثیر </a:t>
            </a:r>
            <a:r>
              <a:rPr lang="fa-IR" sz="2400" dirty="0"/>
              <a:t>رژیم غذایی</a:t>
            </a:r>
          </a:p>
          <a:p>
            <a:pPr marL="0" indent="0" algn="r" rtl="1">
              <a:buNone/>
            </a:pPr>
            <a:r>
              <a:rPr lang="fa-IR" sz="2400" dirty="0"/>
              <a:t>تاثیر مداخلات سبک زندگی</a:t>
            </a:r>
          </a:p>
          <a:p>
            <a:pPr marL="0" indent="0" algn="r" rtl="1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3390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4" y="1287887"/>
            <a:ext cx="8911687" cy="5203065"/>
          </a:xfrm>
        </p:spPr>
      </p:pic>
    </p:spTree>
    <p:extLst>
      <p:ext uri="{BB962C8B-B14F-4D97-AF65-F5344CB8AC3E}">
        <p14:creationId xmlns:p14="http://schemas.microsoft.com/office/powerpoint/2010/main" val="201771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98628"/>
          </a:xfrm>
        </p:spPr>
        <p:txBody>
          <a:bodyPr/>
          <a:lstStyle/>
          <a:p>
            <a:pPr algn="ctr"/>
            <a:r>
              <a:rPr lang="fa-IR" dirty="0" smtClean="0"/>
              <a:t>ویژگی های کارآزمایی های بالینی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2287" y="1622738"/>
            <a:ext cx="9302325" cy="4288484"/>
          </a:xfrm>
        </p:spPr>
        <p:txBody>
          <a:bodyPr/>
          <a:lstStyle/>
          <a:p>
            <a:pPr algn="r" rtl="1"/>
            <a:r>
              <a:rPr lang="fa-IR" dirty="0" smtClean="0"/>
              <a:t>مطالعات کارآزمایی بالینی از ایده آل ترین و مطمئن ترین مطالعات به لحلظ روش شناسی تحقیق</a:t>
            </a:r>
          </a:p>
          <a:p>
            <a:pPr algn="r" rtl="1"/>
            <a:r>
              <a:rPr lang="fa-IR" dirty="0" smtClean="0"/>
              <a:t>مهمترین تفاوت کارآزمایی بالینی با انواع دیگر مطالعات مقایسه ای  در نحوه تقسیم افراد بین گروهها است</a:t>
            </a:r>
          </a:p>
          <a:p>
            <a:pPr algn="r" rtl="1"/>
            <a:r>
              <a:rPr lang="fa-IR" dirty="0" smtClean="0"/>
              <a:t>روش نمونه گیری اساساً آسان یا در دسترس است</a:t>
            </a:r>
          </a:p>
          <a:p>
            <a:pPr algn="r" rtl="1"/>
            <a:r>
              <a:rPr lang="fa-IR" dirty="0" smtClean="0"/>
              <a:t>تقسیم افراد بین گروههای درمانی   </a:t>
            </a:r>
            <a:r>
              <a:rPr lang="en-US" dirty="0" smtClean="0"/>
              <a:t>Allocation</a:t>
            </a:r>
          </a:p>
          <a:p>
            <a:pPr algn="r" rtl="1"/>
            <a:r>
              <a:rPr lang="en-US" dirty="0" smtClean="0"/>
              <a:t>Non-random allocation</a:t>
            </a:r>
          </a:p>
          <a:p>
            <a:pPr algn="r" rtl="1"/>
            <a:r>
              <a:rPr lang="fa-IR" dirty="0" smtClean="0"/>
              <a:t>انتخاب افراد برای گروههای مداخله و کنترل بعهده محقق </a:t>
            </a:r>
            <a:endParaRPr lang="en-US" dirty="0" smtClean="0"/>
          </a:p>
          <a:p>
            <a:pPr algn="r" rtl="1"/>
            <a:r>
              <a:rPr lang="en-US" dirty="0" smtClean="0"/>
              <a:t>Random allocation</a:t>
            </a: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5011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انواع کارآزمایی ها یا مطالعات </a:t>
            </a:r>
            <a:r>
              <a:rPr lang="fa-IR" dirty="0"/>
              <a:t>بالینی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6828" y="1609859"/>
            <a:ext cx="9997784" cy="4301363"/>
          </a:xfrm>
        </p:spPr>
        <p:txBody>
          <a:bodyPr/>
          <a:lstStyle/>
          <a:p>
            <a:pPr algn="r" rtl="1"/>
            <a:r>
              <a:rPr lang="fa-IR" dirty="0" smtClean="0"/>
              <a:t>روش کورb</a:t>
            </a:r>
            <a:r>
              <a:rPr lang="en-US" dirty="0" err="1" smtClean="0"/>
              <a:t>lind</a:t>
            </a:r>
            <a:r>
              <a:rPr lang="en-US" dirty="0" smtClean="0"/>
              <a:t> technique      </a:t>
            </a:r>
            <a:r>
              <a:rPr lang="fa-IR" dirty="0" smtClean="0"/>
              <a:t> برای جلوگیری از تورش های ناشی از نظر آتزمایش کننده و بیماران در اثرات درمانی یا پیشگیری</a:t>
            </a:r>
            <a:endParaRPr lang="en-US" dirty="0" smtClean="0"/>
          </a:p>
          <a:p>
            <a:pPr algn="r" rtl="1"/>
            <a:r>
              <a:rPr lang="fa-IR" dirty="0" smtClean="0"/>
              <a:t>الف- کارآزمایی بالینی یک سو کور     </a:t>
            </a:r>
            <a:r>
              <a:rPr lang="en-US" dirty="0" smtClean="0"/>
              <a:t>single blind trial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ب- کارآزمایی بالینی دو سو کور        </a:t>
            </a:r>
            <a:r>
              <a:rPr lang="en-US" dirty="0" smtClean="0"/>
              <a:t>double </a:t>
            </a:r>
            <a:r>
              <a:rPr lang="en-US" dirty="0"/>
              <a:t>blind trial</a:t>
            </a:r>
            <a:r>
              <a:rPr lang="fa-IR" dirty="0"/>
              <a:t> </a:t>
            </a:r>
            <a:endParaRPr lang="fa-IR" dirty="0" smtClean="0"/>
          </a:p>
          <a:p>
            <a:pPr algn="r" rtl="1"/>
            <a:r>
              <a:rPr lang="fa-IR" dirty="0" smtClean="0"/>
              <a:t>ج- کار آزمایی بالینی سه سو کور    </a:t>
            </a:r>
            <a:r>
              <a:rPr lang="en-US" dirty="0" smtClean="0"/>
              <a:t>triple </a:t>
            </a:r>
            <a:r>
              <a:rPr lang="en-US" dirty="0"/>
              <a:t>blind trial</a:t>
            </a:r>
            <a:r>
              <a:rPr lang="fa-IR" dirty="0"/>
              <a:t> </a:t>
            </a:r>
            <a:endParaRPr lang="en-US" dirty="0" smtClean="0"/>
          </a:p>
          <a:p>
            <a:pPr algn="r" rtl="1"/>
            <a:r>
              <a:rPr lang="fa-IR" dirty="0" smtClean="0"/>
              <a:t>روش متقاطع   </a:t>
            </a:r>
            <a:r>
              <a:rPr lang="en-US" dirty="0" smtClean="0"/>
              <a:t>Cross over      </a:t>
            </a:r>
            <a:r>
              <a:rPr lang="fa-IR" dirty="0" smtClean="0"/>
              <a:t> </a:t>
            </a:r>
            <a:r>
              <a:rPr lang="en-US" dirty="0" smtClean="0"/>
              <a:t>   </a:t>
            </a:r>
            <a:r>
              <a:rPr lang="fa-IR" dirty="0" smtClean="0"/>
              <a:t>  </a:t>
            </a:r>
            <a:r>
              <a:rPr lang="en-US" dirty="0" smtClean="0"/>
              <a:t>             </a:t>
            </a:r>
            <a:endParaRPr lang="fa-IR" dirty="0" smtClean="0"/>
          </a:p>
          <a:p>
            <a:pPr algn="r" rtl="1"/>
            <a:r>
              <a:rPr lang="en-US" dirty="0" smtClean="0"/>
              <a:t>       </a:t>
            </a:r>
            <a:r>
              <a:rPr lang="fa-IR" dirty="0" smtClean="0"/>
              <a:t>در این روش هر فرد با خودش  هم مقایسه می شود :</a:t>
            </a:r>
          </a:p>
          <a:p>
            <a:pPr algn="r" rtl="1"/>
            <a:r>
              <a:rPr lang="fa-IR" dirty="0" smtClean="0"/>
              <a:t>مقایسه دو روش درمانی دقق تر خواهد بود</a:t>
            </a:r>
          </a:p>
          <a:p>
            <a:pPr algn="r" rtl="1"/>
            <a:r>
              <a:rPr lang="fa-IR" dirty="0" smtClean="0"/>
              <a:t>به حجم نمونه کمتری نیاز خواهد بود</a:t>
            </a:r>
            <a:r>
              <a:rPr lang="en-US" dirty="0" smtClean="0"/>
              <a:t>     </a:t>
            </a:r>
            <a:endParaRPr lang="fa-IR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50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8690" y="0"/>
            <a:ext cx="8911687" cy="914399"/>
          </a:xfrm>
        </p:spPr>
        <p:txBody>
          <a:bodyPr/>
          <a:lstStyle/>
          <a:p>
            <a:r>
              <a:rPr lang="en-US" dirty="0" smtClean="0"/>
              <a:t>Cross over study diagram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858" y="914399"/>
            <a:ext cx="9620519" cy="5589431"/>
          </a:xfrm>
        </p:spPr>
      </p:pic>
    </p:spTree>
    <p:extLst>
      <p:ext uri="{BB962C8B-B14F-4D97-AF65-F5344CB8AC3E}">
        <p14:creationId xmlns:p14="http://schemas.microsoft.com/office/powerpoint/2010/main" val="46413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4587" y="173350"/>
            <a:ext cx="8911687" cy="792565"/>
          </a:xfrm>
        </p:spPr>
        <p:txBody>
          <a:bodyPr/>
          <a:lstStyle/>
          <a:p>
            <a:pPr algn="ctr"/>
            <a:r>
              <a:rPr lang="fa-IR" dirty="0" smtClean="0">
                <a:latin typeface="Garamond" panose="02020404030301010803" pitchFamily="18" charset="0"/>
              </a:rPr>
              <a:t>محدودیت های مطالعه متقاطع</a:t>
            </a:r>
            <a:endParaRPr lang="en-US" dirty="0">
              <a:latin typeface="Garamond" panose="020204040303010108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08" y="965915"/>
            <a:ext cx="9315204" cy="4945307"/>
          </a:xfrm>
        </p:spPr>
        <p:txBody>
          <a:bodyPr/>
          <a:lstStyle/>
          <a:p>
            <a:pPr algn="r" rtl="1"/>
            <a:r>
              <a:rPr lang="fa-IR" dirty="0" smtClean="0"/>
              <a:t>تاثیر گذاری رژیم درمانی اول بر وضعیت بیمار و تغییر پاسخ به رژیم درمانی دوم</a:t>
            </a:r>
          </a:p>
          <a:p>
            <a:pPr algn="r" rtl="1"/>
            <a:r>
              <a:rPr lang="fa-IR" dirty="0" smtClean="0"/>
              <a:t>به اثر بالا اثر باقیمانده </a:t>
            </a:r>
            <a:r>
              <a:rPr lang="en-US" dirty="0" smtClean="0"/>
              <a:t>Carry-over effect</a:t>
            </a:r>
            <a:r>
              <a:rPr lang="fa-IR" dirty="0" smtClean="0"/>
              <a:t> گویند</a:t>
            </a:r>
          </a:p>
          <a:p>
            <a:pPr algn="r" rtl="1"/>
            <a:r>
              <a:rPr lang="fa-IR" dirty="0" smtClean="0"/>
              <a:t>راه غلبه بر اثر باقیمانده :</a:t>
            </a:r>
          </a:p>
          <a:p>
            <a:pPr algn="r" rtl="1"/>
            <a:r>
              <a:rPr lang="fa-IR" dirty="0" smtClean="0"/>
              <a:t>دوره </a:t>
            </a:r>
            <a:r>
              <a:rPr lang="en-US" dirty="0" smtClean="0"/>
              <a:t>wash-out</a:t>
            </a:r>
          </a:p>
          <a:p>
            <a:pPr algn="r" rtl="1"/>
            <a:r>
              <a:rPr lang="fa-IR" dirty="0" smtClean="0"/>
              <a:t>خطر از دست دادن نمونه برای مداخله دوم </a:t>
            </a:r>
          </a:p>
          <a:p>
            <a:pPr algn="r" rtl="1"/>
            <a:r>
              <a:rPr lang="fa-IR" dirty="0" smtClean="0"/>
              <a:t>برای مثال فوت بیمار پس از مداخله اول یا به هردلیل خارج شدن بیمار از مطالعه قبل از اتمام مداخله دوم</a:t>
            </a:r>
          </a:p>
          <a:p>
            <a:pPr algn="r" rtl="1"/>
            <a:r>
              <a:rPr lang="fa-IR" dirty="0" smtClean="0"/>
              <a:t>پیشنهاد:طراحی مطالعه متقاطع برای رژیم های دارویی کوتاه اثر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884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مداخله جمعی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انجام مطالعات تجربی در سطح جامعه</a:t>
            </a:r>
          </a:p>
          <a:p>
            <a:pPr algn="r" rtl="1"/>
            <a:r>
              <a:rPr lang="fa-IR" dirty="0" smtClean="0"/>
              <a:t>برای مثال مقایسه اثر یک واکسن خریداری شده از کشورهای مختلف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56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389</TotalTime>
  <Words>563</Words>
  <Application>Microsoft Office PowerPoint</Application>
  <PresentationFormat>Custom</PresentationFormat>
  <Paragraphs>72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Wisp</vt:lpstr>
      <vt:lpstr>بنام خدا</vt:lpstr>
      <vt:lpstr>مطالعات مداخله ای</vt:lpstr>
      <vt:lpstr>انواع مطالعات تجربی</vt:lpstr>
      <vt:lpstr>مطالعات آزمایشگاهی</vt:lpstr>
      <vt:lpstr>مراحل کار در پژوهش های تجربی</vt:lpstr>
      <vt:lpstr>طرح پیش آزمایشی)شبه آزمایشی)</vt:lpstr>
      <vt:lpstr>مطالعات بالینی </vt:lpstr>
      <vt:lpstr>PowerPoint Presentation</vt:lpstr>
      <vt:lpstr>ویژگی های کارآزمایی های بالینی</vt:lpstr>
      <vt:lpstr>انواع کارآزمایی ها یا مطالعات بالینی</vt:lpstr>
      <vt:lpstr>Cross over study diagram</vt:lpstr>
      <vt:lpstr>محدودیت های مطالعه متقاطع</vt:lpstr>
      <vt:lpstr>مداخله جمعی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MEHRIRAN</dc:creator>
  <cp:lastModifiedBy>Windows User</cp:lastModifiedBy>
  <cp:revision>28</cp:revision>
  <dcterms:created xsi:type="dcterms:W3CDTF">2019-04-07T16:11:15Z</dcterms:created>
  <dcterms:modified xsi:type="dcterms:W3CDTF">2020-04-27T02:04:02Z</dcterms:modified>
</cp:coreProperties>
</file>