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9"/>
  </p:handoutMasterIdLst>
  <p:sldIdLst>
    <p:sldId id="273" r:id="rId2"/>
    <p:sldId id="256" r:id="rId3"/>
    <p:sldId id="257" r:id="rId4"/>
    <p:sldId id="258" r:id="rId5"/>
    <p:sldId id="259" r:id="rId6"/>
    <p:sldId id="260" r:id="rId7"/>
    <p:sldId id="261" r:id="rId8"/>
    <p:sldId id="262" r:id="rId9"/>
    <p:sldId id="263" r:id="rId10"/>
    <p:sldId id="266" r:id="rId11"/>
    <p:sldId id="267" r:id="rId12"/>
    <p:sldId id="265"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notesViewPr>
    <p:cSldViewPr>
      <p:cViewPr varScale="1">
        <p:scale>
          <a:sx n="69" d="100"/>
          <a:sy n="69" d="100"/>
        </p:scale>
        <p:origin x="-331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24215D6-DEB0-4EA9-8871-ECF8E4327C33}" type="datetimeFigureOut">
              <a:rPr lang="en-US" smtClean="0"/>
              <a:pPr/>
              <a:t>4/24/2020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2684B0-5E44-4E1B-BD92-474883BF4E25}" type="slidenum">
              <a:rPr lang="en-US" smtClean="0"/>
              <a:pPr/>
              <a:t>‹#›</a:t>
            </a:fld>
            <a:endParaRPr lang="en-US"/>
          </a:p>
        </p:txBody>
      </p:sp>
    </p:spTree>
    <p:extLst>
      <p:ext uri="{BB962C8B-B14F-4D97-AF65-F5344CB8AC3E}">
        <p14:creationId xmlns:p14="http://schemas.microsoft.com/office/powerpoint/2010/main" val="404523271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B8D144EB-3531-4BA0-9397-323734B03EE6}" type="datetimeFigureOut">
              <a:rPr lang="en-US" smtClean="0"/>
              <a:pPr/>
              <a:t>4/24/2020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D597937-4415-4242-A041-AED381FB57E1}"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8D144EB-3531-4BA0-9397-323734B03EE6}"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4D597937-4415-4242-A041-AED381FB57E1}"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B8D144EB-3531-4BA0-9397-323734B03EE6}" type="datetimeFigureOut">
              <a:rPr lang="en-US" smtClean="0"/>
              <a:pPr/>
              <a:t>4/24/2020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D597937-4415-4242-A041-AED381FB57E1}"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B8D144EB-3531-4BA0-9397-323734B03EE6}"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597937-4415-4242-A041-AED381FB57E1}"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8D144EB-3531-4BA0-9397-323734B03EE6}" type="datetimeFigureOut">
              <a:rPr lang="en-US" smtClean="0"/>
              <a:pPr/>
              <a:t>4/24/2020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4D597937-4415-4242-A041-AED381FB57E1}"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8D144EB-3531-4BA0-9397-323734B03EE6}" type="datetimeFigureOut">
              <a:rPr lang="en-US" smtClean="0"/>
              <a:pPr/>
              <a:t>4/24/2020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4D597937-4415-4242-A041-AED381FB57E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B8D144EB-3531-4BA0-9397-323734B03EE6}" type="datetimeFigureOut">
              <a:rPr lang="en-US" smtClean="0"/>
              <a:pPr/>
              <a:t>4/24/2020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D597937-4415-4242-A041-AED381FB57E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D597937-4415-4242-A041-AED381FB57E1}"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B8D144EB-3531-4BA0-9397-323734B03EE6}" type="datetimeFigureOut">
              <a:rPr lang="en-US" smtClean="0"/>
              <a:pPr/>
              <a:t>4/24/2020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4D597937-4415-4242-A041-AED381FB57E1}"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B8D144EB-3531-4BA0-9397-323734B03EE6}" type="datetimeFigureOut">
              <a:rPr lang="en-US" smtClean="0"/>
              <a:pPr/>
              <a:t>4/24/2020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D144EB-3531-4BA0-9397-323734B03EE6}"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597937-4415-4242-A041-AED381FB57E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4D597937-4415-4242-A041-AED381FB57E1}"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D144EB-3531-4BA0-9397-323734B03EE6}"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B8D144EB-3531-4BA0-9397-323734B03EE6}" type="datetimeFigureOut">
              <a:rPr lang="en-US" smtClean="0"/>
              <a:pPr/>
              <a:t>4/24/2020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D597937-4415-4242-A041-AED381FB57E1}"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316751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819400"/>
            <a:ext cx="6400800" cy="3352800"/>
          </a:xfrm>
        </p:spPr>
        <p:txBody>
          <a:bodyPr>
            <a:normAutofit fontScale="92500"/>
          </a:bodyPr>
          <a:lstStyle/>
          <a:p>
            <a:r>
              <a:rPr lang="fa-IR" dirty="0" smtClean="0">
                <a:solidFill>
                  <a:schemeClr val="tx1"/>
                </a:solidFill>
              </a:rPr>
              <a:t>اهداف درس: </a:t>
            </a:r>
          </a:p>
          <a:p>
            <a:pPr rtl="1"/>
            <a:r>
              <a:rPr lang="fa-IR" sz="2400" dirty="0" smtClean="0">
                <a:solidFill>
                  <a:schemeClr val="tx1"/>
                </a:solidFill>
              </a:rPr>
              <a:t>پس ازپایان درس از فراگیران انتظار میرود:</a:t>
            </a:r>
          </a:p>
          <a:p>
            <a:pPr rtl="1"/>
            <a:r>
              <a:rPr lang="fa-IR" sz="2400" dirty="0" smtClean="0">
                <a:solidFill>
                  <a:schemeClr val="tx1"/>
                </a:solidFill>
              </a:rPr>
              <a:t>1- معلولیت را تعریف کنند.</a:t>
            </a:r>
          </a:p>
          <a:p>
            <a:pPr rtl="1"/>
            <a:r>
              <a:rPr lang="fa-IR" sz="2400" dirty="0" smtClean="0">
                <a:solidFill>
                  <a:schemeClr val="tx1"/>
                </a:solidFill>
              </a:rPr>
              <a:t> 2-علت معلولیت را بیان کنند.</a:t>
            </a:r>
          </a:p>
          <a:p>
            <a:pPr rtl="1"/>
            <a:r>
              <a:rPr lang="fa-IR" sz="2400" dirty="0" smtClean="0">
                <a:solidFill>
                  <a:schemeClr val="tx1"/>
                </a:solidFill>
              </a:rPr>
              <a:t>3- انواع معلولیت را ذکر نمایند.</a:t>
            </a:r>
          </a:p>
          <a:p>
            <a:pPr rtl="1"/>
            <a:r>
              <a:rPr lang="fa-IR" sz="2400" dirty="0" smtClean="0">
                <a:solidFill>
                  <a:schemeClr val="tx1"/>
                </a:solidFill>
              </a:rPr>
              <a:t>4- اثرات داشتن کودک معلول بر خانواده را توضیح دهند.</a:t>
            </a:r>
          </a:p>
          <a:p>
            <a:pPr rtl="1"/>
            <a:r>
              <a:rPr lang="fa-IR" sz="2400" dirty="0" smtClean="0">
                <a:solidFill>
                  <a:schemeClr val="tx1"/>
                </a:solidFill>
              </a:rPr>
              <a:t>5- نقش پرستاری باز توانی را شناخته و بیان کنند.</a:t>
            </a:r>
            <a:endParaRPr lang="en-US" dirty="0">
              <a:solidFill>
                <a:schemeClr val="tx1"/>
              </a:solidFill>
            </a:endParaRPr>
          </a:p>
        </p:txBody>
      </p:sp>
      <p:sp>
        <p:nvSpPr>
          <p:cNvPr id="2" name="Title 1"/>
          <p:cNvSpPr>
            <a:spLocks noGrp="1"/>
          </p:cNvSpPr>
          <p:nvPr>
            <p:ph type="ctrTitle"/>
          </p:nvPr>
        </p:nvSpPr>
        <p:spPr>
          <a:xfrm>
            <a:off x="609600" y="762000"/>
            <a:ext cx="7772400" cy="2057400"/>
          </a:xfrm>
        </p:spPr>
        <p:txBody>
          <a:bodyPr/>
          <a:lstStyle/>
          <a:p>
            <a:r>
              <a:rPr lang="fa-IR" dirty="0" smtClean="0"/>
              <a:t>معلولیت در خانواده</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 تعریف معلولیت از دیدگاه</a:t>
            </a:r>
            <a:r>
              <a:rPr lang="en-US" dirty="0" smtClean="0"/>
              <a:t>WHO</a:t>
            </a:r>
            <a:endParaRPr lang="en-US" dirty="0"/>
          </a:p>
        </p:txBody>
      </p:sp>
      <p:sp>
        <p:nvSpPr>
          <p:cNvPr id="3" name="Content Placeholder 2"/>
          <p:cNvSpPr>
            <a:spLocks noGrp="1"/>
          </p:cNvSpPr>
          <p:nvPr>
            <p:ph sz="quarter" idx="1"/>
          </p:nvPr>
        </p:nvSpPr>
        <p:spPr/>
        <p:txBody>
          <a:bodyPr/>
          <a:lstStyle/>
          <a:p>
            <a:pPr algn="r" rtl="1"/>
            <a:r>
              <a:rPr lang="fa-IR" dirty="0" smtClean="0"/>
              <a:t>ایجاد اختلال در رابطه بین فرد و محیط (1981) به عبارتی،معلولیت به ناتوانی در انجام تمام یا قسمتی از ضروریات عادی زندگی فردی یا اجتماعی به علت یک نقص مادرزادی یاوجود عارضه ای در قوای جسمانی یا روانی اطلاق می شود.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باربوته و همکاران(2001)</a:t>
            </a:r>
            <a:endParaRPr lang="en-US" dirty="0"/>
          </a:p>
        </p:txBody>
      </p:sp>
      <p:sp>
        <p:nvSpPr>
          <p:cNvPr id="3" name="Content Placeholder 2"/>
          <p:cNvSpPr>
            <a:spLocks noGrp="1"/>
          </p:cNvSpPr>
          <p:nvPr>
            <p:ph sz="quarter" idx="1"/>
          </p:nvPr>
        </p:nvSpPr>
        <p:spPr/>
        <p:txBody>
          <a:bodyPr/>
          <a:lstStyle/>
          <a:p>
            <a:pPr algn="r" rtl="1"/>
            <a:r>
              <a:rPr lang="fa-IR" dirty="0" smtClean="0"/>
              <a:t>معلولیت عبارتست از هرگونه فقدان موقتی یا دائمی و یاغیر عادی بودن ساختار یا عملکردبدن بصورت روانی یافیزیولوژیک است.</a:t>
            </a:r>
            <a:endParaRPr lang="fa-IR" dirty="0"/>
          </a:p>
          <a:p>
            <a:pPr algn="r" rtl="1"/>
            <a:r>
              <a:rPr lang="fa-IR" dirty="0" smtClean="0"/>
              <a:t>معلولیت نقصان و یا ناتوانی است که موجب اختلال در عملکردهای روانی(حافظه و آگاهی)یاحسی،اعضای داخلی بدن ،قلب یاکلیه،سر،تنه یا دست و پا میشود.</a:t>
            </a: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علل معلولیت</a:t>
            </a:r>
            <a:endParaRPr lang="en-US" dirty="0"/>
          </a:p>
        </p:txBody>
      </p:sp>
      <p:sp>
        <p:nvSpPr>
          <p:cNvPr id="3" name="Content Placeholder 2"/>
          <p:cNvSpPr>
            <a:spLocks noGrp="1"/>
          </p:cNvSpPr>
          <p:nvPr>
            <p:ph sz="quarter" idx="1"/>
          </p:nvPr>
        </p:nvSpPr>
        <p:spPr/>
        <p:txBody>
          <a:bodyPr>
            <a:normAutofit/>
          </a:bodyPr>
          <a:lstStyle/>
          <a:p>
            <a:pPr algn="r" rtl="1"/>
            <a:r>
              <a:rPr lang="fa-IR" dirty="0" smtClean="0"/>
              <a:t>نقائص مادرزادی</a:t>
            </a:r>
          </a:p>
          <a:p>
            <a:pPr algn="r" rtl="1"/>
            <a:r>
              <a:rPr lang="fa-IR" dirty="0" smtClean="0"/>
              <a:t>عقب ماندگی ذهنی</a:t>
            </a:r>
          </a:p>
          <a:p>
            <a:pPr algn="r" rtl="1"/>
            <a:r>
              <a:rPr lang="fa-IR" dirty="0" smtClean="0"/>
              <a:t>صدمات تروماتیک</a:t>
            </a:r>
          </a:p>
          <a:p>
            <a:pPr algn="r" rtl="1"/>
            <a:r>
              <a:rPr lang="fa-IR" dirty="0" smtClean="0"/>
              <a:t>معلولیت ناشی از بیماری نظیر آمپوتاسیون بدنبال دیابت</a:t>
            </a:r>
          </a:p>
          <a:p>
            <a:pPr algn="r" rtl="1"/>
            <a:r>
              <a:rPr lang="fa-IR" dirty="0" smtClean="0"/>
              <a:t>درد بدنبال آرتریت</a:t>
            </a:r>
          </a:p>
          <a:p>
            <a:pPr algn="r" rtl="1"/>
            <a:r>
              <a:rPr lang="fa-IR" dirty="0" smtClean="0"/>
              <a:t>اختلال در شناخت در اسکیزوفرنی</a:t>
            </a:r>
          </a:p>
          <a:p>
            <a:pPr algn="r" rtl="1"/>
            <a:r>
              <a:rPr lang="fa-IR" dirty="0" smtClean="0"/>
              <a:t>گرچه معلولیت در هرسنی رخ میدهد ولی میزانش با سن افزایش می یابد.</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endParaRPr lang="fa-IR" sz="3600" b="1" dirty="0" smtClean="0"/>
          </a:p>
          <a:p>
            <a:pPr algn="r" rtl="1"/>
            <a:r>
              <a:rPr lang="fa-IR" sz="3600" b="1" dirty="0" smtClean="0"/>
              <a:t>لازم بذکر است که بخاطر داشته باشیم فقر بزرگترین و مهمترین پیشگویی کننده بهداشت ضعیف و ناتوانی و معلولیت است.</a:t>
            </a:r>
            <a:endParaRPr lang="en-US" sz="36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تعریف اصطلاحات ازدیدگاه سازمان بهداشت جهانی</a:t>
            </a:r>
            <a:endParaRPr lang="en-US" dirty="0"/>
          </a:p>
        </p:txBody>
      </p:sp>
      <p:sp>
        <p:nvSpPr>
          <p:cNvPr id="3" name="Content Placeholder 2"/>
          <p:cNvSpPr>
            <a:spLocks noGrp="1"/>
          </p:cNvSpPr>
          <p:nvPr>
            <p:ph sz="quarter" idx="1"/>
          </p:nvPr>
        </p:nvSpPr>
        <p:spPr/>
        <p:txBody>
          <a:bodyPr/>
          <a:lstStyle/>
          <a:p>
            <a:pPr algn="r" rtl="1"/>
            <a:r>
              <a:rPr lang="fa-IR" b="1" dirty="0" smtClean="0"/>
              <a:t>نقص (</a:t>
            </a:r>
            <a:r>
              <a:rPr lang="en-US" b="1" dirty="0" smtClean="0"/>
              <a:t>Impairment</a:t>
            </a:r>
            <a:r>
              <a:rPr lang="fa-IR" b="1" dirty="0" smtClean="0"/>
              <a:t>)اختلال عملکرد ایجاد شده در سطح آناتومیک یا سلولی</a:t>
            </a:r>
          </a:p>
          <a:p>
            <a:pPr algn="r" rtl="1"/>
            <a:endParaRPr lang="fa-IR" b="1" dirty="0" smtClean="0"/>
          </a:p>
          <a:p>
            <a:pPr algn="r" rtl="1"/>
            <a:r>
              <a:rPr lang="fa-IR" b="1" dirty="0" smtClean="0"/>
              <a:t>ناتوانی(</a:t>
            </a:r>
            <a:r>
              <a:rPr lang="en-US" b="1" dirty="0" smtClean="0"/>
              <a:t>disability</a:t>
            </a:r>
            <a:r>
              <a:rPr lang="fa-IR" b="1" dirty="0" smtClean="0"/>
              <a:t> )عدم توانایی ویا فقدان توانایی انجام فعالیت در سطح شخصی</a:t>
            </a:r>
          </a:p>
          <a:p>
            <a:pPr algn="r" rtl="1"/>
            <a:endParaRPr lang="fa-IR" b="1" dirty="0" smtClean="0"/>
          </a:p>
          <a:p>
            <a:pPr algn="r" rtl="1"/>
            <a:r>
              <a:rPr lang="fa-IR" b="1" dirty="0" smtClean="0"/>
              <a:t>معلولیت(</a:t>
            </a:r>
            <a:r>
              <a:rPr lang="en-US" b="1" dirty="0" smtClean="0"/>
              <a:t>handicap</a:t>
            </a:r>
            <a:r>
              <a:rPr lang="fa-IR" b="1" dirty="0" smtClean="0"/>
              <a:t> )عدم موفقیت در سطح اجتماعی</a:t>
            </a:r>
          </a:p>
          <a:p>
            <a:pPr algn="r" rtl="1"/>
            <a:endParaRPr lang="en-US"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اقسام معلولیت</a:t>
            </a:r>
            <a:endParaRPr lang="en-US" dirty="0"/>
          </a:p>
        </p:txBody>
      </p:sp>
      <p:sp>
        <p:nvSpPr>
          <p:cNvPr id="3" name="Content Placeholder 2"/>
          <p:cNvSpPr>
            <a:spLocks noGrp="1"/>
          </p:cNvSpPr>
          <p:nvPr>
            <p:ph sz="quarter" idx="1"/>
          </p:nvPr>
        </p:nvSpPr>
        <p:spPr/>
        <p:txBody>
          <a:bodyPr>
            <a:normAutofit/>
          </a:bodyPr>
          <a:lstStyle/>
          <a:p>
            <a:pPr algn="r" rtl="1"/>
            <a:r>
              <a:rPr lang="fa-IR" b="1" dirty="0" smtClean="0"/>
              <a:t>ذهنی</a:t>
            </a:r>
          </a:p>
          <a:p>
            <a:pPr algn="r" rtl="1"/>
            <a:r>
              <a:rPr lang="fa-IR" b="1" dirty="0" smtClean="0"/>
              <a:t>جسمی</a:t>
            </a:r>
          </a:p>
          <a:p>
            <a:pPr algn="r" rtl="1"/>
            <a:r>
              <a:rPr lang="fa-IR" b="1" dirty="0" smtClean="0"/>
              <a:t>اجتمایی</a:t>
            </a:r>
          </a:p>
          <a:p>
            <a:pPr algn="r" rtl="1"/>
            <a:r>
              <a:rPr lang="fa-IR" b="1" dirty="0" smtClean="0"/>
              <a:t>تقسیم بندی معلولیت بر اساس امکانات بازتوانی ونتایج ترمیمی، اقتصادی و اجتماعی شامل:</a:t>
            </a:r>
          </a:p>
          <a:p>
            <a:pPr algn="r" rtl="1"/>
            <a:r>
              <a:rPr lang="fa-IR" b="1" dirty="0" smtClean="0"/>
              <a:t>1- جسمی</a:t>
            </a:r>
          </a:p>
          <a:p>
            <a:pPr algn="r" rtl="1"/>
            <a:r>
              <a:rPr lang="fa-IR" b="1" dirty="0" smtClean="0"/>
              <a:t>2- احشایی</a:t>
            </a:r>
          </a:p>
          <a:p>
            <a:pPr algn="r" rtl="1"/>
            <a:r>
              <a:rPr lang="fa-IR" b="1" dirty="0" smtClean="0"/>
              <a:t>3-حرکتی</a:t>
            </a:r>
          </a:p>
          <a:p>
            <a:pPr algn="r" rtl="1"/>
            <a:r>
              <a:rPr lang="fa-IR" b="1" dirty="0" smtClean="0"/>
              <a:t>4-روانی</a:t>
            </a:r>
            <a:endParaRPr lang="en-US"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بالاترین علل شیوع ناتوانی</a:t>
            </a:r>
            <a:endParaRPr lang="en-US" dirty="0"/>
          </a:p>
        </p:txBody>
      </p:sp>
      <p:sp>
        <p:nvSpPr>
          <p:cNvPr id="3" name="Content Placeholder 2"/>
          <p:cNvSpPr>
            <a:spLocks noGrp="1"/>
          </p:cNvSpPr>
          <p:nvPr>
            <p:ph sz="quarter" idx="1"/>
          </p:nvPr>
        </p:nvSpPr>
        <p:spPr/>
        <p:txBody>
          <a:bodyPr/>
          <a:lstStyle/>
          <a:p>
            <a:pPr algn="r" rtl="1"/>
            <a:r>
              <a:rPr lang="fa-IR" dirty="0" smtClean="0"/>
              <a:t>1-آرتریت و بد شکلی استخوانی</a:t>
            </a:r>
          </a:p>
          <a:p>
            <a:pPr algn="r" rtl="1"/>
            <a:r>
              <a:rPr lang="fa-IR" dirty="0" smtClean="0"/>
              <a:t>2-بیماریهای سیستم گردش خون و قلبی</a:t>
            </a:r>
          </a:p>
          <a:p>
            <a:pPr algn="r" rtl="1"/>
            <a:r>
              <a:rPr lang="fa-IR" dirty="0" smtClean="0"/>
              <a:t>3-دیابت</a:t>
            </a:r>
          </a:p>
          <a:p>
            <a:pPr algn="r" rtl="1"/>
            <a:r>
              <a:rPr lang="fa-IR" dirty="0" smtClean="0"/>
              <a:t>4-آسم و بیماریهای تنفسی</a:t>
            </a:r>
          </a:p>
          <a:p>
            <a:pPr algn="r" rtl="1"/>
            <a:r>
              <a:rPr lang="fa-IR" dirty="0" smtClean="0"/>
              <a:t>5-مشکلات بهداشت روان</a:t>
            </a:r>
          </a:p>
          <a:p>
            <a:pPr algn="r" rtl="1"/>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بیماری مزمن و ناتوانی</a:t>
            </a:r>
            <a:endParaRPr lang="en-US" dirty="0"/>
          </a:p>
        </p:txBody>
      </p:sp>
      <p:sp>
        <p:nvSpPr>
          <p:cNvPr id="3" name="Content Placeholder 2"/>
          <p:cNvSpPr>
            <a:spLocks noGrp="1"/>
          </p:cNvSpPr>
          <p:nvPr>
            <p:ph sz="quarter" idx="1"/>
          </p:nvPr>
        </p:nvSpPr>
        <p:spPr/>
        <p:txBody>
          <a:bodyPr/>
          <a:lstStyle/>
          <a:p>
            <a:pPr algn="r" rtl="1"/>
            <a:r>
              <a:rPr lang="fa-IR" dirty="0" smtClean="0"/>
              <a:t>بعضی از افراد مبتلابه بیماری مزمن درگیریک یا دو ناتوانی هستند بیماری روانی منبعی از ناتوانی عملکردی است بیش از85%اشخاص مبتلا به عقب ماندگی ذهنی در30%موارد یا بیشتر محدودیت دارند .</a:t>
            </a:r>
          </a:p>
          <a:p>
            <a:pPr algn="r" rtl="1"/>
            <a:r>
              <a:rPr lang="fa-IR" dirty="0" smtClean="0"/>
              <a:t>70%افرادی که به مولتیپل اسکلروزیس مبتلا هستنددچار ناتوانی هستند. </a:t>
            </a:r>
          </a:p>
          <a:p>
            <a:pPr algn="r" rtl="1"/>
            <a:r>
              <a:rPr lang="fa-IR" dirty="0" smtClean="0"/>
              <a:t>و بیش از60%از افراد نابینا درجات مشابهی از ناتوانی دارند</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ناتوانی و صدمه تروماتیک مغزی وطناب نخاعی</a:t>
            </a:r>
            <a:endParaRPr lang="en-US" dirty="0"/>
          </a:p>
        </p:txBody>
      </p:sp>
      <p:sp>
        <p:nvSpPr>
          <p:cNvPr id="3" name="Content Placeholder 2"/>
          <p:cNvSpPr>
            <a:spLocks noGrp="1"/>
          </p:cNvSpPr>
          <p:nvPr>
            <p:ph sz="quarter" idx="1"/>
          </p:nvPr>
        </p:nvSpPr>
        <p:spPr/>
        <p:txBody>
          <a:bodyPr>
            <a:normAutofit/>
          </a:bodyPr>
          <a:lstStyle/>
          <a:p>
            <a:pPr algn="r" rtl="1"/>
            <a:r>
              <a:rPr lang="fa-IR" dirty="0" smtClean="0"/>
              <a:t>این ضایعات در بین سنین 17-24 سالگی بسیار رایج است.این ناتوانی در طول عمر آنهابر زندگی خود و خانواده شان اثر میگذارد.</a:t>
            </a:r>
          </a:p>
          <a:p>
            <a:pPr algn="r" rtl="1"/>
            <a:r>
              <a:rPr lang="fa-IR" dirty="0" smtClean="0"/>
              <a:t>حدود 200000 نفر در ایالات متحده ناتوانی مرتبط با صدمه نخاعی دارند.</a:t>
            </a:r>
          </a:p>
          <a:p>
            <a:pPr algn="r" rtl="1"/>
            <a:r>
              <a:rPr lang="fa-IR" dirty="0" smtClean="0"/>
              <a:t>یک چهارم این افراد اختلالاتی دارند که بر شناخت و توانایی عملکرد غیر وابسته آنان تاثیر میگذارد. </a:t>
            </a:r>
          </a:p>
          <a:p>
            <a:pPr algn="r" rtl="1"/>
            <a:r>
              <a:rPr lang="fa-IR" dirty="0" smtClean="0"/>
              <a:t>این نوع صدمات نیازمند مراقبت بهداشتی طولانی مدت و شدید است و اغلب اعضای خانواده پس از 4-5 سال بعد از ضربه هنوز احساس بحران شدید دارند.</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اثرات داشتن کودک معلول در خانواده</a:t>
            </a:r>
            <a:endParaRPr lang="en-US" dirty="0"/>
          </a:p>
        </p:txBody>
      </p:sp>
      <p:sp>
        <p:nvSpPr>
          <p:cNvPr id="3" name="Content Placeholder 2"/>
          <p:cNvSpPr>
            <a:spLocks noGrp="1"/>
          </p:cNvSpPr>
          <p:nvPr>
            <p:ph sz="quarter" idx="1"/>
          </p:nvPr>
        </p:nvSpPr>
        <p:spPr>
          <a:xfrm>
            <a:off x="533400" y="1676400"/>
            <a:ext cx="8229600" cy="4525963"/>
          </a:xfrm>
        </p:spPr>
        <p:txBody>
          <a:bodyPr/>
          <a:lstStyle/>
          <a:p>
            <a:pPr algn="r" rtl="1"/>
            <a:r>
              <a:rPr lang="fa-IR" dirty="0" smtClean="0"/>
              <a:t>1- تاثیر بر ارتباطات داخلی و خارجی اعضای خانواده</a:t>
            </a:r>
          </a:p>
          <a:p>
            <a:pPr algn="r" rtl="1"/>
            <a:r>
              <a:rPr lang="fa-IR" dirty="0" smtClean="0"/>
              <a:t>2-نیاز به بررسی مجدد عملکرد خانواده</a:t>
            </a:r>
          </a:p>
          <a:p>
            <a:pPr algn="r" rtl="1"/>
            <a:r>
              <a:rPr lang="fa-IR" dirty="0" smtClean="0"/>
              <a:t>3-ایجاد چالش برای پرورش کودک معلول</a:t>
            </a:r>
          </a:p>
          <a:p>
            <a:pPr algn="r" rtl="1"/>
            <a:r>
              <a:rPr lang="fa-IR" dirty="0" smtClean="0"/>
              <a:t>4-تاثیر منفی بر کارکرد یکایک اعضای خانواده</a:t>
            </a:r>
          </a:p>
          <a:p>
            <a:pPr algn="r" rtl="1"/>
            <a:r>
              <a:rPr lang="fa-IR" dirty="0" smtClean="0"/>
              <a:t>5- ایجاد تنش و نگرانی برای اعضای خانواده به علت درمان طولانی و بازتوانی مداوم</a:t>
            </a:r>
          </a:p>
          <a:p>
            <a:pPr algn="r" rtl="1"/>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واکنش والدین در مقابل معلولیت فرزند</a:t>
            </a:r>
            <a:endParaRPr lang="en-US" dirty="0"/>
          </a:p>
        </p:txBody>
      </p:sp>
      <p:sp>
        <p:nvSpPr>
          <p:cNvPr id="3" name="Content Placeholder 2"/>
          <p:cNvSpPr>
            <a:spLocks noGrp="1"/>
          </p:cNvSpPr>
          <p:nvPr>
            <p:ph sz="quarter" idx="1"/>
          </p:nvPr>
        </p:nvSpPr>
        <p:spPr/>
        <p:txBody>
          <a:bodyPr>
            <a:normAutofit/>
          </a:bodyPr>
          <a:lstStyle/>
          <a:p>
            <a:pPr algn="r" rtl="1"/>
            <a:r>
              <a:rPr lang="fa-IR" dirty="0" smtClean="0"/>
              <a:t>1- آگاهی از مشکل: به صورت انکار و عصبانیت</a:t>
            </a:r>
          </a:p>
          <a:p>
            <a:pPr algn="r" rtl="1"/>
            <a:r>
              <a:rPr lang="fa-IR" dirty="0" smtClean="0"/>
              <a:t>2-تشخیص مشکل اصلی: کمک به جستجوی علت یا سومین مرحله</a:t>
            </a:r>
          </a:p>
          <a:p>
            <a:pPr algn="r" rtl="1"/>
            <a:r>
              <a:rPr lang="fa-IR" dirty="0" smtClean="0"/>
              <a:t>3-جستجو برای تعیین علت یا علل: مشکلترین مرحله در واکنش والدین است .(تطابق و سازش پایین) و مادر گیج است و نمی داند چگونه با مشکلی که پیش آمده و علتش مشخص نیست باید تطبیق نماید.</a:t>
            </a:r>
          </a:p>
          <a:p>
            <a:pPr algn="r" rtl="1"/>
            <a:r>
              <a:rPr lang="fa-IR" dirty="0" smtClean="0"/>
              <a:t>4 - جستجو برای شفا یافتن: میتواند منجربه از هم پاشیدگی خانواده شود.از یک دکتربه دکتر دیگر یا از یک مدرسه به مدرسه ای دیگر</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fa-IR" dirty="0" smtClean="0"/>
              <a:t>5- پذیرش مشکل: همکاری خانواده در مراقبت ازکودک بسیارحائز اهمیت است.در این مرحله  هنوز والدین به مشکل اصلی فرزندشان پی نبرده اند. و به عقیده اولشانسکی غم و غصه مزمن پاسخ طبیعی والدین به کودک معلول است.</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lstStyle/>
          <a:p>
            <a:pPr algn="r" rtl="1"/>
            <a:endParaRPr lang="fa-IR" b="1" dirty="0" smtClean="0"/>
          </a:p>
          <a:p>
            <a:pPr algn="r" rtl="1"/>
            <a:endParaRPr lang="fa-IR" b="1" dirty="0" smtClean="0"/>
          </a:p>
          <a:p>
            <a:pPr algn="r" rtl="1"/>
            <a:r>
              <a:rPr lang="fa-IR" sz="3600" b="1" dirty="0" smtClean="0"/>
              <a:t>تلاش پرستاران باید بیشتر معطوف به پیشگیری ازناتوانی ودرمان   کافی این بیماریها باشد.</a:t>
            </a:r>
            <a:endParaRPr lang="en-US" sz="36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نقش پرستار بهداشت درپیشگیری ازمعلولیتها </a:t>
            </a:r>
            <a:endParaRPr lang="en-US" dirty="0"/>
          </a:p>
        </p:txBody>
      </p:sp>
      <p:sp>
        <p:nvSpPr>
          <p:cNvPr id="3" name="Content Placeholder 2"/>
          <p:cNvSpPr>
            <a:spLocks noGrp="1"/>
          </p:cNvSpPr>
          <p:nvPr>
            <p:ph sz="quarter" idx="1"/>
          </p:nvPr>
        </p:nvSpPr>
        <p:spPr/>
        <p:txBody>
          <a:bodyPr>
            <a:normAutofit/>
          </a:bodyPr>
          <a:lstStyle/>
          <a:p>
            <a:pPr algn="r" rtl="1"/>
            <a:r>
              <a:rPr lang="fa-IR" sz="2000" dirty="0" smtClean="0"/>
              <a:t>والدین این کودکان نیازمند حمایت ازسوی کارکنان بهداشتی هستند و دراین میان پرستاران جامعه در حمایت ازاین خانواده ها نقش حیاتی دارند.</a:t>
            </a:r>
          </a:p>
          <a:p>
            <a:pPr algn="r" rtl="1"/>
            <a:r>
              <a:rPr lang="fa-IR" sz="2000" dirty="0" smtClean="0"/>
              <a:t>1- بررسی عملکرد و توانائیهای خانواده برای اجرای نقش</a:t>
            </a:r>
          </a:p>
          <a:p>
            <a:pPr algn="r" rtl="1"/>
            <a:r>
              <a:rPr lang="fa-IR" sz="2000" dirty="0" smtClean="0"/>
              <a:t>2- اطمینان یافتن از حمایت کودکان معلول بطور مناسب و سازگار با وضعیت خود </a:t>
            </a:r>
          </a:p>
          <a:p>
            <a:pPr algn="r" rtl="1"/>
            <a:r>
              <a:rPr lang="fa-IR" sz="2000" dirty="0" smtClean="0"/>
              <a:t>3-ارائه خدمات تنظیم خانواده و مشاوره ژنتیک در والدین نوجوان و مادران بالای35 سال و خانواده دارای تاریخچه بیماریهای ارثی</a:t>
            </a:r>
          </a:p>
          <a:p>
            <a:pPr algn="r" rtl="1"/>
            <a:r>
              <a:rPr lang="fa-IR" sz="2000" dirty="0" smtClean="0"/>
              <a:t>4- مراقبت قبل از تولد در ابتداو در طول دوره حاملگی</a:t>
            </a:r>
          </a:p>
          <a:p>
            <a:pPr algn="r" rtl="1"/>
            <a:r>
              <a:rPr lang="fa-IR" sz="2000" dirty="0" smtClean="0"/>
              <a:t>5- حمایت خانواده های در معرض خطر، ارتقاء آگاهی،ارجاع،تشویق وپیگیری مراقبتها در صورت تصمیم به ختم حاملگی نقش پرستار در حمایت خانواده اساسی است.</a:t>
            </a:r>
          </a:p>
          <a:p>
            <a:pPr algn="r" rtl="1"/>
            <a:r>
              <a:rPr lang="fa-IR" sz="2000" dirty="0" smtClean="0"/>
              <a:t>6- ارتباط نزدیک با خانواده و تیم درمانی </a:t>
            </a:r>
          </a:p>
          <a:p>
            <a:pPr algn="r" rtl="1"/>
            <a:r>
              <a:rPr lang="fa-IR" sz="2000" dirty="0" smtClean="0"/>
              <a:t>7- اداره کشمکش ها ،تنش هاو بحرانهاباید شرح داده شود.</a:t>
            </a:r>
          </a:p>
          <a:p>
            <a:pPr algn="r" rtl="1"/>
            <a:r>
              <a:rPr lang="fa-IR" sz="2000" dirty="0" smtClean="0"/>
              <a:t>8- تمرکزبر تواناییهای کودک، ارزیابی تجربه دردناک خانواده و انجام مداخله لازمست.</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r" rtl="1"/>
            <a:r>
              <a:rPr lang="fa-IR" dirty="0" smtClean="0">
                <a:cs typeface="Aharoni" pitchFamily="2" charset="-79"/>
              </a:rPr>
              <a:t> </a:t>
            </a:r>
            <a:endParaRPr lang="en-US" dirty="0">
              <a:cs typeface="Aharoni" pitchFamily="2" charset="-79"/>
            </a:endParaRPr>
          </a:p>
        </p:txBody>
      </p:sp>
      <p:sp>
        <p:nvSpPr>
          <p:cNvPr id="4" name="Rectangle 3"/>
          <p:cNvSpPr/>
          <p:nvPr/>
        </p:nvSpPr>
        <p:spPr>
          <a:xfrm>
            <a:off x="2438400" y="2967334"/>
            <a:ext cx="5029200" cy="923330"/>
          </a:xfrm>
          <a:prstGeom prst="rect">
            <a:avLst/>
          </a:prstGeom>
          <a:noFill/>
        </p:spPr>
        <p:txBody>
          <a:bodyPr wrap="square" lIns="91440" tIns="45720" rIns="91440" bIns="45720">
            <a:spAutoFit/>
          </a:bodyPr>
          <a:lstStyle/>
          <a:p>
            <a:pPr algn="ctr"/>
            <a:r>
              <a:rPr lang="fa-IR"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Aharoni" pitchFamily="2" charset="-79"/>
              </a:rPr>
              <a:t>روزخوش و ایام بکام </a:t>
            </a:r>
            <a:endPar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grpId="0" nodeType="clickEffect">
                                  <p:stCondLst>
                                    <p:cond delay="0"/>
                                  </p:stCondLst>
                                  <p:childTnLst>
                                    <p:animEffect transition="out" filter="checkerboard(across)">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156</TotalTime>
  <Words>792</Words>
  <Application>Microsoft Office PowerPoint</Application>
  <PresentationFormat>On-screen Show (4:3)</PresentationFormat>
  <Paragraphs>81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Civic</vt:lpstr>
      <vt:lpstr>بنام خدا</vt:lpstr>
      <vt:lpstr>معلولیت در خانواده</vt:lpstr>
      <vt:lpstr> تعریف معلولیت از دیدگاهWHO</vt:lpstr>
      <vt:lpstr>باربوته و همکاران(2001)</vt:lpstr>
      <vt:lpstr>علل معلولیت</vt:lpstr>
      <vt:lpstr>PowerPoint Presentation</vt:lpstr>
      <vt:lpstr>تعریف اصطلاحات ازدیدگاه سازمان بهداشت جهانی</vt:lpstr>
      <vt:lpstr>اقسام معلولیت</vt:lpstr>
      <vt:lpstr>بالاترین علل شیوع ناتوانی</vt:lpstr>
      <vt:lpstr>بیماری مزمن و ناتوانی</vt:lpstr>
      <vt:lpstr>ناتوانی و صدمه تروماتیک مغزی وطناب نخاعی</vt:lpstr>
      <vt:lpstr>اثرات داشتن کودک معلول در خانواده</vt:lpstr>
      <vt:lpstr>واکنش والدین در مقابل معلولیت فرزند</vt:lpstr>
      <vt:lpstr>PowerPoint Presentation</vt:lpstr>
      <vt:lpstr>PowerPoint Presentation</vt:lpstr>
      <vt:lpstr>نقش پرستار بهداشت درپیشگیری ازمعلولیتها </vt:lpstr>
      <vt:lpstr>PowerPoint Presentation</vt:lpstr>
    </vt:vector>
  </TitlesOfParts>
  <Company>CtrlSoft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معلولیت در خانواده</dc:title>
  <dc:creator>admin</dc:creator>
  <cp:lastModifiedBy>Windows User</cp:lastModifiedBy>
  <cp:revision>23</cp:revision>
  <dcterms:created xsi:type="dcterms:W3CDTF">2018-11-24T10:11:09Z</dcterms:created>
  <dcterms:modified xsi:type="dcterms:W3CDTF">2020-04-24T13:28:03Z</dcterms:modified>
</cp:coreProperties>
</file>