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58" r:id="rId4"/>
    <p:sldId id="259" r:id="rId5"/>
    <p:sldId id="274" r:id="rId6"/>
    <p:sldId id="260" r:id="rId7"/>
    <p:sldId id="273" r:id="rId8"/>
    <p:sldId id="261" r:id="rId9"/>
    <p:sldId id="262" r:id="rId10"/>
    <p:sldId id="263" r:id="rId11"/>
    <p:sldId id="265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2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fa.wikipedia.org/wiki/%D9%86%D8%A7%D8%A8%DB%8C%D9%86%D8%A7" TargetMode="External"/><Relationship Id="rId2" Type="http://schemas.openxmlformats.org/officeDocument/2006/relationships/hyperlink" Target="http://fa.wikipedia.org/wiki/%D9%86%D8%A7%D8%B4%D9%86%D9%88%D8%A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fa.wikipedia.org/w/index.php?title=%D9%85%D8%B9%D9%84%D9%88%D9%84_%D8%B0%D9%87%D9%86%DB%8C&amp;action=edit&amp;redlink=1&amp;preload=%D8%A7%D9%84%DA%AF%D9%88:%D8%A7%DB%8C%D8%AC%D8%A7%D8%AF+%D9%85%D9%82%D8%A7%D9%84%D9%87/%D8%A7%D8%B3%D8%AA%D8%AE%D9%88%D8%A7%D9%86%E2%80%8C%D8%A8%D9%86%D8%AF%DB%8C&amp;editintro=%D8%A7%D9%84%DA%AF%D9%88:%D8%A7%DB%8C%D8%AC%D8%A7%D8%AF+%D9%85%D9%82%D8%A7%D9%84%D9%87/%D8%A7%D8%AF%DB%8C%D8%AA%E2%80%8C%D9%86%D9%88%D8%AA%DB%8C%D8%B3&amp;summary=%D8%A7%DB%8C%D8%AC%D8%A7%D8%AF+%DB%8C%DA%A9+%D9%85%D9%82%D8%A7%D9%84%D9%87+%D9%86%D9%88+%D8%A7%D8%B2+%D8%B7%D8%B1%DB%8C%D9%82+%D8%A7%DB%8C%D8%AC%D8%A7%D8%AF%DA%AF%D8%B1&amp;nosummary=&amp;prefix=&amp;minor=&amp;create=%D8%AF%D8%B1%D8%B3%D8%AA+%DA%A9%D8%B1%D8%AF%D9%86+%D9%85%D9%82%D8%A7%D9%84%D9%87+%D8%AC%D8%AF%DB%8C%D8%AF" TargetMode="External"/><Relationship Id="rId4" Type="http://schemas.openxmlformats.org/officeDocument/2006/relationships/hyperlink" Target="http://fa.wikipedia.org/wiki/%D9%85%D8%B9%D9%84%D9%88%D9%84_%D8%AC%D8%B3%D9%85%DB%8C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Disability</a:t>
            </a:r>
            <a:endParaRPr lang="fa-IR" smtClean="0"/>
          </a:p>
        </p:txBody>
      </p:sp>
      <p:sp>
        <p:nvSpPr>
          <p:cNvPr id="20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smtClean="0"/>
          </a:p>
        </p:txBody>
      </p:sp>
      <p:pic>
        <p:nvPicPr>
          <p:cNvPr id="2052" name="Picture 2" descr="http://www.wakefieldcdi.com/images/disability_1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776413"/>
            <a:ext cx="510540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lang="ar-SA" b="1" dirty="0">
                <a:solidFill>
                  <a:srgbClr val="FF3300"/>
                </a:solidFill>
              </a:rPr>
              <a:t>تاريخچه معلوليت</a:t>
            </a:r>
            <a:r>
              <a:rPr lang="ar-SA" dirty="0">
                <a:solidFill>
                  <a:srgbClr val="FF3300"/>
                </a:solidFill>
              </a:rPr>
              <a:t> </a:t>
            </a:r>
            <a:endParaRPr lang="en-US" b="1" dirty="0">
              <a:solidFill>
                <a:srgbClr val="FF3300"/>
              </a:solidFill>
            </a:endParaRPr>
          </a:p>
          <a:p>
            <a:pPr algn="r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lang="ar-SA" dirty="0"/>
              <a:t>معلوليت همزاد با پيدايش انسان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ها است و قدمتي همپاي تاريخ بشر دارد. مروري بر تاريخچه معلوليت نشان مي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دهد كه در هر دوره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اي از تاريخ، در هر فرهنگ و تمدني و در </a:t>
            </a:r>
            <a:r>
              <a:rPr lang="ar-SA" i="1" dirty="0"/>
              <a:t>همه</a:t>
            </a:r>
            <a:r>
              <a:rPr lang="ar-SA" dirty="0"/>
              <a:t> طبقات اجتماعي افرادي وجود داشته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اند كه از نظر فعاليت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هاي اجتماعي و جسماني كنش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هاي ذهني پايين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تر از حد طبيعي عمل نموده و گرچه نيازمند توجهات ويژه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اي بوده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اند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179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What is a disability?</a:t>
            </a:r>
            <a:br>
              <a:rPr lang="en-US" b="1" smtClean="0">
                <a:solidFill>
                  <a:srgbClr val="FF0000"/>
                </a:solidFill>
              </a:rPr>
            </a:br>
            <a:endParaRPr lang="fa-IR" smtClean="0">
              <a:solidFill>
                <a:srgbClr val="FF0000"/>
              </a:solidFill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smtClean="0"/>
              <a:t>Definition </a:t>
            </a:r>
          </a:p>
          <a:p>
            <a:r>
              <a:rPr lang="en-US" sz="2000" smtClean="0"/>
              <a:t>When most people think of the word “disability” they immediately picture someone in a wheelchair. </a:t>
            </a:r>
            <a:endParaRPr lang="fa-IR" sz="2000" smtClean="0"/>
          </a:p>
        </p:txBody>
      </p:sp>
      <p:pic>
        <p:nvPicPr>
          <p:cNvPr id="3076" name="Picture 2" descr="http://hcdg.org/pix/disability38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3124200"/>
            <a:ext cx="36195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381000" y="533400"/>
            <a:ext cx="8305800" cy="5592763"/>
          </a:xfrm>
        </p:spPr>
        <p:txBody>
          <a:bodyPr/>
          <a:lstStyle/>
          <a:p>
            <a:r>
              <a:rPr lang="en-US" sz="2800" smtClean="0"/>
              <a:t>But there are many different types of disability.</a:t>
            </a:r>
          </a:p>
          <a:p>
            <a:endParaRPr lang="en-US" sz="2800" smtClean="0">
              <a:solidFill>
                <a:srgbClr val="FF0000"/>
              </a:solidFill>
            </a:endParaRPr>
          </a:p>
          <a:p>
            <a:r>
              <a:rPr lang="en-US" sz="2800" smtClean="0">
                <a:solidFill>
                  <a:srgbClr val="FF0000"/>
                </a:solidFill>
              </a:rPr>
              <a:t>People with a disability may include: </a:t>
            </a:r>
          </a:p>
          <a:p>
            <a:r>
              <a:rPr lang="en-US" sz="2800" smtClean="0"/>
              <a:t>people who are blind or partially sighted </a:t>
            </a:r>
          </a:p>
          <a:p>
            <a:r>
              <a:rPr lang="en-US" sz="2800" smtClean="0"/>
              <a:t>people with learning or intellectual disabilities </a:t>
            </a:r>
          </a:p>
          <a:p>
            <a:r>
              <a:rPr lang="en-US" sz="2800" smtClean="0"/>
              <a:t>people who are deaf or hearing impaired </a:t>
            </a:r>
          </a:p>
          <a:p>
            <a:r>
              <a:rPr lang="en-US" sz="2800" smtClean="0"/>
              <a:t>people with a physical disability </a:t>
            </a:r>
          </a:p>
          <a:p>
            <a:r>
              <a:rPr lang="en-US" sz="2800" smtClean="0"/>
              <a:t>people with long term illnesses </a:t>
            </a:r>
          </a:p>
          <a:p>
            <a:r>
              <a:rPr lang="en-US" sz="2800" smtClean="0"/>
              <a:t>people with mental health or psychological difficulties </a:t>
            </a:r>
          </a:p>
          <a:p>
            <a:r>
              <a:rPr lang="en-US" sz="2800" smtClean="0"/>
              <a:t>people with an acquired brain injury </a:t>
            </a:r>
          </a:p>
          <a:p>
            <a:endParaRPr lang="fa-IR" sz="28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441438"/>
            <a:ext cx="5638800" cy="5504543"/>
          </a:xfrm>
        </p:spPr>
      </p:pic>
    </p:spTree>
    <p:extLst>
      <p:ext uri="{BB962C8B-B14F-4D97-AF65-F5344CB8AC3E}">
        <p14:creationId xmlns:p14="http://schemas.microsoft.com/office/powerpoint/2010/main" val="1859890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800600"/>
          </a:xfrm>
        </p:spPr>
        <p:txBody>
          <a:bodyPr/>
          <a:lstStyle/>
          <a:p>
            <a:pPr algn="r" rtl="1"/>
            <a:r>
              <a:rPr lang="fa-IR" b="1" smtClean="0">
                <a:solidFill>
                  <a:srgbClr val="FF0000"/>
                </a:solidFill>
              </a:rPr>
              <a:t>معلول</a:t>
            </a:r>
            <a:r>
              <a:rPr lang="fa-IR" smtClean="0">
                <a:solidFill>
                  <a:srgbClr val="FF0000"/>
                </a:solidFill>
              </a:rPr>
              <a:t> یا </a:t>
            </a:r>
            <a:r>
              <a:rPr lang="fa-IR" b="1" smtClean="0">
                <a:solidFill>
                  <a:srgbClr val="FF0000"/>
                </a:solidFill>
              </a:rPr>
              <a:t>کم توان</a:t>
            </a:r>
            <a:r>
              <a:rPr lang="fa-IR" b="1" smtClean="0"/>
              <a:t>​</a:t>
            </a:r>
            <a:r>
              <a:rPr lang="fa-IR" smtClean="0"/>
              <a:t> به کسی گفته می‌شود که بر اثر نقص جسمی یا ذهنی، اختلال قابل توجهی به طور مستمر بر سلامت و کارایی عمومی، و یا در شئون اجتماعی، اقتصادی و حرفه‌ای او به وجود آید، به طوری که این اختلال، از استقلال فردی، اجتماعی و اقتصادی وی بکاهد. </a:t>
            </a:r>
          </a:p>
          <a:p>
            <a:pPr algn="r" rtl="1"/>
            <a:endParaRPr lang="fa-IR" smtClean="0"/>
          </a:p>
          <a:p>
            <a:pPr algn="r" rtl="1"/>
            <a:r>
              <a:rPr lang="fa-IR" smtClean="0"/>
              <a:t>این گروه، شامل حسی نظیر:</a:t>
            </a:r>
            <a:r>
              <a:rPr lang="fa-IR" smtClean="0">
                <a:hlinkClick r:id="rId2" action="ppaction://hlinkfile" tooltip="ناشنوا"/>
              </a:rPr>
              <a:t>ناشنوا</a:t>
            </a:r>
            <a:r>
              <a:rPr lang="fa-IR" smtClean="0"/>
              <a:t>، </a:t>
            </a:r>
            <a:r>
              <a:rPr lang="fa-IR" smtClean="0">
                <a:hlinkClick r:id="rId3" action="ppaction://hlinkfile" tooltip="نابینا"/>
              </a:rPr>
              <a:t>نابینا</a:t>
            </a:r>
            <a:r>
              <a:rPr lang="fa-IR" smtClean="0"/>
              <a:t>، و همچنین </a:t>
            </a:r>
            <a:r>
              <a:rPr lang="fa-IR" smtClean="0">
                <a:hlinkClick r:id="rId4" action="ppaction://hlinkfile" tooltip="معلول جسمی"/>
              </a:rPr>
              <a:t>معلول جسمی</a:t>
            </a:r>
            <a:r>
              <a:rPr lang="fa-IR" smtClean="0"/>
              <a:t> و </a:t>
            </a:r>
            <a:r>
              <a:rPr lang="fa-IR" smtClean="0">
                <a:hlinkClick r:id="rId5" tooltip="معلول ذهنی (صفحه وجود ندارد)"/>
              </a:rPr>
              <a:t>معلول ذهنی</a:t>
            </a:r>
            <a:r>
              <a:rPr lang="fa-IR" smtClean="0"/>
              <a:t> می‌باشد</a:t>
            </a: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2362200" y="5715000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/>
              <a:t>از ویکی‌پدیا، دانشنامهٔ آزاد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458200" cy="5287963"/>
          </a:xfrm>
        </p:spPr>
        <p:txBody>
          <a:bodyPr>
            <a:normAutofit fontScale="70000" lnSpcReduction="20000"/>
          </a:bodyPr>
          <a:lstStyle/>
          <a:p>
            <a:pPr algn="r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ar-SA" b="1" dirty="0"/>
              <a:t>تعريف معلول و معلوليت</a:t>
            </a:r>
          </a:p>
          <a:p>
            <a:pPr algn="r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ar-SA" dirty="0"/>
              <a:t>معلوليت را «ايجاد اختلال در رابطه بين خود و محيط» تعريف كرده است.</a:t>
            </a:r>
          </a:p>
          <a:p>
            <a:pPr algn="r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ar-SA" dirty="0"/>
              <a:t> </a:t>
            </a:r>
            <a:r>
              <a:rPr lang="en-US" b="1" dirty="0"/>
              <a:t>:</a:t>
            </a:r>
            <a:r>
              <a:rPr lang="ar-SA" b="1" dirty="0"/>
              <a:t>به بيان ديگر، معلوليت عبارت است از</a:t>
            </a:r>
            <a:r>
              <a:rPr lang="ar-SA" dirty="0"/>
              <a:t> </a:t>
            </a:r>
          </a:p>
          <a:p>
            <a:pPr algn="r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ar-SA" dirty="0"/>
              <a:t>مجموعه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اي از عوامل جسمي، ذهني و اجتماعي و يا تركيبي از آنها كه به نحوي در مستقل از نظر شخصي و اجتماعي نيازمند توانبخشي مي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باشد.</a:t>
            </a:r>
          </a:p>
          <a:p>
            <a:pPr algn="r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ar-SA" dirty="0"/>
              <a:t>بنابراين معلوليت به ناتواني در انجام تمام يا قسمتي از ضروريات عادي يا اجتماعي به علت وجود يك نقص مادرزادي يا عارضي در قواي جسماني يا رواني اطلاق مي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شود.</a:t>
            </a:r>
          </a:p>
          <a:p>
            <a:pPr algn="r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ar-SA" dirty="0"/>
              <a:t>چنين فردي اصطلاحاً معلول ناميده شده و غالباً به دليل عدم امكان زندگي زندگي شخص اثر سوء بر جاي گذارده و مانع ادامه زندگي وي به صورت مستقل  مي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گردد.</a:t>
            </a:r>
            <a:endParaRPr lang="en-US" dirty="0"/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948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mtClean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According to the World Health </a:t>
            </a:r>
            <a:r>
              <a:rPr lang="en-US" smtClean="0"/>
              <a:t>Organisation, a disability is…</a:t>
            </a:r>
          </a:p>
          <a:p>
            <a:endParaRPr lang="en-US" i="1" smtClean="0"/>
          </a:p>
          <a:p>
            <a:r>
              <a:rPr lang="en-US" i="1" smtClean="0"/>
              <a:t>“any restriction or lack (resulting from any impairment) of ability to perform an activity in the manner or within the range considered normal for a human being” </a:t>
            </a:r>
            <a:endParaRPr lang="fa-IR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smtClean="0"/>
          </a:p>
        </p:txBody>
      </p:sp>
      <p:pic>
        <p:nvPicPr>
          <p:cNvPr id="7172" name="Picture 2" descr="دفاع ازحقوق معلولین هم دفاع ازحقوق بشر است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473200"/>
            <a:ext cx="3810000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b="1" smtClean="0"/>
              <a:t>بر اساس برآورد</a:t>
            </a:r>
            <a:endParaRPr lang="fa-IR" smtClean="0"/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r" rtl="1">
              <a:defRPr/>
            </a:pPr>
            <a:r>
              <a:rPr lang="ar-SA" b="1" dirty="0" smtClean="0">
                <a:latin typeface="+mj-lt"/>
              </a:rPr>
              <a:t>250</a:t>
            </a:r>
            <a:r>
              <a:rPr lang="fa-IR" b="1" dirty="0" smtClean="0">
                <a:latin typeface="+mj-lt"/>
              </a:rPr>
              <a:t>/</a:t>
            </a:r>
            <a:r>
              <a:rPr lang="ar-SA" b="1" dirty="0" smtClean="0">
                <a:latin typeface="+mj-lt"/>
                <a:ea typeface="Times New Roman (Arabic)"/>
                <a:cs typeface="Times New Roman (Arabic)"/>
              </a:rPr>
              <a:t>000</a:t>
            </a:r>
            <a:r>
              <a:rPr lang="ar-SA" b="1" dirty="0" smtClean="0">
                <a:latin typeface="+mj-lt"/>
              </a:rPr>
              <a:t>/000</a:t>
            </a:r>
            <a:r>
              <a:rPr lang="ar-SA" b="1" dirty="0" smtClean="0"/>
              <a:t> معلول شديد و متوسط در كشورهاي</a:t>
            </a:r>
            <a:r>
              <a:rPr lang="ar-SA" dirty="0" smtClean="0">
                <a:cs typeface="Arabic Transparent" pitchFamily="2" charset="-78"/>
              </a:rPr>
              <a:t> </a:t>
            </a:r>
            <a:r>
              <a:rPr lang="ar-SA" b="1" dirty="0" smtClean="0">
                <a:cs typeface="Arabic Transparent" pitchFamily="2" charset="-78"/>
              </a:rPr>
              <a:t>در حال توسعه بسر مي برند.</a:t>
            </a:r>
          </a:p>
          <a:p>
            <a:pPr algn="r" rtl="1">
              <a:defRPr/>
            </a:pPr>
            <a:endParaRPr lang="ar-SA" dirty="0" smtClean="0">
              <a:cs typeface="Arabic Transparent" pitchFamily="2" charset="-78"/>
            </a:endParaRPr>
          </a:p>
          <a:p>
            <a:pPr algn="r" rtl="1">
              <a:defRPr/>
            </a:pPr>
            <a:r>
              <a:rPr lang="ar-SA" b="1" dirty="0" smtClean="0"/>
              <a:t>از هر شش فقير با درامد كمتر از يك دلار در روز يك</a:t>
            </a:r>
            <a:r>
              <a:rPr lang="ar-SA" dirty="0" smtClean="0">
                <a:cs typeface="Arabic Transparent" pitchFamily="2" charset="-78"/>
              </a:rPr>
              <a:t> </a:t>
            </a:r>
            <a:r>
              <a:rPr lang="ar-SA" b="1" dirty="0" smtClean="0"/>
              <a:t>نفر معلول است.</a:t>
            </a:r>
          </a:p>
          <a:p>
            <a:pPr algn="r" rtl="1">
              <a:defRPr/>
            </a:pPr>
            <a:endParaRPr lang="ar-SA" dirty="0" smtClean="0">
              <a:cs typeface="Arabic Transparent" pitchFamily="2" charset="-78"/>
            </a:endParaRPr>
          </a:p>
          <a:p>
            <a:pPr algn="r" rtl="1">
              <a:defRPr/>
            </a:pPr>
            <a:r>
              <a:rPr lang="ar-SA" b="1" dirty="0" smtClean="0"/>
              <a:t>معلولين بزرگترين گروه را در بين فقرا تشكيل </a:t>
            </a:r>
            <a:r>
              <a:rPr lang="ar-SA" dirty="0" smtClean="0"/>
              <a:t>مي</a:t>
            </a:r>
            <a:r>
              <a:rPr lang="ar-SA" b="1" dirty="0" smtClean="0"/>
              <a:t> </a:t>
            </a:r>
            <a:r>
              <a:rPr lang="ar-SA" dirty="0" smtClean="0">
                <a:cs typeface="Arabic Transparent" pitchFamily="2" charset="-78"/>
              </a:rPr>
              <a:t>دهند. </a:t>
            </a:r>
            <a:endParaRPr lang="en-US" dirty="0" smtClean="0">
              <a:cs typeface="Arabic Transparent" pitchFamily="2" charset="-78"/>
            </a:endParaRP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fa-IR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smtClean="0"/>
          </a:p>
        </p:txBody>
      </p:sp>
      <p:pic>
        <p:nvPicPr>
          <p:cNvPr id="10244" name="Picture 4" descr="http://hcdg.org/pix/paremeshwari1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65100"/>
            <a:ext cx="3200400" cy="482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smtClean="0"/>
          </a:p>
        </p:txBody>
      </p:sp>
      <p:pic>
        <p:nvPicPr>
          <p:cNvPr id="13316" name="Picture 2" descr="http://hcdg.org/pix/srikanthfamily1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803275"/>
            <a:ext cx="320040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 fontScale="70000" lnSpcReduction="20000"/>
          </a:bodyPr>
          <a:lstStyle/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گرچه در مقاطع مختلف رشد و در سنين مختلف عوامل گوناگوني در معلوليت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ها دخالت دارند، اما با توجه به بررسي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هاي انجام شده به جرأت مي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توان گفت كه در دوران جنيني، انسان حساس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ترين زمان را از نظر پيدايش معلوليت پشت سر مي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گذارد</a:t>
            </a:r>
            <a:r>
              <a:rPr lang="fa-IR" dirty="0"/>
              <a:t>.</a:t>
            </a:r>
            <a:endParaRPr lang="ar-SA" dirty="0"/>
          </a:p>
          <a:p>
            <a:pPr algn="r">
              <a:buFont typeface="Wingdings" panose="05000000000000000000" pitchFamily="2" charset="2"/>
              <a:buNone/>
            </a:pPr>
            <a:r>
              <a:rPr lang="ar-SA" b="1" dirty="0"/>
              <a:t>طبقه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بندي معلولين از ديدگاه توانبخشي</a:t>
            </a:r>
            <a:r>
              <a:rPr lang="ar-SA" dirty="0"/>
              <a:t>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1ـ معلولين جسمي : كه شامل اقسام زير است :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b="1" dirty="0"/>
              <a:t>الف) معلولين قطع عضو  : كه خود به چند زير شاخه تقسيم مي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شود :</a:t>
            </a:r>
            <a:r>
              <a:rPr lang="ar-SA" dirty="0"/>
              <a:t>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قطع اندام فوقاني يا بخشي از آن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قطع اندام تحتاني يا بخشي از آن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قطع اندام فوقاني يا تحتاني يا بخش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هايي از آن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b="1" dirty="0"/>
              <a:t>ب) اختلالات سيستم عصبي و ضايعات نخاعي : كه شامل اقسام زير است: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فلج يك عضو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فلج يك طرفه بدن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فلج پاها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فلج دست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ها و پاها و فلج چهار اندام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ar-SA" dirty="0"/>
              <a:t>ـ فلج مغزي</a:t>
            </a:r>
            <a:r>
              <a:rPr lang="ar-SA" b="1" dirty="0">
                <a:cs typeface="Tahoma" panose="020B0604030504040204" pitchFamily="34" charset="0"/>
              </a:rPr>
              <a:t> </a:t>
            </a:r>
            <a:r>
              <a:rPr lang="en-US" b="1" dirty="0">
                <a:cs typeface="Tahoma" panose="020B0604030504040204" pitchFamily="34" charset="0"/>
              </a:rPr>
              <a:t>CP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120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70000" lnSpcReduction="20000"/>
          </a:bodyPr>
          <a:lstStyle/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sz="3600" b="1" dirty="0"/>
              <a:t>2ـ معلولين حسي  : كه شامل</a:t>
            </a:r>
            <a:r>
              <a:rPr lang="ar-SA" b="1" dirty="0"/>
              <a:t>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الف) نابينايي  : كه خود به چند زير شاخه تقسيم مي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شود :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نابينايي مطلق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نابينايي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نيمه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بينا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ديربينا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ب)  ناشنوايي : كه شامل اقسام زير است :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ناشنوايي مطلق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ناشنوا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نيمه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شنوا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سخت شنوا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sz="3600" b="1" dirty="0"/>
              <a:t>3ـ معلولين ذهني : كه شامل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الف) معلولين ذهني : كه خود به چند زير شاخه تقسيم مي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شود :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آموزش پذير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تربيت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پذير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پناهگاهي (ايزوله)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ب) معلولين رواني : كه شامل اقسام زير است :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ناسازگاري (اختلالات هيجاني و رواني)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ـ مبتلايان به بيماري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هاي رواني مزمن</a:t>
            </a:r>
            <a:endParaRPr lang="en-US" b="1" dirty="0"/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196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70000" lnSpcReduction="20000"/>
          </a:bodyPr>
          <a:lstStyle/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4ـ معلولين اجتماعي : كه شامل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الف) كودكان آسيب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ديده  : كه خود به چند زير شاخه تقسيم مي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شود :</a:t>
            </a:r>
            <a:r>
              <a:rPr lang="ar-SA" dirty="0"/>
              <a:t>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كودكان بي</a:t>
            </a:r>
            <a:r>
              <a:rPr lang="ar-SA" dirty="0">
                <a:cs typeface="Tahoma" panose="020B0604030504040204" pitchFamily="34" charset="0"/>
              </a:rPr>
              <a:t>‌</a:t>
            </a:r>
            <a:r>
              <a:rPr lang="ar-SA" dirty="0"/>
              <a:t>سرپرست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كودكان خياباني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كودكان فراري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كودكان بزهكار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 </a:t>
            </a:r>
            <a:r>
              <a:rPr lang="ar-SA" b="1" dirty="0"/>
              <a:t>ب) محكومين دراز مدت زندان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ها  : كه شامل اقسام زير است :</a:t>
            </a:r>
            <a:r>
              <a:rPr lang="ar-SA" dirty="0"/>
              <a:t>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معتادين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متكديان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روسپيان (زنان ويژه)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b="1" dirty="0"/>
              <a:t>5ـ معلوليت مربوط به ارگان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هاي داخلي  : كه خود به چند زير شاخه تقسيم مي</a:t>
            </a:r>
            <a:r>
              <a:rPr lang="ar-SA" b="1" dirty="0">
                <a:cs typeface="Tahoma" panose="020B0604030504040204" pitchFamily="34" charset="0"/>
              </a:rPr>
              <a:t>‌</a:t>
            </a:r>
            <a:r>
              <a:rPr lang="ar-SA" b="1" dirty="0"/>
              <a:t>شود :</a:t>
            </a:r>
            <a:r>
              <a:rPr lang="ar-SA" dirty="0"/>
              <a:t>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قلبي - عروقي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كليوي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تنفسي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صرع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ديابت </a:t>
            </a:r>
          </a:p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dirty="0"/>
              <a:t>ـ هموفيلي و تالاسمي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304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764</Words>
  <Application>Microsoft Office PowerPoint</Application>
  <PresentationFormat>On-screen Show (4:3)</PresentationFormat>
  <Paragraphs>84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Arabic Transparent</vt:lpstr>
      <vt:lpstr>Arial</vt:lpstr>
      <vt:lpstr>Calibri</vt:lpstr>
      <vt:lpstr>Tahoma</vt:lpstr>
      <vt:lpstr>Times New Roman</vt:lpstr>
      <vt:lpstr>Times New Roman (Arabic)</vt:lpstr>
      <vt:lpstr>Wingdings</vt:lpstr>
      <vt:lpstr>Office Theme</vt:lpstr>
      <vt:lpstr>Disability</vt:lpstr>
      <vt:lpstr>PowerPoint Presentation</vt:lpstr>
      <vt:lpstr>What is a disability?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بر اساس برآورد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Disability</dc:title>
  <dc:creator/>
  <cp:lastModifiedBy>Aghdas Saadati</cp:lastModifiedBy>
  <cp:revision>4</cp:revision>
  <dcterms:created xsi:type="dcterms:W3CDTF">2006-08-16T00:00:00Z</dcterms:created>
  <dcterms:modified xsi:type="dcterms:W3CDTF">2017-05-01T03:55:49Z</dcterms:modified>
</cp:coreProperties>
</file>