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84" r:id="rId5"/>
    <p:sldId id="285" r:id="rId6"/>
    <p:sldId id="286" r:id="rId7"/>
    <p:sldId id="271" r:id="rId8"/>
    <p:sldId id="272" r:id="rId9"/>
    <p:sldId id="273" r:id="rId10"/>
    <p:sldId id="274" r:id="rId11"/>
    <p:sldId id="275" r:id="rId12"/>
    <p:sldId id="278" r:id="rId13"/>
    <p:sldId id="276" r:id="rId14"/>
    <p:sldId id="277" r:id="rId15"/>
    <p:sldId id="279" r:id="rId16"/>
    <p:sldId id="280" r:id="rId17"/>
    <p:sldId id="281" r:id="rId18"/>
    <p:sldId id="282" r:id="rId19"/>
    <p:sldId id="283" r:id="rId20"/>
    <p:sldId id="287" r:id="rId21"/>
    <p:sldId id="260" r:id="rId22"/>
    <p:sldId id="261" r:id="rId23"/>
    <p:sldId id="262" r:id="rId24"/>
    <p:sldId id="264" r:id="rId25"/>
    <p:sldId id="263" r:id="rId26"/>
    <p:sldId id="266" r:id="rId27"/>
    <p:sldId id="267" r:id="rId28"/>
    <p:sldId id="268" r:id="rId29"/>
    <p:sldId id="269" r:id="rId30"/>
    <p:sldId id="265" r:id="rId31"/>
    <p:sldId id="259" r:id="rId32"/>
    <p:sldId id="288" r:id="rId33"/>
    <p:sldId id="289"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64" d="100"/>
          <a:sy n="64" d="100"/>
        </p:scale>
        <p:origin x="1364" y="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AD9C99DE-FDE5-43C2-8E3F-8F479A8BEBCA}" type="slidenum">
              <a:rPr lang="ar-SA" altLang="en-US"/>
              <a:pPr/>
              <a:t>‹#›</a:t>
            </a:fld>
            <a:endParaRPr lang="en-US" altLang="en-US"/>
          </a:p>
        </p:txBody>
      </p:sp>
    </p:spTree>
    <p:extLst>
      <p:ext uri="{BB962C8B-B14F-4D97-AF65-F5344CB8AC3E}">
        <p14:creationId xmlns:p14="http://schemas.microsoft.com/office/powerpoint/2010/main" val="307962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2ED1B3EB-0FA4-4333-B90B-232058B1697D}" type="slidenum">
              <a:rPr lang="ar-SA" altLang="en-US"/>
              <a:pPr/>
              <a:t>‹#›</a:t>
            </a:fld>
            <a:endParaRPr lang="en-US" altLang="en-US"/>
          </a:p>
        </p:txBody>
      </p:sp>
    </p:spTree>
    <p:extLst>
      <p:ext uri="{BB962C8B-B14F-4D97-AF65-F5344CB8AC3E}">
        <p14:creationId xmlns:p14="http://schemas.microsoft.com/office/powerpoint/2010/main" val="1873933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DBCDC75-AB6F-473A-A16B-9277543D6FA4}" type="slidenum">
              <a:rPr lang="ar-SA" altLang="en-US"/>
              <a:pPr/>
              <a:t>‹#›</a:t>
            </a:fld>
            <a:endParaRPr lang="en-US" altLang="en-US"/>
          </a:p>
        </p:txBody>
      </p:sp>
    </p:spTree>
    <p:extLst>
      <p:ext uri="{BB962C8B-B14F-4D97-AF65-F5344CB8AC3E}">
        <p14:creationId xmlns:p14="http://schemas.microsoft.com/office/powerpoint/2010/main" val="3332737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424EAC16-9520-4D1E-930F-B4D7FC56D44C}" type="slidenum">
              <a:rPr lang="ar-SA" altLang="en-US"/>
              <a:pPr/>
              <a:t>‹#›</a:t>
            </a:fld>
            <a:endParaRPr lang="en-US" altLang="en-US"/>
          </a:p>
        </p:txBody>
      </p:sp>
    </p:spTree>
    <p:extLst>
      <p:ext uri="{BB962C8B-B14F-4D97-AF65-F5344CB8AC3E}">
        <p14:creationId xmlns:p14="http://schemas.microsoft.com/office/powerpoint/2010/main" val="4143597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4873CB42-0EBF-474B-8D4B-AB1B907EDF70}" type="slidenum">
              <a:rPr lang="ar-SA" altLang="en-US"/>
              <a:pPr/>
              <a:t>‹#›</a:t>
            </a:fld>
            <a:endParaRPr lang="en-US" altLang="en-US"/>
          </a:p>
        </p:txBody>
      </p:sp>
    </p:spTree>
    <p:extLst>
      <p:ext uri="{BB962C8B-B14F-4D97-AF65-F5344CB8AC3E}">
        <p14:creationId xmlns:p14="http://schemas.microsoft.com/office/powerpoint/2010/main" val="2072172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A0BB5AC8-A103-453E-BF69-BC1DAE61C9C6}" type="slidenum">
              <a:rPr lang="ar-SA" altLang="en-US"/>
              <a:pPr/>
              <a:t>‹#›</a:t>
            </a:fld>
            <a:endParaRPr lang="en-US" altLang="en-US"/>
          </a:p>
        </p:txBody>
      </p:sp>
    </p:spTree>
    <p:extLst>
      <p:ext uri="{BB962C8B-B14F-4D97-AF65-F5344CB8AC3E}">
        <p14:creationId xmlns:p14="http://schemas.microsoft.com/office/powerpoint/2010/main" val="1189696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22E9D5B9-5060-4DB3-B88D-EC0086448A82}" type="slidenum">
              <a:rPr lang="ar-SA" altLang="en-US"/>
              <a:pPr/>
              <a:t>‹#›</a:t>
            </a:fld>
            <a:endParaRPr lang="en-US" altLang="en-US"/>
          </a:p>
        </p:txBody>
      </p:sp>
    </p:spTree>
    <p:extLst>
      <p:ext uri="{BB962C8B-B14F-4D97-AF65-F5344CB8AC3E}">
        <p14:creationId xmlns:p14="http://schemas.microsoft.com/office/powerpoint/2010/main" val="648374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2D84DFB6-D2EA-4C22-9497-E8C7BBA43330}" type="slidenum">
              <a:rPr lang="ar-SA" altLang="en-US"/>
              <a:pPr/>
              <a:t>‹#›</a:t>
            </a:fld>
            <a:endParaRPr lang="en-US" altLang="en-US"/>
          </a:p>
        </p:txBody>
      </p:sp>
    </p:spTree>
    <p:extLst>
      <p:ext uri="{BB962C8B-B14F-4D97-AF65-F5344CB8AC3E}">
        <p14:creationId xmlns:p14="http://schemas.microsoft.com/office/powerpoint/2010/main" val="2337265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C4AF44E1-4B90-4B4B-9BE7-12937B1A014A}" type="slidenum">
              <a:rPr lang="ar-SA" altLang="en-US"/>
              <a:pPr/>
              <a:t>‹#›</a:t>
            </a:fld>
            <a:endParaRPr lang="en-US" altLang="en-US"/>
          </a:p>
        </p:txBody>
      </p:sp>
    </p:spTree>
    <p:extLst>
      <p:ext uri="{BB962C8B-B14F-4D97-AF65-F5344CB8AC3E}">
        <p14:creationId xmlns:p14="http://schemas.microsoft.com/office/powerpoint/2010/main" val="586412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D87B468-965D-4178-8BC2-49B3B9AD8831}" type="slidenum">
              <a:rPr lang="ar-SA" altLang="en-US"/>
              <a:pPr/>
              <a:t>‹#›</a:t>
            </a:fld>
            <a:endParaRPr lang="en-US" altLang="en-US"/>
          </a:p>
        </p:txBody>
      </p:sp>
    </p:spTree>
    <p:extLst>
      <p:ext uri="{BB962C8B-B14F-4D97-AF65-F5344CB8AC3E}">
        <p14:creationId xmlns:p14="http://schemas.microsoft.com/office/powerpoint/2010/main" val="1696045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F6C47EC-A6A5-4F17-8EED-AE9FEC793F4D}" type="slidenum">
              <a:rPr lang="ar-SA" altLang="en-US"/>
              <a:pPr/>
              <a:t>‹#›</a:t>
            </a:fld>
            <a:endParaRPr lang="en-US" altLang="en-US"/>
          </a:p>
        </p:txBody>
      </p:sp>
    </p:spTree>
    <p:extLst>
      <p:ext uri="{BB962C8B-B14F-4D97-AF65-F5344CB8AC3E}">
        <p14:creationId xmlns:p14="http://schemas.microsoft.com/office/powerpoint/2010/main" val="4175138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32C0F72B-4D81-4B46-91C8-C5E83314E399}"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0" y="1052513"/>
            <a:ext cx="8893175" cy="5100637"/>
          </a:xfrm>
        </p:spPr>
        <p:txBody>
          <a:bodyPr/>
          <a:lstStyle/>
          <a:p>
            <a:pPr algn="r">
              <a:lnSpc>
                <a:spcPct val="80000"/>
              </a:lnSpc>
              <a:buFontTx/>
              <a:buNone/>
            </a:pPr>
            <a:r>
              <a:rPr lang="fa-IR" altLang="en-US" dirty="0"/>
              <a:t> </a:t>
            </a:r>
          </a:p>
          <a:p>
            <a:pPr algn="r">
              <a:lnSpc>
                <a:spcPct val="80000"/>
              </a:lnSpc>
              <a:buFontTx/>
              <a:buNone/>
            </a:pPr>
            <a:r>
              <a:rPr lang="fa-IR" altLang="en-US" sz="4000" b="1" dirty="0"/>
              <a:t>معناي لغوي واژه بيمه :</a:t>
            </a:r>
            <a:r>
              <a:rPr lang="fa-IR" altLang="en-US" dirty="0"/>
              <a:t>    </a:t>
            </a:r>
            <a:r>
              <a:rPr lang="fa-IR" altLang="en-US" sz="2400" b="1" dirty="0"/>
              <a:t>برخي از كارشناسان فن،اين لغت را       از ريشه عربي و بمعناي  ” تامين وآسايش ”  ترجمه كرده اند .</a:t>
            </a:r>
          </a:p>
          <a:p>
            <a:pPr algn="r">
              <a:lnSpc>
                <a:spcPct val="80000"/>
              </a:lnSpc>
              <a:buFontTx/>
              <a:buNone/>
            </a:pPr>
            <a:endParaRPr lang="fa-IR" altLang="en-US" sz="2400" b="1" dirty="0"/>
          </a:p>
          <a:p>
            <a:pPr algn="r">
              <a:lnSpc>
                <a:spcPct val="80000"/>
              </a:lnSpc>
              <a:buFontTx/>
              <a:buNone/>
            </a:pPr>
            <a:r>
              <a:rPr lang="fa-IR" altLang="en-US" sz="2400" b="1" dirty="0"/>
              <a:t>  ليكن عده اي از واژه شناسان معتقدند كه  بيمه  داراي ريشه فارسي بوده و از     كلمه   ” بيم ”  باضافه پسوند  ” ه ”  تشكيل گرديده و بمعني ” آنچه مربوط به   هراس ونگراني است ”  مي باشد ،  كه  البته اعتقاد  اخير منطقي تر و براي ما  فارسي زبانان ، قابل قبولتربه نظر ميرسد .</a:t>
            </a:r>
          </a:p>
          <a:p>
            <a:pPr algn="r">
              <a:lnSpc>
                <a:spcPct val="80000"/>
              </a:lnSpc>
              <a:buFontTx/>
              <a:buNone/>
            </a:pPr>
            <a:endParaRPr lang="en-US" altLang="en-US" sz="2400" b="1" dirty="0"/>
          </a:p>
          <a:p>
            <a:pPr algn="r">
              <a:lnSpc>
                <a:spcPct val="80000"/>
              </a:lnSpc>
              <a:buFontTx/>
              <a:buNone/>
            </a:pPr>
            <a:r>
              <a:rPr lang="fa-IR" altLang="en-US" sz="2400" b="1" dirty="0"/>
              <a:t>  بمعني ” اطمينان دادن ” تعريف شده است . </a:t>
            </a:r>
            <a:r>
              <a:rPr lang="en-US" altLang="en-US" b="1" i="1" dirty="0"/>
              <a:t>Insurance</a:t>
            </a:r>
            <a:r>
              <a:rPr lang="en-US" altLang="en-US" sz="2400" b="1" dirty="0"/>
              <a:t> </a:t>
            </a:r>
            <a:r>
              <a:rPr lang="fa-IR" altLang="en-US" sz="2400" b="1" dirty="0"/>
              <a:t> واژه انگليسي آن </a:t>
            </a:r>
            <a:endParaRPr lang="en-US" altLang="en-US" sz="2400" b="1" dirty="0"/>
          </a:p>
          <a:p>
            <a:pPr algn="r">
              <a:lnSpc>
                <a:spcPct val="80000"/>
              </a:lnSpc>
              <a:buFontTx/>
              <a:buNone/>
            </a:pPr>
            <a:r>
              <a:rPr lang="fa-IR" altLang="en-US" sz="2400" b="1" dirty="0"/>
              <a:t>  </a:t>
            </a:r>
            <a:endParaRPr lang="en-US" altLang="en-US" sz="2400" b="1" dirty="0"/>
          </a:p>
          <a:p>
            <a:pPr algn="r">
              <a:lnSpc>
                <a:spcPct val="80000"/>
              </a:lnSpc>
              <a:buFontTx/>
              <a:buNone/>
            </a:pPr>
            <a:r>
              <a:rPr lang="en-US" altLang="en-US" sz="2400" b="1" dirty="0"/>
              <a:t>        </a:t>
            </a:r>
            <a:r>
              <a:rPr lang="fa-IR" altLang="en-US" sz="2400" b="1" dirty="0"/>
              <a:t>      </a:t>
            </a:r>
            <a:endParaRPr lang="fa-IR" altLang="en-US" dirty="0"/>
          </a:p>
          <a:p>
            <a:pPr algn="r">
              <a:lnSpc>
                <a:spcPct val="80000"/>
              </a:lnSpc>
              <a:buFontTx/>
              <a:buNone/>
            </a:pPr>
            <a:r>
              <a:rPr lang="fa-IR" altLang="en-US" dirty="0"/>
              <a:t> </a:t>
            </a:r>
            <a:endParaRPr lang="en-US"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flipV="1">
            <a:off x="900113" y="-100013"/>
            <a:ext cx="7772400" cy="100013"/>
          </a:xfrm>
        </p:spPr>
        <p:txBody>
          <a:bodyPr anchor="ctr"/>
          <a:lstStyle/>
          <a:p>
            <a:endParaRPr lang="en-US" altLang="en-US" sz="4000"/>
          </a:p>
        </p:txBody>
      </p:sp>
      <p:sp>
        <p:nvSpPr>
          <p:cNvPr id="2051" name="Rectangle 3"/>
          <p:cNvSpPr>
            <a:spLocks noGrp="1" noChangeArrowheads="1"/>
          </p:cNvSpPr>
          <p:nvPr>
            <p:ph type="subTitle" idx="1"/>
          </p:nvPr>
        </p:nvSpPr>
        <p:spPr>
          <a:xfrm>
            <a:off x="395288" y="476250"/>
            <a:ext cx="8424862" cy="6192838"/>
          </a:xfrm>
        </p:spPr>
        <p:txBody>
          <a:bodyPr/>
          <a:lstStyle/>
          <a:p>
            <a:pPr algn="r"/>
            <a:endParaRPr lang="fa-IR" altLang="en-US" sz="3200" b="1"/>
          </a:p>
          <a:p>
            <a:pPr algn="r"/>
            <a:endParaRPr lang="fa-IR" altLang="en-US" sz="3200" b="1"/>
          </a:p>
          <a:p>
            <a:r>
              <a:rPr lang="fa-IR" altLang="en-US" sz="4800" b="1"/>
              <a:t>مفهوم وتعريف بيمه :</a:t>
            </a:r>
            <a:r>
              <a:rPr lang="fa-IR" altLang="en-US" sz="3200" b="1"/>
              <a:t>  </a:t>
            </a:r>
          </a:p>
          <a:p>
            <a:endParaRPr lang="fa-IR" altLang="en-US" sz="3200" b="1"/>
          </a:p>
          <a:p>
            <a:pPr algn="r"/>
            <a:r>
              <a:rPr lang="fa-IR" altLang="en-US" sz="3200"/>
              <a:t>      عملي است كه بموجب آن ، يكطرف تعهد مي كند در ازاي دريافت وجه يا وجوهي ازجانب طرف ديگر ، درصورت وقوع يا بروزحادثه  معين  براي مورد بيمه  شده ، خسارت وارده  را جبران نموده ، و يا وجه معيني  را بپردازد.</a:t>
            </a:r>
            <a:r>
              <a:rPr lang="fa-IR" altLang="en-US" sz="3200" b="1"/>
              <a:t> </a:t>
            </a:r>
            <a:r>
              <a:rPr lang="fa-IR" altLang="en-US" sz="2000"/>
              <a:t>( قانون بيمه – ماده يك )</a:t>
            </a:r>
            <a:endParaRPr lang="en-US" altLang="en-US" sz="20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274638"/>
            <a:ext cx="8218488" cy="1498600"/>
          </a:xfrm>
        </p:spPr>
        <p:txBody>
          <a:bodyPr/>
          <a:lstStyle/>
          <a:p>
            <a:r>
              <a:rPr lang="fa-IR" altLang="en-US" sz="4800" b="1"/>
              <a:t>علل لزوم وجود بيمه و پيدايش آن درجوامع بشري</a:t>
            </a:r>
            <a:endParaRPr lang="en-US" altLang="en-US" sz="4800" b="1"/>
          </a:p>
        </p:txBody>
      </p:sp>
      <p:sp>
        <p:nvSpPr>
          <p:cNvPr id="5123" name="Rectangle 3"/>
          <p:cNvSpPr>
            <a:spLocks noGrp="1" noChangeArrowheads="1"/>
          </p:cNvSpPr>
          <p:nvPr>
            <p:ph type="body" idx="1"/>
          </p:nvPr>
        </p:nvSpPr>
        <p:spPr>
          <a:xfrm>
            <a:off x="250825" y="1989138"/>
            <a:ext cx="8677275" cy="4868862"/>
          </a:xfrm>
        </p:spPr>
        <p:txBody>
          <a:bodyPr/>
          <a:lstStyle/>
          <a:p>
            <a:pPr algn="r">
              <a:lnSpc>
                <a:spcPct val="80000"/>
              </a:lnSpc>
              <a:buFontTx/>
              <a:buNone/>
            </a:pPr>
            <a:r>
              <a:rPr lang="fa-IR" altLang="en-US" sz="2000"/>
              <a:t>” خطر ”   كه پيشينه اي به قدمت تاريخ بشر  دارد  و حاصل آن  جز ويراني ، ضرر و زيان مالي       و جاني  نيست ، از بدو خلقت  انسان  پيوسته همزاد و همراه او بوده  و چون باز شكاري در كمين آسايش و امنيت آدمي است . بشر همواره  ناگزير بوده  تا با ترفندهايي براي رهائي از اين بختك ،  كه در زواياي تاريكي هاي  دلهره آور خانه كرده ، چاره انديشي  كند و اجازه ندهد در حريم اميدها ونقشه هاي زندگيش خودنمائي  كند . خطر به مانند گرگي است كه همواره دركمين بره نشسته و با كوچك ترين غفلتي از جانب  شبان ،حمله ور شده و دارائي و سرمايه  وي را به يكباره نابود و دچار نيستي مي نمايد .  با توسعه  جوامع بشري  و با پيشرفت تمدن ، ثروت ودارائي انسان افزونتر شد . تعداد تاجراني  كه با فرورفتن كالاها و سرمايه شان دردريا ، ورشكسته گرديده وتسليم ياس ونوميدي مي گشتند افزايش مي يافت. فوت نان آوران خانه ، آتش سوزي هاي مهيب و ديگرپديده هاي اجتناب ناپذير در ميان  جوامع ، برابر بود  با  تباهي و فساد بازماندگان و دود شدن كليه زحمات و تلاشهاي چندساله افراد . با رخ نمودن انقلاب صنعتي ، تنوع  ، تواتر وشدت ريسك ، روزبروز افزايش يافت  و تكنولوژي كه خود ، پيام آور تسهيلات و رفاه  براي انسان بود ، ريسك هاي جديد تري را با خود وارد اجتماع نمود . مقاوم سازي ، احتياط  و ديگرترفندها ، براي جلوگيري از خطرات بتنهائي كافي نبود ، چرا كه خطربمانند جوي آب ، بالاخره راه خود را پيدا و باز مينمايد و دقيقا به  نقطه ضعفهاي موجود و پنهان(وبعضا اجتناب ناپذير) حمله مي برد . </a:t>
            </a:r>
          </a:p>
          <a:p>
            <a:pPr algn="r">
              <a:lnSpc>
                <a:spcPct val="80000"/>
              </a:lnSpc>
              <a:buFontTx/>
              <a:buNone/>
            </a:pPr>
            <a:r>
              <a:rPr lang="fa-IR" altLang="en-US" sz="2000"/>
              <a:t>           در چنيين جو وشرايطي است كه بيمه وارد زندگي بشر ميگردد و با قدرت خود در جولانگاه غول مخوف خطر ، امنيت و رفاه فكري را براي انسان به ارمغان ميآورد .</a:t>
            </a:r>
            <a:endParaRPr lang="en-US" altLang="en-US" sz="2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fa-IR" altLang="en-US" sz="6600" b="1"/>
              <a:t>مفهوم ريسك</a:t>
            </a:r>
            <a:endParaRPr lang="en-US" altLang="en-US" sz="6600" b="1"/>
          </a:p>
        </p:txBody>
      </p:sp>
      <p:sp>
        <p:nvSpPr>
          <p:cNvPr id="32771" name="Rectangle 3"/>
          <p:cNvSpPr>
            <a:spLocks noGrp="1" noChangeArrowheads="1"/>
          </p:cNvSpPr>
          <p:nvPr>
            <p:ph type="body" idx="1"/>
          </p:nvPr>
        </p:nvSpPr>
        <p:spPr>
          <a:xfrm>
            <a:off x="250825" y="1600200"/>
            <a:ext cx="8435975" cy="4525963"/>
          </a:xfrm>
        </p:spPr>
        <p:txBody>
          <a:bodyPr/>
          <a:lstStyle/>
          <a:p>
            <a:pPr algn="r">
              <a:buFontTx/>
              <a:buNone/>
            </a:pPr>
            <a:r>
              <a:rPr lang="fa-IR" altLang="en-US" sz="4400" b="1"/>
              <a:t>ريسك :</a:t>
            </a:r>
            <a:r>
              <a:rPr lang="fa-IR" altLang="en-US" b="1"/>
              <a:t> </a:t>
            </a:r>
            <a:r>
              <a:rPr lang="fa-IR" altLang="en-US" sz="2400"/>
              <a:t>ريسك يا خطر، دليل وجود بيمه است وبدون ريسك ، بيمه مفهوم وجودي خود را ازدست مي دهد</a:t>
            </a:r>
            <a:r>
              <a:rPr lang="fa-IR" altLang="en-US" b="1"/>
              <a:t> </a:t>
            </a:r>
            <a:r>
              <a:rPr lang="fa-IR" altLang="en-US" sz="2400"/>
              <a:t>. در جامعه اي كه ريسك  وجود ندارد بيمه هم وجود ندارد .  ريسك در چشم انداز بيمه اي داراي  حد  و درجه هائي است  كه نه بگونه كامل،بلكه بوسيله پارامترهائي همچون تجربه قابل برآوردواندازه گيري است . اگر نتيجه حادثه اي را بتوان پيش بيني  كرد ، بيمه كردن چنين حادثه اي مفهوم ندارد واگربا اطمينان از نتيجه حادثه كه بد وناخوشاينداست وحتما خسارت خواهد ديد براي آن بيمه درخواست شود ، شركت بيمه چون وقوع خسارت را از قبل حتمي ميداند اقدام به بيمه كردن آن نميكند و اگرهم حاضربه بيمه كردن چنين حادثه اي شود ، حق  بيمه  بسيار بالا خواهد بود  كه براي  بيمه گذار نيز مقرون بصرفه نيست . </a:t>
            </a:r>
            <a:endParaRPr lang="en-US" altLang="en-US"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68313" y="0"/>
            <a:ext cx="8229600" cy="1143000"/>
          </a:xfrm>
        </p:spPr>
        <p:txBody>
          <a:bodyPr/>
          <a:lstStyle/>
          <a:p>
            <a:r>
              <a:rPr lang="fa-IR" altLang="en-US" sz="6600" b="1"/>
              <a:t>انواع ريسك</a:t>
            </a:r>
            <a:endParaRPr lang="en-US" altLang="en-US" sz="6600" b="1"/>
          </a:p>
        </p:txBody>
      </p:sp>
      <p:sp>
        <p:nvSpPr>
          <p:cNvPr id="33795" name="Rectangle 3"/>
          <p:cNvSpPr>
            <a:spLocks noGrp="1" noChangeArrowheads="1"/>
          </p:cNvSpPr>
          <p:nvPr>
            <p:ph type="body" idx="1"/>
          </p:nvPr>
        </p:nvSpPr>
        <p:spPr>
          <a:xfrm>
            <a:off x="468313" y="1125538"/>
            <a:ext cx="8229600" cy="5732462"/>
          </a:xfrm>
        </p:spPr>
        <p:txBody>
          <a:bodyPr/>
          <a:lstStyle/>
          <a:p>
            <a:pPr algn="r">
              <a:lnSpc>
                <a:spcPct val="90000"/>
              </a:lnSpc>
              <a:buFontTx/>
              <a:buNone/>
            </a:pPr>
            <a:r>
              <a:rPr lang="fa-IR" altLang="en-US"/>
              <a:t> ريسكها را با توجه به طبيعت وخصلت ، ونتايج حاصل ازآنها به چهار دسته تقسيم مي نمايند :                                 1) ريسكهاي خالص  يا ايستا :  </a:t>
            </a:r>
            <a:r>
              <a:rPr lang="fa-IR" altLang="en-US" sz="2400"/>
              <a:t>مانند احتمال خسارت يك ساختمان در اثر آتشسوزي ، كه در نهايت دو حالت امكان دارد . يا ساختمان دچار حادثه آتشسوزي ميشود وخسارت مي بيند ويا اينكه آتشسوزي رخ نداده وسالم ميماند . بنابراين ؛ خصوصيت اينگونه ريسكها داشتن دوحالت </a:t>
            </a:r>
            <a:r>
              <a:rPr lang="fa-IR" altLang="en-US" sz="2400" u="sng"/>
              <a:t>زيان و عدم زيان</a:t>
            </a:r>
            <a:r>
              <a:rPr lang="fa-IR" altLang="en-US" sz="2400"/>
              <a:t> است و مالك ساختمان يا وضعش بدترازسابق ميشود يا تغييري برايش حاصل نميشود . اين ريسك براي شركتهاي بيمه ، ريسك مطلوب بشمارمي رود.</a:t>
            </a:r>
            <a:r>
              <a:rPr lang="fa-IR" altLang="en-US"/>
              <a:t>            2) ريسكهاي سوداگرانه يا پويا : </a:t>
            </a:r>
            <a:r>
              <a:rPr lang="fa-IR" altLang="en-US" sz="2400"/>
              <a:t>مانند وضعيت بازرگاني كه جنسي را كيلوئي 1000 تومان بخرد و بخواهد بقيمت كيلوئي 1250 تومان بفروشد ، اما ممكن است بر اثرعواملي پيش بيني نشده ، سودي نكند ومجبور شود باهمان قيمت 1000 تومان بفروشد  و يا اينكه  باضرر ،  وبا قيمت  زير 1000 تومان بفروشد. بنابراين در اينگونه ريسكها ، احتمال سه حالت  سود / عدم سود/ زيان وجود دارد. ريسكهاي سوداگرانه ريسكهاي مطلوب بيمه اي نيستند .</a:t>
            </a:r>
            <a:endParaRPr lang="en-US"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flipV="1">
            <a:off x="468313" y="0"/>
            <a:ext cx="8229600" cy="85725"/>
          </a:xfrm>
        </p:spPr>
        <p:txBody>
          <a:bodyPr/>
          <a:lstStyle/>
          <a:p>
            <a:endParaRPr lang="en-US" altLang="en-US" sz="4000"/>
          </a:p>
        </p:txBody>
      </p:sp>
      <p:sp>
        <p:nvSpPr>
          <p:cNvPr id="34819" name="Rectangle 3"/>
          <p:cNvSpPr>
            <a:spLocks noGrp="1" noChangeArrowheads="1"/>
          </p:cNvSpPr>
          <p:nvPr>
            <p:ph type="body" idx="1"/>
          </p:nvPr>
        </p:nvSpPr>
        <p:spPr>
          <a:xfrm>
            <a:off x="457200" y="260350"/>
            <a:ext cx="8229600" cy="5865813"/>
          </a:xfrm>
        </p:spPr>
        <p:txBody>
          <a:bodyPr/>
          <a:lstStyle/>
          <a:p>
            <a:pPr algn="r">
              <a:buFontTx/>
              <a:buNone/>
            </a:pPr>
            <a:r>
              <a:rPr lang="fa-IR" altLang="en-US"/>
              <a:t> </a:t>
            </a:r>
            <a:r>
              <a:rPr lang="fa-IR" altLang="en-US" sz="3600" b="1"/>
              <a:t>3) ريسكهاي عام</a:t>
            </a:r>
            <a:r>
              <a:rPr lang="fa-IR" altLang="en-US"/>
              <a:t> :   </a:t>
            </a:r>
            <a:r>
              <a:rPr lang="fa-IR" altLang="en-US" sz="2400"/>
              <a:t>ريسكهائي هستند كه درصورت تحقق اثرات نامطلوبي رابر روي گروه كثيري از مردم ميگذارند كه گاهي  كل جمعيت يك كشور را متاثر ازخود ميسازند . مانند زلزله ، جنگ و ساير حوادث فاجعه بار .در اينگونه حوادث و براي حل مشكل، معمولا اغلب دولتها وسازمانهاي بين- المللي دست بكار شده وچاره انديشي ميكنند .                                          </a:t>
            </a:r>
            <a:r>
              <a:rPr lang="fa-IR" altLang="en-US" b="1"/>
              <a:t>4) ريسكهاي خاص : </a:t>
            </a:r>
            <a:r>
              <a:rPr lang="fa-IR" altLang="en-US" sz="2400"/>
              <a:t>ريسكهايي هستند كه اثر نامطلوب آن بر روي يك شخص ويا يك گروه كوچك ، مثل مسافرين هواپيما و يا اتوبوس و . . . كه براي شركتهاي بيمه ، اين نوع ريسك ، ريسك مطلوب بشمار مي رود وارزش بيمه كردن را درجهت سود آوري دارند . </a:t>
            </a:r>
            <a:endParaRPr lang="en-US" altLang="en-US" sz="4000"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fa-IR" altLang="en-US" sz="5400" b="1"/>
              <a:t>تعريف چند اصطلاح كاربردي در بيمه ها:</a:t>
            </a:r>
            <a:endParaRPr lang="en-US" altLang="en-US" sz="5400" b="1"/>
          </a:p>
        </p:txBody>
      </p:sp>
      <p:sp>
        <p:nvSpPr>
          <p:cNvPr id="18435" name="Rectangle 3"/>
          <p:cNvSpPr>
            <a:spLocks noGrp="1" noChangeArrowheads="1"/>
          </p:cNvSpPr>
          <p:nvPr>
            <p:ph type="body" idx="1"/>
          </p:nvPr>
        </p:nvSpPr>
        <p:spPr/>
        <p:txBody>
          <a:bodyPr/>
          <a:lstStyle/>
          <a:p>
            <a:pPr algn="r">
              <a:buFontTx/>
              <a:buNone/>
            </a:pPr>
            <a:r>
              <a:rPr lang="fa-IR" altLang="en-US" sz="3600" b="1"/>
              <a:t> بيمه گر :       </a:t>
            </a:r>
            <a:r>
              <a:rPr lang="fa-IR" altLang="en-US" sz="3600"/>
              <a:t>به شخص حقوقي (شركت يا مؤسسه بيمه اي) اطلاق ميگردد كه خسارات احتمالي مندرج در بيمه نامه ها را  تحت شرايطي جبران و پرداخت مي نمايد.</a:t>
            </a:r>
          </a:p>
          <a:p>
            <a:pPr algn="r">
              <a:buFontTx/>
              <a:buNone/>
            </a:pPr>
            <a:r>
              <a:rPr lang="fa-IR" altLang="en-US" sz="3600" b="1"/>
              <a:t>بيمه گذار :      </a:t>
            </a:r>
            <a:r>
              <a:rPr lang="fa-IR" altLang="en-US" sz="3600"/>
              <a:t>طرف تعهد بيمه گراست كه متعهد به پرداخت حق بيمه مي شود. بيمه گذار ميتواند شخص حقيقي و يا شخص حقوقي باشد .</a:t>
            </a:r>
            <a:endParaRPr lang="en-US" altLang="en-US" sz="3600" b="1"/>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7570788" cy="69850"/>
          </a:xfrm>
        </p:spPr>
        <p:txBody>
          <a:bodyPr/>
          <a:lstStyle/>
          <a:p>
            <a:endParaRPr lang="en-US" altLang="en-US" sz="4000"/>
          </a:p>
        </p:txBody>
      </p:sp>
      <p:sp>
        <p:nvSpPr>
          <p:cNvPr id="19459" name="Rectangle 3"/>
          <p:cNvSpPr>
            <a:spLocks noGrp="1" noChangeArrowheads="1"/>
          </p:cNvSpPr>
          <p:nvPr>
            <p:ph type="body" idx="1"/>
          </p:nvPr>
        </p:nvSpPr>
        <p:spPr>
          <a:xfrm>
            <a:off x="0" y="476250"/>
            <a:ext cx="8975725" cy="5649913"/>
          </a:xfrm>
        </p:spPr>
        <p:txBody>
          <a:bodyPr/>
          <a:lstStyle/>
          <a:p>
            <a:pPr algn="r">
              <a:lnSpc>
                <a:spcPct val="90000"/>
              </a:lnSpc>
              <a:buFontTx/>
              <a:buNone/>
            </a:pPr>
            <a:r>
              <a:rPr lang="fa-IR" altLang="en-US" sz="4400" b="1"/>
              <a:t>بيمه شده :</a:t>
            </a:r>
            <a:r>
              <a:rPr lang="fa-IR" altLang="en-US" sz="3600" b="1"/>
              <a:t>       </a:t>
            </a:r>
            <a:r>
              <a:rPr lang="fa-IR" altLang="en-US" sz="3600"/>
              <a:t>به شخص ، شيئ و يا مسؤوليتي اطلاق مي شود كه تحت پوشش بيمه قرارميگيرد .</a:t>
            </a:r>
          </a:p>
          <a:p>
            <a:pPr algn="r">
              <a:lnSpc>
                <a:spcPct val="90000"/>
              </a:lnSpc>
              <a:buFontTx/>
              <a:buNone/>
            </a:pPr>
            <a:r>
              <a:rPr lang="fa-IR" altLang="en-US" sz="4000" b="1"/>
              <a:t>عقد و قرارداد :       </a:t>
            </a:r>
            <a:r>
              <a:rPr lang="fa-IR" altLang="en-US"/>
              <a:t>توافقي است بين يك يا چند نفر درقبال يك يا چند نفرديگربراي قبول يك تعهد يا مسؤوليت امري كه  بايد مورد قبول ، توجه  و توافق طرفين باشد .عقد و قرارداد  بايستي الزاما مكتوب باشد.</a:t>
            </a:r>
            <a:r>
              <a:rPr lang="fa-IR" altLang="en-US" sz="4000" b="1"/>
              <a:t> </a:t>
            </a:r>
          </a:p>
          <a:p>
            <a:pPr algn="r">
              <a:lnSpc>
                <a:spcPct val="90000"/>
              </a:lnSpc>
              <a:buFontTx/>
              <a:buNone/>
            </a:pPr>
            <a:r>
              <a:rPr lang="fa-IR" altLang="en-US" sz="4000" b="1"/>
              <a:t>بيمه نامه :</a:t>
            </a:r>
            <a:r>
              <a:rPr lang="fa-IR" altLang="en-US"/>
              <a:t>عقدي است كه بموجب آن ، يك طرف تعهد مي كند كه درازاي پرداخت وجه و يا وجوهي ازطرف ديگر، درصورت وقوع  يا بروز حادثه ، خسارت  وارده بر او را جبران نموده ويا وجه معيني را بپردازد.</a:t>
            </a:r>
            <a:r>
              <a:rPr lang="fa-IR" altLang="en-US" sz="4000" b="1"/>
              <a:t> </a:t>
            </a:r>
            <a:endParaRPr lang="en-US" altLang="en-US" sz="4000" b="1"/>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fa-IR" altLang="en-US" sz="5400" b="1"/>
              <a:t>انواع عقد بيمه (صفات عقود بيمه)</a:t>
            </a:r>
            <a:endParaRPr lang="en-US" altLang="en-US" sz="5400" b="1"/>
          </a:p>
        </p:txBody>
      </p:sp>
      <p:sp>
        <p:nvSpPr>
          <p:cNvPr id="20483" name="Rectangle 3"/>
          <p:cNvSpPr>
            <a:spLocks noGrp="1" noChangeArrowheads="1"/>
          </p:cNvSpPr>
          <p:nvPr>
            <p:ph type="body" idx="1"/>
          </p:nvPr>
        </p:nvSpPr>
        <p:spPr>
          <a:xfrm>
            <a:off x="457200" y="1600200"/>
            <a:ext cx="8229600" cy="5257800"/>
          </a:xfrm>
        </p:spPr>
        <p:txBody>
          <a:bodyPr/>
          <a:lstStyle/>
          <a:p>
            <a:pPr algn="r">
              <a:lnSpc>
                <a:spcPct val="90000"/>
              </a:lnSpc>
              <a:buFontTx/>
              <a:buNone/>
            </a:pPr>
            <a:r>
              <a:rPr lang="fa-IR" altLang="en-US" sz="2800" b="1"/>
              <a:t>عقد لازم : </a:t>
            </a:r>
            <a:r>
              <a:rPr lang="fa-IR" altLang="en-US" sz="2800"/>
              <a:t>عقدي است كه درآن هيچيك ازطرفين معامله حق فسخ آنرا نداشته باشند مگر در موارد مشخص .</a:t>
            </a:r>
          </a:p>
          <a:p>
            <a:pPr algn="r">
              <a:lnSpc>
                <a:spcPct val="90000"/>
              </a:lnSpc>
              <a:buFontTx/>
              <a:buNone/>
            </a:pPr>
            <a:r>
              <a:rPr lang="fa-IR" altLang="en-US" sz="2800" b="1"/>
              <a:t>عقد جايز : </a:t>
            </a:r>
            <a:r>
              <a:rPr lang="fa-IR" altLang="en-US" sz="2800"/>
              <a:t>عقدي است كه درآن ، هريك ازطرفين يا هردو بتوانند عقد را به ميل خود فسخ كند.</a:t>
            </a:r>
          </a:p>
          <a:p>
            <a:pPr algn="r">
              <a:lnSpc>
                <a:spcPct val="90000"/>
              </a:lnSpc>
              <a:buFontTx/>
              <a:buNone/>
            </a:pPr>
            <a:r>
              <a:rPr lang="fa-IR" altLang="en-US" sz="2800"/>
              <a:t>    بيمه عمر نسبت به بيمه گر </a:t>
            </a:r>
            <a:r>
              <a:rPr lang="fa-IR" altLang="en-US" sz="2800" b="1"/>
              <a:t>لازم</a:t>
            </a:r>
            <a:r>
              <a:rPr lang="fa-IR" altLang="en-US" sz="2800"/>
              <a:t> است و درمورد بيمه گذار </a:t>
            </a:r>
            <a:r>
              <a:rPr lang="fa-IR" altLang="en-US" sz="2800" b="1"/>
              <a:t>جايز</a:t>
            </a:r>
            <a:r>
              <a:rPr lang="fa-IR" altLang="en-US" sz="2800"/>
              <a:t> مي باشد ؛ چون بيمه گذارهروقت كه مايل باشد مي تواند ازپرداخت حق بيمه خودداري كند وتقاضاي فسخ ، بازخريد  يا تغيير بيمه  نامه را نمايد.اما بيمه گرنميتواند بيمه نامه عمررا فسخ كند مگر درموارد بسيارخاص مثل ورشكسته شدن. همچنين بيمه گر،يكطرفه نمي تواند بيمه نامه آتش سوزي را فسخ نمايد مگر درموارد بسيار خاص  مثل تشديد خطر : مثلا مجاورت ملك بيمه شده در كنار يك پمپ بنزين ، كه درهنگام عقد قرارداد ، چنين شرايطي وجود نداشته . </a:t>
            </a:r>
            <a:endParaRPr lang="en-US" altLang="en-US" sz="2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flipV="1">
            <a:off x="457200" y="0"/>
            <a:ext cx="8229600" cy="69850"/>
          </a:xfrm>
        </p:spPr>
        <p:txBody>
          <a:bodyPr/>
          <a:lstStyle/>
          <a:p>
            <a:endParaRPr lang="en-US" altLang="en-US" sz="4000"/>
          </a:p>
        </p:txBody>
      </p:sp>
      <p:sp>
        <p:nvSpPr>
          <p:cNvPr id="22531" name="Rectangle 3"/>
          <p:cNvSpPr>
            <a:spLocks noGrp="1" noChangeArrowheads="1"/>
          </p:cNvSpPr>
          <p:nvPr>
            <p:ph type="body" idx="1"/>
          </p:nvPr>
        </p:nvSpPr>
        <p:spPr>
          <a:xfrm>
            <a:off x="468313" y="549275"/>
            <a:ext cx="8229600" cy="4525963"/>
          </a:xfrm>
        </p:spPr>
        <p:txBody>
          <a:bodyPr/>
          <a:lstStyle/>
          <a:p>
            <a:pPr algn="r">
              <a:buFontTx/>
              <a:buNone/>
            </a:pPr>
            <a:r>
              <a:rPr lang="fa-IR" altLang="en-US" sz="3600" b="1"/>
              <a:t>عقد معوض :</a:t>
            </a:r>
            <a:r>
              <a:rPr lang="fa-IR" altLang="en-US"/>
              <a:t>   </a:t>
            </a:r>
            <a:r>
              <a:rPr lang="fa-IR" altLang="en-US" sz="2800"/>
              <a:t>از ديگرصفات قراردادهاي بيمه ايست به اين معني كه بيمه گردرقبال دريافت حق بيمه ، تعهد پرداخت خسارت را دارد وبيمه گذاركه پرداخت كننده حق بيمه است،انتظاردريافت خسارت را دارد ، و بيمه گر چيزي را  بيش از تعهدش  خسارت پرداخت نمي كند .</a:t>
            </a:r>
            <a:endParaRPr lang="en-US" altLang="en-US" sz="2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fa-IR" altLang="en-US" sz="6000" b="1"/>
              <a:t>قرارداد الحاقي</a:t>
            </a:r>
            <a:endParaRPr lang="en-US" altLang="en-US" sz="6000" b="1"/>
          </a:p>
        </p:txBody>
      </p:sp>
      <p:sp>
        <p:nvSpPr>
          <p:cNvPr id="23555" name="Rectangle 3"/>
          <p:cNvSpPr>
            <a:spLocks noGrp="1" noChangeArrowheads="1"/>
          </p:cNvSpPr>
          <p:nvPr>
            <p:ph type="body" idx="1"/>
          </p:nvPr>
        </p:nvSpPr>
        <p:spPr/>
        <p:txBody>
          <a:bodyPr/>
          <a:lstStyle/>
          <a:p>
            <a:pPr algn="r">
              <a:buFontTx/>
              <a:buNone/>
            </a:pPr>
            <a:r>
              <a:rPr lang="fa-IR" altLang="en-US"/>
              <a:t> </a:t>
            </a:r>
          </a:p>
          <a:p>
            <a:pPr algn="r">
              <a:buFontTx/>
              <a:buNone/>
            </a:pPr>
            <a:r>
              <a:rPr lang="fa-IR" altLang="en-US"/>
              <a:t>         قراردادي است كه معمولا به عقد نامه اصلي بيمه ضميمه مي گردد و در آن ، يكي از طرفين ، شرايطي را علاوه بر شرايط عمومي و خصوصي قرارداد تدوين مي نمايد كه طرف مقابل يا آن را قبول ميكند يا نمي كند . </a:t>
            </a:r>
            <a:endParaRPr lang="en-US"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fa-IR" altLang="en-US" sz="5400" b="1"/>
              <a:t>شرايط اساسي صحت هرعقد بيمه</a:t>
            </a:r>
            <a:endParaRPr lang="en-US" altLang="en-US" sz="5400" b="1"/>
          </a:p>
        </p:txBody>
      </p:sp>
      <p:sp>
        <p:nvSpPr>
          <p:cNvPr id="26627" name="Rectangle 3"/>
          <p:cNvSpPr>
            <a:spLocks noGrp="1" noChangeArrowheads="1"/>
          </p:cNvSpPr>
          <p:nvPr>
            <p:ph type="body" idx="1"/>
          </p:nvPr>
        </p:nvSpPr>
        <p:spPr>
          <a:xfrm>
            <a:off x="457200" y="1600200"/>
            <a:ext cx="8229600" cy="5068888"/>
          </a:xfrm>
        </p:spPr>
        <p:txBody>
          <a:bodyPr/>
          <a:lstStyle/>
          <a:p>
            <a:pPr algn="r">
              <a:buFontTx/>
              <a:buNone/>
            </a:pPr>
            <a:r>
              <a:rPr lang="fa-IR" altLang="en-US" sz="2800"/>
              <a:t>  1) </a:t>
            </a:r>
            <a:r>
              <a:rPr lang="fa-IR" altLang="en-US" sz="2800" i="1"/>
              <a:t>قصد طرفين و رضايت آنها ( پيشنهاد وقبول) :</a:t>
            </a:r>
            <a:r>
              <a:rPr lang="fa-IR" altLang="en-US" sz="2800"/>
              <a:t> </a:t>
            </a:r>
            <a:r>
              <a:rPr lang="fa-IR" altLang="en-US" sz="2000"/>
              <a:t>يعني فرم پيشنهاد بيمه نامه ؛ بوسيله بيمه گذار تكميل و بتوسط  بيمه گذار وبيمه گرامضاء گردد .</a:t>
            </a:r>
            <a:r>
              <a:rPr lang="fa-IR" altLang="en-US" sz="2800"/>
              <a:t> </a:t>
            </a:r>
          </a:p>
          <a:p>
            <a:pPr algn="r">
              <a:buFontTx/>
              <a:buNone/>
            </a:pPr>
            <a:r>
              <a:rPr lang="fa-IR" altLang="en-US" sz="2800"/>
              <a:t>  2) </a:t>
            </a:r>
            <a:r>
              <a:rPr lang="fa-IR" altLang="en-US" sz="2800" i="1"/>
              <a:t>اهليت طرفين :</a:t>
            </a:r>
            <a:r>
              <a:rPr lang="fa-IR" altLang="en-US" sz="2800"/>
              <a:t> </a:t>
            </a:r>
            <a:r>
              <a:rPr lang="fa-IR" altLang="en-US" sz="2400"/>
              <a:t>يعني ديوانه نبوده وبه سن قانوني رسيده باشند</a:t>
            </a:r>
          </a:p>
          <a:p>
            <a:pPr algn="r">
              <a:buFontTx/>
              <a:buNone/>
            </a:pPr>
            <a:r>
              <a:rPr lang="fa-IR" altLang="en-US" sz="2800"/>
              <a:t>  3) </a:t>
            </a:r>
            <a:r>
              <a:rPr lang="fa-IR" altLang="en-US" sz="2800" i="1"/>
              <a:t>مورد بيمه ، معين ومشخص باشد .</a:t>
            </a:r>
          </a:p>
          <a:p>
            <a:pPr algn="r">
              <a:buFontTx/>
              <a:buNone/>
            </a:pPr>
            <a:r>
              <a:rPr lang="fa-IR" altLang="en-US" sz="2800"/>
              <a:t>  4) </a:t>
            </a:r>
            <a:r>
              <a:rPr lang="fa-IR" altLang="en-US" sz="2800" i="1"/>
              <a:t>مشروعيت داشته باشد :</a:t>
            </a:r>
            <a:r>
              <a:rPr lang="fa-IR" altLang="en-US" sz="2800"/>
              <a:t> </a:t>
            </a:r>
            <a:r>
              <a:rPr lang="fa-IR" altLang="en-US" sz="2000"/>
              <a:t>مورد بيمه شده مثلا مشروبات الكلي يا ساير مواردغيرشرعي نباشد. يا اينكه شخص بيمه شده درحين ارتكاب جرائم اثبات شده  مصدوم نشده باشد.</a:t>
            </a:r>
          </a:p>
          <a:p>
            <a:pPr algn="r">
              <a:buFontTx/>
              <a:buNone/>
            </a:pPr>
            <a:r>
              <a:rPr lang="fa-IR" altLang="en-US" sz="2000"/>
              <a:t>  </a:t>
            </a:r>
            <a:r>
              <a:rPr lang="fa-IR" altLang="en-US" sz="2800"/>
              <a:t>5)</a:t>
            </a:r>
            <a:r>
              <a:rPr lang="fa-IR" altLang="en-US" sz="2000"/>
              <a:t> </a:t>
            </a:r>
            <a:r>
              <a:rPr lang="fa-IR" altLang="en-US" sz="2800" i="1"/>
              <a:t>موضوعات بيمه نامه مشخص باشد :</a:t>
            </a:r>
            <a:r>
              <a:rPr lang="fa-IR" altLang="en-US" sz="2000"/>
              <a:t>  اين موضوعات عبارتند از: - تاريخ انعقاد قرارداد  - اسم بيمه گر وبيمه گذار(تنها دربيمه وسايط نقليه وحمل ونقل ممكن است بدون ذكرنام بيمه گذار، فقط كلمه حامل قيدگردد)      - مورد بيمه شده      - حادثه يا خطري كه عقد بيمه بمناسبت آن صورت گرفته       - ابتدا وانتهاي بيمه        - ميزان حق بيمه        - ميزان تعهد بيمه گر درصورت وقوع حادثه 0</a:t>
            </a:r>
            <a:endParaRPr lang="en-US" altLang="en-US"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333375"/>
            <a:ext cx="8686800" cy="1143000"/>
          </a:xfrm>
        </p:spPr>
        <p:txBody>
          <a:bodyPr/>
          <a:lstStyle/>
          <a:p>
            <a:r>
              <a:rPr lang="fa-IR" altLang="en-US" sz="4000" b="1"/>
              <a:t>شرايط عمومي و شرايط خصوصي بيمه نامه</a:t>
            </a:r>
            <a:endParaRPr lang="en-US" altLang="en-US" sz="4000" b="1"/>
          </a:p>
        </p:txBody>
      </p:sp>
      <p:sp>
        <p:nvSpPr>
          <p:cNvPr id="24579" name="Rectangle 3"/>
          <p:cNvSpPr>
            <a:spLocks noGrp="1" noChangeArrowheads="1"/>
          </p:cNvSpPr>
          <p:nvPr>
            <p:ph type="body" idx="1"/>
          </p:nvPr>
        </p:nvSpPr>
        <p:spPr>
          <a:xfrm>
            <a:off x="323850" y="1600200"/>
            <a:ext cx="8362950" cy="4525963"/>
          </a:xfrm>
        </p:spPr>
        <p:txBody>
          <a:bodyPr/>
          <a:lstStyle/>
          <a:p>
            <a:pPr algn="r">
              <a:lnSpc>
                <a:spcPct val="90000"/>
              </a:lnSpc>
              <a:buFontTx/>
              <a:buNone/>
            </a:pPr>
            <a:r>
              <a:rPr lang="fa-IR" altLang="en-US" sz="2800" b="1"/>
              <a:t>شرايط عمومي :  </a:t>
            </a:r>
            <a:r>
              <a:rPr lang="fa-IR" altLang="en-US" sz="2800"/>
              <a:t>شرايطي است كه بيانگرروابط قراردادي طرفين   عقد  بيمه  بوده و متكي  بر قوانين ومقررات بيمه ، از سوي  قانون گذاران براي عموم بيمه گذارهاتبيين گرديده وبوسيله طرفين قرارداد قابل  نقض نمي باشد .</a:t>
            </a:r>
          </a:p>
          <a:p>
            <a:pPr algn="r">
              <a:lnSpc>
                <a:spcPct val="90000"/>
              </a:lnSpc>
              <a:buFontTx/>
              <a:buNone/>
            </a:pPr>
            <a:r>
              <a:rPr lang="fa-IR" altLang="en-US" sz="2800"/>
              <a:t>     مانند :  لزوم پرداخت حق بيمه   ويا  ممنوعيت مشخص نكردن مورد بيمه شده .</a:t>
            </a:r>
          </a:p>
          <a:p>
            <a:pPr algn="r">
              <a:lnSpc>
                <a:spcPct val="90000"/>
              </a:lnSpc>
              <a:buFontTx/>
              <a:buNone/>
            </a:pPr>
            <a:r>
              <a:rPr lang="fa-IR" altLang="en-US" sz="2800"/>
              <a:t> </a:t>
            </a:r>
            <a:r>
              <a:rPr lang="fa-IR" altLang="en-US" sz="2800" b="1"/>
              <a:t>شرايط خصوصي :    </a:t>
            </a:r>
            <a:r>
              <a:rPr lang="fa-IR" altLang="en-US" sz="2800"/>
              <a:t>شرايطي است كه در بيمه نامه ، حسب مورد توافق طرفين عقد بيمه تدوين يافته  و برخلاف شرايط عمومي بيمه ، نسبت به هر بيمه گذار و هر مورد بيمه اي متفاوت مي باشد .</a:t>
            </a:r>
          </a:p>
          <a:p>
            <a:pPr algn="r">
              <a:lnSpc>
                <a:spcPct val="90000"/>
              </a:lnSpc>
              <a:buFontTx/>
              <a:buNone/>
            </a:pPr>
            <a:r>
              <a:rPr lang="fa-IR" altLang="en-US" sz="2800"/>
              <a:t>     مانند : مدت اعتبار بيمه نامه   ويا   حداكثر تعهدات بيمه گر</a:t>
            </a:r>
            <a:endParaRPr lang="en-US" altLang="en-US" sz="28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fa-IR" altLang="en-US" sz="6000" b="1"/>
              <a:t>فسخ بيمه نامه</a:t>
            </a:r>
            <a:endParaRPr lang="en-US" altLang="en-US" sz="6000" b="1"/>
          </a:p>
        </p:txBody>
      </p:sp>
      <p:sp>
        <p:nvSpPr>
          <p:cNvPr id="25603" name="Rectangle 3"/>
          <p:cNvSpPr>
            <a:spLocks noGrp="1" noChangeArrowheads="1"/>
          </p:cNvSpPr>
          <p:nvPr>
            <p:ph type="body" idx="1"/>
          </p:nvPr>
        </p:nvSpPr>
        <p:spPr>
          <a:xfrm>
            <a:off x="179388" y="1600200"/>
            <a:ext cx="8785225" cy="5068888"/>
          </a:xfrm>
        </p:spPr>
        <p:txBody>
          <a:bodyPr/>
          <a:lstStyle/>
          <a:p>
            <a:pPr algn="r">
              <a:lnSpc>
                <a:spcPct val="80000"/>
              </a:lnSpc>
              <a:buFontTx/>
              <a:buNone/>
            </a:pPr>
            <a:r>
              <a:rPr lang="fa-IR" altLang="en-US" sz="1600"/>
              <a:t>  </a:t>
            </a:r>
            <a:r>
              <a:rPr lang="fa-IR" altLang="en-US" sz="2000"/>
              <a:t>چنانچه بيمه نامه اي بنا بدلايلي ، قبل از انقضاي مهلت قرارداد خاتمه يابد ، به آن فسخ قرارداد اطلاق      مي شود .</a:t>
            </a:r>
          </a:p>
          <a:p>
            <a:pPr algn="r">
              <a:lnSpc>
                <a:spcPct val="80000"/>
              </a:lnSpc>
              <a:buFontTx/>
              <a:buNone/>
            </a:pPr>
            <a:r>
              <a:rPr lang="fa-IR" altLang="en-US" sz="2000"/>
              <a:t>  </a:t>
            </a:r>
            <a:r>
              <a:rPr lang="fa-IR" altLang="en-US" sz="2000" b="1"/>
              <a:t>موارد فسخ يا انفساخ قرارداد بيمه :</a:t>
            </a:r>
            <a:r>
              <a:rPr lang="fa-IR" altLang="en-US" sz="2000"/>
              <a:t> </a:t>
            </a:r>
          </a:p>
          <a:p>
            <a:pPr algn="r">
              <a:lnSpc>
                <a:spcPct val="80000"/>
              </a:lnSpc>
              <a:buFontTx/>
              <a:buNone/>
            </a:pPr>
            <a:r>
              <a:rPr lang="fa-IR" altLang="en-US" sz="2000"/>
              <a:t>  الف) فسخ  ازطرف  بيمه گر : درمواقع زير بيمه گر حق دارد بيمه نامه را يكطرفه  فسخ  نمايد :      1- درصورت عدم پرداخت حق بيمه ازسوي بيمه گذار درموقع معين   2- درصورتي كه بيمه گذار  از اظهارمطالب لازم ومهمي درخصوص خطرات موضوع بيمه خودداري ، ويا مطالب كذب اظهار داشته باشد ( تقلب ). اگر اين حركت ازسوي بيمه گذار عمدي باشد ، بعد ازفسخ بيمه نامه ،حق بيمه هاي پرداختي از طريق بيمه گر مسترد نخواهدشد                3- درصورت تشديد خطر، مگراينكه بيمه گذار حاضر به افزايش حق بيمه گردد .   </a:t>
            </a:r>
          </a:p>
          <a:p>
            <a:pPr algn="r">
              <a:lnSpc>
                <a:spcPct val="80000"/>
              </a:lnSpc>
              <a:buFontTx/>
              <a:buNone/>
            </a:pPr>
            <a:r>
              <a:rPr lang="fa-IR" altLang="en-US" sz="2000"/>
              <a:t> ب) فسخ از طرف بيمه گذار : 1- درصورت تخفيف خطر ، مگراينكه بيمه گر طبق موازين احتساب   حق بيمه ، قادر به تقليل ميزان آن باشد .  2- در صورت توقف يا ورشكستگي بيمه گر</a:t>
            </a:r>
          </a:p>
          <a:p>
            <a:pPr algn="r">
              <a:lnSpc>
                <a:spcPct val="80000"/>
              </a:lnSpc>
              <a:buFontTx/>
              <a:buNone/>
            </a:pPr>
            <a:r>
              <a:rPr lang="fa-IR" altLang="en-US" sz="1600"/>
              <a:t>  </a:t>
            </a:r>
            <a:r>
              <a:rPr lang="fa-IR" altLang="en-US" sz="2000" b="1"/>
              <a:t>انفساخ بيمه نامه : </a:t>
            </a:r>
            <a:r>
              <a:rPr lang="fa-IR" altLang="en-US" sz="2000"/>
              <a:t>در موارد ذيل ، قرارداد بيمه بدون درنظرگرفتن ميل ورضايت طرفين ، از هم   گسيخته و يا اصطلاحا ، منفسخ مي شود :</a:t>
            </a:r>
            <a:r>
              <a:rPr lang="fa-IR" altLang="en-US" sz="1800"/>
              <a:t> </a:t>
            </a:r>
          </a:p>
          <a:p>
            <a:pPr algn="r">
              <a:lnSpc>
                <a:spcPct val="80000"/>
              </a:lnSpc>
              <a:buFontTx/>
              <a:buNone/>
            </a:pPr>
            <a:r>
              <a:rPr lang="fa-IR" altLang="en-US" sz="2000" b="1"/>
              <a:t> الف) </a:t>
            </a:r>
            <a:r>
              <a:rPr lang="fa-IR" altLang="en-US" sz="2000"/>
              <a:t>درصورت ازبين رفتن كلي مورد بيمه بر اثر وقوع حادثه اي غيراز حوادث پيش بيني شده در موضوع قرارداد . مثلا موردبيمه شده اي درمقابل سرقت بيمه شده باشد ، اما آتش سوزي آنرا كلا از بين ببرد . اما اگر كلا نسوخته باشد ، قرارداد بيمه سرقت براي باقيمانده ادامه ميابد.</a:t>
            </a:r>
          </a:p>
          <a:p>
            <a:pPr algn="r">
              <a:lnSpc>
                <a:spcPct val="80000"/>
              </a:lnSpc>
              <a:buFontTx/>
              <a:buNone/>
            </a:pPr>
            <a:r>
              <a:rPr lang="fa-IR" altLang="en-US" sz="2000" b="1"/>
              <a:t> ب) </a:t>
            </a:r>
            <a:r>
              <a:rPr lang="fa-IR" altLang="en-US" sz="2000"/>
              <a:t>در صورت سلب اجازه فعاليت بيمه اي از بيمه گر بتوسط  مقامات  ذيصلاح  و لغو  پروانه  كار    شركت بيمه اي .</a:t>
            </a:r>
            <a:endParaRPr lang="en-US" altLang="en-US" sz="2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fa-IR" altLang="en-US" sz="6000" b="1"/>
              <a:t>ابطال بيمه نامه</a:t>
            </a:r>
            <a:endParaRPr lang="en-US" altLang="en-US" sz="6000" b="1"/>
          </a:p>
        </p:txBody>
      </p:sp>
      <p:sp>
        <p:nvSpPr>
          <p:cNvPr id="27651" name="Rectangle 3"/>
          <p:cNvSpPr>
            <a:spLocks noGrp="1" noChangeArrowheads="1"/>
          </p:cNvSpPr>
          <p:nvPr>
            <p:ph type="body" idx="1"/>
          </p:nvPr>
        </p:nvSpPr>
        <p:spPr/>
        <p:txBody>
          <a:bodyPr/>
          <a:lstStyle/>
          <a:p>
            <a:pPr algn="r">
              <a:lnSpc>
                <a:spcPct val="80000"/>
              </a:lnSpc>
              <a:buFontTx/>
              <a:buNone/>
            </a:pPr>
            <a:r>
              <a:rPr lang="fa-IR" altLang="en-US" sz="2400"/>
              <a:t> در صورت وجود موارد زير ، بيمه نامه خود بخود باطل وبي اثر خواهد بود وچنانچه حق بيمه يا خسارتي از طرف بيمه گذار وبيمه شده پرداخت شده باشد ، لازم الاسترداد است :</a:t>
            </a:r>
          </a:p>
          <a:p>
            <a:pPr algn="r">
              <a:lnSpc>
                <a:spcPct val="80000"/>
              </a:lnSpc>
              <a:buFontTx/>
              <a:buNone/>
            </a:pPr>
            <a:r>
              <a:rPr lang="fa-IR" altLang="en-US" sz="2400"/>
              <a:t> الف) فقدان يا نقص يكي از شرايط اساسي عقد بيمه نامه</a:t>
            </a:r>
          </a:p>
          <a:p>
            <a:pPr algn="r">
              <a:lnSpc>
                <a:spcPct val="80000"/>
              </a:lnSpc>
              <a:buFontTx/>
              <a:buNone/>
            </a:pPr>
            <a:r>
              <a:rPr lang="fa-IR" altLang="en-US" sz="2400"/>
              <a:t> ب) بيمه كردن خطري كه قبلا واقع شده است : مثل بيمه كردن بدنه اتومبيل ، بعداز وقوع تصادف .</a:t>
            </a:r>
          </a:p>
          <a:p>
            <a:pPr algn="r">
              <a:lnSpc>
                <a:spcPct val="80000"/>
              </a:lnSpc>
              <a:buFontTx/>
              <a:buNone/>
            </a:pPr>
            <a:r>
              <a:rPr lang="fa-IR" altLang="en-US" sz="2400"/>
              <a:t> ج) اضافه بيمه كردن متقلبانه مورد بيمه : يعني بيمه گذار ، مالي را به ارزش بيشتر از قيمت واقعي آن بيمه نمايد ، اين بيمه باطل است زيرا ممكن است بيمه گذار (با سوء نيت قبلي)  قصد ايجاد خسارت عمدي داشته باشد تا  بتواند مبلغي بيش از آنچه  كه مال او بيارزد دريافت كند.</a:t>
            </a:r>
          </a:p>
          <a:p>
            <a:pPr algn="r">
              <a:lnSpc>
                <a:spcPct val="80000"/>
              </a:lnSpc>
              <a:buFontTx/>
              <a:buNone/>
            </a:pPr>
            <a:r>
              <a:rPr lang="fa-IR" altLang="en-US" sz="2400"/>
              <a:t> د) بيمه عمر يا حادثه نمودن اشخاص ديگر بدون رضايت كتبي  آنان :   چون  ممكن است  موجب سوء استفاده برخي افراد سودجو در جامعه  گشته ، و جان ديگران را به خطر بياندازد . </a:t>
            </a:r>
            <a:endParaRPr lang="en-US" altLang="en-US" sz="2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fa-IR" altLang="en-US" sz="5400" b="1"/>
              <a:t>تفاوت بين فسخ وابطال بيمه نامه</a:t>
            </a:r>
            <a:endParaRPr lang="en-US" altLang="en-US" sz="5400" b="1"/>
          </a:p>
        </p:txBody>
      </p:sp>
      <p:sp>
        <p:nvSpPr>
          <p:cNvPr id="28675" name="Rectangle 3"/>
          <p:cNvSpPr>
            <a:spLocks noGrp="1" noChangeArrowheads="1"/>
          </p:cNvSpPr>
          <p:nvPr>
            <p:ph type="body" idx="1"/>
          </p:nvPr>
        </p:nvSpPr>
        <p:spPr/>
        <p:txBody>
          <a:bodyPr/>
          <a:lstStyle/>
          <a:p>
            <a:pPr marL="609600" indent="-609600" algn="r">
              <a:buFontTx/>
              <a:buNone/>
            </a:pPr>
            <a:r>
              <a:rPr lang="fa-IR" altLang="en-US"/>
              <a:t>الف) دارنده حق فسخ ميتواند بطرقي ، ازحق خود گذشته       و بيمه نامه را ادامه دهد ، درصورتيكه  در مورد بطلان ، چه طرفين  بخواهند چه نخواهند ، بطلان محقق  خواهد شد.</a:t>
            </a:r>
          </a:p>
          <a:p>
            <a:pPr marL="609600" indent="-609600" algn="r">
              <a:buFontTx/>
              <a:buNone/>
            </a:pPr>
            <a:r>
              <a:rPr lang="fa-IR" altLang="en-US"/>
              <a:t>ب) ابطال ، از تاريخ شروع قرارداد اعمال ميگردد ، در صورتي كه فسخ يا انفساخ  درطول قرارداد واقع ميشود .</a:t>
            </a:r>
          </a:p>
          <a:p>
            <a:pPr marL="609600" indent="-609600" algn="r">
              <a:buFontTx/>
              <a:buNone/>
            </a:pPr>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fa-IR" altLang="en-US" sz="6600" b="1"/>
              <a:t>اصول اساسي بيمه</a:t>
            </a:r>
            <a:endParaRPr lang="en-US" altLang="en-US" sz="6600" b="1"/>
          </a:p>
        </p:txBody>
      </p:sp>
      <p:sp>
        <p:nvSpPr>
          <p:cNvPr id="29699" name="Rectangle 3"/>
          <p:cNvSpPr>
            <a:spLocks noGrp="1" noChangeArrowheads="1"/>
          </p:cNvSpPr>
          <p:nvPr>
            <p:ph type="body" idx="1"/>
          </p:nvPr>
        </p:nvSpPr>
        <p:spPr>
          <a:xfrm>
            <a:off x="250825" y="1600200"/>
            <a:ext cx="8435975" cy="5257800"/>
          </a:xfrm>
        </p:spPr>
        <p:txBody>
          <a:bodyPr/>
          <a:lstStyle/>
          <a:p>
            <a:pPr algn="r">
              <a:lnSpc>
                <a:spcPct val="80000"/>
              </a:lnSpc>
              <a:buFontTx/>
              <a:buNone/>
            </a:pPr>
            <a:r>
              <a:rPr lang="fa-IR" altLang="en-US" sz="2000"/>
              <a:t> اصول بيمه ، قوانيني هستند كه بيمه برآن استوار است ، وبقرار 8 مورد زير است :</a:t>
            </a:r>
          </a:p>
          <a:p>
            <a:pPr algn="r">
              <a:lnSpc>
                <a:spcPct val="80000"/>
              </a:lnSpc>
              <a:buFontTx/>
              <a:buNone/>
            </a:pPr>
            <a:r>
              <a:rPr lang="fa-IR" altLang="en-US" sz="2000"/>
              <a:t> </a:t>
            </a:r>
            <a:r>
              <a:rPr lang="fa-IR" altLang="en-US" sz="2000" b="1"/>
              <a:t>1) اصل حد اعلاي حسن نيت :</a:t>
            </a:r>
            <a:r>
              <a:rPr lang="fa-IR" altLang="en-US" sz="2000"/>
              <a:t>   براي بيمه گر هميشه اين امكان وجود ندارد كه قبل از صدور   بيمه نامه و قبول  تعهد جبران خسارت احتمالي  ، هر يك از اموالي را كه براي بيمه كردن به او عرضه ميشود را ازنزديك ملاحظه و كيفيت خطرآن را بازديد وارزيابي نمايد ، بنابراين براساس  اصل حسن نيت ، شايسته است كه بيمه گذار كليه اطلاعات مورد لزوم بيمه گر كه  به سنجش او در ميزان ريسك وخطر كمك ميكند را با صداقت  و كمال درستي  بيان نمايد . درمقابل ،  بيمه گر نيز بايستي  مستفاد از اين اصل ، كليه حقوق و مزاياي جزئي وكلي كه از پوشش قرارداد  نصيب بيمه گذارميگردد را به وضوح و ازنظر كمي وكيفي به آگاهي  بيمه گذار برساند و يا حتي آموزش دهد .                                                                                                         2</a:t>
            </a:r>
            <a:r>
              <a:rPr lang="fa-IR" altLang="en-US" sz="2000" b="1"/>
              <a:t>) اصل غرامت يا اصل زيان :</a:t>
            </a:r>
            <a:r>
              <a:rPr lang="fa-IR" altLang="en-US" sz="2000"/>
              <a:t> جبران زيان نبايد بيمه گذاررا دروضعي مساعدتر از قبل ازوقوع حادثه قراردهد چرا كه ناديده گرفتن اين اصل  چه بسا كه موجب فساد ، و ايجاد خسارتهاي عمدي بمنظوركسب درآمد بيشتر گردد. بنابراين بيمه گذارآسيب ديده بايد موارد زيررا جهت اخذ خسارت اثبات كند :                                                                                                 الف: حادثه موضوع بيمه نامه اتفاق افتاده است .                                                      ب: حادثه صورت گرفته ، براي او ايجاد خسارت و زيان كرده است .                              ج: بين حادثه و خسارت وارده ، رابطه عليت وجود دارد . يعني   خسارت وارده تماما  در نتيجه    حادثه اي رخ داده كه در بيمه نامه شرط شده .                                                         د: مورد بيمه شده در زمان حادثه موجوديت داشته و ارزش آن چه ميزان بوده است . زيرا ممكن است موجوديت و ارزش بيمه شده  از زمان ابتداي  قرارداد  و بازديد  كارشناس بيمه گر تا زمان وقوع حادثه تغيير كرده باشد .                                                    </a:t>
            </a:r>
            <a:endParaRPr lang="en-US" altLang="en-US" sz="20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flipV="1">
            <a:off x="468313" y="-100013"/>
            <a:ext cx="8229600" cy="100013"/>
          </a:xfrm>
        </p:spPr>
        <p:txBody>
          <a:bodyPr/>
          <a:lstStyle/>
          <a:p>
            <a:endParaRPr lang="en-US" altLang="en-US" sz="5400" b="1"/>
          </a:p>
        </p:txBody>
      </p:sp>
      <p:sp>
        <p:nvSpPr>
          <p:cNvPr id="30723" name="Rectangle 3"/>
          <p:cNvSpPr>
            <a:spLocks noGrp="1" noChangeArrowheads="1"/>
          </p:cNvSpPr>
          <p:nvPr>
            <p:ph type="body" idx="1"/>
          </p:nvPr>
        </p:nvSpPr>
        <p:spPr>
          <a:xfrm>
            <a:off x="250825" y="0"/>
            <a:ext cx="8697913" cy="6858000"/>
          </a:xfrm>
        </p:spPr>
        <p:txBody>
          <a:bodyPr/>
          <a:lstStyle/>
          <a:p>
            <a:pPr algn="r">
              <a:buFontTx/>
              <a:buNone/>
            </a:pPr>
            <a:r>
              <a:rPr lang="fa-IR" altLang="en-US" sz="2800"/>
              <a:t> </a:t>
            </a:r>
            <a:r>
              <a:rPr lang="fa-IR" altLang="en-US" b="1"/>
              <a:t>3</a:t>
            </a:r>
            <a:r>
              <a:rPr lang="fa-IR" altLang="en-US" sz="2400" b="1"/>
              <a:t>) اصل نفع بيمه پذير :</a:t>
            </a:r>
            <a:r>
              <a:rPr lang="fa-IR" altLang="en-US" sz="2800"/>
              <a:t>       </a:t>
            </a:r>
            <a:r>
              <a:rPr lang="fa-IR" altLang="en-US" sz="2400"/>
              <a:t>در بيمه هاي غرامتي ، تصور و فرض براين اصل  استوار است  كه نفع بيمه گذار ، در عدم وقوع حادثه مي باشد  و علاقه  و سود بيمه شده دراين است كه خطر حادث نشود. چنانچه بيمه گذار نسبت به فروش مورد بيمه- شده اقدام نمايد، موضوعيت بيمه نامه خاتمه ميابد چون ديگربيمه گذار نفع وضرري دروقوع حادثه نخواهد داشت .( اين موضوع درمورد بيمه ها ي حمل ونقل ووسايط نقليه اعمال نميگردد چون نفع استفاده</a:t>
            </a:r>
            <a:r>
              <a:rPr lang="fa-IR" altLang="en-US" sz="2800"/>
              <a:t> </a:t>
            </a:r>
            <a:r>
              <a:rPr lang="fa-IR" altLang="en-US" sz="2400"/>
              <a:t>كننده </a:t>
            </a:r>
            <a:r>
              <a:rPr lang="fa-IR" altLang="en-US" sz="2800"/>
              <a:t>ازوسيله مزبور درعدم بروز حادثه است).                                                                         </a:t>
            </a:r>
            <a:r>
              <a:rPr lang="fa-IR" altLang="en-US" sz="2800" b="1"/>
              <a:t>4)</a:t>
            </a:r>
            <a:r>
              <a:rPr lang="fa-IR" altLang="en-US" sz="2400" b="1"/>
              <a:t> اصل جانشيني :</a:t>
            </a:r>
            <a:r>
              <a:rPr lang="fa-IR" altLang="en-US" sz="2800"/>
              <a:t>   پس از وقوع حادثه،درصورتيكه بيمه گذارمحق باشد خسارت وارده يا بخشي از  آن را از شخص خسارت زننده  دريافت كند ، بيمه گرخسارت را پرداخته وسپس بااستفاده ازحق بيمه گذاروبا وكالت ازطرف بيمه شده،بدنبال گرفتن غرامت ياخسارت ازمقصرحادثه ميرود. بديهي است درنهايت خسارت كسب شده به حساب بيمه گرمنظورخواهد  شد .                                                                           </a:t>
            </a:r>
            <a:r>
              <a:rPr lang="fa-IR" altLang="en-US" b="1"/>
              <a:t>5</a:t>
            </a:r>
            <a:r>
              <a:rPr lang="fa-IR" altLang="en-US" sz="2400" b="1"/>
              <a:t>) اصل تعدد بيمه :</a:t>
            </a:r>
            <a:r>
              <a:rPr lang="fa-IR" altLang="en-US" b="1"/>
              <a:t> </a:t>
            </a:r>
            <a:r>
              <a:rPr lang="fa-IR" altLang="en-US" sz="2800"/>
              <a:t>يعني يك شيء</a:t>
            </a:r>
            <a:r>
              <a:rPr lang="fa-IR" altLang="en-US" b="1"/>
              <a:t> </a:t>
            </a:r>
            <a:r>
              <a:rPr lang="fa-IR" altLang="en-US" sz="2800"/>
              <a:t>ميتواند طي چند قرارداد ،پوشش بيمه اي داشته باشد </a:t>
            </a:r>
            <a:r>
              <a:rPr lang="fa-IR" altLang="en-US" sz="2400"/>
              <a:t>مشروط به اينكه </a:t>
            </a:r>
            <a:r>
              <a:rPr lang="fa-IR" altLang="en-US" sz="2800" b="1"/>
              <a:t>اولا</a:t>
            </a:r>
            <a:r>
              <a:rPr lang="fa-IR" altLang="en-US" sz="2400"/>
              <a:t> جمع مبالغ تعهد بيمه نامه ها ازارزش واقعي شيء بيشتر نباشد و </a:t>
            </a:r>
            <a:r>
              <a:rPr lang="fa-IR" altLang="en-US" sz="2800" b="1"/>
              <a:t>دوما</a:t>
            </a:r>
            <a:r>
              <a:rPr lang="fa-IR" altLang="en-US" sz="2400"/>
              <a:t> منتفع از همه بيمه نامه ها يك شخص باشد .</a:t>
            </a:r>
            <a:endParaRPr lang="en-US" altLang="en-US" sz="28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68313" y="0"/>
            <a:ext cx="8229600" cy="69850"/>
          </a:xfrm>
        </p:spPr>
        <p:txBody>
          <a:bodyPr/>
          <a:lstStyle/>
          <a:p>
            <a:endParaRPr lang="en-US" altLang="en-US" sz="4000"/>
          </a:p>
        </p:txBody>
      </p:sp>
      <p:sp>
        <p:nvSpPr>
          <p:cNvPr id="31747" name="Rectangle 3"/>
          <p:cNvSpPr>
            <a:spLocks noGrp="1" noChangeArrowheads="1"/>
          </p:cNvSpPr>
          <p:nvPr>
            <p:ph type="body" idx="1"/>
          </p:nvPr>
        </p:nvSpPr>
        <p:spPr>
          <a:xfrm>
            <a:off x="457200" y="260350"/>
            <a:ext cx="8229600" cy="5865813"/>
          </a:xfrm>
        </p:spPr>
        <p:txBody>
          <a:bodyPr/>
          <a:lstStyle/>
          <a:p>
            <a:pPr algn="r">
              <a:lnSpc>
                <a:spcPct val="90000"/>
              </a:lnSpc>
              <a:buFontTx/>
              <a:buNone/>
            </a:pPr>
            <a:r>
              <a:rPr lang="fa-IR" altLang="en-US"/>
              <a:t>6) اصل علت نزديك :   </a:t>
            </a:r>
            <a:r>
              <a:rPr lang="fa-IR" altLang="en-US" sz="2400"/>
              <a:t>بيمه گذار بايد ثابت كند كه خسارت وارد شده مستقيما از حادثه مندرج در موضوع قرارداد رخ داده ، مثلا چنانچه مورد بيمه درمقابل آتشسوزي بيمه شده اما قبل از آتشسوزي ، مورد بيمه شده بر اثر سيل منهدم شده و فقط بقاياي آن بوسيله آتشسوزي نابود شود ، بيمه گر فقط خسارت بقاياي آتش گرفته را مي پردازد ، ويا چنانچه مورد بيمه شده در برابر خسارت از دود حاصل ازآتشسوزي بيمه شده باشد ،اما بر اثر دود زدگي از لوله بخاري خسارت ببيند ، بيمه گر تعهدي براي پرداخت زيان ندارد . اما درعوض چنانچه لوازم خانه درمقابل آتشسوزي بيمه شده باشند و در حين آتش سوزي ، ماموران اآتش نشاني لوازمي را از پنجره به بيرون بريزند ويا بوسيله آب به لوازم منزل آسيب برسانند ، بيمه گر خسارت همه اينها را مي پردازد چون اين خسارات در نتيجه آتشسوزي وعواقب اجتناب ناپذير بعداز آن رخ داده است .              </a:t>
            </a:r>
            <a:r>
              <a:rPr lang="fa-IR" altLang="en-US" sz="2800" b="1"/>
              <a:t>7) اصل اتكائي :</a:t>
            </a:r>
            <a:r>
              <a:rPr lang="fa-IR" altLang="en-US" sz="2400"/>
              <a:t> اين اصل به بيمه گر امكان ميدهد كه در صورت بالا بودن ميزان ريسك برخي بيمه نامه هاي عمده و بزرگ ، بخشي از مورد بيمه شده را راسا تحت پوشش شركتهاي بيمه اي اتكائي قراردهد ، اما بيمه گذار در صورت ديدن خسارت بايستي غرامت خود را فقط از شركت بيمه گر اوليه دريافت نمايد . </a:t>
            </a:r>
            <a:endParaRPr lang="en-US" altLang="en-US" sz="2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fa-IR" altLang="en-US" sz="6600" b="1"/>
              <a:t>عوامل فني بيمه</a:t>
            </a:r>
            <a:endParaRPr lang="en-US" altLang="en-US" sz="6600" b="1"/>
          </a:p>
        </p:txBody>
      </p:sp>
      <p:sp>
        <p:nvSpPr>
          <p:cNvPr id="35843" name="Rectangle 3"/>
          <p:cNvSpPr>
            <a:spLocks noGrp="1" noChangeArrowheads="1"/>
          </p:cNvSpPr>
          <p:nvPr>
            <p:ph type="body" idx="1"/>
          </p:nvPr>
        </p:nvSpPr>
        <p:spPr>
          <a:xfrm>
            <a:off x="468313" y="1341438"/>
            <a:ext cx="8229600" cy="5516562"/>
          </a:xfrm>
        </p:spPr>
        <p:txBody>
          <a:bodyPr/>
          <a:lstStyle/>
          <a:p>
            <a:pPr algn="r">
              <a:lnSpc>
                <a:spcPct val="90000"/>
              </a:lnSpc>
              <a:buFontTx/>
              <a:buNone/>
            </a:pPr>
            <a:r>
              <a:rPr lang="fa-IR" altLang="en-US"/>
              <a:t>با استفاده از علم آمار واحتمالات در صنعت بيمه ، شيوه ها وعوامل فني ابداع شد كه مهمترين آنها از اين قرارند :     </a:t>
            </a:r>
            <a:r>
              <a:rPr lang="fa-IR" altLang="en-US" sz="3600" b="1"/>
              <a:t> الف) توزيع خطرها : </a:t>
            </a:r>
            <a:r>
              <a:rPr lang="fa-IR" altLang="en-US" sz="2800"/>
              <a:t>نبايد بيمه را به يك ناحيه يا به گروهي كه درمعرض خطرمشترك واحدي قرار دارند محدود كرد .      </a:t>
            </a:r>
            <a:r>
              <a:rPr lang="fa-IR" altLang="en-US" sz="3600" b="1"/>
              <a:t>ب) وسيع كردن دامنه عمليات :</a:t>
            </a:r>
            <a:r>
              <a:rPr lang="fa-IR" altLang="en-US" sz="2800"/>
              <a:t>   هر قدر كه دامنه فعاليت شركت بيمه اي وسيع تر باشد ، درمجموع احتمال زيان كمتر خواهد بود.زيرااگردرناحيه اي خسارت ببارآيد،عدم خسارت درديگرنواحي باعث جبران آن خسارت وحتي كسب سود خواهد شد.             </a:t>
            </a:r>
            <a:r>
              <a:rPr lang="fa-IR" altLang="en-US" sz="3600" b="1"/>
              <a:t>ج) تنوع خطرها : </a:t>
            </a:r>
            <a:r>
              <a:rPr lang="fa-IR" altLang="en-US" sz="2400"/>
              <a:t>هرقدرتعداد رشته هاي مختلف بيمه اي درفعاليتهاي يك شركت بيشترباشد،احتمال كلي ميرود كه ازسودهاي بيمه نامه هاي غيرزيان – بارتر، خسارت بيمه نامه هاي زيان بار جبران ،  و در كل باعث ايجاد  سود گردند .</a:t>
            </a:r>
            <a:endParaRPr lang="en-US" altLang="en-US" sz="4400" b="1"/>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fa-IR" altLang="en-US" sz="6600" b="1"/>
              <a:t>انواع  بيمه</a:t>
            </a:r>
            <a:endParaRPr lang="en-US" altLang="en-US" sz="6600" b="1"/>
          </a:p>
        </p:txBody>
      </p:sp>
      <p:sp>
        <p:nvSpPr>
          <p:cNvPr id="7171" name="Rectangle 3"/>
          <p:cNvSpPr>
            <a:spLocks noGrp="1" noChangeArrowheads="1"/>
          </p:cNvSpPr>
          <p:nvPr>
            <p:ph type="body" idx="1"/>
          </p:nvPr>
        </p:nvSpPr>
        <p:spPr/>
        <p:txBody>
          <a:bodyPr/>
          <a:lstStyle/>
          <a:p>
            <a:pPr algn="r">
              <a:buFontTx/>
              <a:buNone/>
            </a:pPr>
            <a:r>
              <a:rPr lang="fa-IR" altLang="en-US" sz="3600" b="1"/>
              <a:t>    بيمه ها را مي توان از نظر موضوع به سه دسته تقسيم نمود :</a:t>
            </a:r>
          </a:p>
          <a:p>
            <a:pPr algn="r">
              <a:buFontTx/>
              <a:buNone/>
            </a:pPr>
            <a:endParaRPr lang="fa-IR" altLang="en-US"/>
          </a:p>
          <a:p>
            <a:pPr algn="r">
              <a:buFontTx/>
              <a:buNone/>
            </a:pPr>
            <a:r>
              <a:rPr lang="fa-IR" altLang="en-US"/>
              <a:t> 1- بيمه هاي اشياء</a:t>
            </a:r>
          </a:p>
          <a:p>
            <a:pPr algn="r">
              <a:buFontTx/>
              <a:buNone/>
            </a:pPr>
            <a:r>
              <a:rPr lang="fa-IR" altLang="en-US"/>
              <a:t>2- بيمه هاي مسؤوليت</a:t>
            </a:r>
          </a:p>
          <a:p>
            <a:pPr algn="r">
              <a:buFontTx/>
              <a:buNone/>
            </a:pPr>
            <a:r>
              <a:rPr lang="fa-IR" altLang="en-US"/>
              <a:t>3- بيمه هاي اشخاص</a:t>
            </a:r>
            <a:endParaRPr lang="en-US" altLang="en-US" sz="4000" b="1"/>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fa-IR" altLang="en-US" sz="5400" b="1"/>
              <a:t>بيمه هاي اشياء</a:t>
            </a:r>
            <a:endParaRPr lang="en-US" altLang="en-US" sz="5400" b="1"/>
          </a:p>
        </p:txBody>
      </p:sp>
      <p:sp>
        <p:nvSpPr>
          <p:cNvPr id="8195" name="Rectangle 3"/>
          <p:cNvSpPr>
            <a:spLocks noGrp="1" noChangeArrowheads="1"/>
          </p:cNvSpPr>
          <p:nvPr>
            <p:ph type="body" idx="1"/>
          </p:nvPr>
        </p:nvSpPr>
        <p:spPr/>
        <p:txBody>
          <a:bodyPr/>
          <a:lstStyle/>
          <a:p>
            <a:pPr algn="r">
              <a:lnSpc>
                <a:spcPct val="90000"/>
              </a:lnSpc>
              <a:buFontTx/>
              <a:buNone/>
            </a:pPr>
            <a:r>
              <a:rPr lang="fa-IR" altLang="en-US" sz="3600" b="1"/>
              <a:t>- </a:t>
            </a:r>
            <a:r>
              <a:rPr lang="fa-IR" altLang="en-US" sz="2800"/>
              <a:t>در اين نوع بيمه ها ، موضوع تعهد بيمه گر،  شيئ  است ، يعني آنچه  قابل تبديل به وجه نقد  است . بيمه اشياء قراردادي است براي جبران زيان وارده به شيئ بيمه شده و پرداخت غرامت . </a:t>
            </a:r>
          </a:p>
          <a:p>
            <a:pPr algn="r">
              <a:lnSpc>
                <a:spcPct val="90000"/>
              </a:lnSpc>
              <a:buFontTx/>
              <a:buNone/>
            </a:pPr>
            <a:r>
              <a:rPr lang="fa-IR" altLang="en-US" sz="2800"/>
              <a:t>     كلمه ”جبران“ دراين جمله، يادآورميشود كه غرامت پرداخت     شده بابت زيان به بيمه شده، نميتواند بيشتراز ضررمتحمله باشد ، بعبارت </a:t>
            </a:r>
            <a:r>
              <a:rPr lang="fa-IR" altLang="en-US" sz="2800" i="1"/>
              <a:t>ديگربيمه گذاربوسيله دريافت غرامت ،نمي تواند وضعي</a:t>
            </a:r>
            <a:r>
              <a:rPr lang="fa-IR" altLang="en-US" sz="2800"/>
              <a:t> </a:t>
            </a:r>
            <a:r>
              <a:rPr lang="fa-IR" altLang="en-US" sz="2800" i="1"/>
              <a:t>مساعد تر وبهتر از زمان قبل از وقوع حادثه داشته باشد</a:t>
            </a:r>
            <a:r>
              <a:rPr lang="fa-IR" altLang="en-US" sz="2800"/>
              <a:t> .                 </a:t>
            </a:r>
            <a:r>
              <a:rPr lang="fa-IR" altLang="en-US" sz="2800" b="1"/>
              <a:t>اين موضوع آخر، يكي از اصول وقوانين مهم بيمه است كه بعدا در اين خصوص بيشتر توضيح داده خواهد شد .</a:t>
            </a:r>
          </a:p>
          <a:p>
            <a:pPr algn="r">
              <a:lnSpc>
                <a:spcPct val="90000"/>
              </a:lnSpc>
              <a:buFontTx/>
              <a:buNone/>
            </a:pPr>
            <a:r>
              <a:rPr lang="fa-IR" altLang="en-US" sz="3600" b="1"/>
              <a:t> </a:t>
            </a:r>
            <a:endParaRPr lang="en-US" altLang="en-US" sz="3600" b="1"/>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flipV="1">
            <a:off x="539750" y="0"/>
            <a:ext cx="8229600" cy="71438"/>
          </a:xfrm>
        </p:spPr>
        <p:txBody>
          <a:bodyPr/>
          <a:lstStyle/>
          <a:p>
            <a:endParaRPr lang="en-US" altLang="en-US" sz="4000"/>
          </a:p>
        </p:txBody>
      </p:sp>
      <p:sp>
        <p:nvSpPr>
          <p:cNvPr id="9219" name="Rectangle 3"/>
          <p:cNvSpPr>
            <a:spLocks noGrp="1" noChangeArrowheads="1"/>
          </p:cNvSpPr>
          <p:nvPr>
            <p:ph type="body" idx="1"/>
          </p:nvPr>
        </p:nvSpPr>
        <p:spPr>
          <a:xfrm>
            <a:off x="684213" y="0"/>
            <a:ext cx="8229600" cy="6858000"/>
          </a:xfrm>
        </p:spPr>
        <p:txBody>
          <a:bodyPr/>
          <a:lstStyle/>
          <a:p>
            <a:pPr algn="r">
              <a:lnSpc>
                <a:spcPct val="90000"/>
              </a:lnSpc>
              <a:buFontTx/>
              <a:buNone/>
            </a:pPr>
            <a:r>
              <a:rPr lang="fa-IR" altLang="en-US" sz="4000" b="1"/>
              <a:t>انواع بيمه هاي اشياء : </a:t>
            </a:r>
            <a:r>
              <a:rPr lang="fa-IR" altLang="en-US"/>
              <a:t>بيمه هاي اشياء زيادومتنوعند : </a:t>
            </a:r>
          </a:p>
          <a:p>
            <a:pPr algn="r">
              <a:lnSpc>
                <a:spcPct val="90000"/>
              </a:lnSpc>
              <a:buFontTx/>
              <a:buNone/>
            </a:pPr>
            <a:r>
              <a:rPr lang="fa-IR" altLang="en-US"/>
              <a:t>- بيمه حمل ونقل كالا</a:t>
            </a:r>
          </a:p>
          <a:p>
            <a:pPr algn="r">
              <a:lnSpc>
                <a:spcPct val="90000"/>
              </a:lnSpc>
              <a:buFontTx/>
              <a:buNone/>
            </a:pPr>
            <a:r>
              <a:rPr lang="fa-IR" altLang="en-US"/>
              <a:t>- بيمه آتشسوزي ، انفجار، صاعقه  و خطرهاي تبعي سيل ، زلزله ، طوفان ، شكست شيشه ،تركيدگي لوله آب، ضايعات ناشي از برف وباران ، سرقت ، . . . . .</a:t>
            </a:r>
          </a:p>
          <a:p>
            <a:pPr algn="r">
              <a:lnSpc>
                <a:spcPct val="90000"/>
              </a:lnSpc>
              <a:buFontTx/>
              <a:buNone/>
            </a:pPr>
            <a:r>
              <a:rPr lang="fa-IR" altLang="en-US"/>
              <a:t>- بيمه مرگ ومير دام </a:t>
            </a:r>
          </a:p>
          <a:p>
            <a:pPr algn="r">
              <a:lnSpc>
                <a:spcPct val="90000"/>
              </a:lnSpc>
              <a:buFontTx/>
              <a:buNone/>
            </a:pPr>
            <a:r>
              <a:rPr lang="fa-IR" altLang="en-US"/>
              <a:t>- بيمه محصولات كشاورزي                                      - بيمه اعتبارات بازرگاني                                      - بيمه هواپيما                                                    - بيمه مهندسي                                                   - بيمه كشتي                                                      - بيمه كامپيوتر</a:t>
            </a:r>
          </a:p>
          <a:p>
            <a:pPr algn="r">
              <a:lnSpc>
                <a:spcPct val="90000"/>
              </a:lnSpc>
              <a:buFontTx/>
              <a:buNone/>
            </a:pPr>
            <a:r>
              <a:rPr lang="fa-IR" altLang="en-US"/>
              <a:t>- بيمه سفينه هاي فضائي</a:t>
            </a:r>
            <a:endParaRPr lang="en-US"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68313" y="188913"/>
            <a:ext cx="8207375" cy="1152525"/>
          </a:xfrm>
        </p:spPr>
        <p:txBody>
          <a:bodyPr/>
          <a:lstStyle/>
          <a:p>
            <a:r>
              <a:rPr lang="fa-IR" altLang="en-US" sz="5400" b="1"/>
              <a:t>بيمه هاي مسؤوليت مدني</a:t>
            </a:r>
            <a:endParaRPr lang="en-US" altLang="en-US" sz="5400" b="1"/>
          </a:p>
        </p:txBody>
      </p:sp>
      <p:sp>
        <p:nvSpPr>
          <p:cNvPr id="11267" name="Rectangle 3"/>
          <p:cNvSpPr>
            <a:spLocks noGrp="1" noChangeArrowheads="1"/>
          </p:cNvSpPr>
          <p:nvPr>
            <p:ph type="body" idx="1"/>
          </p:nvPr>
        </p:nvSpPr>
        <p:spPr>
          <a:xfrm>
            <a:off x="0" y="1268413"/>
            <a:ext cx="9144000" cy="6210300"/>
          </a:xfrm>
        </p:spPr>
        <p:txBody>
          <a:bodyPr/>
          <a:lstStyle/>
          <a:p>
            <a:pPr algn="r">
              <a:buFontTx/>
              <a:buNone/>
            </a:pPr>
            <a:endParaRPr lang="fa-IR" altLang="en-US"/>
          </a:p>
          <a:p>
            <a:pPr algn="r">
              <a:buFontTx/>
              <a:buNone/>
            </a:pPr>
            <a:r>
              <a:rPr lang="fa-IR" altLang="en-US"/>
              <a:t>       گروهي از بيمه ها هستند كه مسؤوليت مدني بيمه گذار را در    قبال اشخاص ثالث بيمه ميكنند .هرشخص ممكن است بدليل انجام عملي، يا كوتاهي در انجام آن عمل ( درحيطه مسؤوليت و وظايف تعيين شده خود) ، باعث رسيدن زيان به اشخاص ديگرشده وملزم به جبران آن  زيان باشد . </a:t>
            </a:r>
          </a:p>
          <a:p>
            <a:pPr algn="r">
              <a:buFontTx/>
              <a:buNone/>
            </a:pPr>
            <a:endParaRPr lang="fa-IR" altLang="en-US"/>
          </a:p>
          <a:p>
            <a:pPr algn="r">
              <a:buFontTx/>
              <a:buNone/>
            </a:pPr>
            <a:r>
              <a:rPr lang="fa-IR" altLang="en-US"/>
              <a:t>     </a:t>
            </a:r>
            <a:r>
              <a:rPr lang="fa-IR" altLang="en-US" b="1" i="1"/>
              <a:t>بنابر يك اصل حقوقي ؛ هركس مسؤول زيان وخسارتي است      كه به جان و مال اشخاص ديگر وارد ميآورد.</a:t>
            </a:r>
            <a:endParaRPr lang="en-US" altLang="en-US" b="1" i="1"/>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0"/>
            <a:ext cx="8147050" cy="69850"/>
          </a:xfrm>
        </p:spPr>
        <p:txBody>
          <a:bodyPr/>
          <a:lstStyle/>
          <a:p>
            <a:endParaRPr lang="en-US" altLang="en-US" sz="4000"/>
          </a:p>
        </p:txBody>
      </p:sp>
      <p:sp>
        <p:nvSpPr>
          <p:cNvPr id="10243" name="Rectangle 3"/>
          <p:cNvSpPr>
            <a:spLocks noGrp="1" noChangeArrowheads="1"/>
          </p:cNvSpPr>
          <p:nvPr>
            <p:ph type="body" idx="1"/>
          </p:nvPr>
        </p:nvSpPr>
        <p:spPr>
          <a:xfrm>
            <a:off x="0" y="0"/>
            <a:ext cx="9144000" cy="6524625"/>
          </a:xfrm>
        </p:spPr>
        <p:txBody>
          <a:bodyPr/>
          <a:lstStyle/>
          <a:p>
            <a:pPr algn="ctr">
              <a:buFontTx/>
              <a:buNone/>
            </a:pPr>
            <a:r>
              <a:rPr lang="fa-IR" altLang="en-US" sz="4800" b="1"/>
              <a:t>انواع بيمه هاي مسؤوليت :</a:t>
            </a:r>
          </a:p>
          <a:p>
            <a:pPr algn="ctr">
              <a:buFontTx/>
              <a:buNone/>
            </a:pPr>
            <a:endParaRPr lang="fa-IR" altLang="en-US" sz="4800" b="1"/>
          </a:p>
          <a:p>
            <a:pPr algn="r">
              <a:buFontTx/>
              <a:buNone/>
            </a:pPr>
            <a:r>
              <a:rPr lang="fa-IR" altLang="en-US" b="1"/>
              <a:t>بيمه مسؤوليت داراي انواع متعددي است كه صرفا به تعداد مهم و رايجي از آنها اشاره مي شود :</a:t>
            </a:r>
          </a:p>
          <a:p>
            <a:pPr algn="r">
              <a:buFontTx/>
              <a:buNone/>
            </a:pPr>
            <a:endParaRPr lang="fa-IR" altLang="en-US" b="1"/>
          </a:p>
          <a:p>
            <a:pPr algn="r">
              <a:buFontTx/>
              <a:buNone/>
            </a:pPr>
            <a:r>
              <a:rPr lang="fa-IR" altLang="en-US"/>
              <a:t>1- بيمه مسؤوليت مدني مالكان ، موجران و مستاجران</a:t>
            </a:r>
          </a:p>
          <a:p>
            <a:pPr algn="r">
              <a:buFontTx/>
              <a:buNone/>
            </a:pPr>
            <a:r>
              <a:rPr lang="fa-IR" altLang="en-US"/>
              <a:t>2- بيمه مسؤوليت كالا</a:t>
            </a:r>
          </a:p>
          <a:p>
            <a:pPr algn="r">
              <a:buFontTx/>
              <a:buNone/>
            </a:pPr>
            <a:r>
              <a:rPr lang="fa-IR" altLang="en-US"/>
              <a:t>3- بيمه مسؤوليت حرفه اي</a:t>
            </a:r>
          </a:p>
          <a:p>
            <a:pPr algn="r">
              <a:buFontTx/>
              <a:buNone/>
            </a:pPr>
            <a:r>
              <a:rPr lang="fa-IR" altLang="en-US"/>
              <a:t>4- بيمه مسؤوليت مدني رانندگان درقبال شخص يا اتومبيل ثالث</a:t>
            </a:r>
            <a:endParaRPr lang="fa-IR" altLang="en-US" sz="2800" b="1"/>
          </a:p>
          <a:p>
            <a:pPr algn="r">
              <a:buFontTx/>
              <a:buNone/>
            </a:pPr>
            <a:endParaRPr lang="en-US" altLang="en-US" sz="2800"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fa-IR" altLang="en-US" sz="4800" b="1"/>
              <a:t>1- بيمه مسؤوليت مدني مالكان ، موجران و مستاجران</a:t>
            </a:r>
            <a:endParaRPr lang="en-US" altLang="en-US" sz="4800" b="1"/>
          </a:p>
        </p:txBody>
      </p:sp>
      <p:sp>
        <p:nvSpPr>
          <p:cNvPr id="13315" name="Rectangle 3"/>
          <p:cNvSpPr>
            <a:spLocks noGrp="1" noChangeArrowheads="1"/>
          </p:cNvSpPr>
          <p:nvPr>
            <p:ph type="body" idx="1"/>
          </p:nvPr>
        </p:nvSpPr>
        <p:spPr>
          <a:xfrm>
            <a:off x="250825" y="1628775"/>
            <a:ext cx="8435975" cy="5040313"/>
          </a:xfrm>
        </p:spPr>
        <p:txBody>
          <a:bodyPr/>
          <a:lstStyle/>
          <a:p>
            <a:pPr algn="r">
              <a:lnSpc>
                <a:spcPct val="90000"/>
              </a:lnSpc>
              <a:buFontTx/>
              <a:buNone/>
            </a:pPr>
            <a:r>
              <a:rPr lang="fa-IR" altLang="en-US"/>
              <a:t>      در اين نوع بيمه ، خسارات وارده به اشخاص ثالث در محيط ساختمان مورد تملك  بيمه گذار ، كه  ناشي از خرابي يا نقايص فني ونگهداري وسايل ونيزاستحكامات و تسهيلات موجود در ساختمان بوده جبران ميشود كه  موجب  صدمات جرح بدني، فوت ونيزخسارات مالي به اشخاص ثالث ميشود . ( مانند خطرات استفاده ازآسانسورو نيزبرق گرفتگي ناشي از نقايص فني برق ساختمان ) .</a:t>
            </a:r>
          </a:p>
          <a:p>
            <a:pPr algn="r">
              <a:lnSpc>
                <a:spcPct val="90000"/>
              </a:lnSpc>
              <a:buFontTx/>
              <a:buNone/>
            </a:pPr>
            <a:r>
              <a:rPr lang="fa-IR" altLang="en-US"/>
              <a:t>    * در هرمورد زيان ، بايستي مسؤوليت مالك (بيمه گذار) درنوع حادثه پيش آمده طبق مفاد قرارداد براي بيمه گراثبات گردد *</a:t>
            </a:r>
            <a:endParaRPr lang="en-US"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fa-IR" altLang="en-US" sz="5400" b="1"/>
              <a:t>2- بيمه مسؤوليت كالا</a:t>
            </a:r>
            <a:endParaRPr lang="en-US" altLang="en-US" sz="5400" b="1"/>
          </a:p>
        </p:txBody>
      </p:sp>
      <p:sp>
        <p:nvSpPr>
          <p:cNvPr id="14339" name="Rectangle 3"/>
          <p:cNvSpPr>
            <a:spLocks noGrp="1" noChangeArrowheads="1"/>
          </p:cNvSpPr>
          <p:nvPr>
            <p:ph type="body" idx="1"/>
          </p:nvPr>
        </p:nvSpPr>
        <p:spPr/>
        <p:txBody>
          <a:bodyPr/>
          <a:lstStyle/>
          <a:p>
            <a:pPr algn="r">
              <a:buFontTx/>
              <a:buNone/>
            </a:pPr>
            <a:r>
              <a:rPr lang="fa-IR" altLang="en-US"/>
              <a:t>     پوشش اين بيمه ، جبران خسارتهائي است كه ناشي از مصرف ، استفاده يا حمل ونقل  كالا ازمحل  بيمه گذار به سايرنقاط باشد . و شامل خسارات و زيانهاي وارده اعم از بيماري ، ازكارافتادگي و فوت شخص ثالث ميگردد .</a:t>
            </a:r>
          </a:p>
          <a:p>
            <a:pPr algn="r">
              <a:buFontTx/>
              <a:buNone/>
            </a:pPr>
            <a:r>
              <a:rPr lang="fa-IR" altLang="en-US"/>
              <a:t>    اين خطرات ميتوانند بر اثراشتباه در توليد، نا مرغوبي  كالا، وجود مواد خارجي، نصب برچسب اشتباه ، جابجائي و بسته بندي وتحويل باشد .</a:t>
            </a:r>
            <a:endParaRPr lang="en-US"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fa-IR" altLang="en-US" sz="5400" b="1"/>
              <a:t>3- بيمه مسؤوليت حرفه اي</a:t>
            </a:r>
            <a:r>
              <a:rPr lang="fa-IR" altLang="en-US"/>
              <a:t> </a:t>
            </a:r>
            <a:endParaRPr lang="en-US" altLang="en-US"/>
          </a:p>
        </p:txBody>
      </p:sp>
      <p:sp>
        <p:nvSpPr>
          <p:cNvPr id="15363" name="Rectangle 3"/>
          <p:cNvSpPr>
            <a:spLocks noGrp="1" noChangeArrowheads="1"/>
          </p:cNvSpPr>
          <p:nvPr>
            <p:ph type="body" idx="1"/>
          </p:nvPr>
        </p:nvSpPr>
        <p:spPr>
          <a:xfrm>
            <a:off x="468313" y="1773238"/>
            <a:ext cx="8229600" cy="4608512"/>
          </a:xfrm>
        </p:spPr>
        <p:txBody>
          <a:bodyPr/>
          <a:lstStyle/>
          <a:p>
            <a:pPr algn="r">
              <a:buFontTx/>
              <a:buNone/>
            </a:pPr>
            <a:r>
              <a:rPr lang="fa-IR" altLang="en-US"/>
              <a:t>        </a:t>
            </a:r>
          </a:p>
          <a:p>
            <a:pPr algn="r">
              <a:buFontTx/>
              <a:buNone/>
            </a:pPr>
            <a:r>
              <a:rPr lang="fa-IR" altLang="en-US"/>
              <a:t>        در اين نوع بيمه ، هرگونه خسارت مالي و جاني به شخص ثالث كه ناشي از اشتباهات حرفه اي مشاغل مختلف در انجام كار تعيين شده ( مورد مسؤوليت و وظيفه ) باشد جبران مي گردد .</a:t>
            </a:r>
          </a:p>
          <a:p>
            <a:pPr algn="r">
              <a:buFontTx/>
              <a:buNone/>
            </a:pPr>
            <a:r>
              <a:rPr lang="fa-IR" altLang="en-US"/>
              <a:t>        مانند بيمه مسؤوليت حرفه اي پزشكان وپراپزشكان ، كه  اشتباهات شغلي آنان ممكن است باعث  تشديد  بيماري ، نقص عضو و يا فوت بيمار( شخص ثالث ) گردد . </a:t>
            </a:r>
            <a:endParaRPr lang="en-US"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fa-IR" altLang="en-US" sz="4800" b="1"/>
              <a:t>4- بيمه مسؤوليت مدني رانندگان درقبال شخص يا اتومبيل ثالث</a:t>
            </a:r>
            <a:endParaRPr lang="en-US" altLang="en-US" sz="4800" b="1"/>
          </a:p>
        </p:txBody>
      </p:sp>
      <p:sp>
        <p:nvSpPr>
          <p:cNvPr id="16387" name="Rectangle 3"/>
          <p:cNvSpPr>
            <a:spLocks noGrp="1" noChangeArrowheads="1"/>
          </p:cNvSpPr>
          <p:nvPr>
            <p:ph type="body" idx="1"/>
          </p:nvPr>
        </p:nvSpPr>
        <p:spPr>
          <a:xfrm>
            <a:off x="0" y="1557338"/>
            <a:ext cx="9144000" cy="5300662"/>
          </a:xfrm>
        </p:spPr>
        <p:txBody>
          <a:bodyPr/>
          <a:lstStyle/>
          <a:p>
            <a:pPr algn="r">
              <a:lnSpc>
                <a:spcPct val="80000"/>
              </a:lnSpc>
              <a:buFontTx/>
              <a:buNone/>
            </a:pPr>
            <a:r>
              <a:rPr lang="fa-IR" altLang="en-US" sz="1400"/>
              <a:t>      </a:t>
            </a:r>
            <a:r>
              <a:rPr lang="fa-IR" altLang="en-US" sz="2000"/>
              <a:t>رانندگان وسايط نقليه موتوري ،بدليل حساسيت شغل خود و قرارداشتن درمعرض انواع خطرات رايج درحين رانندگي ، </a:t>
            </a:r>
            <a:r>
              <a:rPr lang="fa-IR" altLang="en-US" sz="2000" b="1" u="sng"/>
              <a:t>بطور اجباري</a:t>
            </a:r>
            <a:r>
              <a:rPr lang="fa-IR" altLang="en-US" sz="2000"/>
              <a:t> بايستي  تحت  پوشش اين  بيمه نامه قرارداشته باشند ، چرا كه  همه ساله بيشترين آمار خسارات و مرگ وميرهاي سانحه اي افراد ،از ناحيه سوانح رانندگي ( تصادف ، آتشسوزي ، انفجار يا سقوط وسيله نقليه ) عنوان ميگردد 0 اغلب راننده ها  بخصوص در جوامع  و ممالك  كم درآمد جهان ، بهيچوجه  قادر به پرداخت و جبران خسارات و ديه مصدومين و قربانيان حاصل ازسوانح رانندگي پيشگفت نبوده و درنهايت زندان هاي اينگونه كشورها مملو از راننده هاي مقصرند  كه در عرض يك ثانيه غفلت و يا بداقبالي ، بايستي سالهاي گزافي از عمرخود را بيرون از اجتماع سپري نمايند .</a:t>
            </a:r>
          </a:p>
          <a:p>
            <a:pPr algn="r">
              <a:lnSpc>
                <a:spcPct val="80000"/>
              </a:lnSpc>
              <a:buFontTx/>
              <a:buNone/>
            </a:pPr>
            <a:r>
              <a:rPr lang="fa-IR" altLang="en-US" sz="2000"/>
              <a:t>    ازاين رو بيمه مسؤوليت شخص ثالث اتومبيل ، از اين لحاظ نقش بسيارمهمي را براي جبران خسارات سنگين حوادث رانندگي بيمه گذاران خود در هر جامعه اي ايفاء مي نمايد.</a:t>
            </a:r>
          </a:p>
          <a:p>
            <a:pPr algn="r">
              <a:lnSpc>
                <a:spcPct val="80000"/>
              </a:lnSpc>
              <a:buFontTx/>
              <a:buNone/>
            </a:pPr>
            <a:r>
              <a:rPr lang="fa-IR" altLang="en-US" sz="2000"/>
              <a:t>     ميزان خسارات بدني و درصد نقص عضو افراد آسيب ديده ، ازطريق مراجع ذيصلاح پزشكي  تعيين ميگردد  و مؤسسه بيمه گر موظف است  بر اساس تعرفه ها  و ضرايب موجود در بيمه نامه  ، نسبت  به جبران خسارات ( هزينه هاي بيمارستاني -  غرامت نقص عضو و درصورت فوت: پرداخت ديه قانوني ) اقدام نمايد .</a:t>
            </a:r>
          </a:p>
          <a:p>
            <a:pPr algn="r">
              <a:lnSpc>
                <a:spcPct val="80000"/>
              </a:lnSpc>
              <a:buFontTx/>
              <a:buNone/>
            </a:pPr>
            <a:r>
              <a:rPr lang="fa-IR" altLang="en-US" sz="2000"/>
              <a:t>      ميزان ديه فوت هر انسان ، همه ساله بتوسط دستگاه قوه قضائيه كشورتعيين ، وباطلاع عموم رسانيده ميشود . ميزان ديه  فوت زن در قوانين بيمه اي كشور، برابر نصف  ديه مرد بوده كه اخيرا در تصويبنامه صادره درسال 1387 ميزان ديه زن و مرد مساوي اعلام گرديده است .     </a:t>
            </a:r>
            <a:endParaRPr lang="en-US" altLang="en-US" sz="20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68313" y="260350"/>
            <a:ext cx="8229600" cy="1223963"/>
          </a:xfrm>
        </p:spPr>
        <p:txBody>
          <a:bodyPr/>
          <a:lstStyle/>
          <a:p>
            <a:r>
              <a:rPr lang="fa-IR" altLang="en-US" sz="5400" b="1"/>
              <a:t>بيمه هاي اشخاص</a:t>
            </a:r>
            <a:endParaRPr lang="en-US" altLang="en-US" sz="5400" b="1"/>
          </a:p>
        </p:txBody>
      </p:sp>
      <p:sp>
        <p:nvSpPr>
          <p:cNvPr id="12291" name="Rectangle 3"/>
          <p:cNvSpPr>
            <a:spLocks noGrp="1" noChangeArrowheads="1"/>
          </p:cNvSpPr>
          <p:nvPr>
            <p:ph type="body" idx="1"/>
          </p:nvPr>
        </p:nvSpPr>
        <p:spPr/>
        <p:txBody>
          <a:bodyPr/>
          <a:lstStyle/>
          <a:p>
            <a:pPr algn="r">
              <a:lnSpc>
                <a:spcPct val="90000"/>
              </a:lnSpc>
              <a:buFontTx/>
              <a:buNone/>
            </a:pPr>
            <a:r>
              <a:rPr lang="fa-IR" altLang="en-US"/>
              <a:t>            در بيمه اشخاص موضوع تعهد بيمه گر ، سلامت بيمه شده است . در اين نوع بيمه ، بيمه گر نميتواند غرامت وارد شده به  بيمه شده را برآورد كند  و تعيين سرمايه بيمه برعهده بيمه شده است :                                          - بيمه درمان                                                     - بيمه عمر و حادثه                                             - بيمه عمر و حادثه ، با پس انداز</a:t>
            </a:r>
          </a:p>
          <a:p>
            <a:pPr algn="r">
              <a:lnSpc>
                <a:spcPct val="90000"/>
              </a:lnSpc>
              <a:buFontTx/>
              <a:buNone/>
            </a:pPr>
            <a:r>
              <a:rPr lang="fa-IR" altLang="en-US"/>
              <a:t>    </a:t>
            </a:r>
            <a:r>
              <a:rPr lang="fa-IR" altLang="en-US" u="sng"/>
              <a:t>در مورد بيمه هاي اشخاص ، در مبحث وكلاس بعدي به تفصيل توضيحات كلي وجزئي ارائه خواهد شد .</a:t>
            </a:r>
            <a:endParaRPr lang="en-US" altLang="en-US" sz="4000" b="1" u="sng"/>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flipV="1">
            <a:off x="468313" y="-100013"/>
            <a:ext cx="8229600" cy="100013"/>
          </a:xfrm>
        </p:spPr>
        <p:txBody>
          <a:bodyPr/>
          <a:lstStyle/>
          <a:p>
            <a:endParaRPr lang="en-US" altLang="en-US" sz="4000"/>
          </a:p>
        </p:txBody>
      </p:sp>
      <p:sp>
        <p:nvSpPr>
          <p:cNvPr id="6147" name="Rectangle 3"/>
          <p:cNvSpPr>
            <a:spLocks noGrp="1" noChangeArrowheads="1"/>
          </p:cNvSpPr>
          <p:nvPr>
            <p:ph type="body" idx="1"/>
          </p:nvPr>
        </p:nvSpPr>
        <p:spPr>
          <a:xfrm>
            <a:off x="457200" y="908050"/>
            <a:ext cx="8229600" cy="3889375"/>
          </a:xfrm>
        </p:spPr>
        <p:txBody>
          <a:bodyPr/>
          <a:lstStyle/>
          <a:p>
            <a:pPr algn="r">
              <a:buFontTx/>
              <a:buNone/>
            </a:pPr>
            <a:r>
              <a:rPr lang="fa-IR" altLang="en-US" sz="6000" b="1"/>
              <a:t>صندوقهاي موجود بيمه :</a:t>
            </a:r>
          </a:p>
          <a:p>
            <a:pPr algn="r">
              <a:buFontTx/>
              <a:buNone/>
            </a:pPr>
            <a:endParaRPr lang="fa-IR" altLang="en-US"/>
          </a:p>
          <a:p>
            <a:pPr algn="r">
              <a:buFontTx/>
              <a:buNone/>
            </a:pPr>
            <a:r>
              <a:rPr lang="fa-IR" altLang="en-US"/>
              <a:t> </a:t>
            </a:r>
            <a:r>
              <a:rPr lang="fa-IR" altLang="en-US" b="1"/>
              <a:t>- صندوق بيمه اتكائي</a:t>
            </a:r>
          </a:p>
          <a:p>
            <a:pPr algn="r">
              <a:buFontTx/>
              <a:buNone/>
            </a:pPr>
            <a:endParaRPr lang="fa-IR" altLang="en-US"/>
          </a:p>
          <a:p>
            <a:pPr algn="r">
              <a:buFontTx/>
              <a:buNone/>
            </a:pPr>
            <a:r>
              <a:rPr lang="fa-IR" altLang="en-US"/>
              <a:t> </a:t>
            </a:r>
            <a:r>
              <a:rPr lang="fa-IR" altLang="en-US" b="1"/>
              <a:t>- صندوق تامين خسارتهاي بدني</a:t>
            </a:r>
            <a:endParaRPr lang="en-US" altLang="en-US" b="1"/>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68313" y="0"/>
            <a:ext cx="8229600" cy="908050"/>
          </a:xfrm>
        </p:spPr>
        <p:txBody>
          <a:bodyPr/>
          <a:lstStyle/>
          <a:p>
            <a:r>
              <a:rPr lang="fa-IR" altLang="en-US" sz="4800" b="1"/>
              <a:t>صندوق بيمه اتكائي</a:t>
            </a:r>
            <a:endParaRPr lang="en-US" altLang="en-US" sz="4800" b="1"/>
          </a:p>
        </p:txBody>
      </p:sp>
      <p:sp>
        <p:nvSpPr>
          <p:cNvPr id="36867" name="Rectangle 3"/>
          <p:cNvSpPr>
            <a:spLocks noGrp="1" noChangeArrowheads="1"/>
          </p:cNvSpPr>
          <p:nvPr>
            <p:ph type="body" idx="1"/>
          </p:nvPr>
        </p:nvSpPr>
        <p:spPr>
          <a:xfrm>
            <a:off x="179388" y="1125538"/>
            <a:ext cx="8785225" cy="5732462"/>
          </a:xfrm>
        </p:spPr>
        <p:txBody>
          <a:bodyPr/>
          <a:lstStyle/>
          <a:p>
            <a:pPr algn="r">
              <a:buFontTx/>
              <a:buNone/>
            </a:pPr>
            <a:r>
              <a:rPr lang="fa-IR" altLang="en-US"/>
              <a:t>            </a:t>
            </a:r>
            <a:r>
              <a:rPr lang="fa-IR" altLang="en-US" sz="2800"/>
              <a:t>طبق اساسنامه شوراي عالي بيمه ، كليه شركتهاي بيمه گر موظفند بخشي از قراردادهاي بيمه اشياء  و بيمه اشخاص خود را نزد بيمه مركزي تحت پوشش قراردهند و بدين منظور ، بايستي 25% از حق بيمه قراردادهاي اشياء ، و 50% حق  بيمه  قراردادهاي اشخاص را به صندوق بيمه اتكائي مستقر در بيمه مركزي واريز نمايند .</a:t>
            </a:r>
          </a:p>
          <a:p>
            <a:pPr algn="r">
              <a:buFontTx/>
              <a:buNone/>
            </a:pPr>
            <a:r>
              <a:rPr lang="fa-IR" altLang="en-US" sz="2800"/>
              <a:t>      در اينصورت چنانچه شركتهاي بيمه گر با تكيه  بر پشتوانه  بيمه مركزي مي توانند بدون بيم ازاحتمال بالاي ريسكهاي مختلف وترس از ورشكستگي ، مبادرت به انعقاد قراردادهاي عمده وعظيم بنمايند. </a:t>
            </a:r>
          </a:p>
          <a:p>
            <a:pPr algn="r">
              <a:buFontTx/>
              <a:buNone/>
            </a:pPr>
            <a:r>
              <a:rPr lang="fa-IR" altLang="en-US" sz="2800"/>
              <a:t>          بديهي است بيمه گذار درصورت  متحمل شدن خسارت ، بدون اعتنا به صندوق بيمه اتكائي ، غرامت خود را از شركت بيمه گرمطالبه مي نمايد .</a:t>
            </a:r>
            <a:r>
              <a:rPr lang="fa-IR" altLang="en-US"/>
              <a:t> </a:t>
            </a:r>
            <a:endParaRPr lang="en-US"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fa-IR" altLang="en-US" b="1"/>
              <a:t>صندوق تامين خسارتهاي بدني</a:t>
            </a:r>
            <a:endParaRPr lang="en-US" altLang="en-US" b="1"/>
          </a:p>
        </p:txBody>
      </p:sp>
      <p:sp>
        <p:nvSpPr>
          <p:cNvPr id="37891" name="Rectangle 3"/>
          <p:cNvSpPr>
            <a:spLocks noGrp="1" noChangeArrowheads="1"/>
          </p:cNvSpPr>
          <p:nvPr>
            <p:ph type="body" idx="1"/>
          </p:nvPr>
        </p:nvSpPr>
        <p:spPr>
          <a:xfrm>
            <a:off x="457200" y="1600200"/>
            <a:ext cx="8229600" cy="5257800"/>
          </a:xfrm>
        </p:spPr>
        <p:txBody>
          <a:bodyPr/>
          <a:lstStyle/>
          <a:p>
            <a:pPr algn="r">
              <a:buFontTx/>
              <a:buNone/>
            </a:pPr>
            <a:r>
              <a:rPr lang="fa-IR" altLang="en-US"/>
              <a:t>     شركتهاي بيمه گر درصدي از حق بيمه قراردادهاي شخص ثالث بيمه هاي حمل ونقل و وسايط نقليه موتوري كه ازبيمه گذاردريافت مينمايندرابه صندوقي بنام صندوق تامين خسارتهاي بدني مستقر در بيمه مركزي واريز مي كنند.درصورت وقوع برخي تصادفات رانندگي منجر به زيان شخص ثالث ، كه راننده مقصرشناسائي نگردد و يا شركت بيمه گربه هردليلي ازعهده  تعهدات خود درمقابل زيان ديدگان(مثلا تعدادزياد آسيب ديدگان ومتوفيات حادثه رانندگي ) بر نيايد ،  صندوق مذكور ضامن اين  تعهدات خواهد بود .   </a:t>
            </a:r>
            <a:endParaRPr lang="en-US"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890815.4-2</Template>
  <TotalTime>0</TotalTime>
  <Words>4130</Words>
  <Application>Microsoft Office PowerPoint</Application>
  <PresentationFormat>On-screen Show (4:3)</PresentationFormat>
  <Paragraphs>129</Paragraphs>
  <Slides>33</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33</vt:i4>
      </vt:variant>
    </vt:vector>
  </HeadingPairs>
  <TitlesOfParts>
    <vt:vector size="35" baseType="lpstr">
      <vt:lpstr>Arial</vt:lpstr>
      <vt:lpstr>Default Design</vt:lpstr>
      <vt:lpstr>PowerPoint Presentation</vt:lpstr>
      <vt:lpstr>PowerPoint Presentation</vt:lpstr>
      <vt:lpstr>علل لزوم وجود بيمه و پيدايش آن درجوامع بشري</vt:lpstr>
      <vt:lpstr>مفهوم ريسك</vt:lpstr>
      <vt:lpstr>انواع ريسك</vt:lpstr>
      <vt:lpstr>PowerPoint Presentation</vt:lpstr>
      <vt:lpstr>تعريف چند اصطلاح كاربردي در بيمه ها:</vt:lpstr>
      <vt:lpstr>PowerPoint Presentation</vt:lpstr>
      <vt:lpstr>انواع عقد بيمه (صفات عقود بيمه)</vt:lpstr>
      <vt:lpstr>PowerPoint Presentation</vt:lpstr>
      <vt:lpstr>قرارداد الحاقي</vt:lpstr>
      <vt:lpstr>شرايط اساسي صحت هرعقد بيمه</vt:lpstr>
      <vt:lpstr>شرايط عمومي و شرايط خصوصي بيمه نامه</vt:lpstr>
      <vt:lpstr>فسخ بيمه نامه</vt:lpstr>
      <vt:lpstr>ابطال بيمه نامه</vt:lpstr>
      <vt:lpstr>تفاوت بين فسخ وابطال بيمه نامه</vt:lpstr>
      <vt:lpstr>اصول اساسي بيمه</vt:lpstr>
      <vt:lpstr>PowerPoint Presentation</vt:lpstr>
      <vt:lpstr>PowerPoint Presentation</vt:lpstr>
      <vt:lpstr>عوامل فني بيمه</vt:lpstr>
      <vt:lpstr>انواع  بيمه</vt:lpstr>
      <vt:lpstr>بيمه هاي اشياء</vt:lpstr>
      <vt:lpstr>PowerPoint Presentation</vt:lpstr>
      <vt:lpstr>بيمه هاي مسؤوليت مدني</vt:lpstr>
      <vt:lpstr>PowerPoint Presentation</vt:lpstr>
      <vt:lpstr>1- بيمه مسؤوليت مدني مالكان ، موجران و مستاجران</vt:lpstr>
      <vt:lpstr>2- بيمه مسؤوليت كالا</vt:lpstr>
      <vt:lpstr>3- بيمه مسؤوليت حرفه اي </vt:lpstr>
      <vt:lpstr>4- بيمه مسؤوليت مدني رانندگان درقبال شخص يا اتومبيل ثالث</vt:lpstr>
      <vt:lpstr>بيمه هاي اشخاص</vt:lpstr>
      <vt:lpstr>PowerPoint Presentation</vt:lpstr>
      <vt:lpstr>صندوق بيمه اتكائي</vt:lpstr>
      <vt:lpstr>صندوق تامين خسارتهاي بدني</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ASUS</cp:lastModifiedBy>
  <cp:revision>1</cp:revision>
  <dcterms:created xsi:type="dcterms:W3CDTF">2023-07-12T12:52:32Z</dcterms:created>
  <dcterms:modified xsi:type="dcterms:W3CDTF">2023-07-12T12:52:54Z</dcterms:modified>
</cp:coreProperties>
</file>