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7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BDEDD4A7-4C97-4A86-A024-315A689C5BB3}" type="datetimeFigureOut">
              <a:rPr lang="fa-IR" smtClean="0"/>
              <a:pPr/>
              <a:t>29/10/1445</a:t>
            </a:fld>
            <a:endParaRPr lang="fa-IR"/>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fa-IR"/>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95B24141-180E-460B-8824-2DC2983D1DDA}"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BDEDD4A7-4C97-4A86-A024-315A689C5BB3}" type="datetimeFigureOut">
              <a:rPr lang="fa-IR" smtClean="0"/>
              <a:pPr/>
              <a:t>29/10/1445</a:t>
            </a:fld>
            <a:endParaRPr lang="fa-IR"/>
          </a:p>
        </p:txBody>
      </p:sp>
      <p:sp>
        <p:nvSpPr>
          <p:cNvPr id="5" name="Footer Placeholder 4"/>
          <p:cNvSpPr>
            <a:spLocks noGrp="1"/>
          </p:cNvSpPr>
          <p:nvPr>
            <p:ph type="ftr" sz="quarter" idx="11"/>
          </p:nvPr>
        </p:nvSpPr>
        <p:spPr>
          <a:xfrm>
            <a:off x="457200" y="6480969"/>
            <a:ext cx="4260056" cy="300831"/>
          </a:xfrm>
        </p:spPr>
        <p:txBody>
          <a:bodyPr/>
          <a:lstStyle/>
          <a:p>
            <a:endParaRPr lang="fa-IR"/>
          </a:p>
        </p:txBody>
      </p:sp>
      <p:sp>
        <p:nvSpPr>
          <p:cNvPr id="6" name="Slide Number Placeholder 5"/>
          <p:cNvSpPr>
            <a:spLocks noGrp="1"/>
          </p:cNvSpPr>
          <p:nvPr>
            <p:ph type="sldNum" sz="quarter" idx="12"/>
          </p:nvPr>
        </p:nvSpPr>
        <p:spPr/>
        <p:txBody>
          <a:bodyPr/>
          <a:lstStyle/>
          <a:p>
            <a:fld id="{95B24141-180E-460B-8824-2DC2983D1DDA}"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BDEDD4A7-4C97-4A86-A024-315A689C5BB3}" type="datetimeFigureOut">
              <a:rPr lang="fa-IR" smtClean="0"/>
              <a:pPr/>
              <a:t>29/10/1445</a:t>
            </a:fld>
            <a:endParaRPr lang="fa-IR"/>
          </a:p>
        </p:txBody>
      </p:sp>
      <p:sp>
        <p:nvSpPr>
          <p:cNvPr id="5" name="Footer Placeholder 4"/>
          <p:cNvSpPr>
            <a:spLocks noGrp="1"/>
          </p:cNvSpPr>
          <p:nvPr>
            <p:ph type="ftr" sz="quarter" idx="11"/>
          </p:nvPr>
        </p:nvSpPr>
        <p:spPr>
          <a:xfrm>
            <a:off x="2619376" y="6480969"/>
            <a:ext cx="4260056" cy="300831"/>
          </a:xfrm>
        </p:spPr>
        <p:txBody>
          <a:bodyPr/>
          <a:lstStyle/>
          <a:p>
            <a:endParaRPr lang="fa-IR"/>
          </a:p>
        </p:txBody>
      </p:sp>
      <p:sp>
        <p:nvSpPr>
          <p:cNvPr id="6" name="Slide Number Placeholder 5"/>
          <p:cNvSpPr>
            <a:spLocks noGrp="1"/>
          </p:cNvSpPr>
          <p:nvPr>
            <p:ph type="sldNum" sz="quarter" idx="12"/>
          </p:nvPr>
        </p:nvSpPr>
        <p:spPr>
          <a:xfrm>
            <a:off x="8451056" y="809624"/>
            <a:ext cx="502920" cy="300831"/>
          </a:xfrm>
        </p:spPr>
        <p:txBody>
          <a:bodyPr/>
          <a:lstStyle/>
          <a:p>
            <a:fld id="{95B24141-180E-460B-8824-2DC2983D1DDA}" type="slidenum">
              <a:rPr lang="fa-IR" smtClean="0"/>
              <a:pPr/>
              <a:t>‹#›</a:t>
            </a:fld>
            <a:endParaRPr lang="fa-IR"/>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BDEDD4A7-4C97-4A86-A024-315A689C5BB3}" type="datetimeFigureOut">
              <a:rPr lang="fa-IR" smtClean="0"/>
              <a:pPr/>
              <a:t>29/10/1445</a:t>
            </a:fld>
            <a:endParaRPr lang="fa-IR"/>
          </a:p>
        </p:txBody>
      </p:sp>
      <p:sp>
        <p:nvSpPr>
          <p:cNvPr id="6" name="Footer Placeholder 5"/>
          <p:cNvSpPr>
            <a:spLocks noGrp="1"/>
          </p:cNvSpPr>
          <p:nvPr>
            <p:ph type="ftr" sz="quarter" idx="11"/>
          </p:nvPr>
        </p:nvSpPr>
        <p:spPr>
          <a:xfrm>
            <a:off x="457200" y="6480969"/>
            <a:ext cx="4260056" cy="301752"/>
          </a:xfrm>
        </p:spPr>
        <p:txBody>
          <a:bodyPr/>
          <a:lstStyle/>
          <a:p>
            <a:endParaRPr lang="fa-IR"/>
          </a:p>
        </p:txBody>
      </p:sp>
      <p:sp>
        <p:nvSpPr>
          <p:cNvPr id="7" name="Slide Number Placeholder 6"/>
          <p:cNvSpPr>
            <a:spLocks noGrp="1"/>
          </p:cNvSpPr>
          <p:nvPr>
            <p:ph type="sldNum" sz="quarter" idx="12"/>
          </p:nvPr>
        </p:nvSpPr>
        <p:spPr>
          <a:xfrm>
            <a:off x="7589520" y="6480969"/>
            <a:ext cx="502920" cy="301752"/>
          </a:xfrm>
        </p:spPr>
        <p:txBody>
          <a:bodyPr/>
          <a:lstStyle/>
          <a:p>
            <a:fld id="{95B24141-180E-460B-8824-2DC2983D1DDA}"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BDEDD4A7-4C97-4A86-A024-315A689C5BB3}" type="datetimeFigureOut">
              <a:rPr lang="fa-IR" smtClean="0"/>
              <a:pPr/>
              <a:t>29/10/1445</a:t>
            </a:fld>
            <a:endParaRPr lang="fa-IR"/>
          </a:p>
        </p:txBody>
      </p:sp>
      <p:sp>
        <p:nvSpPr>
          <p:cNvPr id="8" name="Footer Placeholder 7"/>
          <p:cNvSpPr>
            <a:spLocks noGrp="1"/>
          </p:cNvSpPr>
          <p:nvPr>
            <p:ph type="ftr" sz="quarter" idx="11"/>
          </p:nvPr>
        </p:nvSpPr>
        <p:spPr>
          <a:xfrm>
            <a:off x="457200" y="6480969"/>
            <a:ext cx="4261104" cy="301752"/>
          </a:xfrm>
        </p:spPr>
        <p:txBody>
          <a:bodyPr/>
          <a:lstStyle/>
          <a:p>
            <a:endParaRPr lang="fa-IR"/>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95B24141-180E-460B-8824-2DC2983D1DDA}"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fld id="{BDEDD4A7-4C97-4A86-A024-315A689C5BB3}" type="datetimeFigureOut">
              <a:rPr lang="fa-IR" smtClean="0"/>
              <a:pPr/>
              <a:t>29/10/1445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95B24141-180E-460B-8824-2DC2983D1DDA}"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BDEDD4A7-4C97-4A86-A024-315A689C5BB3}" type="datetimeFigureOut">
              <a:rPr lang="fa-IR" smtClean="0"/>
              <a:pPr/>
              <a:t>29/10/1445</a:t>
            </a:fld>
            <a:endParaRPr lang="fa-IR"/>
          </a:p>
        </p:txBody>
      </p:sp>
      <p:sp>
        <p:nvSpPr>
          <p:cNvPr id="3" name="Footer Placeholder 2"/>
          <p:cNvSpPr>
            <a:spLocks noGrp="1"/>
          </p:cNvSpPr>
          <p:nvPr>
            <p:ph type="ftr" sz="quarter" idx="11"/>
          </p:nvPr>
        </p:nvSpPr>
        <p:spPr>
          <a:xfrm>
            <a:off x="457200" y="6481890"/>
            <a:ext cx="4260056" cy="300831"/>
          </a:xfrm>
        </p:spPr>
        <p:txBody>
          <a:bodyPr/>
          <a:lstStyle/>
          <a:p>
            <a:endParaRPr lang="fa-IR"/>
          </a:p>
        </p:txBody>
      </p:sp>
      <p:sp>
        <p:nvSpPr>
          <p:cNvPr id="4" name="Slide Number Placeholder 3"/>
          <p:cNvSpPr>
            <a:spLocks noGrp="1"/>
          </p:cNvSpPr>
          <p:nvPr>
            <p:ph type="sldNum" sz="quarter" idx="12"/>
          </p:nvPr>
        </p:nvSpPr>
        <p:spPr>
          <a:xfrm>
            <a:off x="7589520" y="6480969"/>
            <a:ext cx="502920" cy="301752"/>
          </a:xfrm>
        </p:spPr>
        <p:txBody>
          <a:bodyPr/>
          <a:lstStyle/>
          <a:p>
            <a:fld id="{95B24141-180E-460B-8824-2DC2983D1DDA}"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BDEDD4A7-4C97-4A86-A024-315A689C5BB3}" type="datetimeFigureOut">
              <a:rPr lang="fa-IR" smtClean="0"/>
              <a:pPr/>
              <a:t>29/10/1445</a:t>
            </a:fld>
            <a:endParaRPr lang="fa-IR"/>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95B24141-180E-460B-8824-2DC2983D1DDA}"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BDEDD4A7-4C97-4A86-A024-315A689C5BB3}" type="datetimeFigureOut">
              <a:rPr lang="fa-IR" smtClean="0"/>
              <a:pPr/>
              <a:t>29/10/1445</a:t>
            </a:fld>
            <a:endParaRPr lang="fa-IR"/>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95B24141-180E-460B-8824-2DC2983D1DDA}"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DEDD4A7-4C97-4A86-A024-315A689C5BB3}" type="datetimeFigureOut">
              <a:rPr lang="fa-IR" smtClean="0"/>
              <a:pPr/>
              <a:t>29/10/1445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5B24141-180E-460B-8824-2DC2983D1DDA}"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DEDD4A7-4C97-4A86-A024-315A689C5BB3}" type="datetimeFigureOut">
              <a:rPr lang="fa-IR" smtClean="0"/>
              <a:pPr/>
              <a:t>29/10/1445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5B24141-180E-460B-8824-2DC2983D1DDA}"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BDEDD4A7-4C97-4A86-A024-315A689C5BB3}" type="datetimeFigureOut">
              <a:rPr lang="fa-IR" smtClean="0"/>
              <a:pPr/>
              <a:t>29/10/1445</a:t>
            </a:fld>
            <a:endParaRPr lang="fa-IR"/>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fa-IR"/>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95B24141-180E-460B-8824-2DC2983D1DDA}"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1"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r" rtl="1"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r" rtl="1"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r" rtl="1"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r" rtl="1"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r" rtl="1"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یعقوب\اطلاعات مشاوره\aks\New Folder (3)\besmella3.jpg">
            <a:extLst>
              <a:ext uri="{FF2B5EF4-FFF2-40B4-BE49-F238E27FC236}">
                <a16:creationId xmlns:a16="http://schemas.microsoft.com/office/drawing/2014/main" id="{68E111D1-F26D-4449-8F11-D71E60B94F8A}"/>
              </a:ext>
            </a:extLst>
          </p:cNvPr>
          <p:cNvPicPr/>
          <p:nvPr/>
        </p:nvPicPr>
        <p:blipFill>
          <a:blip r:embed="rId2" cstate="print"/>
          <a:srcRect/>
          <a:stretch>
            <a:fillRect/>
          </a:stretch>
        </p:blipFill>
        <p:spPr bwMode="auto">
          <a:xfrm>
            <a:off x="3563888" y="2132856"/>
            <a:ext cx="1857388" cy="2000264"/>
          </a:xfrm>
          <a:prstGeom prst="rect">
            <a:avLst/>
          </a:prstGeom>
          <a:noFill/>
          <a:ln w="9525">
            <a:noFill/>
            <a:miter lim="800000"/>
            <a:headEnd/>
            <a:tailEnd/>
          </a:ln>
        </p:spPr>
      </p:pic>
    </p:spTree>
    <p:extLst>
      <p:ext uri="{BB962C8B-B14F-4D97-AF65-F5344CB8AC3E}">
        <p14:creationId xmlns:p14="http://schemas.microsoft.com/office/powerpoint/2010/main" val="2669416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40544" y="3500438"/>
            <a:ext cx="8062912" cy="1440730"/>
          </a:xfrm>
        </p:spPr>
        <p:txBody>
          <a:bodyPr>
            <a:normAutofit/>
          </a:bodyPr>
          <a:lstStyle/>
          <a:p>
            <a:pPr algn="ctr"/>
            <a:endParaRPr lang="fa-IR" sz="2800" b="1" dirty="0">
              <a:solidFill>
                <a:schemeClr val="tx1"/>
              </a:solidFill>
              <a:cs typeface="2  Titr" pitchFamily="2" charset="-78"/>
            </a:endParaRPr>
          </a:p>
          <a:p>
            <a:pPr algn="ctr"/>
            <a:endParaRPr lang="fa-IR" sz="2800" b="1" dirty="0">
              <a:solidFill>
                <a:schemeClr val="tx1"/>
              </a:solidFill>
              <a:cs typeface="2  Titr" pitchFamily="2" charset="-78"/>
            </a:endParaRPr>
          </a:p>
        </p:txBody>
      </p:sp>
      <p:sp>
        <p:nvSpPr>
          <p:cNvPr id="2049" name="Rectangle 1"/>
          <p:cNvSpPr>
            <a:spLocks noChangeArrowheads="1"/>
          </p:cNvSpPr>
          <p:nvPr/>
        </p:nvSpPr>
        <p:spPr bwMode="auto">
          <a:xfrm>
            <a:off x="214282" y="2845862"/>
            <a:ext cx="8929718" cy="10464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9375" algn="ctr"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a:ln>
                  <a:noFill/>
                </a:ln>
                <a:solidFill>
                  <a:schemeClr val="tx1"/>
                </a:solidFill>
                <a:effectLst/>
                <a:latin typeface="Calibri" pitchFamily="34" charset="0"/>
                <a:ea typeface="Calibri" pitchFamily="34" charset="0"/>
                <a:cs typeface="B Titr" pitchFamily="2" charset="-78"/>
              </a:rPr>
              <a:t>موضوع:  معنویت درمانی و سایر دیدگاه های روان درمانی</a:t>
            </a:r>
          </a:p>
          <a:p>
            <a:pPr marL="0" marR="0" lvl="0" indent="79375" algn="ctr" defTabSz="914400" rtl="1"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pitchFamily="34" charset="0"/>
              <a:cs typeface="Arial" pitchFamily="34" charset="0"/>
            </a:endParaRPr>
          </a:p>
          <a:p>
            <a:pPr marL="0" marR="0" lvl="0" indent="79375"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a:ln>
                  <a:noFill/>
                </a:ln>
                <a:solidFill>
                  <a:schemeClr val="tx1"/>
                </a:solidFill>
                <a:effectLst/>
                <a:latin typeface="IranNastaliq" pitchFamily="18" charset="0"/>
                <a:ea typeface="Calibri" pitchFamily="34" charset="0"/>
                <a:cs typeface="IranNastaliq" pitchFamily="18" charset="0"/>
              </a:rPr>
              <a:t>Spiritual    therapy   and   other   psychotherapy    approaches</a:t>
            </a:r>
            <a:endParaRPr kumimoji="0" lang="fa-IR" sz="2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84239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61242"/>
          </a:xfrm>
        </p:spPr>
        <p:txBody>
          <a:bodyPr/>
          <a:lstStyle/>
          <a:p>
            <a:pPr algn="ctr"/>
            <a:r>
              <a:rPr lang="fa-IR" dirty="0">
                <a:cs typeface="2  Titr" pitchFamily="2" charset="-78"/>
              </a:rPr>
              <a:t>فهرست مطالب</a:t>
            </a:r>
          </a:p>
        </p:txBody>
      </p:sp>
      <p:sp>
        <p:nvSpPr>
          <p:cNvPr id="3" name="Content Placeholder 2"/>
          <p:cNvSpPr>
            <a:spLocks noGrp="1"/>
          </p:cNvSpPr>
          <p:nvPr>
            <p:ph idx="1"/>
          </p:nvPr>
        </p:nvSpPr>
        <p:spPr>
          <a:xfrm>
            <a:off x="0" y="1214422"/>
            <a:ext cx="9144000" cy="5643578"/>
          </a:xfrm>
        </p:spPr>
        <p:txBody>
          <a:bodyPr>
            <a:normAutofit fontScale="47500" lnSpcReduction="20000"/>
          </a:bodyPr>
          <a:lstStyle/>
          <a:p>
            <a:r>
              <a:rPr lang="fa-IR" dirty="0"/>
              <a:t>مقدمه.......................................................................................................................................1</a:t>
            </a:r>
            <a:endParaRPr lang="en-US" dirty="0"/>
          </a:p>
          <a:p>
            <a:r>
              <a:rPr lang="fa-IR" dirty="0"/>
              <a:t>معنویت چیست...........................................................................................................................3</a:t>
            </a:r>
            <a:endParaRPr lang="en-US" dirty="0"/>
          </a:p>
          <a:p>
            <a:r>
              <a:rPr lang="fa-IR" dirty="0"/>
              <a:t>ضرورت معنویت در جهان امروز........................................................................................................4</a:t>
            </a:r>
            <a:endParaRPr lang="en-US" dirty="0"/>
          </a:p>
          <a:p>
            <a:r>
              <a:rPr lang="fa-IR" dirty="0"/>
              <a:t>چیستی انسان معنوی.................................................................................................................5</a:t>
            </a:r>
            <a:endParaRPr lang="en-US" dirty="0"/>
          </a:p>
          <a:p>
            <a:r>
              <a:rPr lang="fa-IR" dirty="0"/>
              <a:t>تاریخچه ای از روان درمانی و معنویت...............................................................................................9</a:t>
            </a:r>
            <a:endParaRPr lang="en-US" dirty="0"/>
          </a:p>
          <a:p>
            <a:r>
              <a:rPr lang="fa-IR" dirty="0"/>
              <a:t>نظریه روان کاوی و دین................................................................................................................10</a:t>
            </a:r>
            <a:endParaRPr lang="en-US" dirty="0"/>
          </a:p>
          <a:p>
            <a:r>
              <a:rPr lang="fa-IR" dirty="0"/>
              <a:t>روان شناسی دینی یونگ............................................................................................................11</a:t>
            </a:r>
            <a:endParaRPr lang="en-US" dirty="0"/>
          </a:p>
          <a:p>
            <a:r>
              <a:rPr lang="fa-IR" dirty="0"/>
              <a:t>آلپورت و دینداری........................................................................................................................12</a:t>
            </a:r>
            <a:endParaRPr lang="en-US" dirty="0"/>
          </a:p>
          <a:p>
            <a:r>
              <a:rPr lang="fa-IR" dirty="0"/>
              <a:t>فرانکل و دینداری........................................................................................................................13</a:t>
            </a:r>
            <a:endParaRPr lang="en-US" dirty="0"/>
          </a:p>
          <a:p>
            <a:r>
              <a:rPr lang="fa-IR" dirty="0"/>
              <a:t>درمان انسان گرایی....................................................................................................................14</a:t>
            </a:r>
            <a:endParaRPr lang="en-US" dirty="0"/>
          </a:p>
          <a:p>
            <a:r>
              <a:rPr lang="fa-IR" dirty="0"/>
              <a:t>روان شناسی فرافردی................................................................................................................14</a:t>
            </a:r>
            <a:endParaRPr lang="en-US" dirty="0"/>
          </a:p>
          <a:p>
            <a:r>
              <a:rPr lang="fa-IR" dirty="0"/>
              <a:t>رویکرد های التقاطی و یکپارچه.....................................................................................................15</a:t>
            </a:r>
            <a:endParaRPr lang="en-US" dirty="0"/>
          </a:p>
          <a:p>
            <a:r>
              <a:rPr lang="fa-IR" dirty="0"/>
              <a:t>درمان چند فرهنگی....................................................................................................................15</a:t>
            </a:r>
            <a:endParaRPr lang="en-US" dirty="0"/>
          </a:p>
          <a:p>
            <a:r>
              <a:rPr lang="fa-IR" dirty="0"/>
              <a:t>نظریه رفتار گرایی شناختی ........................................................................................................15</a:t>
            </a:r>
            <a:endParaRPr lang="en-US" dirty="0"/>
          </a:p>
          <a:p>
            <a:r>
              <a:rPr lang="fa-IR" dirty="0"/>
              <a:t>نظریه یادگیری اجتماعی..............................................................................................................16</a:t>
            </a:r>
            <a:endParaRPr lang="en-US" dirty="0"/>
          </a:p>
          <a:p>
            <a:r>
              <a:rPr lang="fa-IR" dirty="0"/>
              <a:t>نتیجه گیری...............................................................................................................................16</a:t>
            </a:r>
            <a:endParaRPr lang="en-US" dirty="0"/>
          </a:p>
          <a:p>
            <a:r>
              <a:rPr lang="fa-IR" dirty="0"/>
              <a:t>منابع.......................................................................................................................................20</a:t>
            </a:r>
            <a:endParaRPr lang="en-US" dirty="0"/>
          </a:p>
          <a:p>
            <a:endParaRPr lang="fa-I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cs typeface="2  Titr" pitchFamily="2" charset="-78"/>
              </a:rPr>
              <a:t>مقدمه:                              </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a:xfrm>
            <a:off x="0" y="1071546"/>
            <a:ext cx="8929718" cy="5786454"/>
          </a:xfrm>
        </p:spPr>
        <p:txBody>
          <a:bodyPr>
            <a:normAutofit fontScale="70000" lnSpcReduction="20000"/>
          </a:bodyPr>
          <a:lstStyle/>
          <a:p>
            <a:pPr algn="just">
              <a:lnSpc>
                <a:spcPct val="170000"/>
              </a:lnSpc>
            </a:pPr>
            <a:r>
              <a:rPr lang="fa-IR" dirty="0">
                <a:cs typeface="2  Titr" pitchFamily="2" charset="-78"/>
              </a:rPr>
              <a:t>معنویت </a:t>
            </a:r>
            <a:r>
              <a:rPr lang="en-US" b="1" dirty="0" err="1">
                <a:cs typeface="2  Titr" pitchFamily="2" charset="-78"/>
              </a:rPr>
              <a:t>spritual</a:t>
            </a:r>
            <a:r>
              <a:rPr lang="en-US" b="1" dirty="0">
                <a:cs typeface="2  Titr" pitchFamily="2" charset="-78"/>
              </a:rPr>
              <a:t> </a:t>
            </a:r>
            <a:r>
              <a:rPr lang="fa-IR" dirty="0">
                <a:cs typeface="2  Titr" pitchFamily="2" charset="-78"/>
              </a:rPr>
              <a:t>یکی از ضرروتهای بشری است ، آن گونه که می توان انسان را معنویٌ بالطبع دانـسـت . ایـن مـعـنـویت طبعی ، همیشه آدمیان را همراهی می کند و هیچ گاه از سرشت او جدایی نـمـی پـذیـرد. ولی قبل از هر چیز لازم است تا درباره چیستی معنویت و پرسشهای مهم این عـرصـه سـخـن بـگـویـیـم . گـفـتـمـان مـعـنـویـت بـا پـرسـشـهـای فـراوانی از جمله موارد ذیل روبرو است : معنویت چیست ؟ آیا انسان به معنویت نیازمند است ؟ جهت نیازمندی انسان به معنویت چیست ؟ آیا نیاز انسان به معنویت ، همیشگی است یعنی انسان در هر مقطع زمانی و در هر اندیشه ای و در هر عصر ی به معنویت حاجت دارد؟ آیا می توان علاوه برنیازمندی انسان سنتی به معنویت از نیازمندی انسان مدرن و پسا مدرن به معنویت دم زد؟ آیا نیاز به معنویت ، تحقق پذیر است ؟ انسان معنوی از چه کارکردهای معرفت شناختی ، جهان شناختی ، انـسـان شـنـاخـتـی و وظـیـفـه شـنـاخـتـی بـرخـودار اسـت ؟ دیدگاه صاحب نظران ودیدگاه های روان درمانی در مورد معنویت چیست؟</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cs typeface="2  Titr" pitchFamily="2" charset="-78"/>
              </a:rPr>
              <a:t>معنویت چیست؟</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p:txBody>
          <a:bodyPr>
            <a:normAutofit fontScale="70000" lnSpcReduction="20000"/>
          </a:bodyPr>
          <a:lstStyle/>
          <a:p>
            <a:r>
              <a:rPr lang="fa-IR" dirty="0">
                <a:cs typeface="2  Titr" pitchFamily="2" charset="-78"/>
              </a:rPr>
              <a:t>معنویت تعاریف متعددی دارد</a:t>
            </a:r>
            <a:r>
              <a:rPr lang="en-US" dirty="0">
                <a:cs typeface="2  Titr" pitchFamily="2" charset="-78"/>
              </a:rPr>
              <a:t>:</a:t>
            </a:r>
          </a:p>
          <a:p>
            <a:r>
              <a:rPr lang="fa-IR" dirty="0">
                <a:cs typeface="2  Titr" pitchFamily="2" charset="-78"/>
              </a:rPr>
              <a:t>معنویت در لغت، مصدر جعلی معنوی و به ‌معنای معنوی بودن است و معنوی، منسوب به </a:t>
            </a:r>
            <a:r>
              <a:rPr lang="en-US" dirty="0">
                <a:cs typeface="2  Titr" pitchFamily="2" charset="-78"/>
              </a:rPr>
              <a:t>«</a:t>
            </a:r>
            <a:r>
              <a:rPr lang="fa-IR" dirty="0">
                <a:cs typeface="2  Titr" pitchFamily="2" charset="-78"/>
              </a:rPr>
              <a:t>معنی» مقابل لفظی و به معنای حقیقی، راست، اصلی، ذاتی، مطلق، باطنی و روحانی است. این اصطلاح همچنین مقابل مادی، صوری، شکل ظاهری، و معنایی که فقط به قلب شناخته می‌شود و زبان را در آن بهره‌ای نیست، می‌باشد. اعتقاد به قدرتی که در جهان عمل می کند (فرهنگ دهخدا.)</a:t>
            </a:r>
            <a:endParaRPr lang="en-US" dirty="0">
              <a:cs typeface="2  Titr" pitchFamily="2" charset="-78"/>
            </a:endParaRPr>
          </a:p>
          <a:p>
            <a:r>
              <a:rPr lang="fa-IR" dirty="0">
                <a:cs typeface="2  Titr" pitchFamily="2" charset="-78"/>
              </a:rPr>
              <a:t> </a:t>
            </a:r>
            <a:endParaRPr lang="en-US" dirty="0">
              <a:cs typeface="2  Titr" pitchFamily="2" charset="-78"/>
            </a:endParaRPr>
          </a:p>
          <a:p>
            <a:r>
              <a:rPr lang="fa-IR" dirty="0">
                <a:cs typeface="2  Titr" pitchFamily="2" charset="-78"/>
              </a:rPr>
              <a:t>معانی دیگر آن عبارتند از؛</a:t>
            </a:r>
            <a:endParaRPr lang="en-US" dirty="0">
              <a:cs typeface="2  Titr" pitchFamily="2" charset="-78"/>
            </a:endParaRPr>
          </a:p>
          <a:p>
            <a:r>
              <a:rPr lang="fa-IR" dirty="0">
                <a:cs typeface="2  Titr" pitchFamily="2" charset="-78"/>
              </a:rPr>
              <a:t>احساس ارتباط درونی با تمام مخلوقات زندگی،</a:t>
            </a:r>
            <a:r>
              <a:rPr lang="en-US" dirty="0">
                <a:cs typeface="2  Titr" pitchFamily="2" charset="-78"/>
              </a:rPr>
              <a:t> </a:t>
            </a:r>
          </a:p>
          <a:p>
            <a:r>
              <a:rPr lang="fa-IR" dirty="0">
                <a:cs typeface="2  Titr" pitchFamily="2" charset="-78"/>
              </a:rPr>
              <a:t>آگاهی از هدف و معنای زندگی و رشد ارزش های فردی،</a:t>
            </a:r>
            <a:endParaRPr lang="en-US" dirty="0">
              <a:cs typeface="2  Titr" pitchFamily="2" charset="-78"/>
            </a:endParaRPr>
          </a:p>
          <a:p>
            <a:r>
              <a:rPr lang="fa-IR" dirty="0">
                <a:cs typeface="2  Titr" pitchFamily="2" charset="-78"/>
              </a:rPr>
              <a:t>راهی که به معنا، امید، آرامش و صلح درونی در زندگی منجر می شود</a:t>
            </a:r>
            <a:r>
              <a:rPr lang="en-US" dirty="0">
                <a:cs typeface="2  Titr" pitchFamily="2" charset="-78"/>
              </a:rPr>
              <a:t>.</a:t>
            </a:r>
          </a:p>
          <a:p>
            <a:r>
              <a:rPr lang="fa-IR" dirty="0">
                <a:cs typeface="2  Titr" pitchFamily="2" charset="-78"/>
              </a:rPr>
              <a:t>معنویت اغلب با مذهب همراه است در حالی که بسیاری معتقدند معنویت بدون مذهب نیز رشد می یابد</a:t>
            </a:r>
            <a:r>
              <a:rPr lang="en-US" dirty="0">
                <a:cs typeface="2  Titr" pitchFamily="2" charset="-78"/>
              </a:rPr>
              <a:t>.</a:t>
            </a:r>
          </a:p>
          <a:p>
            <a:r>
              <a:rPr lang="fa-IR" dirty="0">
                <a:cs typeface="2  Titr" pitchFamily="2" charset="-78"/>
              </a:rPr>
              <a:t>غمخواری، نوع دوستی و تجربه صلح درونی از خصوصیات معنویت است</a:t>
            </a:r>
            <a:r>
              <a:rPr lang="en-US" dirty="0">
                <a:cs typeface="2  Titr" pitchFamily="2" charset="-78"/>
              </a:rPr>
              <a:t>.</a:t>
            </a:r>
          </a:p>
          <a:p>
            <a:r>
              <a:rPr lang="fa-IR" dirty="0">
                <a:cs typeface="2  Titr" pitchFamily="2" charset="-78"/>
              </a:rPr>
              <a:t>مطالعات نشان می دهد که معنویت نقش بزرگی در فرآیند شفابخشی دارد</a:t>
            </a:r>
            <a:endParaRPr lang="en-US" dirty="0">
              <a:cs typeface="2  Titr" pitchFamily="2" charset="-78"/>
            </a:endParaRPr>
          </a:p>
          <a:p>
            <a:endParaRPr lang="fa-IR" dirty="0">
              <a:cs typeface="2  Tit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7494"/>
            <a:ext cx="8686800" cy="1399032"/>
          </a:xfrm>
        </p:spPr>
        <p:txBody>
          <a:bodyPr>
            <a:normAutofit/>
          </a:bodyPr>
          <a:lstStyle/>
          <a:p>
            <a:pPr algn="r"/>
            <a:r>
              <a:rPr lang="fa-IR" dirty="0">
                <a:cs typeface="2  Titr" pitchFamily="2" charset="-78"/>
              </a:rPr>
              <a:t>چگونه معنویت بر سلامت اثر می گزارد؟</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p:txBody>
          <a:bodyPr/>
          <a:lstStyle/>
          <a:p>
            <a:r>
              <a:rPr lang="fa-IR" dirty="0">
                <a:cs typeface="2  Titr" pitchFamily="2" charset="-78"/>
              </a:rPr>
              <a:t>معنویت موجب رشد مهارت های مقابله ای و حمایت اجتماعی می شود. خوش بینی و امید را افزایش می دهد، منجر به احساس آرامش شده و احساس افسردگی و اضطراب را کاهش می دهد</a:t>
            </a:r>
            <a:r>
              <a:rPr lang="en-US" dirty="0">
                <a:cs typeface="2  Titr" pitchFamily="2" charset="-78"/>
              </a:rPr>
              <a:t>.</a:t>
            </a:r>
          </a:p>
          <a:p>
            <a:r>
              <a:rPr lang="fa-IR" dirty="0">
                <a:cs typeface="2  Titr" pitchFamily="2" charset="-78"/>
              </a:rPr>
              <a:t>معنویت بطور مثبتی بر ایمنی، سیستم قلبی ـ عروقی، هورمون ها و سیستم عصبی تاثیر دارد</a:t>
            </a:r>
            <a:r>
              <a:rPr lang="en-US" dirty="0">
                <a:cs typeface="2  Titr" pitchFamily="2" charset="-78"/>
              </a:rPr>
              <a:t>.</a:t>
            </a:r>
          </a:p>
          <a:p>
            <a:r>
              <a:rPr lang="en-US" dirty="0">
                <a:cs typeface="2  Titr" pitchFamily="2" charset="-78"/>
              </a:rPr>
              <a:t> </a:t>
            </a:r>
          </a:p>
          <a:p>
            <a:endParaRPr lang="fa-IR" dirty="0">
              <a:cs typeface="2  Tit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686800" cy="1399032"/>
          </a:xfrm>
        </p:spPr>
        <p:txBody>
          <a:bodyPr>
            <a:normAutofit/>
          </a:bodyPr>
          <a:lstStyle/>
          <a:p>
            <a:pPr algn="r"/>
            <a:r>
              <a:rPr lang="fa-IR" dirty="0">
                <a:cs typeface="2  Titr" pitchFamily="2" charset="-78"/>
              </a:rPr>
              <a:t>تـاريخچه اي از روان درمـاني و معنويت :</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a:xfrm>
            <a:off x="285720" y="1500174"/>
            <a:ext cx="8401080" cy="5357826"/>
          </a:xfrm>
        </p:spPr>
        <p:txBody>
          <a:bodyPr>
            <a:noAutofit/>
          </a:bodyPr>
          <a:lstStyle/>
          <a:p>
            <a:r>
              <a:rPr lang="fa-IR" sz="1600" dirty="0">
                <a:cs typeface="2  Titr" pitchFamily="2" charset="-78"/>
              </a:rPr>
              <a:t>يكي از نخستين كساني كه اين مسأله را مطرح كرد ويليام جيمز فيلسوف و روان شناس آمريكايي بود. او مي گويد: « ايمان ، بدون شك مؤثرترين درمان اضطراب است.» و اضافه مي كند: « ايمان نيرويي است كه بايد براي كمك به انسان در زندگي وجود داشته باشد، فقدان ايمان ، زنگ خطري است كه ناتواني انسان را در برابر سختيهاي زندگي اعلام مي دارد» . </a:t>
            </a:r>
            <a:endParaRPr lang="en-US" sz="1600" dirty="0">
              <a:cs typeface="2  Titr" pitchFamily="2" charset="-78"/>
            </a:endParaRPr>
          </a:p>
          <a:p>
            <a:r>
              <a:rPr lang="fa-IR" sz="1600" dirty="0">
                <a:cs typeface="2  Titr" pitchFamily="2" charset="-78"/>
              </a:rPr>
              <a:t>و در جايي ديگر مي گويد: « ميان ما و خداوند رابطه اي ناگسستني وجود دارد ، اگر ما خود را تحت اشراف خداوند متعال درآوريم و تسليم او شويم ، تمام آمال و آرزوهايمان محقق خواهد شد. » و در جايي ديگر بيان مي دارد : « همان طور كه امواج خروشان و غلتان اقيانوس نمي تواند آرامش ژرفاي آن را برهم زند و امنيت آن را پريشان سازد ، شايسته است كه دگرگونيهاي سطحي و موقت زندگي ، آرامش دروني انساني را كه عميقاًٌ به خداوند ايمان دارد ، بر هم نزند چرا كه انسان متدين واقعي ، تسليم اضطراب نمي شود و توازن شخصيت خويش را حفظ مي كند و همواره آمادة مقابله با مسائل ناخوشايندي است كه احتمالاً روزگار برايش پيش مي آورد . » </a:t>
            </a:r>
            <a:endParaRPr lang="en-US" sz="1600" dirty="0">
              <a:cs typeface="2  Titr" pitchFamily="2" charset="-78"/>
            </a:endParaRPr>
          </a:p>
          <a:p>
            <a:r>
              <a:rPr lang="fa-IR" sz="1600" dirty="0">
                <a:cs typeface="2  Titr" pitchFamily="2" charset="-78"/>
              </a:rPr>
              <a:t>كارل يونگ  مي گويد:«در طول سي سال گذشته افراد زيادي از مليتهاي مختلف جهان متمدن،‌با هم مشورت كردند و من صدها تن از بيماران را معالجه و درمان كرده ام ، اما از ميان بيماراني كه در نيمة دوم عمر خود به سر مي برند حتي يك بيمار را نيز نديدم كه اساساً مشكلش نياز به يك گرايش ديني در زندگي نباشد. به جرأت مي توانم بگويم كه تك تك آنها به اين دليل قرباني بيمـاري روانـي شده بودنـد كـه آن چيزي را كه اديـان موجود در هر زمـان به پيرامون خود مي دهند، فاقد بودند و فرد فرد آنها تنها وقتي كه به دين و ديدگاههاي ديني بازگشته بودند به طور كامل درمان شدند.» </a:t>
            </a:r>
            <a:endParaRPr lang="en-US" sz="1600" dirty="0">
              <a:cs typeface="2  Titr" pitchFamily="2" charset="-78"/>
            </a:endParaRPr>
          </a:p>
          <a:p>
            <a:r>
              <a:rPr lang="fa-IR" sz="1600" dirty="0">
                <a:cs typeface="2  Titr" pitchFamily="2" charset="-78"/>
              </a:rPr>
              <a:t>روان كاو ديگري به نام بريل معتقد است : « انسان متدين واقعي هرگز دچار بيماري هاي رواني نخواهد شد.» </a:t>
            </a:r>
            <a:endParaRPr lang="en-US" sz="1600" dirty="0">
              <a:cs typeface="2  Titr" pitchFamily="2" charset="-78"/>
            </a:endParaRPr>
          </a:p>
          <a:p>
            <a:endParaRPr lang="fa-IR" sz="1600" dirty="0">
              <a:cs typeface="2  Tit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نظريـة روان كـاوي و دين : </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a:xfrm>
            <a:off x="0" y="1357298"/>
            <a:ext cx="9144000" cy="5500702"/>
          </a:xfrm>
        </p:spPr>
        <p:txBody>
          <a:bodyPr>
            <a:noAutofit/>
          </a:bodyPr>
          <a:lstStyle/>
          <a:p>
            <a:r>
              <a:rPr lang="fa-IR" sz="1400" dirty="0">
                <a:cs typeface="2  Titr" pitchFamily="2" charset="-78"/>
              </a:rPr>
              <a:t> </a:t>
            </a:r>
            <a:endParaRPr lang="en-US" sz="1400" dirty="0">
              <a:cs typeface="2  Titr" pitchFamily="2" charset="-78"/>
            </a:endParaRPr>
          </a:p>
          <a:p>
            <a:r>
              <a:rPr lang="fa-IR" sz="1400" dirty="0">
                <a:cs typeface="2  Titr" pitchFamily="2" charset="-78"/>
              </a:rPr>
              <a:t>بسياري از درمانگران به شدت غير مذهبي ، يا به ناديده گرفتن معنويت تمايل دارند، يا آن را به عنوانم مكانيسمي دفاعي از قبيل بازگشت ، يا چيزي كه مراجع آن را به طور طبيعي كنار خواهد گذاشت در نظر مي گيرند. اين ديدگاه غالباً مربوط به درمانگراني است كه از فرويد تبعيت مي كنند. با اين همه و با وجود آنكه ديدگاه فرويد دربارة مذهب و معنويت بردنياي روان كاوي تسلط زيادي داشت ، حتي در همان آغاز رونق روانكاوي، ديدگاه مخالفي توسط كارل يونگ بيان شد. يونگ مذهب را نه براساس ايمان و اعتقاد ، بلكه بر حسب تجربه ، در نظر گرفت و گفت كه : « اصطلاح مذهب » به نگرش اشاره دارد كه مختص هشياري تغيير يافته براثر تجربه ماموراء الطبيعه ]نامينوئيسم[ است. ( وست ، ترجمة شهيدي و شيرافكن ، 1383) . </a:t>
            </a:r>
            <a:endParaRPr lang="en-US" sz="1400" dirty="0">
              <a:cs typeface="2  Titr" pitchFamily="2" charset="-78"/>
            </a:endParaRPr>
          </a:p>
          <a:p>
            <a:r>
              <a:rPr lang="fa-IR" sz="1400" dirty="0">
                <a:cs typeface="2  Titr" pitchFamily="2" charset="-78"/>
              </a:rPr>
              <a:t>فروید نگرشی بی اعتنا به معنویت و تجربه های معنوی داشته و دین را نشانه روان آزردگی می داند. او نیاز نوع بشر به مذهب را به تجربه های اولیه ی دوران کودکی مربوط می داند که از درماندگی کودک و در نتیجه ابراز نیاز و علاقه او به پدر نشات می گیرد</a:t>
            </a:r>
            <a:r>
              <a:rPr lang="en-US" sz="1400" dirty="0">
                <a:cs typeface="2  Titr" pitchFamily="2" charset="-78"/>
              </a:rPr>
              <a:t>.</a:t>
            </a:r>
          </a:p>
          <a:p>
            <a:r>
              <a:rPr lang="fa-IR" sz="1400" dirty="0">
                <a:cs typeface="2  Titr" pitchFamily="2" charset="-78"/>
              </a:rPr>
              <a:t>از نظر فروم هر عقيده و فكري تنها در صورتيكه در ساختار شخصيت فرد ريشه و زمينه داشته باشد به شالوده محكمي استوار است. هيچ فكر و عقيده اي از خميرة عاطفي خود نيرومندتر نيست در اين صورت هدف برداشت روان كاوانه از دين و فهم و درك واقعيتهاي انساني در پس سيستمهاي فكري است. كه اين سوال مطرح مي شود كه آيا نظام فكري مزبور از داخل يك خميرة عاطفي ريشه گرفته و توسعه يافته يا يك عقيدة توخالي است؟ </a:t>
            </a:r>
            <a:endParaRPr lang="en-US" sz="1400" dirty="0">
              <a:cs typeface="2  Titr" pitchFamily="2" charset="-78"/>
            </a:endParaRPr>
          </a:p>
          <a:p>
            <a:r>
              <a:rPr lang="fa-IR" sz="1400" dirty="0">
                <a:cs typeface="2  Titr" pitchFamily="2" charset="-78"/>
              </a:rPr>
              <a:t>پژوهشگران در تلاش خود براي تشخيص واقعيت انساني در پس يك نظام فكري در مرحلة اول بايد نظام مزبور را به عنوان يك كل مورد توجه قرار دهد . مفهوم هر جزء واحد يك سيستم فلسفي و ديني تنها در زمينة كلي آن سيستم تعيين مي شود ( فروم ، ترجمة نظريان ، 1359). ولي فروم عقيدة ديگري كه دارد اين است كه : در بررسي سيستم به عنوان يك كل ناهماهنگي ها و تضادهايي كه در كل وجود دارد حائز اهميت است. كه اين ناهماهنگي ها و تضادها غالباً نمايشگر تضاد بين افكار و عقايد خودآگاه و احساس و عاطفه اي است كه شالوده آن كل قرار گرفته است. </a:t>
            </a:r>
            <a:endParaRPr lang="en-US" sz="1400" dirty="0">
              <a:cs typeface="2  Titr" pitchFamily="2" charset="-78"/>
            </a:endParaRPr>
          </a:p>
          <a:p>
            <a:r>
              <a:rPr lang="fa-IR" sz="1400" dirty="0">
                <a:cs typeface="2  Titr" pitchFamily="2" charset="-78"/>
              </a:rPr>
              <a:t>در صورتيكه روان كاو و اساساً به واقعيت انساني در پس دكترينهاي مذهبي علاقه مند باشد متوجه خواهد شد كه گاه يك واقعيت انساني شالوده اديان مختلف و گاه طرز فكرهاي متضاد انساني  كه پاية تعاليم بودا ، اشعيا، مسيح، سقراط و اسپيورا را تشكيل مي دهد اساساً يكي است زيرا  محتواي آن كوشش براي نيل به محبت، عشق، حقيقت و عدالت است. </a:t>
            </a:r>
            <a:endParaRPr lang="en-US" sz="1400" dirty="0">
              <a:cs typeface="2  Titr" pitchFamily="2" charset="-78"/>
            </a:endParaRPr>
          </a:p>
          <a:p>
            <a:r>
              <a:rPr lang="fa-IR" sz="1400" dirty="0">
                <a:cs typeface="2  Titr" pitchFamily="2" charset="-78"/>
              </a:rPr>
              <a:t>يك بيان ديني مي تواند تجلي گاه طرز فكرهاي متضاد انساني باشد چنين بياني را نبايد مورد بي اعتنايي قرار داد بلكه بايد آن را از كلية جوانب و ابعاد كه واقعيت انساني مبناي بعد سوم را تشكيل مي دهد مورد ملاحظه قرار داد ( فروم ، ترجمة نظريان ، 1359) . </a:t>
            </a:r>
            <a:endParaRPr lang="en-US" sz="1400" dirty="0">
              <a:cs typeface="2  Titr" pitchFamily="2" charset="-78"/>
            </a:endParaRPr>
          </a:p>
          <a:p>
            <a:endParaRPr lang="fa-IR" sz="1400" dirty="0">
              <a:cs typeface="2  Titr"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روانشناسي ديني يونگ:</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a:xfrm>
            <a:off x="0" y="1882808"/>
            <a:ext cx="9144000" cy="4975192"/>
          </a:xfrm>
        </p:spPr>
        <p:txBody>
          <a:bodyPr>
            <a:normAutofit fontScale="55000" lnSpcReduction="20000"/>
          </a:bodyPr>
          <a:lstStyle/>
          <a:p>
            <a:r>
              <a:rPr lang="fa-IR" dirty="0">
                <a:cs typeface="2  Titr" pitchFamily="2" charset="-78"/>
              </a:rPr>
              <a:t>یونگ با تایید واقعیت روانی نیاز معنوی و مذهبی در انسان، معتقد است که در نهایت رنج هر فرد روان رنجور را می یابد. رنج برای کسی به شمار می آید که هنوز معنای خود را درنیافته است. یونگ بر خلاف فروید تجربه های معنوی و مذهبی را به عنوان جنبه های بالقوه سالم از هستی انسان در نظر می گیرد. وی معتقد است خداوند یک کهن الگو بوده و تجلی عمیق ترین سطح ذهن ناهشیار </a:t>
            </a:r>
            <a:r>
              <a:rPr lang="en-US" dirty="0">
                <a:cs typeface="2  Titr" pitchFamily="2" charset="-78"/>
              </a:rPr>
              <a:t>(</a:t>
            </a:r>
            <a:r>
              <a:rPr lang="fa-IR" dirty="0">
                <a:cs typeface="2  Titr" pitchFamily="2" charset="-78"/>
              </a:rPr>
              <a:t>ناهشیار جمعی) است. این شکل کهن الگویی از خداوند به عنوان یک واقعیت روانی و به مثابه بعدی فعال در درون زندگی روانی می باشد. همچنین یونگ اعلام داشت بیماری قرن ما بیماری مذهب است در اثر تکنولوژی وجود تعالیم و کوته نظری و تعصب، بشر قرن بیستم لا مذهب شده و سرگشته در جستجوی روح خود است و تا مذهبی نیابد آسایش ندارد. او می افزاید فاصله گرفتن از دین باعث احساس پوچی و بی هویتی در زندگی شده است و داشتن مذهب و آرمان به زندگی معنا و مفهوم می بخشد. البته آن کسی که با شهامت در راه خود شناسی گام گذارد، به خدا شناسی می رسد و در مرحله آخر به تکامل نفس می رسد . از او بسيار نقل مي كنند كه گفته است : « در ميان بيماراني كه در نيمة دوم زندگي ، يعني حدود 35 سالگي هستند، حتي يك نفر را نديده ام كه در حقيقت مشكلش، پيدا كردن ديدگاه مذهبي از زندگي نبوده باشد» (وست، ترجمه شهيدي ، شير افكن ، 1383) .</a:t>
            </a:r>
            <a:endParaRPr lang="en-US" dirty="0">
              <a:cs typeface="2  Titr" pitchFamily="2" charset="-78"/>
            </a:endParaRPr>
          </a:p>
          <a:p>
            <a:r>
              <a:rPr lang="fa-IR" dirty="0">
                <a:cs typeface="2  Titr" pitchFamily="2" charset="-78"/>
              </a:rPr>
              <a:t>يونگ با تكيه بـر ناهشيار جمعي نه تنها به لحاظ نظري راهي نو در معرفت بشر به آنچـه از طريـق علـوم تجربي و عقل گرايي قرن نوزدهم قابل وصول نيست، ارائـه مـي نمايـد؛ بلكـه بـه لحـاظ عملي، روشي براي درمان روان نژندي همگاني عصر مـا، پـوچي و بيهـودگي ناشـي از فقدان ارتباط معنوي بشر با ناهشيار، مطرح مي كند. يونـگ در بـاب ديـن، بـيش از هـر موضوعي سخن گفته است؛ زيرا همانگونه كه وي اشاره مي‌كند بي ترديد، دين يكي از قديمي ترين و عمومي ترين تظاهرات روح انساني است. مهمترين خطاي روش فرويد، از نظر يونگ اين است كه وي نه از موضع روانشناسـي، بلكـه از موضـع فيلـسوف بـا مسئله دين مواجهه داشته است. نگرش فلـسفي بـه انديـشه هـاي دينـي، روي آورد نقـد منطقي و قضاوت است؛ حال آنكه در نگرش روانشـناختي، قـضاوت مغفـول اسـت و شناخت انديشه هاي ديني به منزلة واقعيت (بدون توجـه بـه حقانيـت و عـدم حقانيـت) لحاظ مي شود. فرويد در سطح قضاوت قرار گرفته و صرفاً به دليل روش دگماتيك خود انديشةديني را موهوم پنداشته است و به همين سبب از شناخت واقعيـت ديـن محـروم مانده است.</a:t>
            </a:r>
            <a:endParaRPr lang="en-US" dirty="0">
              <a:cs typeface="2  Titr" pitchFamily="2" charset="-78"/>
            </a:endParaRPr>
          </a:p>
          <a:p>
            <a:endParaRPr lang="fa-IR" dirty="0">
              <a:cs typeface="2  Titr"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r"/>
            <a:r>
              <a:rPr lang="fa-IR" dirty="0">
                <a:cs typeface="2  Titr" pitchFamily="2" charset="-78"/>
              </a:rPr>
              <a:t>آلپورت و دينداري:</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a:xfrm>
            <a:off x="0" y="1357298"/>
            <a:ext cx="9144000" cy="5500702"/>
          </a:xfrm>
        </p:spPr>
        <p:txBody>
          <a:bodyPr>
            <a:normAutofit fontScale="62500" lnSpcReduction="20000"/>
          </a:bodyPr>
          <a:lstStyle/>
          <a:p>
            <a:pPr lvl="0"/>
            <a:r>
              <a:rPr lang="fa-IR" dirty="0">
                <a:cs typeface="2  Titr" pitchFamily="2" charset="-78"/>
              </a:rPr>
              <a:t>آلپورت بر آن است كـه احـساسات دينـي نـه مـاهيتي صـرفاً عقلانی دارند و نه كـاملاً غيرعقلانـي؛ بلكـه بيـشتر تلفيقـي از احـساس و تفكـر منطقـي اسـت. در واقـع دينداري، فلسفه اي از زندگي براي فـرد ارائـه مـي كنـد كـه نـه تنهـا مـاهيتي عقلانـي دارد، بلكـه بـه لحـاظ احـساسي و هيجـاني نيـز ارضـاكننده اسـت. بنـابراين، آلپـورت نتيجه مي گيرد كه تمـام اديـان بـزرگ دنيـا نـوعي جهـان بينـي بـراي پيـروان خـود بـه ارمغان مـي آورنـد كـه هـم سـادگي منطقـي دارد و هـم زيبـايي هارمونيـك. آلپـورت معتقـد اسـت احـساسات دينـي مـي تواننـد در فرآينـد تحـول خــود بــر چنــين ريــشه هــاي نابالغانــه اي غلبــه يابنــد و برانگيــزه هــايي كــه از آنهــا سرچشمه گرفته انـد، چيـره شـوند. بـا وقـوع چنـين پديـده اي، ديـن انگيـزة برتـر در زنــدگي فــرد مــي شــود. بــه عبــارت ديگــر، احــساسات دينــي بــه يــك كــنشوري خودمختار در چارچوب شخصيت دست مي يابند.</a:t>
            </a:r>
            <a:endParaRPr lang="en-US" dirty="0">
              <a:cs typeface="2  Titr" pitchFamily="2" charset="-78"/>
            </a:endParaRPr>
          </a:p>
          <a:p>
            <a:pPr lvl="0"/>
            <a:r>
              <a:rPr lang="en-US" dirty="0">
                <a:cs typeface="2  Titr" pitchFamily="2" charset="-78"/>
              </a:rPr>
              <a:t> </a:t>
            </a:r>
          </a:p>
          <a:p>
            <a:pPr lvl="0"/>
            <a:r>
              <a:rPr lang="fa-IR" dirty="0">
                <a:cs typeface="2  Titr" pitchFamily="2" charset="-78"/>
              </a:rPr>
              <a:t>تلاش هاي زيادي براي تفكيك مذهبي بودن و معنويت سالم و ناسالم صورت گرفته است كه يكي از مؤثرترين آنها، تلاش آلپورت در اين زمينه است. </a:t>
            </a:r>
            <a:endParaRPr lang="en-US" dirty="0">
              <a:cs typeface="2  Titr" pitchFamily="2" charset="-78"/>
            </a:endParaRPr>
          </a:p>
          <a:p>
            <a:pPr lvl="0"/>
            <a:r>
              <a:rPr lang="fa-IR" dirty="0">
                <a:cs typeface="2  Titr" pitchFamily="2" charset="-78"/>
              </a:rPr>
              <a:t>آلپورت معتقد بود كه ما مي توانيم موضع مذهبي افراد را براساس دو نوع نگرش طبقه بندي كنيم: </a:t>
            </a:r>
            <a:endParaRPr lang="en-US" dirty="0">
              <a:cs typeface="2  Titr" pitchFamily="2" charset="-78"/>
            </a:endParaRPr>
          </a:p>
          <a:p>
            <a:pPr lvl="0"/>
            <a:r>
              <a:rPr lang="fa-IR" dirty="0">
                <a:cs typeface="2  Titr" pitchFamily="2" charset="-78"/>
              </a:rPr>
              <a:t>1- افرادي كه مذهب آنها ناپخته و بيروني است كه اين افراد از مذهب به نفع خود بهره مي برند گرايش كم عمق فرد به يك مذهب يا فرقة خاص ، توسط خود او و به طور انتخابي شكل مي گيرد تا نيازهاي بعدي او را ارضا كند. در اين نوع مذهب ، توجه فرد به سوي خدا معطوف مي شود ، ولي باز هم اين توجه شامل صرف نظر كردن از خود نمي شود. </a:t>
            </a:r>
            <a:endParaRPr lang="en-US" dirty="0">
              <a:cs typeface="2  Titr" pitchFamily="2" charset="-78"/>
            </a:endParaRPr>
          </a:p>
          <a:p>
            <a:pPr lvl="0"/>
            <a:r>
              <a:rPr lang="fa-IR" dirty="0">
                <a:cs typeface="2  Titr" pitchFamily="2" charset="-78"/>
              </a:rPr>
              <a:t>2- افرادي كه مذهب آنها پخته و دروني است كه اين افراد انگيزة اصلي خود را در مذهب جستجو مي كنند و با پيوستن به مذهب يا فرقه اي خاص ، در تلاش دروني سازي مذهب و پيروي كامل از آن هستند ( وست ، ترجمة شهيدي و شير افكن ، 1383). </a:t>
            </a:r>
            <a:endParaRPr lang="en-US" dirty="0">
              <a:cs typeface="2  Titr" pitchFamily="2" charset="-78"/>
            </a:endParaRPr>
          </a:p>
          <a:p>
            <a:endParaRPr lang="fa-IR" dirty="0">
              <a:cs typeface="2  Tit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فرانكل و دين :</a:t>
            </a:r>
            <a:br>
              <a:rPr lang="en-US" dirty="0">
                <a:cs typeface="2  Titr" pitchFamily="2" charset="-78"/>
              </a:rPr>
            </a:br>
            <a:endParaRPr lang="fa-IR" dirty="0"/>
          </a:p>
        </p:txBody>
      </p:sp>
      <p:sp>
        <p:nvSpPr>
          <p:cNvPr id="3" name="Content Placeholder 2"/>
          <p:cNvSpPr>
            <a:spLocks noGrp="1"/>
          </p:cNvSpPr>
          <p:nvPr>
            <p:ph idx="1"/>
          </p:nvPr>
        </p:nvSpPr>
        <p:spPr/>
        <p:txBody>
          <a:bodyPr>
            <a:normAutofit fontScale="77500" lnSpcReduction="20000"/>
          </a:bodyPr>
          <a:lstStyle/>
          <a:p>
            <a:r>
              <a:rPr lang="fa-IR" dirty="0">
                <a:cs typeface="2  Titr" pitchFamily="2" charset="-78"/>
              </a:rPr>
              <a:t>از آنجاكه فرانكل در روان درماني خود همواره بر معناجويي تأكيد دارد، دين را نيز در همين راستا تعريف مي كند: دين تكاپوي بشر براي يـافتن معنـايي غـايي يـا نهـايي در زندگي است. يعني رفتن به سمت دين، برخاسـته از درون فـرد اسـت و او بـه سـوي انتخاب دين حركت مي كند، نه اينكه چيزي او را به اين امر واداشته باشد. به بيان ديگـر، دين باوري نه تنها از سر جبر نيست كه در اينصورت ديـن پنـداري واهـي مـيگـردد« بلكه در نهايت آزادي و از سر مسئوليت پذيري است و اين در مورد همة انسانها صادق است؛ زيرا يك احساس مذهبي عميق و ريشه دار در اعماق ضمير ناهـشيار(يـا شـعور باطن) همة انسانها وجود دارد. بنابراين، احساسات دينـي امـوري عارضـي و تحميـل شده از بيرون نيست؛ بلكه ريشه در ناهشيار روحاني ما دارد و اين بـدان معناسـت كـه براساس برداشت خاصي از نظرية فطرت مي تـوان گفـت احـساسات دينـي از نظرگـاه فرانكل فطري اند؛ يعني دينداري امري ثانوي نيست كه طي فرايند خاصي حاصل شده باشد؛ بلكه نهاد آن در درون آدمي ريشه دارد. پس دينداري همزاد و همراه آدمي است.</a:t>
            </a:r>
            <a:endParaRPr lang="en-US" dirty="0">
              <a:cs typeface="2  Titr" pitchFamily="2" charset="-78"/>
            </a:endParaRPr>
          </a:p>
          <a:p>
            <a:endParaRPr lang="fa-IR" dirty="0">
              <a:cs typeface="2  Titr"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درمان انسان گرایی:</a:t>
            </a:r>
            <a:br>
              <a:rPr lang="en-US" dirty="0">
                <a:cs typeface="2  Titr" pitchFamily="2" charset="-78"/>
              </a:rPr>
            </a:br>
            <a:endParaRPr lang="fa-IR" dirty="0"/>
          </a:p>
        </p:txBody>
      </p:sp>
      <p:sp>
        <p:nvSpPr>
          <p:cNvPr id="3" name="Content Placeholder 2"/>
          <p:cNvSpPr>
            <a:spLocks noGrp="1"/>
          </p:cNvSpPr>
          <p:nvPr>
            <p:ph idx="1"/>
          </p:nvPr>
        </p:nvSpPr>
        <p:spPr/>
        <p:txBody>
          <a:bodyPr>
            <a:normAutofit fontScale="77500" lnSpcReduction="20000"/>
          </a:bodyPr>
          <a:lstStyle/>
          <a:p>
            <a:r>
              <a:rPr lang="fa-IR" dirty="0">
                <a:cs typeface="2  Titr" pitchFamily="2" charset="-78"/>
              </a:rPr>
              <a:t>در سنت انسان گرایی،موضوع معنویت واین معنویت در درمان چگونه مورد استفاده قرار میگیرد ،بستگی به درمان گران ومکاتب نظری آنها دارد. درمان گران انسان گرا بیشتر از روانکا وان تمایل دارند که از سلامت احتمالی در معنویت مراجع اطمینان حاصل کنند وکمتر احتمال می رود که تجربه های عرفانی مراجع را بر حسب مکانیسم دفاعی واپس روی در او تفسیر کنند (آلمن وهمکاران،1992).</a:t>
            </a:r>
            <a:endParaRPr lang="en-US" dirty="0">
              <a:cs typeface="2  Titr" pitchFamily="2" charset="-78"/>
            </a:endParaRPr>
          </a:p>
          <a:p>
            <a:r>
              <a:rPr lang="fa-IR" dirty="0">
                <a:cs typeface="2  Titr" pitchFamily="2" charset="-78"/>
              </a:rPr>
              <a:t>بیشتر درمان گران انسان گرا از یک مدل کلی پیروی می کنند که بر مبنای آن،افراد به عنوان موجودات فیزیکی ،هیجانی ،عاطفی و معنوی در نظر گرفته می شوند .در نتیجه معنویت وتجربه های معنوی نیز پذیرفته شده است وحتی به عنوان پدیده قابل اکتشاف ازآنها استقبال می شود.البته کمتر احتمال دارد که در مقایسه با درمان گران فرا فردی ،درمانگران انسان گرای سنتی در ارتباط با چنین پدیده ای تجربه داشته باشند .همچنین با توجه به این که در برنامه های آموزشی درمان گران انسان گرا مسائل معنوی وفرا فردی به صورت سطحی مطرح می شود .واین برنامه ها معمولا نظام مند وطرح ریزی شده نیستند ودر نتیجه واکنش به معنویت مراجع نیز معمولا به شخص درمان گر بستگی دارد .</a:t>
            </a:r>
            <a:endParaRPr lang="en-US" dirty="0">
              <a:cs typeface="2  Titr" pitchFamily="2" charset="-78"/>
            </a:endParaRPr>
          </a:p>
          <a:p>
            <a:endParaRPr lang="fa-IR" dirty="0">
              <a:cs typeface="2  Tit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روان شناسی فرا فردی :</a:t>
            </a:r>
            <a:br>
              <a:rPr lang="en-US" dirty="0">
                <a:cs typeface="2  Titr" pitchFamily="2" charset="-78"/>
              </a:rPr>
            </a:br>
            <a:endParaRPr lang="fa-IR" dirty="0"/>
          </a:p>
        </p:txBody>
      </p:sp>
      <p:sp>
        <p:nvSpPr>
          <p:cNvPr id="3" name="Content Placeholder 2"/>
          <p:cNvSpPr>
            <a:spLocks noGrp="1"/>
          </p:cNvSpPr>
          <p:nvPr>
            <p:ph idx="1"/>
          </p:nvPr>
        </p:nvSpPr>
        <p:spPr/>
        <p:txBody>
          <a:bodyPr>
            <a:normAutofit lnSpcReduction="10000"/>
          </a:bodyPr>
          <a:lstStyle/>
          <a:p>
            <a:r>
              <a:rPr lang="fa-IR" dirty="0">
                <a:cs typeface="2  Titr" pitchFamily="2" charset="-78"/>
              </a:rPr>
              <a:t>روان شناسی فرا فردی معمولا شاخه ای از روان شناسی انسان گرا محسوب می شود اما به نظر می رسد که این رشته استحقاق آن را دارد که به عنوان یک مکتب روان شناسی منحصربه فرد نیز بررسی شود.رویکردهای فرا فردی ،سه نیروی اولیه را مطرح می کنند ودر عین حال از مفاهیمی که انسان را فقط موجودی شهودی ،عرفانی ، روانی ومعنوی می دانند فرا تر مروند. اما مهمتر ازهمه این است که در این رویکرد انسان به عنوان موجودی وحدت پذیر ودارای توانایی بالقوه برای رشد جامعه کلیه استعدادهایشان به شمار می آید(هندریکس ووین هولد،1982)</a:t>
            </a:r>
            <a:endParaRPr lang="en-US" dirty="0">
              <a:cs typeface="2  Titr" pitchFamily="2" charset="-78"/>
            </a:endParaRPr>
          </a:p>
          <a:p>
            <a:endParaRPr lang="fa-IR" dirty="0">
              <a:cs typeface="2  Tit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رویکردهای التقاطی ویکپارچه:</a:t>
            </a:r>
            <a:br>
              <a:rPr lang="en-US" dirty="0">
                <a:cs typeface="2  Titr" pitchFamily="2" charset="-78"/>
              </a:rPr>
            </a:br>
            <a:endParaRPr lang="fa-IR" dirty="0"/>
          </a:p>
        </p:txBody>
      </p:sp>
      <p:sp>
        <p:nvSpPr>
          <p:cNvPr id="3" name="Content Placeholder 2"/>
          <p:cNvSpPr>
            <a:spLocks noGrp="1"/>
          </p:cNvSpPr>
          <p:nvPr>
            <p:ph idx="1"/>
          </p:nvPr>
        </p:nvSpPr>
        <p:spPr/>
        <p:txBody>
          <a:bodyPr>
            <a:normAutofit fontScale="92500" lnSpcReduction="20000"/>
          </a:bodyPr>
          <a:lstStyle/>
          <a:p>
            <a:r>
              <a:rPr lang="fa-IR" dirty="0">
                <a:cs typeface="2  Titr" pitchFamily="2" charset="-78"/>
              </a:rPr>
              <a:t>تکیه و تمرکز اصلی رویکردهای التقاطی و یکپارچه ،بر درمان کوتاه مدت است که احتمال دارد باعث شود توجه دقیق به مسائل کاهش یابد.</a:t>
            </a:r>
            <a:endParaRPr lang="en-US" dirty="0">
              <a:cs typeface="2  Titr" pitchFamily="2" charset="-78"/>
            </a:endParaRPr>
          </a:p>
          <a:p>
            <a:r>
              <a:rPr lang="fa-IR" dirty="0">
                <a:cs typeface="2  Titr" pitchFamily="2" charset="-78"/>
              </a:rPr>
              <a:t>یکی از مشکلات کارکردن به عنوان درمان گر التقاطی یا یکپارچه ،انتخاب یک پایگاه فلسفی مناسب برای یکپارچه کردن وجوه درمان است برای مثال ایگان با اینکه دارای زمینه یسوعی بوده است ،بر انسان گرایانه بودن فلسفه اساسی خود ،اصرار زیادی می ورزد در چنین چارچوبی،راهکارهای ویژه ای که از منابع مذهبی اقتباس شده میتوانند به طرز مشابه با همان راهکارهای رفتاری شناختی که قبلا شرح آن رفت ،مورد استفاده قرار گیرند با این همه در کتاب ایگان تحت عنوان"یاری دهنده ماهر"هیچ اشاره ای به معنویت یا مذهب نشده است.</a:t>
            </a:r>
            <a:endParaRPr lang="en-US" dirty="0">
              <a:cs typeface="2  Titr" pitchFamily="2" charset="-78"/>
            </a:endParaRPr>
          </a:p>
          <a:p>
            <a:endParaRPr lang="fa-IR" dirty="0">
              <a:cs typeface="2  Tit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درمان چند فرهنگی :</a:t>
            </a:r>
            <a:br>
              <a:rPr lang="en-US" dirty="0">
                <a:cs typeface="2  Titr" pitchFamily="2" charset="-78"/>
              </a:rPr>
            </a:br>
            <a:endParaRPr lang="fa-IR" dirty="0"/>
          </a:p>
        </p:txBody>
      </p:sp>
      <p:sp>
        <p:nvSpPr>
          <p:cNvPr id="3" name="Content Placeholder 2"/>
          <p:cNvSpPr>
            <a:spLocks noGrp="1"/>
          </p:cNvSpPr>
          <p:nvPr>
            <p:ph idx="1"/>
          </p:nvPr>
        </p:nvSpPr>
        <p:spPr/>
        <p:txBody>
          <a:bodyPr>
            <a:normAutofit fontScale="77500" lnSpcReduction="20000"/>
          </a:bodyPr>
          <a:lstStyle/>
          <a:p>
            <a:r>
              <a:rPr lang="fa-IR" dirty="0">
                <a:cs typeface="2  Titr" pitchFamily="2" charset="-78"/>
              </a:rPr>
              <a:t>مشاوره چند فرهنگی،نوعی مشاوره است که با افرادی دارای زمینه های فرهنگی متفاوت ومختلف یا بین آنها،صورت می گیرد(جکسون،1995:3).</a:t>
            </a:r>
            <a:endParaRPr lang="en-US" dirty="0">
              <a:cs typeface="2  Titr" pitchFamily="2" charset="-78"/>
            </a:endParaRPr>
          </a:p>
          <a:p>
            <a:r>
              <a:rPr lang="fa-IR" dirty="0">
                <a:cs typeface="2  Titr" pitchFamily="2" charset="-78"/>
              </a:rPr>
              <a:t>جان مک لاد در کتاب (مقدمه ای بر مشاوره)می گوید کاربرد مشاوره چند فرهنگی به آسانی با رویکردهای اصلی مشاوره قابل انطباق نیست.برخی از مشاوران چند فرهنگی ،به صورت تمام و کمال در حیطه مکاتب روان پویایی،انسان گرایی،یا شناختی-رفتاری قرار می گیرند اما برخی دیگر از آنها،بیشترالتقاطی و ترکیبی عمل می کنند.جمعبندی او این است که (مشاوره چند فرهنگی ،رویکردی یکپارچه است که نظریه یی فرهنگ مدار در باب هویت فردی را به صورت زیر بنای گزینش نظرات و فنون مشاوره به کار می رود).بنابراین مشاوره چند فرهنگی،عضویت در یک یا چند فرهنگ را یکی از عوامل اصلی رشدهویت فردی میداند،و بررسی مشکلات شخص از دیدگاه فرهنگ او ونظر این فرهنگ در موردسلامتی و بهزیستی،را لازم می شمارد. </a:t>
            </a:r>
            <a:endParaRPr lang="en-US" dirty="0">
              <a:cs typeface="2  Titr" pitchFamily="2" charset="-78"/>
            </a:endParaRPr>
          </a:p>
          <a:p>
            <a:endParaRPr lang="fa-IR" dirty="0">
              <a:cs typeface="2  Tit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نظريـة رفتـارگرايي شناختي: </a:t>
            </a:r>
            <a:br>
              <a:rPr lang="en-US" dirty="0">
                <a:cs typeface="2  Titr" pitchFamily="2" charset="-78"/>
              </a:rPr>
            </a:br>
            <a:endParaRPr lang="fa-IR" dirty="0"/>
          </a:p>
        </p:txBody>
      </p:sp>
      <p:sp>
        <p:nvSpPr>
          <p:cNvPr id="3" name="Content Placeholder 2"/>
          <p:cNvSpPr>
            <a:spLocks noGrp="1"/>
          </p:cNvSpPr>
          <p:nvPr>
            <p:ph idx="1"/>
          </p:nvPr>
        </p:nvSpPr>
        <p:spPr>
          <a:xfrm>
            <a:off x="0" y="1643050"/>
            <a:ext cx="9144000" cy="5214950"/>
          </a:xfrm>
        </p:spPr>
        <p:txBody>
          <a:bodyPr>
            <a:normAutofit fontScale="92500" lnSpcReduction="20000"/>
          </a:bodyPr>
          <a:lstStyle/>
          <a:p>
            <a:pPr algn="just"/>
            <a:r>
              <a:rPr lang="fa-IR" dirty="0">
                <a:cs typeface="2  Titr" pitchFamily="2" charset="-78"/>
              </a:rPr>
              <a:t>رفتاردرمانی برخاسته از نظر اسکینر اختلالات زندگی افراد را ناشی از یادگیری دانسته و به همین دلیل یادگیری زدایی را در اصلاح آن ها موثر می داند</a:t>
            </a:r>
            <a:r>
              <a:rPr lang="en-US" dirty="0">
                <a:cs typeface="2  Titr" pitchFamily="2" charset="-78"/>
              </a:rPr>
              <a:t>. </a:t>
            </a:r>
            <a:r>
              <a:rPr lang="fa-IR" dirty="0">
                <a:cs typeface="2  Titr" pitchFamily="2" charset="-78"/>
              </a:rPr>
              <a:t>رفتار درمانی به جای تمرکز بر فرآیندهای درونی مانند رویاها،تخیلات و تکانه ها، بر رفتار قابل مشاهده و نحوه تغییر آن تمرکز دارد. به همین دلیل</a:t>
            </a:r>
            <a:r>
              <a:rPr lang="en-US" dirty="0">
                <a:cs typeface="2  Titr" pitchFamily="2" charset="-78"/>
              </a:rPr>
              <a:t>" </a:t>
            </a:r>
            <a:r>
              <a:rPr lang="fa-IR" dirty="0">
                <a:cs typeface="2  Titr" pitchFamily="2" charset="-78"/>
              </a:rPr>
              <a:t>روآن" معتقد است که رویکردهای رفتاری کمتر می توانند در زمینه معنویت، سخنی داشته باشند</a:t>
            </a:r>
            <a:r>
              <a:rPr lang="en-US" dirty="0">
                <a:cs typeface="2  Titr" pitchFamily="2" charset="-78"/>
              </a:rPr>
              <a:t>.</a:t>
            </a:r>
          </a:p>
          <a:p>
            <a:pPr algn="just"/>
            <a:r>
              <a:rPr lang="fa-IR" dirty="0">
                <a:cs typeface="2  Titr" pitchFamily="2" charset="-78"/>
              </a:rPr>
              <a:t>با اين حال اخيراً پيشرفتهايي در اين زمينه صورت گرفته و از درمانهاي شناختي – رفتاري داراي محتواي مذهبي، با موفقيت استفاده شده است . اين نوع درمان به خصوص در مورد مراجعاني كه گرايش مذهبي داشته اند موفقيت آميز بوده و اين توفيق به ديدگاه مذهبي درمانگر وابسته نبوده است. در خصوص استفاده از زمينه هاي الهيات بر پاية آيه هاي انجيل و تصوير پردازي، درمانگراني كه ديدگاه مذهبي نداشتند در مقايسه با درمانگران داراي گرايش مذهبي ، نتايج بهتري به دست آوردند. ( وست ، ترجمة شهيدي، شيرافكن ، 1393).</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نظريـة يـادگيري اجتمـاعي : </a:t>
            </a:r>
            <a:br>
              <a:rPr lang="en-US" dirty="0">
                <a:cs typeface="2  Titr" pitchFamily="2" charset="-78"/>
              </a:rPr>
            </a:br>
            <a:endParaRPr lang="fa-IR" dirty="0"/>
          </a:p>
        </p:txBody>
      </p:sp>
      <p:sp>
        <p:nvSpPr>
          <p:cNvPr id="3" name="Content Placeholder 2"/>
          <p:cNvSpPr>
            <a:spLocks noGrp="1"/>
          </p:cNvSpPr>
          <p:nvPr>
            <p:ph idx="1"/>
          </p:nvPr>
        </p:nvSpPr>
        <p:spPr/>
        <p:txBody>
          <a:bodyPr>
            <a:normAutofit fontScale="85000" lnSpcReduction="20000"/>
          </a:bodyPr>
          <a:lstStyle/>
          <a:p>
            <a:r>
              <a:rPr lang="fa-IR" dirty="0">
                <a:cs typeface="2  Titr" pitchFamily="2" charset="-78"/>
              </a:rPr>
              <a:t>براساس نظرية يادگيري اجتماعي ، رفتارهاي انحرافي و مجرمانه اساساً به وسيلة تداعي هاي فرد رخ مي دهد. </a:t>
            </a:r>
            <a:endParaRPr lang="en-US" dirty="0">
              <a:cs typeface="2  Titr" pitchFamily="2" charset="-78"/>
            </a:endParaRPr>
          </a:p>
          <a:p>
            <a:r>
              <a:rPr lang="fa-IR" dirty="0">
                <a:cs typeface="2  Titr" pitchFamily="2" charset="-78"/>
              </a:rPr>
              <a:t>تداعي ها ، معاني يا الگوهاي رفتاري هستند كه فرد قبلاً آن را كسب كرده و به او اجازه بروز (تقويت) يا نحي (تنبيه) چنين رفتارهايي را مي دهد . </a:t>
            </a:r>
            <a:endParaRPr lang="en-US" dirty="0">
              <a:cs typeface="2  Titr" pitchFamily="2" charset="-78"/>
            </a:endParaRPr>
          </a:p>
          <a:p>
            <a:r>
              <a:rPr lang="fa-IR" dirty="0">
                <a:cs typeface="2  Titr" pitchFamily="2" charset="-78"/>
              </a:rPr>
              <a:t>نظريه پردازان اجتماعي معتقدند كه همرنگي امري طبيعي است و اين سوال را مطرح مي كنند كه چرا مردم قوانين را زيرپاي مي گذارند ؟ و خود نيز پاسخ مي دهند كه براساس اين نظريه فرد ياد مي گيرد كه قانون شكن باشد ، چرا كه از طريق گروههاي اوليه مثل خانواده و دوستان اين اعمال را ياد گرفته است. </a:t>
            </a:r>
            <a:endParaRPr lang="en-US" dirty="0">
              <a:cs typeface="2  Titr" pitchFamily="2" charset="-78"/>
            </a:endParaRPr>
          </a:p>
          <a:p>
            <a:r>
              <a:rPr lang="fa-IR" dirty="0">
                <a:cs typeface="2  Titr" pitchFamily="2" charset="-78"/>
              </a:rPr>
              <a:t>بيشتر نظريه پردازان يادگيري اجتماعي دربارة مذهب كمتر سخن گفته اند ولي مذهب مي تواند نقش مهمي را در يادگيري نگرشها و شيوه هاي زندگي فرد ايفا كند ( صادقي ، 1381 ) . </a:t>
            </a:r>
            <a:endParaRPr lang="en-US" dirty="0">
              <a:cs typeface="2  Titr" pitchFamily="2" charset="-78"/>
            </a:endParaRPr>
          </a:p>
          <a:p>
            <a:endParaRPr lang="fa-IR" dirty="0">
              <a:cs typeface="2  Titr"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cs typeface="2  Titr" pitchFamily="2" charset="-78"/>
              </a:rPr>
              <a:t>نتيجـه گيـري : </a:t>
            </a:r>
            <a:br>
              <a:rPr lang="en-US" dirty="0">
                <a:cs typeface="2  Titr" pitchFamily="2" charset="-78"/>
              </a:rPr>
            </a:br>
            <a:endParaRPr lang="fa-IR" dirty="0"/>
          </a:p>
        </p:txBody>
      </p:sp>
      <p:sp>
        <p:nvSpPr>
          <p:cNvPr id="3" name="Content Placeholder 2"/>
          <p:cNvSpPr>
            <a:spLocks noGrp="1"/>
          </p:cNvSpPr>
          <p:nvPr>
            <p:ph idx="1"/>
          </p:nvPr>
        </p:nvSpPr>
        <p:spPr/>
        <p:txBody>
          <a:bodyPr>
            <a:normAutofit fontScale="77500" lnSpcReduction="20000"/>
          </a:bodyPr>
          <a:lstStyle/>
          <a:p>
            <a:r>
              <a:rPr lang="fa-IR" dirty="0">
                <a:cs typeface="2  Titr" pitchFamily="2" charset="-78"/>
              </a:rPr>
              <a:t>كنكاش دربارة معنويت و تجربه هاي معنوي ، با اين پيش فرض همراه بوده كه افراد داراي زندگي معنوي فعال،‌ بدون شك از نظر روان شناختي افراد سالمي هستند اما بديهي است كه اين امر هميشه و در مورد همة انسانها صادق نيست . براي انساني كه با ذهنيت مذهبي، كمك درماني مي طلبد، مسائل بهداشت رواني به ويژه در ارزيابي و تشخيص، به طرز روشني مدنظر قرار مي گيرد. </a:t>
            </a:r>
            <a:endParaRPr lang="en-US" dirty="0">
              <a:cs typeface="2  Titr" pitchFamily="2" charset="-78"/>
            </a:endParaRPr>
          </a:p>
          <a:p>
            <a:r>
              <a:rPr lang="fa-IR" dirty="0">
                <a:cs typeface="2  Titr" pitchFamily="2" charset="-78"/>
              </a:rPr>
              <a:t>اعتماد و توكل به منبع ازلي و ابدي كه توان خداوند بالاتر از سطح ماديات است در تقويت قواي روحي آدمي بسيار مؤثر خواهد بود از اين رو برقراري ارتباط با خداوند در قالب دعا و نيايش عزت نفس والايي را به انسان مي دهد. </a:t>
            </a:r>
            <a:endParaRPr lang="en-US" dirty="0">
              <a:cs typeface="2  Titr" pitchFamily="2" charset="-78"/>
            </a:endParaRPr>
          </a:p>
          <a:p>
            <a:r>
              <a:rPr lang="fa-IR" dirty="0">
                <a:cs typeface="2  Titr" pitchFamily="2" charset="-78"/>
              </a:rPr>
              <a:t>نهايت اينكه ، كارشناسان ديني و درمانی در مورد ارزشمند بودن نقش معنویت در زندگي فردي و اجتماعي اتفاق نظر داشته وآن را يكي از بهترين و تأثير گذارترين فعاليتها براي كسب آرامش روحي و رواني دانسته و اعتقاد دارند عمل معنوي اعتماد به نفس ، شجاعت و عزت نفس را در انسان افزايش خواهد داد. </a:t>
            </a:r>
            <a:endParaRPr lang="en-US" dirty="0">
              <a:cs typeface="2  Titr" pitchFamily="2" charset="-78"/>
            </a:endParaRPr>
          </a:p>
          <a:p>
            <a:endParaRPr lang="fa-IR" dirty="0">
              <a:cs typeface="2  Titr"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a:cs typeface="2  Titr" pitchFamily="2" charset="-78"/>
              </a:rPr>
              <a:t>معرفی کنفرانس ها در زمینه معنویت و مذهب</a:t>
            </a:r>
            <a:br>
              <a:rPr lang="en-US" dirty="0">
                <a:cs typeface="2  Titr" pitchFamily="2" charset="-78"/>
              </a:rPr>
            </a:br>
            <a:endParaRPr lang="fa-IR" dirty="0">
              <a:cs typeface="2  Titr" pitchFamily="2" charset="-78"/>
            </a:endParaRPr>
          </a:p>
        </p:txBody>
      </p:sp>
      <p:sp>
        <p:nvSpPr>
          <p:cNvPr id="3" name="Content Placeholder 2"/>
          <p:cNvSpPr>
            <a:spLocks noGrp="1"/>
          </p:cNvSpPr>
          <p:nvPr>
            <p:ph idx="1"/>
          </p:nvPr>
        </p:nvSpPr>
        <p:spPr>
          <a:xfrm>
            <a:off x="0" y="1142984"/>
            <a:ext cx="9286908" cy="5715016"/>
          </a:xfrm>
        </p:spPr>
        <p:txBody>
          <a:bodyPr>
            <a:normAutofit fontScale="40000" lnSpcReduction="20000"/>
          </a:bodyPr>
          <a:lstStyle/>
          <a:p>
            <a:r>
              <a:rPr lang="fa-IR" dirty="0"/>
              <a:t>چهارمین کنفرانس بین المللی مذهب و معنویت در جامعه</a:t>
            </a:r>
            <a:endParaRPr lang="en-US" dirty="0"/>
          </a:p>
          <a:p>
            <a:r>
              <a:rPr lang="en-US" dirty="0"/>
              <a:t>29 </a:t>
            </a:r>
            <a:r>
              <a:rPr lang="fa-IR" dirty="0"/>
              <a:t>تا 30 آوریل 2014 درکاستاریکا</a:t>
            </a:r>
            <a:endParaRPr lang="en-US" dirty="0"/>
          </a:p>
          <a:p>
            <a:r>
              <a:rPr lang="en-US" dirty="0"/>
              <a:t>http://religioninsociety.com/</a:t>
            </a:r>
          </a:p>
          <a:p>
            <a:r>
              <a:rPr lang="fa-IR" dirty="0"/>
              <a:t>چهارمین کنفرانس مذهب، معنویت و سلامت اروپا</a:t>
            </a:r>
            <a:endParaRPr lang="en-US" dirty="0"/>
          </a:p>
          <a:p>
            <a:r>
              <a:rPr lang="en-US" dirty="0"/>
              <a:t>22 </a:t>
            </a:r>
            <a:r>
              <a:rPr lang="fa-IR" dirty="0"/>
              <a:t>تا 24 می 2014 در مالتا</a:t>
            </a:r>
            <a:r>
              <a:rPr lang="en-US" dirty="0"/>
              <a:t> </a:t>
            </a:r>
          </a:p>
          <a:p>
            <a:r>
              <a:rPr lang="en-US" dirty="0"/>
              <a:t>http://www.ecrsh.eu/</a:t>
            </a:r>
          </a:p>
          <a:p>
            <a:r>
              <a:rPr lang="en-US" dirty="0"/>
              <a:t> </a:t>
            </a:r>
          </a:p>
          <a:p>
            <a:r>
              <a:rPr lang="fa-IR" dirty="0"/>
              <a:t>معرفی افراد متخصص در زمینه معنویت و مذهب در روانشناسی</a:t>
            </a:r>
            <a:endParaRPr lang="en-US" dirty="0"/>
          </a:p>
          <a:p>
            <a:r>
              <a:rPr lang="fa-IR" dirty="0"/>
              <a:t>بخش </a:t>
            </a:r>
            <a:r>
              <a:rPr lang="en-US" dirty="0"/>
              <a:t>36 </a:t>
            </a:r>
            <a:r>
              <a:rPr lang="fa-IR" dirty="0"/>
              <a:t>در انجمن روانشناسی آمریکا از سال 1976 برای روانشناسی مذهب و معنویت در نظر گرفته شده است که تمامی افراد متخصص در این زمینه در این انجمن گرد هم آمده اند</a:t>
            </a:r>
            <a:r>
              <a:rPr lang="en-US" dirty="0"/>
              <a:t>.</a:t>
            </a:r>
          </a:p>
          <a:p>
            <a:r>
              <a:rPr lang="en-US" dirty="0"/>
              <a:t>http://www.apadivisions.org/division-36/index.aspx</a:t>
            </a:r>
          </a:p>
          <a:p>
            <a:r>
              <a:rPr lang="fa-IR" dirty="0"/>
              <a:t>برخی از این افراد عبارتند از</a:t>
            </a:r>
            <a:r>
              <a:rPr lang="en-US" dirty="0"/>
              <a:t>:</a:t>
            </a:r>
          </a:p>
          <a:p>
            <a:r>
              <a:rPr lang="en-US" dirty="0"/>
              <a:t> </a:t>
            </a:r>
          </a:p>
          <a:p>
            <a:r>
              <a:rPr lang="fa-IR" dirty="0"/>
              <a:t>کنت پارگامنت</a:t>
            </a:r>
            <a:r>
              <a:rPr lang="en-US" dirty="0"/>
              <a:t> (Kenneth I. </a:t>
            </a:r>
            <a:r>
              <a:rPr lang="en-US" dirty="0" err="1"/>
              <a:t>Pargament</a:t>
            </a:r>
            <a:r>
              <a:rPr lang="en-US" dirty="0"/>
              <a:t>)</a:t>
            </a:r>
          </a:p>
          <a:p>
            <a:r>
              <a:rPr lang="fa-IR" dirty="0"/>
              <a:t>سر دبیر کتاب راهنمای انجمن روانشناسی آمریکا؛ روانشناسی، مذهب و معنویت</a:t>
            </a:r>
            <a:r>
              <a:rPr lang="en-US" dirty="0"/>
              <a:t> </a:t>
            </a:r>
          </a:p>
          <a:p>
            <a:r>
              <a:rPr lang="en-US" dirty="0"/>
              <a:t>APA Handbook of Psychology, Religion and Spirituality(2013) </a:t>
            </a:r>
          </a:p>
          <a:p>
            <a:r>
              <a:rPr lang="fa-IR" dirty="0"/>
              <a:t>نویسنده کتاب های</a:t>
            </a:r>
            <a:r>
              <a:rPr lang="en-US" dirty="0"/>
              <a:t>:</a:t>
            </a:r>
          </a:p>
          <a:p>
            <a:r>
              <a:rPr lang="en-US" dirty="0"/>
              <a:t>“Spirituality integrated psychology” (2011)</a:t>
            </a:r>
          </a:p>
          <a:p>
            <a:r>
              <a:rPr lang="en-US" dirty="0"/>
              <a:t>“Spiritually Integrated Psychotherapy: Understanding and Addressing the Sacred” (2007)</a:t>
            </a:r>
          </a:p>
          <a:p>
            <a:r>
              <a:rPr lang="en-US" dirty="0"/>
              <a:t>“The Psychology of Religion and Coping: Theory, Research, Practice” (1997)</a:t>
            </a:r>
          </a:p>
          <a:p>
            <a:r>
              <a:rPr lang="fa-IR" dirty="0"/>
              <a:t>مقالات مرتبط اخیر</a:t>
            </a:r>
            <a:r>
              <a:rPr lang="en-US" dirty="0"/>
              <a:t>:</a:t>
            </a:r>
          </a:p>
          <a:p>
            <a:r>
              <a:rPr lang="en-US" dirty="0"/>
              <a:t>Migraines and meditation: does spirituality matter? (2008)</a:t>
            </a:r>
          </a:p>
          <a:p>
            <a:r>
              <a:rPr lang="en-US" dirty="0"/>
              <a:t>Sacred changes: Spiritual conversion and transformation. (2004)</a:t>
            </a:r>
          </a:p>
          <a:p>
            <a:r>
              <a:rPr lang="en-US" dirty="0"/>
              <a:t> </a:t>
            </a:r>
          </a:p>
          <a:p>
            <a:r>
              <a:rPr lang="fa-IR" dirty="0"/>
              <a:t>کریستال پارک</a:t>
            </a:r>
            <a:r>
              <a:rPr lang="en-US" dirty="0"/>
              <a:t> (Crystal L. Park)</a:t>
            </a:r>
          </a:p>
          <a:p>
            <a:r>
              <a:rPr lang="fa-IR" dirty="0"/>
              <a:t>نویسنده کتاب</a:t>
            </a:r>
            <a:r>
              <a:rPr lang="en-US" dirty="0"/>
              <a:t>:</a:t>
            </a:r>
          </a:p>
          <a:p>
            <a:r>
              <a:rPr lang="en-US" dirty="0"/>
              <a:t>Handbook of the Psychology of Religion and Spirituality (2013)</a:t>
            </a:r>
          </a:p>
          <a:p>
            <a:r>
              <a:rPr lang="en-US" dirty="0"/>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0"/>
            <a:ext cx="9001156" cy="6858000"/>
          </a:xfrm>
        </p:spPr>
        <p:txBody>
          <a:bodyPr>
            <a:normAutofit fontScale="47500" lnSpcReduction="20000"/>
          </a:bodyPr>
          <a:lstStyle/>
          <a:p>
            <a:endParaRPr lang="fa-IR" dirty="0">
              <a:cs typeface="2  Titr" pitchFamily="2" charset="-78"/>
            </a:endParaRPr>
          </a:p>
          <a:p>
            <a:endParaRPr lang="fa-IR" dirty="0">
              <a:cs typeface="2  Titr" pitchFamily="2" charset="-78"/>
            </a:endParaRPr>
          </a:p>
          <a:p>
            <a:r>
              <a:rPr lang="fa-IR" dirty="0">
                <a:cs typeface="2  Titr" pitchFamily="2" charset="-78"/>
              </a:rPr>
              <a:t>توماس پلانت</a:t>
            </a:r>
            <a:r>
              <a:rPr lang="en-US" dirty="0">
                <a:cs typeface="2  Titr" pitchFamily="2" charset="-78"/>
              </a:rPr>
              <a:t> (Thomas G. </a:t>
            </a:r>
            <a:r>
              <a:rPr lang="en-US" dirty="0" err="1">
                <a:cs typeface="2  Titr" pitchFamily="2" charset="-78"/>
              </a:rPr>
              <a:t>Plante</a:t>
            </a:r>
            <a:r>
              <a:rPr lang="en-US" dirty="0">
                <a:cs typeface="2  Titr" pitchFamily="2" charset="-78"/>
              </a:rPr>
              <a:t>)</a:t>
            </a:r>
          </a:p>
          <a:p>
            <a:r>
              <a:rPr lang="fa-IR" dirty="0">
                <a:cs typeface="2  Titr" pitchFamily="2" charset="-78"/>
              </a:rPr>
              <a:t>نویسنده کتاب های</a:t>
            </a:r>
            <a:r>
              <a:rPr lang="en-US" dirty="0">
                <a:cs typeface="2  Titr" pitchFamily="2" charset="-78"/>
              </a:rPr>
              <a:t>:</a:t>
            </a:r>
          </a:p>
          <a:p>
            <a:r>
              <a:rPr lang="en-US" dirty="0">
                <a:cs typeface="2  Titr" pitchFamily="2" charset="-78"/>
              </a:rPr>
              <a:t>Religion, Spirituality, and Positive Psychology: Understanding the Psychological Fruits of Faith(2012)</a:t>
            </a:r>
          </a:p>
          <a:p>
            <a:r>
              <a:rPr lang="en-US" dirty="0">
                <a:cs typeface="2  Titr" pitchFamily="2" charset="-78"/>
              </a:rPr>
              <a:t>Contemplative Practices in Action: Spirituality, Meditation, and Health(2010)</a:t>
            </a:r>
          </a:p>
          <a:p>
            <a:r>
              <a:rPr lang="en-US" dirty="0">
                <a:cs typeface="2  Titr" pitchFamily="2" charset="-78"/>
              </a:rPr>
              <a:t> Spiritual Practices in Psychotherapy(2009)</a:t>
            </a:r>
          </a:p>
          <a:p>
            <a:r>
              <a:rPr lang="en-US" dirty="0">
                <a:cs typeface="2  Titr" pitchFamily="2" charset="-78"/>
              </a:rPr>
              <a:t>Spirit, Science, and Health: How the Spiritual Mind Fuels Physical Wellness(2007)</a:t>
            </a:r>
          </a:p>
          <a:p>
            <a:r>
              <a:rPr lang="en-US" dirty="0">
                <a:cs typeface="2  Titr" pitchFamily="2" charset="-78"/>
              </a:rPr>
              <a:t>Faith and Health: Psychological Perspectives(2001)</a:t>
            </a:r>
          </a:p>
          <a:p>
            <a:r>
              <a:rPr lang="fa-IR" dirty="0">
                <a:cs typeface="2  Titr" pitchFamily="2" charset="-78"/>
              </a:rPr>
              <a:t>مقالات مرتبط اخیر</a:t>
            </a:r>
            <a:r>
              <a:rPr lang="en-US" dirty="0">
                <a:cs typeface="2  Titr" pitchFamily="2" charset="-78"/>
              </a:rPr>
              <a:t>:</a:t>
            </a:r>
          </a:p>
          <a:p>
            <a:r>
              <a:rPr lang="en-US" dirty="0">
                <a:cs typeface="2  Titr" pitchFamily="2" charset="-78"/>
              </a:rPr>
              <a:t> Spiritual modeling self-efficacy (2012)</a:t>
            </a:r>
          </a:p>
          <a:p>
            <a:r>
              <a:rPr lang="en-US" dirty="0">
                <a:cs typeface="2  Titr" pitchFamily="2" charset="-78"/>
              </a:rPr>
              <a:t>What the spiritual and religious traditions offer psychologists (2010)</a:t>
            </a:r>
          </a:p>
          <a:p>
            <a:r>
              <a:rPr lang="en-US" dirty="0">
                <a:cs typeface="2  Titr" pitchFamily="2" charset="-78"/>
              </a:rPr>
              <a:t>How does one become spiritual? The Spiritual Modeling Inventory of Life Environments (SMILE) (2009)</a:t>
            </a:r>
          </a:p>
          <a:p>
            <a:r>
              <a:rPr lang="en-US" dirty="0">
                <a:cs typeface="2  Titr" pitchFamily="2" charset="-78"/>
              </a:rPr>
              <a:t> </a:t>
            </a:r>
          </a:p>
          <a:p>
            <a:r>
              <a:rPr lang="fa-IR" dirty="0">
                <a:cs typeface="2  Titr" pitchFamily="2" charset="-78"/>
              </a:rPr>
              <a:t>لیزا میلر</a:t>
            </a:r>
            <a:r>
              <a:rPr lang="en-US" dirty="0">
                <a:cs typeface="2  Titr" pitchFamily="2" charset="-78"/>
              </a:rPr>
              <a:t> (Lisa Miller)</a:t>
            </a:r>
          </a:p>
          <a:p>
            <a:r>
              <a:rPr lang="fa-IR" dirty="0">
                <a:cs typeface="2  Titr" pitchFamily="2" charset="-78"/>
              </a:rPr>
              <a:t>نویسنده کتاب</a:t>
            </a:r>
            <a:r>
              <a:rPr lang="en-US" dirty="0">
                <a:cs typeface="2  Titr" pitchFamily="2" charset="-78"/>
              </a:rPr>
              <a:t>:</a:t>
            </a:r>
          </a:p>
          <a:p>
            <a:r>
              <a:rPr lang="en-US" dirty="0">
                <a:cs typeface="2  Titr" pitchFamily="2" charset="-78"/>
              </a:rPr>
              <a:t>The Oxford Handbook of Psychology and Spirituality (Oxford Library of Psychology) (2013)</a:t>
            </a:r>
          </a:p>
          <a:p>
            <a:r>
              <a:rPr lang="en-US" dirty="0">
                <a:cs typeface="2  Titr" pitchFamily="2" charset="-78"/>
              </a:rPr>
              <a:t>Spirituality in Clinical Practice: Theory and Practice of Spiritually Oriented psychotherapy  (2011)</a:t>
            </a:r>
          </a:p>
          <a:p>
            <a:r>
              <a:rPr lang="fa-IR" dirty="0">
                <a:cs typeface="2  Titr" pitchFamily="2" charset="-78"/>
              </a:rPr>
              <a:t>مقالات مرتبط اخیر</a:t>
            </a:r>
            <a:r>
              <a:rPr lang="en-US" dirty="0">
                <a:cs typeface="2  Titr" pitchFamily="2" charset="-78"/>
              </a:rPr>
              <a:t>:</a:t>
            </a:r>
          </a:p>
          <a:p>
            <a:r>
              <a:rPr lang="en-US" dirty="0">
                <a:cs typeface="2  Titr" pitchFamily="2" charset="-78"/>
              </a:rPr>
              <a:t>Spiritual Psychology and Parenthood (2008)</a:t>
            </a:r>
          </a:p>
          <a:p>
            <a:r>
              <a:rPr lang="en-US" dirty="0">
                <a:cs typeface="2  Titr" pitchFamily="2" charset="-78"/>
              </a:rPr>
              <a:t>  Parent and Peer Relations and Relational Spirituality in Adolescents and Young Adults (2011)</a:t>
            </a:r>
          </a:p>
          <a:p>
            <a:r>
              <a:rPr lang="en-US" dirty="0">
                <a:cs typeface="2  Titr" pitchFamily="2" charset="-78"/>
              </a:rPr>
              <a:t>  Spirituality and Major Depression: A Ten-Year Prospective Study (2012)</a:t>
            </a:r>
          </a:p>
          <a:p>
            <a:r>
              <a:rPr lang="en-US" dirty="0">
                <a:cs typeface="2  Titr" pitchFamily="2" charset="-78"/>
              </a:rPr>
              <a:t> </a:t>
            </a:r>
          </a:p>
          <a:p>
            <a:r>
              <a:rPr lang="fa-IR" dirty="0">
                <a:cs typeface="2  Titr" pitchFamily="2" charset="-78"/>
              </a:rPr>
              <a:t>ریچارد گرزوخ</a:t>
            </a:r>
            <a:r>
              <a:rPr lang="en-US" dirty="0">
                <a:cs typeface="2  Titr" pitchFamily="2" charset="-78"/>
              </a:rPr>
              <a:t>  (Richard L. </a:t>
            </a:r>
            <a:r>
              <a:rPr lang="en-US" dirty="0" err="1">
                <a:cs typeface="2  Titr" pitchFamily="2" charset="-78"/>
              </a:rPr>
              <a:t>Gorsuch</a:t>
            </a:r>
            <a:r>
              <a:rPr lang="en-US" dirty="0">
                <a:cs typeface="2  Titr" pitchFamily="2" charset="-78"/>
              </a:rPr>
              <a:t>)</a:t>
            </a:r>
          </a:p>
          <a:p>
            <a:r>
              <a:rPr lang="fa-IR" dirty="0">
                <a:cs typeface="2  Titr" pitchFamily="2" charset="-78"/>
              </a:rPr>
              <a:t>نویسنده کتاب های</a:t>
            </a:r>
            <a:r>
              <a:rPr lang="en-US" dirty="0">
                <a:cs typeface="2  Titr" pitchFamily="2" charset="-78"/>
              </a:rPr>
              <a:t>:The psychology of religion: An empirical approach (2003)</a:t>
            </a:r>
          </a:p>
          <a:p>
            <a:r>
              <a:rPr lang="en-US" dirty="0">
                <a:cs typeface="2  Titr" pitchFamily="2" charset="-78"/>
              </a:rPr>
              <a:t>Integrating psychology and spirituality? (2002)</a:t>
            </a:r>
          </a:p>
          <a:p>
            <a:endParaRPr lang="en-US" dirty="0">
              <a:cs typeface="2  Titr" pitchFamily="2" charset="-78"/>
            </a:endParaRPr>
          </a:p>
          <a:p>
            <a:endParaRPr lang="fa-IR" dirty="0">
              <a:cs typeface="2  Titr" pitchFamily="2" charset="-78"/>
            </a:endParaRPr>
          </a:p>
          <a:p>
            <a:endParaRPr lang="fa-IR" dirty="0">
              <a:cs typeface="2  Tit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cs typeface="2  Titr" pitchFamily="2" charset="-78"/>
              </a:rPr>
              <a:t>منابع:</a:t>
            </a:r>
            <a:br>
              <a:rPr lang="en-US" dirty="0">
                <a:cs typeface="2  Titr" pitchFamily="2" charset="-78"/>
              </a:rPr>
            </a:br>
            <a:endParaRPr lang="fa-IR" dirty="0"/>
          </a:p>
        </p:txBody>
      </p:sp>
      <p:sp>
        <p:nvSpPr>
          <p:cNvPr id="3" name="Content Placeholder 2"/>
          <p:cNvSpPr>
            <a:spLocks noGrp="1"/>
          </p:cNvSpPr>
          <p:nvPr>
            <p:ph idx="1"/>
          </p:nvPr>
        </p:nvSpPr>
        <p:spPr>
          <a:xfrm>
            <a:off x="0" y="1500174"/>
            <a:ext cx="9144000" cy="5357826"/>
          </a:xfrm>
        </p:spPr>
        <p:txBody>
          <a:bodyPr>
            <a:normAutofit fontScale="85000" lnSpcReduction="20000"/>
          </a:bodyPr>
          <a:lstStyle/>
          <a:p>
            <a:r>
              <a:rPr lang="fa-IR" dirty="0">
                <a:cs typeface="2  Titr" pitchFamily="2" charset="-78"/>
              </a:rPr>
              <a:t>1. غفوری، سمانه و همکاران(1392).اثربخشی روان درمانی معنوی مبتنی بر بخشودگی در افزایش رضایت زناشویی و کاهش تعارضات در شهر مشهد.اصول بهداشت روانی.سال 15(1)،ص 41-406</a:t>
            </a:r>
            <a:endParaRPr lang="en-US" dirty="0">
              <a:cs typeface="2  Titr" pitchFamily="2" charset="-78"/>
            </a:endParaRPr>
          </a:p>
          <a:p>
            <a:r>
              <a:rPr lang="fa-IR" dirty="0">
                <a:cs typeface="2  Titr" pitchFamily="2" charset="-78"/>
              </a:rPr>
              <a:t>2 . روان درمانی و معنویت/ نویسندهویلیام وست، مترجمان دکتر شهریار شهیدی ، سلطانعلی شیرافکن.- تهران:رشد،1393.  232ص</a:t>
            </a:r>
            <a:endParaRPr lang="en-US" dirty="0">
              <a:cs typeface="2  Titr" pitchFamily="2" charset="-78"/>
            </a:endParaRPr>
          </a:p>
          <a:p>
            <a:r>
              <a:rPr lang="fa-IR" dirty="0">
                <a:cs typeface="2  Titr" pitchFamily="2" charset="-78"/>
              </a:rPr>
              <a:t>3. یونگ، کارل گوستاو</a:t>
            </a:r>
            <a:r>
              <a:rPr lang="en-US" dirty="0">
                <a:cs typeface="2  Titr" pitchFamily="2" charset="-78"/>
              </a:rPr>
              <a:t> )</a:t>
            </a:r>
            <a:r>
              <a:rPr lang="fa-IR" dirty="0">
                <a:cs typeface="2  Titr" pitchFamily="2" charset="-78"/>
              </a:rPr>
              <a:t>بی تا</a:t>
            </a:r>
            <a:r>
              <a:rPr lang="en-US" dirty="0">
                <a:cs typeface="2  Titr" pitchFamily="2" charset="-78"/>
              </a:rPr>
              <a:t>(</a:t>
            </a:r>
            <a:r>
              <a:rPr lang="fa-IR" dirty="0">
                <a:cs typeface="2  Titr" pitchFamily="2" charset="-78"/>
              </a:rPr>
              <a:t>، روان شناسی و دین، روحانی، فواد</a:t>
            </a:r>
            <a:r>
              <a:rPr lang="en-US" dirty="0">
                <a:cs typeface="2  Titr" pitchFamily="2" charset="-78"/>
              </a:rPr>
              <a:t> )</a:t>
            </a:r>
            <a:r>
              <a:rPr lang="fa-IR" dirty="0">
                <a:cs typeface="2  Titr" pitchFamily="2" charset="-78"/>
              </a:rPr>
              <a:t>مترجم</a:t>
            </a:r>
            <a:r>
              <a:rPr lang="en-US" dirty="0">
                <a:cs typeface="2  Titr" pitchFamily="2" charset="-78"/>
              </a:rPr>
              <a:t> 1370 </a:t>
            </a:r>
            <a:r>
              <a:rPr lang="fa-IR" dirty="0">
                <a:cs typeface="2  Titr" pitchFamily="2" charset="-78"/>
              </a:rPr>
              <a:t>ش</a:t>
            </a:r>
            <a:r>
              <a:rPr lang="en-US" dirty="0">
                <a:cs typeface="2  Titr" pitchFamily="2" charset="-78"/>
              </a:rPr>
              <a:t>( </a:t>
            </a:r>
            <a:r>
              <a:rPr lang="fa-IR" dirty="0">
                <a:cs typeface="2  Titr" pitchFamily="2" charset="-78"/>
              </a:rPr>
              <a:t>تهران</a:t>
            </a:r>
            <a:r>
              <a:rPr lang="en-US" dirty="0">
                <a:cs typeface="2  Titr" pitchFamily="2" charset="-78"/>
              </a:rPr>
              <a:t>: </a:t>
            </a:r>
            <a:r>
              <a:rPr lang="fa-IR" dirty="0">
                <a:cs typeface="2  Titr" pitchFamily="2" charset="-78"/>
              </a:rPr>
              <a:t>شرکت سهامی کتاب های جیبی، با همکاری مؤسس هي انتشارات امیرکبیر</a:t>
            </a:r>
            <a:r>
              <a:rPr lang="en-US" dirty="0">
                <a:cs typeface="2  Titr" pitchFamily="2" charset="-78"/>
              </a:rPr>
              <a:t>.</a:t>
            </a:r>
          </a:p>
          <a:p>
            <a:r>
              <a:rPr lang="fa-IR" dirty="0">
                <a:cs typeface="2  Titr" pitchFamily="2" charset="-78"/>
              </a:rPr>
              <a:t> </a:t>
            </a:r>
            <a:endParaRPr lang="en-US" dirty="0">
              <a:cs typeface="2  Titr" pitchFamily="2" charset="-78"/>
            </a:endParaRPr>
          </a:p>
          <a:p>
            <a:r>
              <a:rPr lang="fa-IR" dirty="0">
                <a:cs typeface="2  Titr" pitchFamily="2" charset="-78"/>
              </a:rPr>
              <a:t>4.قربانی، نیما</a:t>
            </a:r>
            <a:r>
              <a:rPr lang="en-US" dirty="0">
                <a:cs typeface="2  Titr" pitchFamily="2" charset="-78"/>
              </a:rPr>
              <a:t> ) 1383 </a:t>
            </a:r>
            <a:r>
              <a:rPr lang="fa-IR" dirty="0">
                <a:cs typeface="2  Titr" pitchFamily="2" charset="-78"/>
              </a:rPr>
              <a:t>ش</a:t>
            </a:r>
            <a:r>
              <a:rPr lang="en-US" dirty="0">
                <a:cs typeface="2  Titr" pitchFamily="2" charset="-78"/>
              </a:rPr>
              <a:t>( </a:t>
            </a:r>
            <a:r>
              <a:rPr lang="fa-IR" dirty="0">
                <a:cs typeface="2  Titr" pitchFamily="2" charset="-78"/>
              </a:rPr>
              <a:t>معنویت؛ روی آوردی تجربه ای، گوهرشناختی، و مدرن به دین یا یک سازه ي</a:t>
            </a:r>
            <a:r>
              <a:rPr lang="en-US" dirty="0">
                <a:cs typeface="2  Titr" pitchFamily="2" charset="-78"/>
              </a:rPr>
              <a:t>2 </a:t>
            </a:r>
            <a:r>
              <a:rPr lang="fa-IR" dirty="0">
                <a:cs typeface="2  Titr" pitchFamily="2" charset="-78"/>
              </a:rPr>
              <a:t>فلسفه،</a:t>
            </a:r>
            <a:r>
              <a:rPr lang="en-US" dirty="0">
                <a:cs typeface="2  Titr" pitchFamily="2" charset="-78"/>
              </a:rPr>
              <a:t> 69  98 ( </a:t>
            </a:r>
            <a:r>
              <a:rPr lang="fa-IR" dirty="0">
                <a:cs typeface="2  Titr" pitchFamily="2" charset="-78"/>
              </a:rPr>
              <a:t>روان شناختی، مقالات و بررسی ها،</a:t>
            </a:r>
            <a:r>
              <a:rPr lang="en-US" dirty="0">
                <a:cs typeface="2  Titr" pitchFamily="2" charset="-78"/>
              </a:rPr>
              <a:t> 76</a:t>
            </a:r>
          </a:p>
          <a:p>
            <a:r>
              <a:rPr lang="fa-IR" dirty="0">
                <a:cs typeface="2  Titr" pitchFamily="2" charset="-78"/>
              </a:rPr>
              <a:t>5.  کولینز، جی</a:t>
            </a:r>
            <a:r>
              <a:rPr lang="en-US" dirty="0">
                <a:cs typeface="2  Titr" pitchFamily="2" charset="-78"/>
              </a:rPr>
              <a:t>. </a:t>
            </a:r>
            <a:r>
              <a:rPr lang="fa-IR" dirty="0">
                <a:cs typeface="2  Titr" pitchFamily="2" charset="-78"/>
              </a:rPr>
              <a:t>ار؛ وودز ،تی</a:t>
            </a:r>
            <a:r>
              <a:rPr lang="en-US" dirty="0">
                <a:cs typeface="2  Titr" pitchFamily="2" charset="-78"/>
              </a:rPr>
              <a:t>. </a:t>
            </a:r>
            <a:r>
              <a:rPr lang="fa-IR" dirty="0">
                <a:cs typeface="2  Titr" pitchFamily="2" charset="-78"/>
              </a:rPr>
              <a:t>ای</a:t>
            </a:r>
            <a:r>
              <a:rPr lang="en-US" dirty="0">
                <a:cs typeface="2  Titr" pitchFamily="2" charset="-78"/>
              </a:rPr>
              <a:t> ) 2001 </a:t>
            </a:r>
            <a:r>
              <a:rPr lang="fa-IR" dirty="0">
                <a:cs typeface="2  Titr" pitchFamily="2" charset="-78"/>
              </a:rPr>
              <a:t>م</a:t>
            </a:r>
            <a:r>
              <a:rPr lang="en-US" dirty="0">
                <a:cs typeface="2  Titr" pitchFamily="2" charset="-78"/>
              </a:rPr>
              <a:t>(</a:t>
            </a:r>
            <a:r>
              <a:rPr lang="fa-IR" dirty="0">
                <a:cs typeface="2  Titr" pitchFamily="2" charset="-78"/>
              </a:rPr>
              <a:t>، روان شناسی دین و نقش دین در سلامت جسم و روان،</a:t>
            </a:r>
            <a:r>
              <a:rPr lang="en-US" dirty="0">
                <a:cs typeface="2  Titr" pitchFamily="2" charset="-78"/>
              </a:rPr>
              <a:t> . 78  83 </a:t>
            </a:r>
            <a:r>
              <a:rPr lang="fa-IR" dirty="0">
                <a:cs typeface="2  Titr" pitchFamily="2" charset="-78"/>
              </a:rPr>
              <a:t>،</a:t>
            </a:r>
            <a:r>
              <a:rPr lang="en-US" dirty="0">
                <a:cs typeface="2  Titr" pitchFamily="2" charset="-78"/>
              </a:rPr>
              <a:t>)12( </a:t>
            </a:r>
            <a:r>
              <a:rPr lang="fa-IR" dirty="0">
                <a:cs typeface="2  Titr" pitchFamily="2" charset="-78"/>
              </a:rPr>
              <a:t>حیدری</a:t>
            </a:r>
            <a:r>
              <a:rPr lang="en-US" dirty="0">
                <a:cs typeface="2  Titr" pitchFamily="2" charset="-78"/>
              </a:rPr>
              <a:t>. </a:t>
            </a:r>
            <a:r>
              <a:rPr lang="fa-IR" dirty="0">
                <a:cs typeface="2  Titr" pitchFamily="2" charset="-78"/>
              </a:rPr>
              <a:t>مجتبی</a:t>
            </a:r>
            <a:r>
              <a:rPr lang="en-US" dirty="0">
                <a:cs typeface="2  Titr" pitchFamily="2" charset="-78"/>
              </a:rPr>
              <a:t> )</a:t>
            </a:r>
            <a:r>
              <a:rPr lang="fa-IR" dirty="0">
                <a:cs typeface="2  Titr" pitchFamily="2" charset="-78"/>
              </a:rPr>
              <a:t>مترجم،</a:t>
            </a:r>
            <a:r>
              <a:rPr lang="en-US" dirty="0">
                <a:cs typeface="2  Titr" pitchFamily="2" charset="-78"/>
              </a:rPr>
              <a:t> 1382 </a:t>
            </a:r>
            <a:r>
              <a:rPr lang="fa-IR" dirty="0">
                <a:cs typeface="2  Titr" pitchFamily="2" charset="-78"/>
              </a:rPr>
              <a:t>ش</a:t>
            </a:r>
            <a:r>
              <a:rPr lang="en-US" dirty="0">
                <a:cs typeface="2  Titr" pitchFamily="2" charset="-78"/>
              </a:rPr>
              <a:t>( </a:t>
            </a:r>
            <a:r>
              <a:rPr lang="fa-IR" dirty="0">
                <a:cs typeface="2  Titr" pitchFamily="2" charset="-78"/>
              </a:rPr>
              <a:t>مجله ي علمی</a:t>
            </a:r>
            <a:r>
              <a:rPr lang="en-US" dirty="0">
                <a:cs typeface="2  Titr" pitchFamily="2" charset="-78"/>
              </a:rPr>
              <a:t>  </a:t>
            </a:r>
            <a:r>
              <a:rPr lang="fa-IR" dirty="0">
                <a:cs typeface="2  Titr" pitchFamily="2" charset="-78"/>
              </a:rPr>
              <a:t>تخصصی معرفت</a:t>
            </a:r>
            <a:r>
              <a:rPr lang="en-US" dirty="0">
                <a:cs typeface="2  Titr" pitchFamily="2" charset="-78"/>
              </a:rPr>
              <a:t> 12</a:t>
            </a:r>
            <a:endParaRPr lang="fa-IR" dirty="0">
              <a:cs typeface="2  Titr"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79</TotalTime>
  <Words>4255</Words>
  <Application>Microsoft Office PowerPoint</Application>
  <PresentationFormat>On-screen Show (4:3)</PresentationFormat>
  <Paragraphs>148</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Century Gothic</vt:lpstr>
      <vt:lpstr>IranNastaliq</vt:lpstr>
      <vt:lpstr>Verdana</vt:lpstr>
      <vt:lpstr>Wingdings 2</vt:lpstr>
      <vt:lpstr>Verve</vt:lpstr>
      <vt:lpstr>PowerPoint Presentation</vt:lpstr>
      <vt:lpstr>PowerPoint Presentation</vt:lpstr>
      <vt:lpstr>فهرست مطالب</vt:lpstr>
      <vt:lpstr>مقدمه:                               </vt:lpstr>
      <vt:lpstr>معنویت چیست؟ </vt:lpstr>
      <vt:lpstr>چگونه معنویت بر سلامت اثر می گزارد؟ </vt:lpstr>
      <vt:lpstr>تـاريخچه اي از روان درمـاني و معنويت : </vt:lpstr>
      <vt:lpstr>نظريـة روان كـاوي و دين :  </vt:lpstr>
      <vt:lpstr>روانشناسي ديني يونگ: </vt:lpstr>
      <vt:lpstr>آلپورت و دينداري: </vt:lpstr>
      <vt:lpstr>فرانكل و دين : </vt:lpstr>
      <vt:lpstr>درمان انسان گرایی: </vt:lpstr>
      <vt:lpstr>روان شناسی فرا فردی : </vt:lpstr>
      <vt:lpstr>رویکردهای التقاطی ویکپارچه: </vt:lpstr>
      <vt:lpstr>درمان چند فرهنگی : </vt:lpstr>
      <vt:lpstr>نظريـة رفتـارگرايي شناختي:  </vt:lpstr>
      <vt:lpstr>نظريـة يـادگيري اجتمـاعي :  </vt:lpstr>
      <vt:lpstr>نتيجـه گيـري :  </vt:lpstr>
      <vt:lpstr>معرفی کنفرانس ها در زمینه معنویت و مذهب </vt:lpstr>
      <vt:lpstr>PowerPoint Presentation</vt:lpstr>
      <vt:lpstr>منابع: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معنویت درمانی </dc:title>
  <dc:creator>y.mesry</dc:creator>
  <cp:lastModifiedBy>ASUS</cp:lastModifiedBy>
  <cp:revision>11</cp:revision>
  <dcterms:created xsi:type="dcterms:W3CDTF">2016-06-07T15:13:16Z</dcterms:created>
  <dcterms:modified xsi:type="dcterms:W3CDTF">2024-05-07T17:53:54Z</dcterms:modified>
</cp:coreProperties>
</file>