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D7D4D98D-6880-4016-B57E-D294EED902A5}" type="datetimeFigureOut">
              <a:rPr lang="en-US" smtClean="0"/>
              <a:pPr/>
              <a:t>5/21/2020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F6B7A6EC-B7B1-4FF4-AFD6-40E1F76D8E7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D7D4D98D-6880-4016-B57E-D294EED902A5}" type="datetimeFigureOut">
              <a:rPr lang="en-US" smtClean="0"/>
              <a:pPr/>
              <a:t>5/21/2020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F6B7A6EC-B7B1-4FF4-AFD6-40E1F76D8E7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D7D4D98D-6880-4016-B57E-D294EED902A5}" type="datetimeFigureOut">
              <a:rPr lang="en-US" smtClean="0"/>
              <a:pPr/>
              <a:t>5/21/2020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F6B7A6EC-B7B1-4FF4-AFD6-40E1F76D8E79}"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D7D4D98D-6880-4016-B57E-D294EED902A5}" type="datetimeFigureOut">
              <a:rPr lang="en-US" smtClean="0"/>
              <a:pPr/>
              <a:t>5/21/2020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F6B7A6EC-B7B1-4FF4-AFD6-40E1F76D8E7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D7D4D98D-6880-4016-B57E-D294EED902A5}"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F6B7A6EC-B7B1-4FF4-AFD6-40E1F76D8E79}"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D7D4D98D-6880-4016-B57E-D294EED902A5}" type="datetimeFigureOut">
              <a:rPr lang="en-US" smtClean="0"/>
              <a:pPr/>
              <a:t>5/21/2020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7A6EC-B7B1-4FF4-AFD6-40E1F76D8E7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7D4D98D-6880-4016-B57E-D294EED902A5}" type="datetimeFigureOut">
              <a:rPr lang="en-US" smtClean="0"/>
              <a:pPr/>
              <a:t>5/21/2020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B7A6EC-B7B1-4FF4-AFD6-40E1F76D8E7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D7D4D98D-6880-4016-B57E-D294EED902A5}" type="datetimeFigureOut">
              <a:rPr lang="en-US" smtClean="0"/>
              <a:pPr/>
              <a:t>5/21/2020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B7A6EC-B7B1-4FF4-AFD6-40E1F76D8E7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D7D4D98D-6880-4016-B57E-D294EED902A5}"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F6B7A6EC-B7B1-4FF4-AFD6-40E1F76D8E79}"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7D4D98D-6880-4016-B57E-D294EED902A5}"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7A6EC-B7B1-4FF4-AFD6-40E1F76D8E7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7D4D98D-6880-4016-B57E-D294EED902A5}"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B7A6EC-B7B1-4FF4-AFD6-40E1F76D8E7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D7D4D98D-6880-4016-B57E-D294EED902A5}" type="datetimeFigureOut">
              <a:rPr lang="en-US" smtClean="0"/>
              <a:pPr/>
              <a:t>5/21/2020</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6B7A6EC-B7B1-4FF4-AFD6-40E1F76D8E79}"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027237"/>
            <a:ext cx="8686800" cy="4525963"/>
          </a:xfrm>
        </p:spPr>
        <p:txBody>
          <a:bodyPr/>
          <a:lstStyle/>
          <a:p>
            <a:pPr algn="ctr" rtl="1">
              <a:buNone/>
            </a:pPr>
            <a:r>
              <a:rPr lang="fa-IR" dirty="0" smtClean="0">
                <a:cs typeface="B Titr" pitchFamily="2" charset="-78"/>
              </a:rPr>
              <a:t>به نام خدا</a:t>
            </a:r>
          </a:p>
          <a:p>
            <a:pPr algn="ctr" rtl="1">
              <a:buNone/>
            </a:pPr>
            <a:r>
              <a:rPr lang="fa-IR" dirty="0" smtClean="0">
                <a:cs typeface="B Titr" pitchFamily="2" charset="-78"/>
              </a:rPr>
              <a:t>عنوان: معنی و مفهوم کار</a:t>
            </a:r>
            <a:endParaRPr lang="en-US" dirty="0">
              <a:cs typeface="B Tit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Low" rtl="1">
              <a:lnSpc>
                <a:spcPct val="150000"/>
              </a:lnSpc>
              <a:buFont typeface="Wingdings" pitchFamily="2" charset="2"/>
              <a:buChar char="q"/>
            </a:pPr>
            <a:r>
              <a:rPr lang="fa-IR" sz="2500" b="1" dirty="0" smtClean="0">
                <a:cs typeface="B Nazanin" pitchFamily="2" charset="-78"/>
              </a:rPr>
              <a:t>مقدمه</a:t>
            </a:r>
          </a:p>
          <a:p>
            <a:pPr algn="justLow" rtl="1">
              <a:lnSpc>
                <a:spcPct val="150000"/>
              </a:lnSpc>
              <a:buFont typeface="Wingdings" pitchFamily="2" charset="2"/>
              <a:buChar char="v"/>
            </a:pPr>
            <a:r>
              <a:rPr lang="fa-IR" sz="2000" dirty="0" smtClean="0">
                <a:cs typeface="B Nazanin" pitchFamily="2" charset="-78"/>
              </a:rPr>
              <a:t>برخی از افراد دوست دارند تمام اوقات خود کار کنند، به طوری که بعضاً حتی از ضروریات زندگی خود نیز صرف نظر می کنند تا کار خاصی را به پایان برسانند. در واقع می توان گفت کار، جهت این افراد را در زندگی معین می سازد. در حالی که برخی از مدیران عالی اجرایی عاشق کارشان هستند، دیگران با وجود فراغت بیشتر به همان اندازه برای رفتن به خانه و رهاکردن کار، علاقه از خود نشان می دهند. بنابراین کار برای افراد مختلف معانی گوناگونی دارد و نقشهای متنوعی در زندگی هر یک از انسانها ایفا می کند.</a:t>
            </a:r>
            <a:endParaRPr lang="en-US" sz="2000" dirty="0">
              <a:cs typeface="B Nazanin"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533400"/>
            <a:ext cx="8686800" cy="5318125"/>
          </a:xfrm>
        </p:spPr>
        <p:txBody>
          <a:bodyPr>
            <a:normAutofit/>
          </a:bodyPr>
          <a:lstStyle/>
          <a:p>
            <a:pPr algn="r" rtl="1">
              <a:buFont typeface="Wingdings" pitchFamily="2" charset="2"/>
              <a:buChar char="q"/>
            </a:pPr>
            <a:r>
              <a:rPr lang="fa-IR" sz="2500" b="1" dirty="0" smtClean="0">
                <a:cs typeface="B Nazanin" pitchFamily="2" charset="-78"/>
              </a:rPr>
              <a:t>کارکردهای کار</a:t>
            </a:r>
            <a:endParaRPr lang="en-US" sz="2500" b="1" dirty="0" smtClean="0">
              <a:cs typeface="B Nazanin" pitchFamily="2" charset="-78"/>
            </a:endParaRPr>
          </a:p>
          <a:p>
            <a:pPr algn="r" rtl="1">
              <a:buFont typeface="Wingdings" pitchFamily="2" charset="2"/>
              <a:buChar char="q"/>
            </a:pPr>
            <a:endParaRPr lang="fa-IR" sz="2500" b="1" dirty="0" smtClean="0">
              <a:cs typeface="B Nazanin" pitchFamily="2" charset="-78"/>
            </a:endParaRPr>
          </a:p>
          <a:p>
            <a:pPr algn="r" rtl="1">
              <a:lnSpc>
                <a:spcPct val="160000"/>
              </a:lnSpc>
              <a:buFont typeface="Wingdings" pitchFamily="2" charset="2"/>
              <a:buChar char="v"/>
            </a:pPr>
            <a:r>
              <a:rPr lang="fa-IR" sz="2000" dirty="0" smtClean="0">
                <a:cs typeface="B Nazanin" pitchFamily="2" charset="-78"/>
              </a:rPr>
              <a:t>1. تعیین هدفهای عمومی زندگی ( داشتن خانه شخصی و به طور کلی رفع نیازهای اولیه) را تشویق می کند.</a:t>
            </a:r>
          </a:p>
          <a:p>
            <a:pPr algn="r" rtl="1">
              <a:lnSpc>
                <a:spcPct val="160000"/>
              </a:lnSpc>
              <a:buFont typeface="Wingdings" pitchFamily="2" charset="2"/>
              <a:buChar char="v"/>
            </a:pPr>
            <a:r>
              <a:rPr lang="fa-IR" sz="2000" dirty="0" smtClean="0">
                <a:cs typeface="B Nazanin" pitchFamily="2" charset="-78"/>
              </a:rPr>
              <a:t>2. امنیت اقتصادی را برای فرد بهمراه دارد، به گونه ای که فرد به کمک کار می تواند هزینه های روزمره خود را بپردازد.</a:t>
            </a:r>
          </a:p>
          <a:p>
            <a:pPr algn="r" rtl="1">
              <a:lnSpc>
                <a:spcPct val="160000"/>
              </a:lnSpc>
              <a:buFont typeface="Wingdings" pitchFamily="2" charset="2"/>
              <a:buChar char="v"/>
            </a:pPr>
            <a:r>
              <a:rPr lang="fa-IR" sz="2000" dirty="0" smtClean="0">
                <a:cs typeface="B Nazanin" pitchFamily="2" charset="-78"/>
              </a:rPr>
              <a:t>3. به فردف وجهه، اعتبار و هویت می بخشد. برخی از مشاغل نسبت به دیگر مشاغل از وجهه و اعتبار بالاتری برخوردار هستند.</a:t>
            </a:r>
          </a:p>
          <a:p>
            <a:pPr algn="r" rtl="1">
              <a:lnSpc>
                <a:spcPct val="160000"/>
              </a:lnSpc>
              <a:buFont typeface="Wingdings" pitchFamily="2" charset="2"/>
              <a:buChar char="v"/>
            </a:pPr>
            <a:r>
              <a:rPr lang="fa-IR" sz="2000" dirty="0" smtClean="0">
                <a:cs typeface="B Nazanin" pitchFamily="2" charset="-78"/>
              </a:rPr>
              <a:t>4. کار فعالیتهای هدفمند را الزامی می سازد.</a:t>
            </a:r>
          </a:p>
          <a:p>
            <a:pPr algn="r" rtl="1">
              <a:lnSpc>
                <a:spcPct val="160000"/>
              </a:lnSpc>
              <a:buFont typeface="Wingdings" pitchFamily="2" charset="2"/>
              <a:buChar char="v"/>
            </a:pPr>
            <a:r>
              <a:rPr lang="fa-IR" sz="2000" dirty="0" smtClean="0">
                <a:cs typeface="B Nazanin" pitchFamily="2" charset="-78"/>
              </a:rPr>
              <a:t>5. ارتباطات اجتماعی با دیگران را در خارج از خانواده تسهیل می کند.</a:t>
            </a:r>
          </a:p>
          <a:p>
            <a:pPr algn="r" rtl="1">
              <a:lnSpc>
                <a:spcPct val="160000"/>
              </a:lnSpc>
              <a:buFont typeface="Wingdings" pitchFamily="2" charset="2"/>
              <a:buChar char="v"/>
            </a:pPr>
            <a:r>
              <a:rPr lang="fa-IR" sz="2000" dirty="0" smtClean="0">
                <a:cs typeface="B Nazanin" pitchFamily="2" charset="-78"/>
              </a:rPr>
              <a:t>6. حس همکاری و انجام کار گروهی را فراهم می سازد.</a:t>
            </a:r>
          </a:p>
          <a:p>
            <a:pPr algn="r" rtl="1">
              <a:lnSpc>
                <a:spcPct val="160000"/>
              </a:lnSpc>
              <a:buFont typeface="Wingdings" pitchFamily="2" charset="2"/>
              <a:buChar char="v"/>
            </a:pPr>
            <a:r>
              <a:rPr lang="fa-IR" sz="2000" dirty="0" smtClean="0">
                <a:cs typeface="B Nazanin" pitchFamily="2" charset="-78"/>
              </a:rPr>
              <a:t>7. یک برنامه ریزی و ساختار زمانی مانند شرکت در جلسات برنامه ریزی شده را بر فعالیتهای فرد تحمیل میکند.</a:t>
            </a:r>
            <a:endParaRPr lang="en-US" sz="2000" dirty="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lnSpc>
                <a:spcPct val="150000"/>
              </a:lnSpc>
              <a:buFont typeface="Wingdings" pitchFamily="2" charset="2"/>
              <a:buChar char="q"/>
            </a:pPr>
            <a:r>
              <a:rPr lang="fa-IR" sz="2400" dirty="0" smtClean="0">
                <a:cs typeface="B Nazanin" pitchFamily="2" charset="-78"/>
              </a:rPr>
              <a:t>تعریف کار</a:t>
            </a:r>
          </a:p>
          <a:p>
            <a:pPr algn="justLow" rtl="1">
              <a:lnSpc>
                <a:spcPct val="150000"/>
              </a:lnSpc>
              <a:buFont typeface="Wingdings" pitchFamily="2" charset="2"/>
              <a:buChar char="v"/>
            </a:pPr>
            <a:r>
              <a:rPr lang="fa-IR" sz="2000" dirty="0" smtClean="0">
                <a:cs typeface="B Nazanin" pitchFamily="2" charset="-78"/>
              </a:rPr>
              <a:t>کار فعالیتی است که برای سایر افراد تولید ارزش می کند.کار رابطه انسان را با دنیای واقعی برقرار می کند، دنیایی که به انسان می گوید آیا افکار و دیدگاههایش معنی دار است یا خیر. کار می طلبد که انسان استعدادهای خود را انضباط بخشد و بر سائقه ها و امیال خود تسلط یابد. انسان برای به فعلیت درآوردن توانایی های بالقوه خود باید آنها را به گونه ای تمرکز بخشد که او را با جامعه انسانی مرتبط سازد. انسان نیاز دارد که احساس کند سودمند است.</a:t>
            </a:r>
            <a:endParaRPr lang="en-US" sz="2000" dirty="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Low" rtl="1">
              <a:lnSpc>
                <a:spcPct val="150000"/>
              </a:lnSpc>
              <a:buFont typeface="Wingdings" pitchFamily="2" charset="2"/>
              <a:buChar char="q"/>
            </a:pPr>
            <a:r>
              <a:rPr lang="fa-IR" sz="2500" dirty="0" smtClean="0">
                <a:cs typeface="B Nazanin" pitchFamily="2" charset="-78"/>
              </a:rPr>
              <a:t>اخلاق کار</a:t>
            </a:r>
          </a:p>
          <a:p>
            <a:pPr algn="justLow" rtl="1">
              <a:lnSpc>
                <a:spcPct val="150000"/>
              </a:lnSpc>
              <a:buFont typeface="Wingdings" pitchFamily="2" charset="2"/>
              <a:buChar char="v"/>
            </a:pPr>
            <a:r>
              <a:rPr lang="fa-IR" sz="2000" dirty="0" smtClean="0">
                <a:cs typeface="B Nazanin" pitchFamily="2" charset="-78"/>
              </a:rPr>
              <a:t>صاحبنظران اخلاق کار را بیانگر حد یا قدر و منزلتی می دانند که هر فرد برای کار باور دارد.اخلاق کار قوی متضمن این باور است که سخت کارکردن رمز موفقیت و سعادت است. پژوهشگران دریافته اند که اخلاق کار قوی با بهره وری، ابتکار، نیاز به کسب موفقیت، رضایت شغلی، درآمد بیشتر و نگرشها و باورهای محافظه کارانه بیشتری همراه است.</a:t>
            </a:r>
            <a:endParaRPr lang="en-US" sz="2000" dirty="0">
              <a:cs typeface="B Nazani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Low" rtl="1">
              <a:lnSpc>
                <a:spcPct val="170000"/>
              </a:lnSpc>
              <a:buFont typeface="Wingdings" pitchFamily="2" charset="2"/>
              <a:buChar char="v"/>
            </a:pPr>
            <a:r>
              <a:rPr lang="fa-IR" sz="2000" dirty="0" smtClean="0">
                <a:cs typeface="B Nazanin" pitchFamily="2" charset="-78"/>
              </a:rPr>
              <a:t>برخی از کارشناسان معتقدند که اخلاق کاری به وسیله برخی از مدیران سرکوب شده است؛ زیرا مدیریت به جای اینکه اخلاق کاری را تقویت نماید اغلب با اقدامهایی که انگیزه سختکوشی را سرکوب می کند موجبات بی نتیجه ماندن فعالیتهای افراد را پدید می آورد. برای مثال با پرداخت دستمزد ساعتی انگیزه حاضرشدن در محل کار را در آنان ایجاد می کند، ولی ضرورتاً آنان را  به طور کامل مولد بار نمی آورد. گذشته از آن واگذاری کارهای گنگ، تکراری و غیرچالشی نه تنها زمینه سختکوشی کارکنان را فراهم نمی آورد، بلکه موجب می شود که آنان از زیر کار شانه خالی کنند. </a:t>
            </a:r>
            <a:endParaRPr lang="en-US" sz="2000" dirty="0">
              <a:cs typeface="B Nazani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lnSpc>
                <a:spcPct val="150000"/>
              </a:lnSpc>
              <a:buFont typeface="Wingdings" pitchFamily="2" charset="2"/>
              <a:buChar char="q"/>
            </a:pPr>
            <a:r>
              <a:rPr lang="fa-IR" sz="2400" dirty="0" smtClean="0">
                <a:cs typeface="B Nazanin" pitchFamily="2" charset="-78"/>
              </a:rPr>
              <a:t>تعهد نسبت به کار</a:t>
            </a:r>
          </a:p>
          <a:p>
            <a:pPr algn="justLow" rtl="1">
              <a:lnSpc>
                <a:spcPct val="150000"/>
              </a:lnSpc>
              <a:buFont typeface="Wingdings" pitchFamily="2" charset="2"/>
              <a:buChar char="v"/>
            </a:pPr>
            <a:r>
              <a:rPr lang="fa-IR" sz="2000" dirty="0" smtClean="0">
                <a:cs typeface="B Nazanin" pitchFamily="2" charset="-78"/>
              </a:rPr>
              <a:t>حس وقار و بزرگی و باارزش بودن هر قردی به شناسایی دیگران از کارش بستگی دارد. بدون کار افراد به انحراف کشیده می شوند. افراد از طریق کار توانایی های خود را عرضه می کنند و تمرین تعهد می نمایند. هنگامی که فردی با کارش عجین می شود می توان گفت که این فرد نسبت به کارش متعهد است. در بیشتر جوامع ناکامی، دلواپسی، نومیدی و از دست دادن افتخار شخصی ناشی از شکست رو به افزایش است؛ زیرا امید، انسان را به کار وا میدارد و هر کسی نیز از کار انتظار پاداش مطابق ارزشهای خود را دارد. افراد امید دارند که کار برایشان قدردانی به وسیله دیگران، استقلال، دانش، شهرت، قدرت، پول، لذت، دنیای بهتر و قرب به خدا را به همراه بیاورد.</a:t>
            </a:r>
            <a:endParaRPr lang="en-US" sz="2000" dirty="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914400"/>
            <a:ext cx="8686800" cy="4525963"/>
          </a:xfrm>
        </p:spPr>
        <p:txBody>
          <a:bodyPr>
            <a:noAutofit/>
          </a:bodyPr>
          <a:lstStyle/>
          <a:p>
            <a:pPr algn="r" rtl="1">
              <a:lnSpc>
                <a:spcPct val="170000"/>
              </a:lnSpc>
            </a:pPr>
            <a:r>
              <a:rPr lang="fa-IR" sz="2500" b="1" dirty="0" smtClean="0">
                <a:cs typeface="B Nazanin" pitchFamily="2" charset="-78"/>
              </a:rPr>
              <a:t>انگیزاننده های کار</a:t>
            </a:r>
            <a:endParaRPr lang="en-US" sz="2500" b="1" dirty="0" smtClean="0">
              <a:cs typeface="B Nazanin" pitchFamily="2" charset="-78"/>
            </a:endParaRPr>
          </a:p>
          <a:p>
            <a:pPr algn="justLow" rtl="1">
              <a:lnSpc>
                <a:spcPct val="170000"/>
              </a:lnSpc>
              <a:buFont typeface="Wingdings" pitchFamily="2" charset="2"/>
              <a:buChar char="v"/>
            </a:pPr>
            <a:r>
              <a:rPr lang="fa-IR" sz="2000" dirty="0" smtClean="0">
                <a:cs typeface="B Nazanin" pitchFamily="2" charset="-78"/>
              </a:rPr>
              <a:t>همواره در دل بیم از نرسیدن به هدفها یا انتظارات وجود دارد؛ بنابراین انگیزه کار یک ضرورت احساسی هدایت شده به وسیله ارزشها و فرصتهای انسانی است.</a:t>
            </a:r>
          </a:p>
          <a:p>
            <a:pPr algn="justLow" rtl="1">
              <a:lnSpc>
                <a:spcPct val="170000"/>
              </a:lnSpc>
              <a:buFont typeface="Wingdings" pitchFamily="2" charset="2"/>
              <a:buChar char="v"/>
            </a:pPr>
            <a:r>
              <a:rPr lang="fa-IR" sz="2000" dirty="0" smtClean="0">
                <a:cs typeface="B Nazanin" pitchFamily="2" charset="-78"/>
              </a:rPr>
              <a:t>برخی از صاحبنظران قوی ترین انگیزاننده های همگانی را برای کار در سه مقوله ابراز وجود، بیم و امید میدانند. هنگامی که فرد امید خود را نسبت به آینده از دست می دهند مغز متوقف می شود. بدون امید نمی توان مسائل را حل کرد. بیکاری زمینه ساز پژمردگی، افسردگی و در نهایت ناامیدی است.</a:t>
            </a:r>
          </a:p>
          <a:p>
            <a:pPr algn="justLow" rtl="1">
              <a:lnSpc>
                <a:spcPct val="170000"/>
              </a:lnSpc>
              <a:buFont typeface="Wingdings" pitchFamily="2" charset="2"/>
              <a:buChar char="v"/>
            </a:pPr>
            <a:r>
              <a:rPr lang="fa-IR" sz="2000" dirty="0" smtClean="0">
                <a:cs typeface="B Nazanin" pitchFamily="2" charset="-78"/>
              </a:rPr>
              <a:t>با توجه به اهمیت اخلاق کار، مدیرت نیازمند بارور کردن کار است و این کار را به روشهای گوناگون میتواند انجام دهد: نخست آنکه فضای سازمان را برای کار مولد، مناسب و فراهم سازد. کارکنان دست کم مایلند با احترام و بزرگی با آنان رفتار شود. هیچ چیز برای اخلاق کاری کارکنان مضرتر از این باور نیست که سازمان اهمیتی برای سلامت کارکنانش قائل نیست.</a:t>
            </a:r>
            <a:endParaRPr lang="en-US" sz="2000" dirty="0">
              <a:cs typeface="B 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Low" rtl="1">
              <a:lnSpc>
                <a:spcPct val="150000"/>
              </a:lnSpc>
              <a:buFont typeface="Wingdings" pitchFamily="2" charset="2"/>
              <a:buChar char="v"/>
            </a:pPr>
            <a:r>
              <a:rPr lang="fa-IR" sz="2000" dirty="0" smtClean="0">
                <a:cs typeface="B Nazanin" pitchFamily="2" charset="-78"/>
              </a:rPr>
              <a:t>شناخت نقاط قوت افراد و ابراز علاقه به آنان از طریق دادن پاداش حالتی را در کارکنان به وجود می آورد که همچون قهرمانان در خود احساس قهرمانی کرده و همانند آنان عمل کنند. از سوی دیگر باید محیطی را فراهم کرد که افراد به یکدیگر احترام گذارند و متواضعانه برخورد نمایند؛ برای مثال باید از اظهارنظرهای مخرب درباره دیگران جلوگیری کرد. دوم اینکه مدیر باید تلاش کند تا عملکرد خوب کارکنان را منصفانه و با استفاده از انواع برنامه های انگیزشی پاداش دهد و سوم اینکه برانگیزاننده ها و عوامل ارضاکننده را در سازمان بشناسد.</a:t>
            </a:r>
            <a:endParaRPr lang="en-US" sz="2000" dirty="0">
              <a:cs typeface="B 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buFont typeface="Wingdings" pitchFamily="2" charset="2"/>
              <a:buChar char="q"/>
            </a:pPr>
            <a:r>
              <a:rPr lang="fa-IR" sz="2500" b="1" dirty="0" smtClean="0">
                <a:cs typeface="B Nazanin" pitchFamily="2" charset="-78"/>
              </a:rPr>
              <a:t>تلفیق زندگی کاری و خانوادگی</a:t>
            </a:r>
            <a:endParaRPr lang="en-US" sz="2500" b="1" dirty="0">
              <a:cs typeface="B Nazanin" pitchFamily="2" charset="-78"/>
            </a:endParaRPr>
          </a:p>
        </p:txBody>
      </p:sp>
      <p:sp>
        <p:nvSpPr>
          <p:cNvPr id="4" name="Rectangle 3"/>
          <p:cNvSpPr/>
          <p:nvPr/>
        </p:nvSpPr>
        <p:spPr>
          <a:xfrm>
            <a:off x="5715000" y="2438400"/>
            <a:ext cx="1828800" cy="2057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fa-IR" sz="1400" b="1" dirty="0" smtClean="0">
                <a:cs typeface="B Nazanin" pitchFamily="2" charset="-78"/>
              </a:rPr>
              <a:t>عوامل مربوط به کار مانند:</a:t>
            </a:r>
          </a:p>
          <a:p>
            <a:pPr marL="342900" indent="-342900" algn="justLow" rtl="1">
              <a:lnSpc>
                <a:spcPct val="150000"/>
              </a:lnSpc>
            </a:pPr>
            <a:r>
              <a:rPr lang="fa-IR" sz="1400" dirty="0" smtClean="0">
                <a:cs typeface="B Nazanin" pitchFamily="2" charset="-78"/>
              </a:rPr>
              <a:t>1. تنوع در فعالیتهای کاری</a:t>
            </a:r>
            <a:endParaRPr lang="en-US" sz="1400" dirty="0" smtClean="0">
              <a:cs typeface="B Nazanin" pitchFamily="2" charset="-78"/>
            </a:endParaRPr>
          </a:p>
          <a:p>
            <a:pPr marL="342900" indent="-342900" algn="justLow" rtl="1">
              <a:lnSpc>
                <a:spcPct val="150000"/>
              </a:lnSpc>
            </a:pPr>
            <a:r>
              <a:rPr lang="fa-IR" sz="1400" dirty="0" smtClean="0">
                <a:cs typeface="B Nazanin" pitchFamily="2" charset="-78"/>
              </a:rPr>
              <a:t>2. پرداخت خوب</a:t>
            </a:r>
          </a:p>
          <a:p>
            <a:pPr marL="342900" indent="-342900" algn="justLow" rtl="1">
              <a:lnSpc>
                <a:spcPct val="150000"/>
              </a:lnSpc>
            </a:pPr>
            <a:r>
              <a:rPr lang="fa-IR" sz="1400" dirty="0" smtClean="0">
                <a:cs typeface="B Nazanin" pitchFamily="2" charset="-78"/>
              </a:rPr>
              <a:t>3. وجهه و اعتبار</a:t>
            </a:r>
          </a:p>
          <a:p>
            <a:pPr marL="342900" indent="-342900" algn="ctr">
              <a:buAutoNum type="arabicPeriod"/>
            </a:pPr>
            <a:endParaRPr lang="en-US" sz="1400" dirty="0">
              <a:cs typeface="B Nazanin" pitchFamily="2" charset="-78"/>
            </a:endParaRPr>
          </a:p>
        </p:txBody>
      </p:sp>
      <p:sp>
        <p:nvSpPr>
          <p:cNvPr id="5" name="Rectangle 4"/>
          <p:cNvSpPr/>
          <p:nvPr/>
        </p:nvSpPr>
        <p:spPr>
          <a:xfrm>
            <a:off x="5715000" y="4648200"/>
            <a:ext cx="1828800" cy="1752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pPr>
            <a:r>
              <a:rPr lang="fa-IR" sz="1200" b="1" dirty="0" smtClean="0">
                <a:cs typeface="B Nazanin" pitchFamily="2" charset="-78"/>
              </a:rPr>
              <a:t>عوامل غیرکاری مانند:</a:t>
            </a:r>
          </a:p>
          <a:p>
            <a:pPr marL="342900" indent="-342900" algn="justLow" rtl="1">
              <a:lnSpc>
                <a:spcPct val="150000"/>
              </a:lnSpc>
            </a:pPr>
            <a:r>
              <a:rPr lang="fa-IR" sz="1200" dirty="0" smtClean="0">
                <a:cs typeface="B Nazanin" pitchFamily="2" charset="-78"/>
              </a:rPr>
              <a:t>سلامت جسمی</a:t>
            </a:r>
          </a:p>
          <a:p>
            <a:pPr marL="342900" indent="-342900" algn="justLow" rtl="1">
              <a:lnSpc>
                <a:spcPct val="150000"/>
              </a:lnSpc>
            </a:pPr>
            <a:r>
              <a:rPr lang="fa-IR" sz="1200" dirty="0" smtClean="0">
                <a:cs typeface="B Nazanin" pitchFamily="2" charset="-78"/>
              </a:rPr>
              <a:t>2. سلامت روانی</a:t>
            </a:r>
          </a:p>
          <a:p>
            <a:pPr marL="342900" indent="-342900" algn="justLow" rtl="1">
              <a:lnSpc>
                <a:spcPct val="150000"/>
              </a:lnSpc>
            </a:pPr>
            <a:r>
              <a:rPr lang="fa-IR" sz="1200" dirty="0" smtClean="0">
                <a:cs typeface="B Nazanin" pitchFamily="2" charset="-78"/>
              </a:rPr>
              <a:t>3. احترام به خود و اعتماد به نفس</a:t>
            </a:r>
          </a:p>
          <a:p>
            <a:pPr marL="342900" indent="-342900" algn="justLow" rtl="1">
              <a:lnSpc>
                <a:spcPct val="150000"/>
              </a:lnSpc>
            </a:pPr>
            <a:r>
              <a:rPr lang="fa-IR" sz="1200" dirty="0" smtClean="0">
                <a:cs typeface="B Nazanin" pitchFamily="2" charset="-78"/>
              </a:rPr>
              <a:t>4. رضایت خانواده و رضایت دوستان</a:t>
            </a:r>
          </a:p>
          <a:p>
            <a:pPr marL="342900" indent="-342900" algn="ctr" rtl="1"/>
            <a:endParaRPr lang="en-US" sz="1200" dirty="0">
              <a:cs typeface="B Nazanin" pitchFamily="2" charset="-78"/>
            </a:endParaRPr>
          </a:p>
        </p:txBody>
      </p:sp>
      <p:sp>
        <p:nvSpPr>
          <p:cNvPr id="6" name="Rectangle 5"/>
          <p:cNvSpPr/>
          <p:nvPr/>
        </p:nvSpPr>
        <p:spPr>
          <a:xfrm>
            <a:off x="3581400" y="2971800"/>
            <a:ext cx="11430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Nazanin" pitchFamily="2" charset="-78"/>
              </a:rPr>
              <a:t>رضایت شغلی</a:t>
            </a:r>
            <a:endParaRPr lang="en-US" dirty="0">
              <a:cs typeface="B Nazanin" pitchFamily="2" charset="-78"/>
            </a:endParaRPr>
          </a:p>
        </p:txBody>
      </p:sp>
      <p:sp>
        <p:nvSpPr>
          <p:cNvPr id="7" name="Rectangle 6"/>
          <p:cNvSpPr/>
          <p:nvPr/>
        </p:nvSpPr>
        <p:spPr>
          <a:xfrm>
            <a:off x="3581400" y="5029200"/>
            <a:ext cx="11430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Nazanin" pitchFamily="2" charset="-78"/>
              </a:rPr>
              <a:t>رضایت از زندگی</a:t>
            </a:r>
            <a:endParaRPr lang="en-US" dirty="0">
              <a:cs typeface="B Nazanin" pitchFamily="2" charset="-78"/>
            </a:endParaRPr>
          </a:p>
        </p:txBody>
      </p:sp>
      <p:sp>
        <p:nvSpPr>
          <p:cNvPr id="8" name="Rectangle 7"/>
          <p:cNvSpPr/>
          <p:nvPr/>
        </p:nvSpPr>
        <p:spPr>
          <a:xfrm>
            <a:off x="1143000" y="4114800"/>
            <a:ext cx="160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Nazanin" pitchFamily="2" charset="-78"/>
              </a:rPr>
              <a:t>کیفیت زندگی</a:t>
            </a:r>
            <a:endParaRPr lang="en-US" dirty="0">
              <a:cs typeface="B Nazanin" pitchFamily="2" charset="-78"/>
            </a:endParaRPr>
          </a:p>
        </p:txBody>
      </p:sp>
      <p:cxnSp>
        <p:nvCxnSpPr>
          <p:cNvPr id="10" name="Straight Arrow Connector 9"/>
          <p:cNvCxnSpPr>
            <a:stCxn id="4" idx="1"/>
          </p:cNvCxnSpPr>
          <p:nvPr/>
        </p:nvCxnSpPr>
        <p:spPr>
          <a:xfrm rot="10800000">
            <a:off x="4724400" y="3429000"/>
            <a:ext cx="990600" cy="381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rot="10800000">
            <a:off x="4724400" y="5486400"/>
            <a:ext cx="914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p:nvPr/>
        </p:nvCxnSpPr>
        <p:spPr>
          <a:xfrm rot="5400000" flipH="1" flipV="1">
            <a:off x="3237706" y="4457700"/>
            <a:ext cx="991394" cy="794"/>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p:nvPr/>
        </p:nvCxnSpPr>
        <p:spPr>
          <a:xfrm rot="5400000">
            <a:off x="3771900" y="4457700"/>
            <a:ext cx="990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Straight Connector 18"/>
          <p:cNvCxnSpPr>
            <a:stCxn id="6" idx="1"/>
          </p:cNvCxnSpPr>
          <p:nvPr/>
        </p:nvCxnSpPr>
        <p:spPr>
          <a:xfrm rot="10800000">
            <a:off x="3352800" y="3429000"/>
            <a:ext cx="228600" cy="1588"/>
          </a:xfrm>
          <a:prstGeom prst="line">
            <a:avLst/>
          </a:prstGeom>
        </p:spPr>
        <p:style>
          <a:lnRef idx="2">
            <a:schemeClr val="dk1"/>
          </a:lnRef>
          <a:fillRef idx="0">
            <a:schemeClr val="dk1"/>
          </a:fillRef>
          <a:effectRef idx="1">
            <a:schemeClr val="dk1"/>
          </a:effectRef>
          <a:fontRef idx="minor">
            <a:schemeClr val="tx1"/>
          </a:fontRef>
        </p:style>
      </p:cxnSp>
      <p:cxnSp>
        <p:nvCxnSpPr>
          <p:cNvPr id="21" name="Straight Connector 20"/>
          <p:cNvCxnSpPr/>
          <p:nvPr/>
        </p:nvCxnSpPr>
        <p:spPr>
          <a:xfrm rot="5400000">
            <a:off x="2323306" y="4456906"/>
            <a:ext cx="2057400" cy="1588"/>
          </a:xfrm>
          <a:prstGeom prst="line">
            <a:avLst/>
          </a:prstGeom>
        </p:spPr>
        <p:style>
          <a:lnRef idx="2">
            <a:schemeClr val="dk1"/>
          </a:lnRef>
          <a:fillRef idx="0">
            <a:schemeClr val="dk1"/>
          </a:fillRef>
          <a:effectRef idx="1">
            <a:schemeClr val="dk1"/>
          </a:effectRef>
          <a:fontRef idx="minor">
            <a:schemeClr val="tx1"/>
          </a:fontRef>
        </p:style>
      </p:cxnSp>
      <p:cxnSp>
        <p:nvCxnSpPr>
          <p:cNvPr id="23" name="Straight Connector 22"/>
          <p:cNvCxnSpPr>
            <a:endCxn id="7" idx="1"/>
          </p:cNvCxnSpPr>
          <p:nvPr/>
        </p:nvCxnSpPr>
        <p:spPr>
          <a:xfrm>
            <a:off x="3352800" y="5486400"/>
            <a:ext cx="228600" cy="1588"/>
          </a:xfrm>
          <a:prstGeom prst="line">
            <a:avLst/>
          </a:prstGeom>
        </p:spPr>
        <p:style>
          <a:lnRef idx="2">
            <a:schemeClr val="dk1"/>
          </a:lnRef>
          <a:fillRef idx="0">
            <a:schemeClr val="dk1"/>
          </a:fillRef>
          <a:effectRef idx="1">
            <a:schemeClr val="dk1"/>
          </a:effectRef>
          <a:fontRef idx="minor">
            <a:schemeClr val="tx1"/>
          </a:fontRef>
        </p:style>
      </p:cxnSp>
      <p:cxnSp>
        <p:nvCxnSpPr>
          <p:cNvPr id="26" name="Straight Arrow Connector 25"/>
          <p:cNvCxnSpPr/>
          <p:nvPr/>
        </p:nvCxnSpPr>
        <p:spPr>
          <a:xfrm rot="10800000">
            <a:off x="2819400" y="4572000"/>
            <a:ext cx="4572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Low" rtl="1">
              <a:lnSpc>
                <a:spcPct val="150000"/>
              </a:lnSpc>
              <a:buFont typeface="Wingdings" pitchFamily="2" charset="2"/>
              <a:buChar char="q"/>
            </a:pPr>
            <a:r>
              <a:rPr lang="fa-IR" sz="2500" dirty="0" smtClean="0">
                <a:cs typeface="B Nazanin" pitchFamily="2" charset="-78"/>
              </a:rPr>
              <a:t>تعامل رضایت شغلی و رضایت از زندگی</a:t>
            </a:r>
          </a:p>
          <a:p>
            <a:pPr algn="justLow" rtl="1">
              <a:lnSpc>
                <a:spcPct val="150000"/>
              </a:lnSpc>
              <a:buFont typeface="Wingdings" pitchFamily="2" charset="2"/>
              <a:buChar char="v"/>
            </a:pPr>
            <a:r>
              <a:rPr lang="fa-IR" sz="2000" dirty="0" smtClean="0">
                <a:cs typeface="B Nazanin" pitchFamily="2" charset="-78"/>
              </a:rPr>
              <a:t>دانشمندان علوم رفتاری سه فرضیه رقیب را برای تشریح تعامل پویای میان رضایت شغلی و رضایت از زندگی ارائه داده اند که عبارتند از:</a:t>
            </a:r>
          </a:p>
          <a:p>
            <a:pPr algn="justLow" rtl="1">
              <a:lnSpc>
                <a:spcPct val="150000"/>
              </a:lnSpc>
              <a:buFont typeface="Wingdings" pitchFamily="2" charset="2"/>
              <a:buChar char="§"/>
            </a:pPr>
            <a:r>
              <a:rPr lang="fa-IR" sz="2000" dirty="0" smtClean="0">
                <a:cs typeface="B Nazanin" pitchFamily="2" charset="-78"/>
              </a:rPr>
              <a:t>اثر جبران</a:t>
            </a:r>
          </a:p>
          <a:p>
            <a:pPr algn="justLow" rtl="1">
              <a:lnSpc>
                <a:spcPct val="150000"/>
              </a:lnSpc>
              <a:buFont typeface="Wingdings" pitchFamily="2" charset="2"/>
              <a:buChar char="§"/>
            </a:pPr>
            <a:r>
              <a:rPr lang="fa-IR" sz="2000" dirty="0" smtClean="0">
                <a:cs typeface="B Nazanin" pitchFamily="2" charset="-78"/>
              </a:rPr>
              <a:t>مدل بخشی</a:t>
            </a:r>
          </a:p>
          <a:p>
            <a:pPr algn="justLow" rtl="1">
              <a:lnSpc>
                <a:spcPct val="150000"/>
              </a:lnSpc>
              <a:buFont typeface="Wingdings" pitchFamily="2" charset="2"/>
              <a:buChar char="§"/>
            </a:pPr>
            <a:r>
              <a:rPr lang="fa-IR" sz="2000" dirty="0" smtClean="0">
                <a:cs typeface="B Nazanin" pitchFamily="2" charset="-78"/>
              </a:rPr>
              <a:t>مدل همپوشی</a:t>
            </a:r>
            <a:endParaRPr lang="en-US" sz="2000" dirty="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Low" rtl="1">
              <a:lnSpc>
                <a:spcPct val="150000"/>
              </a:lnSpc>
              <a:buFont typeface="Wingdings" pitchFamily="2" charset="2"/>
              <a:buChar char="v"/>
            </a:pPr>
            <a:r>
              <a:rPr lang="fa-IR" sz="2000" b="1" dirty="0" smtClean="0">
                <a:cs typeface="B Nazanin" pitchFamily="2" charset="-78"/>
              </a:rPr>
              <a:t>اثرجبران: </a:t>
            </a:r>
            <a:r>
              <a:rPr lang="fa-IR" sz="2000" dirty="0" smtClean="0">
                <a:cs typeface="B Nazanin" pitchFamily="2" charset="-78"/>
              </a:rPr>
              <a:t>بر اساس این نظریه رضایت شغلی و رضایت از زندگی با هم رابطه معکوس دارند. به دیگر سخن آدمها شغل پایین یا رضایت از زندگی را با جستجوی فعالیتهای رضایتبخش در سایر  حوزه ها </a:t>
            </a:r>
            <a:r>
              <a:rPr lang="fa-IR" sz="2000" smtClean="0">
                <a:cs typeface="B Nazanin" pitchFamily="2" charset="-78"/>
              </a:rPr>
              <a:t>جبران میکنند</a:t>
            </a:r>
            <a:r>
              <a:rPr lang="fa-IR" sz="2000" dirty="0" smtClean="0">
                <a:cs typeface="B Nazanin" pitchFamily="2" charset="-78"/>
              </a:rPr>
              <a:t>. با توجه به تحقیقات انجام شده این نظریه تایید نشد.</a:t>
            </a:r>
          </a:p>
          <a:p>
            <a:pPr algn="justLow" rtl="1">
              <a:lnSpc>
                <a:spcPct val="150000"/>
              </a:lnSpc>
              <a:buFont typeface="Wingdings" pitchFamily="2" charset="2"/>
              <a:buChar char="v"/>
            </a:pPr>
            <a:r>
              <a:rPr lang="fa-IR" sz="2000" b="1" dirty="0" smtClean="0">
                <a:cs typeface="B Nazanin" pitchFamily="2" charset="-78"/>
              </a:rPr>
              <a:t>مدل بخشی: </a:t>
            </a:r>
            <a:r>
              <a:rPr lang="fa-IR" sz="2000" dirty="0" smtClean="0">
                <a:cs typeface="B Nazanin" pitchFamily="2" charset="-78"/>
              </a:rPr>
              <a:t>این نظریه بیان می دارد که رضایت شغلی و رضایت از زندگی مستقل از یکدیگرند و یکی بر دیگری اثر ندارد. پژوهشهای صورت پذیرفته این مدل را نیز تایید نکردند.</a:t>
            </a:r>
          </a:p>
          <a:p>
            <a:pPr algn="justLow" rtl="1">
              <a:lnSpc>
                <a:spcPct val="150000"/>
              </a:lnSpc>
              <a:buFont typeface="Wingdings" pitchFamily="2" charset="2"/>
              <a:buChar char="v"/>
            </a:pPr>
            <a:r>
              <a:rPr lang="fa-IR" sz="2000" b="1" dirty="0" smtClean="0">
                <a:cs typeface="B Nazanin" pitchFamily="2" charset="-78"/>
              </a:rPr>
              <a:t>مدل همپوشی: </a:t>
            </a:r>
            <a:r>
              <a:rPr lang="fa-IR" sz="2000" dirty="0" smtClean="0">
                <a:cs typeface="B Nazanin" pitchFamily="2" charset="-78"/>
              </a:rPr>
              <a:t>پژوهشهای اخیر این مدل را مورد تایید قرار دادند. بر اساس این مدل رضایت یا عدم رضایت از شغل بر زندگی فرد اثر دارد و برعکس. به دیگر سخن هر یک بر دیگری هم به طور مثبت و هم منفی بر مبنای یک فراگرد مستمر اثر دارند.</a:t>
            </a:r>
            <a:endParaRPr lang="en-US" sz="2000" dirty="0">
              <a:cs typeface="B Nazanin"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67</TotalTime>
  <Words>1174</Words>
  <Application>Microsoft Office PowerPoint</Application>
  <PresentationFormat>On-screen Show (4:3)</PresentationFormat>
  <Paragraphs>46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Trek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feysal</dc:creator>
  <cp:lastModifiedBy>Windows User</cp:lastModifiedBy>
  <cp:revision>10</cp:revision>
  <dcterms:created xsi:type="dcterms:W3CDTF">2015-02-26T14:41:52Z</dcterms:created>
  <dcterms:modified xsi:type="dcterms:W3CDTF">2020-05-21T01:46:58Z</dcterms:modified>
</cp:coreProperties>
</file>