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64" r:id="rId1"/>
  </p:sldMasterIdLst>
  <p:sldIdLst>
    <p:sldId id="270"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0BCAF3E4-3485-4FEB-BFB0-62F2E2F1BBCE}" type="datetimeFigureOut">
              <a:rPr lang="fa-IR" smtClean="0"/>
              <a:t>01/10/1441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D0B1D5C-29C6-4F20-965E-745D52A5BADD}"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D0B1D5C-29C6-4F20-965E-745D52A5BADD}" type="slidenum">
              <a:rPr lang="fa-IR" smtClean="0"/>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D0B1D5C-29C6-4F20-965E-745D52A5BADD}" type="slidenum">
              <a:rPr lang="fa-IR" smtClean="0"/>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FD0B1D5C-29C6-4F20-965E-745D52A5BADD}" type="slidenum">
              <a:rPr lang="fa-IR" smtClean="0"/>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FD0B1D5C-29C6-4F20-965E-745D52A5BADD}"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FD0B1D5C-29C6-4F20-965E-745D52A5BADD}" type="slidenum">
              <a:rPr lang="fa-IR" smtClean="0"/>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FD0B1D5C-29C6-4F20-965E-745D52A5BADD}"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BCAF3E4-3485-4FEB-BFB0-62F2E2F1BBCE}" type="datetimeFigureOut">
              <a:rPr lang="fa-IR" smtClean="0"/>
              <a:t>01/10/1441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FD0B1D5C-29C6-4F20-965E-745D52A5BADD}"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0BCAF3E4-3485-4FEB-BFB0-62F2E2F1BBCE}" type="datetimeFigureOut">
              <a:rPr lang="fa-IR" smtClean="0"/>
              <a:t>01/10/1441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D0B1D5C-29C6-4F20-965E-745D52A5BADD}" type="slidenum">
              <a:rPr lang="fa-IR" smtClean="0"/>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D0B1D5C-29C6-4F20-965E-745D52A5BADD}"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BCAF3E4-3485-4FEB-BFB0-62F2E2F1BBCE}"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FD0B1D5C-29C6-4F20-965E-745D52A5BADD}"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0BCAF3E4-3485-4FEB-BFB0-62F2E2F1BBCE}" type="datetimeFigureOut">
              <a:rPr lang="fa-IR" smtClean="0"/>
              <a:t>01/10/1441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D0B1D5C-29C6-4F20-965E-745D52A5BADD}"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762928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692696"/>
            <a:ext cx="7772400" cy="1829761"/>
          </a:xfrm>
        </p:spPr>
        <p:txBody>
          <a:bodyPr>
            <a:normAutofit/>
          </a:bodyPr>
          <a:lstStyle/>
          <a:p>
            <a:r>
              <a:rPr lang="fa-IR" sz="4800" b="1" dirty="0" smtClean="0"/>
              <a:t>فصل دوم</a:t>
            </a:r>
            <a:endParaRPr lang="fa-IR" sz="4800" b="1" dirty="0"/>
          </a:p>
        </p:txBody>
      </p:sp>
      <p:sp>
        <p:nvSpPr>
          <p:cNvPr id="3" name="Subtitle 2"/>
          <p:cNvSpPr>
            <a:spLocks noGrp="1"/>
          </p:cNvSpPr>
          <p:nvPr>
            <p:ph type="subTitle" idx="1"/>
          </p:nvPr>
        </p:nvSpPr>
        <p:spPr>
          <a:xfrm>
            <a:off x="323528" y="2852936"/>
            <a:ext cx="7772400" cy="1199704"/>
          </a:xfrm>
          <a:ln>
            <a:solidFill>
              <a:schemeClr val="tx2">
                <a:lumMod val="75000"/>
              </a:schemeClr>
            </a:solidFill>
          </a:ln>
        </p:spPr>
        <p:txBody>
          <a:bodyPr>
            <a:normAutofit/>
          </a:bodyPr>
          <a:lstStyle/>
          <a:p>
            <a:r>
              <a:rPr lang="fa-IR" sz="4000" b="1" dirty="0" smtClean="0">
                <a:solidFill>
                  <a:schemeClr val="tx2">
                    <a:lumMod val="75000"/>
                  </a:schemeClr>
                </a:solidFill>
              </a:rPr>
              <a:t>مفاهیم و معانی پایه در مدیریت برند</a:t>
            </a:r>
            <a:endParaRPr lang="fa-IR" sz="4000" b="1" dirty="0">
              <a:solidFill>
                <a:schemeClr val="tx2">
                  <a:lumMod val="75000"/>
                </a:schemeClr>
              </a:solidFill>
            </a:endParaRPr>
          </a:p>
        </p:txBody>
      </p:sp>
    </p:spTree>
    <p:extLst>
      <p:ext uri="{BB962C8B-B14F-4D97-AF65-F5344CB8AC3E}">
        <p14:creationId xmlns:p14="http://schemas.microsoft.com/office/powerpoint/2010/main" val="40611426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23928" y="205865"/>
            <a:ext cx="4968552" cy="769441"/>
          </a:xfrm>
          <a:prstGeom prst="rect">
            <a:avLst/>
          </a:prstGeom>
          <a:noFill/>
        </p:spPr>
        <p:txBody>
          <a:bodyPr wrap="square" rtlCol="1">
            <a:spAutoFit/>
          </a:bodyPr>
          <a:lstStyle/>
          <a:p>
            <a:pPr algn="l"/>
            <a:r>
              <a:rPr lang="fa-IR" sz="4400" dirty="0" smtClean="0"/>
              <a:t>درآمدی بر مدیریت برند</a:t>
            </a:r>
            <a:endParaRPr lang="fa-IR" sz="4400" dirty="0"/>
          </a:p>
        </p:txBody>
      </p:sp>
      <p:sp>
        <p:nvSpPr>
          <p:cNvPr id="3" name="TextBox 2"/>
          <p:cNvSpPr txBox="1"/>
          <p:nvPr/>
        </p:nvSpPr>
        <p:spPr>
          <a:xfrm>
            <a:off x="0" y="1268760"/>
            <a:ext cx="9144000" cy="4524315"/>
          </a:xfrm>
          <a:prstGeom prst="rect">
            <a:avLst/>
          </a:prstGeom>
          <a:noFill/>
        </p:spPr>
        <p:txBody>
          <a:bodyPr wrap="square" rtlCol="1">
            <a:spAutoFit/>
          </a:bodyPr>
          <a:lstStyle/>
          <a:p>
            <a:r>
              <a:rPr lang="fa-IR" sz="2400" dirty="0" smtClean="0"/>
              <a:t>مدیریت برند شامل طرح یک وعده </a:t>
            </a:r>
            <a:r>
              <a:rPr lang="en-US" sz="2400" dirty="0" smtClean="0"/>
              <a:t>,</a:t>
            </a:r>
            <a:r>
              <a:rPr lang="fa-IR" sz="2400" dirty="0" smtClean="0"/>
              <a:t>به اجرا در آوردن آن وعده و سپس حفظ آن وعده است.</a:t>
            </a:r>
          </a:p>
          <a:p>
            <a:endParaRPr lang="fa-IR" sz="2400" dirty="0"/>
          </a:p>
          <a:p>
            <a:r>
              <a:rPr lang="fa-IR" sz="2400" dirty="0" smtClean="0"/>
              <a:t>مدیریت برند هنر خلق و زنده نگه داشتن یک نام تجاری است.</a:t>
            </a:r>
          </a:p>
          <a:p>
            <a:endParaRPr lang="fa-IR" sz="2400" dirty="0" smtClean="0"/>
          </a:p>
          <a:p>
            <a:r>
              <a:rPr lang="fa-IR" sz="2400" dirty="0" smtClean="0"/>
              <a:t>برندسازی موجب بالا رفتن تعهد مشتریان نسبت به شرکت می شود.</a:t>
            </a:r>
          </a:p>
          <a:p>
            <a:endParaRPr lang="fa-IR" sz="2400" dirty="0"/>
          </a:p>
          <a:p>
            <a:endParaRPr lang="fa-IR" sz="2400" dirty="0" smtClean="0"/>
          </a:p>
          <a:p>
            <a:r>
              <a:rPr lang="fa-IR" sz="2400" dirty="0" smtClean="0"/>
              <a:t>مشخصه های ملموس برند محصول=خود محصول </a:t>
            </a:r>
            <a:r>
              <a:rPr lang="en-US" sz="2400" dirty="0" smtClean="0"/>
              <a:t>,</a:t>
            </a:r>
            <a:r>
              <a:rPr lang="fa-IR" sz="2400" dirty="0" smtClean="0"/>
              <a:t>قیمت و بسته بندی را شامل می شود.</a:t>
            </a:r>
          </a:p>
          <a:p>
            <a:r>
              <a:rPr lang="fa-IR" sz="2400" dirty="0" smtClean="0"/>
              <a:t>مشخصه های ملموس برند خدمت=شامل مشاهدات و تجربیات مشتری است.</a:t>
            </a:r>
          </a:p>
          <a:p>
            <a:endParaRPr lang="fa-IR" sz="2400" dirty="0" smtClean="0"/>
          </a:p>
          <a:p>
            <a:r>
              <a:rPr lang="fa-IR" sz="2400" b="1" dirty="0" smtClean="0">
                <a:solidFill>
                  <a:schemeClr val="accent1">
                    <a:lumMod val="75000"/>
                  </a:schemeClr>
                </a:solidFill>
              </a:rPr>
              <a:t>مشخصه های ناملموس </a:t>
            </a:r>
            <a:r>
              <a:rPr lang="fa-IR" sz="2400" dirty="0" smtClean="0"/>
              <a:t>برند تمام گره ها و پیوندهای احساسی مشتریان نسبت به محصول یا خدمت را در بر می گیرد.</a:t>
            </a:r>
            <a:endParaRPr lang="fa-IR" sz="2400" dirty="0"/>
          </a:p>
        </p:txBody>
      </p:sp>
    </p:spTree>
    <p:extLst>
      <p:ext uri="{BB962C8B-B14F-4D97-AF65-F5344CB8AC3E}">
        <p14:creationId xmlns:p14="http://schemas.microsoft.com/office/powerpoint/2010/main" val="3073875229"/>
      </p:ext>
    </p:extLst>
  </p:cSld>
  <p:clrMapOvr>
    <a:masterClrMapping/>
  </p:clrMapOvr>
  <p:transition spd="slow">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404664"/>
            <a:ext cx="8700545" cy="5693866"/>
          </a:xfrm>
          <a:prstGeom prst="rect">
            <a:avLst/>
          </a:prstGeom>
          <a:noFill/>
        </p:spPr>
        <p:txBody>
          <a:bodyPr wrap="square" rtlCol="1">
            <a:spAutoFit/>
          </a:bodyPr>
          <a:lstStyle/>
          <a:p>
            <a:r>
              <a:rPr lang="fa-IR" sz="2800" b="1" dirty="0" smtClean="0">
                <a:solidFill>
                  <a:schemeClr val="accent1">
                    <a:lumMod val="75000"/>
                  </a:schemeClr>
                </a:solidFill>
              </a:rPr>
              <a:t>برند سازی چیزی جز تسخیر ذهن و قلب مشتریان نیست.</a:t>
            </a:r>
          </a:p>
          <a:p>
            <a:endParaRPr lang="fa-IR" sz="2400" b="1" dirty="0" smtClean="0">
              <a:solidFill>
                <a:schemeClr val="accent1">
                  <a:lumMod val="75000"/>
                </a:schemeClr>
              </a:solidFill>
            </a:endParaRPr>
          </a:p>
          <a:p>
            <a:r>
              <a:rPr lang="fa-IR" sz="2400" dirty="0" smtClean="0"/>
              <a:t>برند سازی نفوذ به یک بازار خاص برای عرضه ی محصول یا خدمت خود به افراد آن بازار و ایجاد روحیه ی اعتماد در میان مشتریان موجود و مشتریان آینده و ایجاد این باور در آنهاست که یگانه حلال مشکلات انها فقط ما هستیم. برند سازی باید در مشتری </a:t>
            </a:r>
            <a:r>
              <a:rPr lang="fa-IR" sz="2400" b="1" dirty="0" smtClean="0"/>
              <a:t>انتظار</a:t>
            </a:r>
            <a:r>
              <a:rPr lang="fa-IR" sz="2400" dirty="0" smtClean="0"/>
              <a:t> ایجاد کند.</a:t>
            </a:r>
          </a:p>
          <a:p>
            <a:endParaRPr lang="fa-IR" sz="2400" dirty="0" smtClean="0"/>
          </a:p>
          <a:p>
            <a:r>
              <a:rPr lang="fa-IR" sz="2400" dirty="0" smtClean="0"/>
              <a:t>هدف اولیه ی برند سازی </a:t>
            </a:r>
            <a:r>
              <a:rPr lang="fa-IR" sz="2400" b="1" dirty="0" smtClean="0">
                <a:solidFill>
                  <a:schemeClr val="accent1">
                    <a:lumMod val="75000"/>
                  </a:schemeClr>
                </a:solidFill>
              </a:rPr>
              <a:t>ایجاد تمایز </a:t>
            </a:r>
            <a:r>
              <a:rPr lang="fa-IR" sz="2400" dirty="0" smtClean="0"/>
              <a:t>است.</a:t>
            </a:r>
          </a:p>
          <a:p>
            <a:r>
              <a:rPr lang="fa-IR" sz="2400" dirty="0"/>
              <a:t> </a:t>
            </a:r>
            <a:endParaRPr lang="fa-IR" sz="2400" dirty="0" smtClean="0"/>
          </a:p>
          <a:p>
            <a:r>
              <a:rPr lang="fa-IR" sz="2400" dirty="0" smtClean="0"/>
              <a:t>هدف نهایی مدیریت برند </a:t>
            </a:r>
            <a:r>
              <a:rPr lang="fa-IR" sz="2400" u="sng" dirty="0" smtClean="0">
                <a:solidFill>
                  <a:schemeClr val="accent1">
                    <a:lumMod val="75000"/>
                  </a:schemeClr>
                </a:solidFill>
              </a:rPr>
              <a:t>انتقال درست پیام برند</a:t>
            </a:r>
            <a:r>
              <a:rPr lang="en-US" sz="2400" u="sng" dirty="0" smtClean="0">
                <a:solidFill>
                  <a:schemeClr val="accent1">
                    <a:lumMod val="75000"/>
                  </a:schemeClr>
                </a:solidFill>
              </a:rPr>
              <a:t> </a:t>
            </a:r>
            <a:r>
              <a:rPr lang="en-US" sz="2400" dirty="0" smtClean="0"/>
              <a:t>, </a:t>
            </a:r>
            <a:r>
              <a:rPr lang="fa-IR" sz="2400" u="sng" dirty="0" smtClean="0">
                <a:solidFill>
                  <a:schemeClr val="accent1">
                    <a:lumMod val="75000"/>
                  </a:schemeClr>
                </a:solidFill>
              </a:rPr>
              <a:t>ایجاد وفاداری در مشتری </a:t>
            </a:r>
            <a:r>
              <a:rPr lang="en-US" sz="2400" dirty="0" smtClean="0"/>
              <a:t>,</a:t>
            </a:r>
            <a:r>
              <a:rPr lang="fa-IR" sz="2400" dirty="0" smtClean="0"/>
              <a:t> </a:t>
            </a:r>
            <a:r>
              <a:rPr lang="fa-IR" sz="2400" u="sng" dirty="0" smtClean="0">
                <a:solidFill>
                  <a:schemeClr val="accent1">
                    <a:lumMod val="75000"/>
                  </a:schemeClr>
                </a:solidFill>
              </a:rPr>
              <a:t>ترغیب</a:t>
            </a:r>
            <a:r>
              <a:rPr lang="fa-IR" sz="2400" u="sng" dirty="0" smtClean="0"/>
              <a:t> </a:t>
            </a:r>
            <a:r>
              <a:rPr lang="fa-IR" sz="2400" u="sng" dirty="0" smtClean="0">
                <a:solidFill>
                  <a:schemeClr val="accent1">
                    <a:lumMod val="75000"/>
                  </a:schemeClr>
                </a:solidFill>
              </a:rPr>
              <a:t>خریدار به خرید محصول </a:t>
            </a:r>
            <a:r>
              <a:rPr lang="fa-IR" sz="2400" dirty="0" smtClean="0"/>
              <a:t>و </a:t>
            </a:r>
            <a:r>
              <a:rPr lang="fa-IR" sz="2400" u="sng" dirty="0" smtClean="0">
                <a:solidFill>
                  <a:schemeClr val="accent1">
                    <a:lumMod val="75000"/>
                  </a:schemeClr>
                </a:solidFill>
              </a:rPr>
              <a:t>برقراری یک پیوند عاطفی میان برند با مشتریان </a:t>
            </a:r>
            <a:r>
              <a:rPr lang="fa-IR" sz="2400" dirty="0" smtClean="0"/>
              <a:t>است. </a:t>
            </a:r>
          </a:p>
          <a:p>
            <a:endParaRPr lang="fa-IR" sz="2400" dirty="0" smtClean="0"/>
          </a:p>
          <a:p>
            <a:endParaRPr lang="fa-IR" sz="2400" dirty="0"/>
          </a:p>
          <a:p>
            <a:r>
              <a:rPr lang="fa-IR" sz="2400" dirty="0" smtClean="0"/>
              <a:t>شرط حفظ و بقای برندها در دراز مدت حمایت و پشتیبانی از آنهاست.</a:t>
            </a:r>
          </a:p>
          <a:p>
            <a:endParaRPr lang="fa-IR" sz="2400" dirty="0"/>
          </a:p>
        </p:txBody>
      </p:sp>
    </p:spTree>
    <p:extLst>
      <p:ext uri="{BB962C8B-B14F-4D97-AF65-F5344CB8AC3E}">
        <p14:creationId xmlns:p14="http://schemas.microsoft.com/office/powerpoint/2010/main" val="1193464658"/>
      </p:ext>
    </p:extLst>
  </p:cSld>
  <p:clrMapOvr>
    <a:masterClrMapping/>
  </p:clrMapOvr>
  <p:transition spd="slow">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404664"/>
            <a:ext cx="8208912" cy="5632311"/>
          </a:xfrm>
          <a:prstGeom prst="rect">
            <a:avLst/>
          </a:prstGeom>
          <a:noFill/>
        </p:spPr>
        <p:txBody>
          <a:bodyPr wrap="square" rtlCol="1">
            <a:spAutoFit/>
          </a:bodyPr>
          <a:lstStyle/>
          <a:p>
            <a:r>
              <a:rPr lang="fa-IR" sz="2400" b="1" dirty="0" smtClean="0"/>
              <a:t>برند چیست؟</a:t>
            </a:r>
          </a:p>
          <a:p>
            <a:endParaRPr lang="fa-IR" sz="2400" b="1" dirty="0" smtClean="0"/>
          </a:p>
          <a:p>
            <a:r>
              <a:rPr lang="fa-IR" sz="2400" dirty="0" smtClean="0"/>
              <a:t>نام </a:t>
            </a:r>
            <a:r>
              <a:rPr lang="en-US" sz="2400" dirty="0" smtClean="0"/>
              <a:t>,</a:t>
            </a:r>
            <a:r>
              <a:rPr lang="fa-IR" sz="2400" dirty="0" smtClean="0"/>
              <a:t>نشان </a:t>
            </a:r>
            <a:r>
              <a:rPr lang="en-US" sz="2400" dirty="0" smtClean="0"/>
              <a:t>, </a:t>
            </a:r>
            <a:r>
              <a:rPr lang="fa-IR" sz="2400" dirty="0" smtClean="0"/>
              <a:t>عبارت </a:t>
            </a:r>
            <a:r>
              <a:rPr lang="en-US" sz="2400" dirty="0" smtClean="0"/>
              <a:t>,</a:t>
            </a:r>
            <a:r>
              <a:rPr lang="fa-IR" sz="2400" dirty="0" smtClean="0"/>
              <a:t>طرح یا ترکیبی از اینها که موجب شناسانده شدن کالاها و خدمات یک شرکت در اذهان عمومی مردم و متمایز شدن آنها از کالاها و خدمات مشابه می گردد.</a:t>
            </a:r>
          </a:p>
          <a:p>
            <a:endParaRPr lang="fa-IR" sz="2400" dirty="0"/>
          </a:p>
          <a:p>
            <a:r>
              <a:rPr lang="fa-IR" sz="2400" b="1" dirty="0" smtClean="0"/>
              <a:t>جان میلر </a:t>
            </a:r>
            <a:r>
              <a:rPr lang="fa-IR" sz="2400" dirty="0" smtClean="0"/>
              <a:t>برند را نام یا نمادی که سازمانها آن را با هدف ارزش آفرینی برای ذی نفعان مورد استفاده قرار می دهند تعریف می کند.</a:t>
            </a:r>
          </a:p>
          <a:p>
            <a:endParaRPr lang="fa-IR" sz="2400" dirty="0"/>
          </a:p>
          <a:p>
            <a:r>
              <a:rPr lang="fa-IR" sz="2400" b="1" dirty="0" smtClean="0"/>
              <a:t>تد لویت </a:t>
            </a:r>
            <a:r>
              <a:rPr lang="fa-IR" sz="2400" dirty="0" smtClean="0"/>
              <a:t>معتقد است در عصر جدید رقابت بر سر چیزهایی نیست که شرکت ها در کارخانه هایشان تولید می کنند بلکه رقابت آینده میان چیزهایی است که شرکت ها پس از خروج محصول از کارخانه به آن می افزایند.مانند بسته بندی - خدمات – تبلیغات - حمایت از مصرف کننده و...</a:t>
            </a:r>
          </a:p>
          <a:p>
            <a:endParaRPr lang="fa-IR" sz="2400" dirty="0" smtClean="0"/>
          </a:p>
          <a:p>
            <a:endParaRPr lang="fa-IR" sz="2400" dirty="0"/>
          </a:p>
        </p:txBody>
      </p:sp>
    </p:spTree>
    <p:extLst>
      <p:ext uri="{BB962C8B-B14F-4D97-AF65-F5344CB8AC3E}">
        <p14:creationId xmlns:p14="http://schemas.microsoft.com/office/powerpoint/2010/main" val="31647632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0528" y="473842"/>
            <a:ext cx="9324528" cy="5909310"/>
          </a:xfrm>
          <a:prstGeom prst="rect">
            <a:avLst/>
          </a:prstGeom>
          <a:noFill/>
        </p:spPr>
        <p:txBody>
          <a:bodyPr wrap="square" rtlCol="1">
            <a:spAutoFit/>
          </a:bodyPr>
          <a:lstStyle/>
          <a:p>
            <a:r>
              <a:rPr lang="fa-IR" sz="2400" b="1" dirty="0" smtClean="0">
                <a:solidFill>
                  <a:schemeClr val="accent1">
                    <a:lumMod val="75000"/>
                  </a:schemeClr>
                </a:solidFill>
              </a:rPr>
              <a:t>  برندها متفاوت از محصولات هستند.</a:t>
            </a:r>
          </a:p>
          <a:p>
            <a:endParaRPr lang="fa-IR" dirty="0"/>
          </a:p>
          <a:p>
            <a:r>
              <a:rPr lang="fa-IR" sz="2400" dirty="0" smtClean="0"/>
              <a:t>برند به انتظارات مشتری در قبال محصول شکل و جهت می دهد. اگربرند قادربه تاثیرگذاری بر انتخاب مشتریان نباشد برند نیست بلکه تنها یک </a:t>
            </a:r>
            <a:r>
              <a:rPr lang="fa-IR" sz="2400" b="1" u="sng" dirty="0" smtClean="0"/>
              <a:t>هویت سازمانی </a:t>
            </a:r>
            <a:r>
              <a:rPr lang="fa-IR" sz="2400" dirty="0" smtClean="0"/>
              <a:t>است.</a:t>
            </a:r>
          </a:p>
          <a:p>
            <a:endParaRPr lang="fa-IR" sz="2400" dirty="0"/>
          </a:p>
          <a:p>
            <a:endParaRPr lang="fa-IR" sz="2400" dirty="0" smtClean="0"/>
          </a:p>
          <a:p>
            <a:endParaRPr lang="fa-IR" sz="2400" dirty="0"/>
          </a:p>
          <a:p>
            <a:r>
              <a:rPr lang="fa-IR" sz="2400" b="1" dirty="0" smtClean="0">
                <a:solidFill>
                  <a:schemeClr val="accent1">
                    <a:lumMod val="75000"/>
                  </a:schemeClr>
                </a:solidFill>
              </a:rPr>
              <a:t>  برند از نظر مصرف کننده:</a:t>
            </a:r>
          </a:p>
          <a:p>
            <a:pPr marL="342900" indent="-342900">
              <a:buFont typeface="Arial" pitchFamily="34" charset="0"/>
              <a:buChar char="•"/>
            </a:pPr>
            <a:r>
              <a:rPr lang="fa-IR" sz="2400" dirty="0" smtClean="0"/>
              <a:t>منشا یا منبع محصول</a:t>
            </a:r>
          </a:p>
          <a:p>
            <a:pPr marL="342900" indent="-342900">
              <a:buFont typeface="Arial" pitchFamily="34" charset="0"/>
              <a:buChar char="•"/>
            </a:pPr>
            <a:r>
              <a:rPr lang="fa-IR" sz="2400" dirty="0" smtClean="0"/>
              <a:t>واگذاری مسئولیت به تولید کننده ی محصول</a:t>
            </a:r>
          </a:p>
          <a:p>
            <a:pPr marL="342900" indent="-342900">
              <a:buFont typeface="Arial" pitchFamily="34" charset="0"/>
              <a:buChar char="•"/>
            </a:pPr>
            <a:r>
              <a:rPr lang="fa-IR" sz="2400" dirty="0" smtClean="0"/>
              <a:t>خطرپذیری کمتر</a:t>
            </a:r>
          </a:p>
          <a:p>
            <a:pPr marL="342900" indent="-342900">
              <a:buFont typeface="Arial" pitchFamily="34" charset="0"/>
              <a:buChar char="•"/>
            </a:pPr>
            <a:r>
              <a:rPr lang="fa-IR" sz="2400" dirty="0" smtClean="0"/>
              <a:t>هزینه ی پرس و جوی کمتر</a:t>
            </a:r>
          </a:p>
          <a:p>
            <a:pPr marL="342900" indent="-342900">
              <a:buFont typeface="Arial" pitchFamily="34" charset="0"/>
              <a:buChar char="•"/>
            </a:pPr>
            <a:r>
              <a:rPr lang="fa-IR" sz="2400" dirty="0" smtClean="0"/>
              <a:t>نشانه ی کیفیت</a:t>
            </a:r>
          </a:p>
          <a:p>
            <a:pPr marL="342900" indent="-342900">
              <a:buFont typeface="Arial" pitchFamily="34" charset="0"/>
              <a:buChar char="•"/>
            </a:pPr>
            <a:r>
              <a:rPr lang="fa-IR" sz="2400" dirty="0" smtClean="0"/>
              <a:t>معامله یا عهد و پیمان با تولید کننده ی محصول</a:t>
            </a:r>
          </a:p>
          <a:p>
            <a:pPr marL="342900" indent="-342900">
              <a:buFont typeface="Arial" pitchFamily="34" charset="0"/>
              <a:buChar char="•"/>
            </a:pPr>
            <a:r>
              <a:rPr lang="fa-IR" sz="2400" dirty="0" smtClean="0"/>
              <a:t>وسیله ای نمادین برای اظهار شخصیت</a:t>
            </a:r>
          </a:p>
          <a:p>
            <a:endParaRPr lang="fa-IR" sz="2400" dirty="0"/>
          </a:p>
        </p:txBody>
      </p:sp>
    </p:spTree>
    <p:extLst>
      <p:ext uri="{BB962C8B-B14F-4D97-AF65-F5344CB8AC3E}">
        <p14:creationId xmlns:p14="http://schemas.microsoft.com/office/powerpoint/2010/main" val="1647296664"/>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1096" y="404664"/>
            <a:ext cx="9865096" cy="5632311"/>
          </a:xfrm>
          <a:prstGeom prst="rect">
            <a:avLst/>
          </a:prstGeom>
          <a:noFill/>
        </p:spPr>
        <p:txBody>
          <a:bodyPr wrap="square" rtlCol="1">
            <a:spAutoFit/>
          </a:bodyPr>
          <a:lstStyle/>
          <a:p>
            <a:r>
              <a:rPr lang="fa-IR" sz="2400" b="1" dirty="0" smtClean="0">
                <a:solidFill>
                  <a:schemeClr val="accent1">
                    <a:lumMod val="75000"/>
                  </a:schemeClr>
                </a:solidFill>
              </a:rPr>
              <a:t>    برند از نظر فروشنده:</a:t>
            </a:r>
          </a:p>
          <a:p>
            <a:endParaRPr lang="fa-IR" sz="2400" b="1" dirty="0" smtClean="0">
              <a:solidFill>
                <a:schemeClr val="accent1">
                  <a:lumMod val="75000"/>
                </a:schemeClr>
              </a:solidFill>
            </a:endParaRPr>
          </a:p>
          <a:p>
            <a:pPr marL="342900" indent="-342900">
              <a:buFont typeface="Arial" pitchFamily="34" charset="0"/>
              <a:buChar char="•"/>
            </a:pPr>
            <a:r>
              <a:rPr lang="fa-IR" sz="2400" dirty="0" smtClean="0"/>
              <a:t>اساس و منشا مزیت رقابتی</a:t>
            </a:r>
          </a:p>
          <a:p>
            <a:pPr marL="342900" indent="-342900">
              <a:buFont typeface="Arial" pitchFamily="34" charset="0"/>
              <a:buChar char="•"/>
            </a:pPr>
            <a:r>
              <a:rPr lang="fa-IR" sz="2400" dirty="0" smtClean="0"/>
              <a:t>راهی برای ارائه محصولاتی که بتواند تداعی کننده ی مشخصاتی بی همتا در ذهن</a:t>
            </a:r>
          </a:p>
          <a:p>
            <a:r>
              <a:rPr lang="fa-IR" sz="2400" dirty="0" smtClean="0"/>
              <a:t>    مخاطبان باشد.</a:t>
            </a:r>
          </a:p>
          <a:p>
            <a:pPr marL="342900" indent="-342900">
              <a:buFont typeface="Arial" pitchFamily="34" charset="0"/>
              <a:buChar char="•"/>
            </a:pPr>
            <a:r>
              <a:rPr lang="fa-IR" sz="2400" dirty="0" smtClean="0"/>
              <a:t>راهی برای حفاظت قانونی از مشخصات و ویژگی های محصول</a:t>
            </a:r>
          </a:p>
          <a:p>
            <a:pPr marL="342900" indent="-342900">
              <a:buFont typeface="Arial" pitchFamily="34" charset="0"/>
              <a:buChar char="•"/>
            </a:pPr>
            <a:r>
              <a:rPr lang="fa-IR" sz="2400" dirty="0" smtClean="0"/>
              <a:t>پیام رسانی آسان و راحت</a:t>
            </a:r>
          </a:p>
          <a:p>
            <a:pPr marL="342900" indent="-342900">
              <a:buFont typeface="Arial" pitchFamily="34" charset="0"/>
              <a:buChar char="•"/>
            </a:pPr>
            <a:r>
              <a:rPr lang="fa-IR" sz="2400" dirty="0" smtClean="0"/>
              <a:t>ایجاد و تحکیم اعتبار</a:t>
            </a:r>
          </a:p>
          <a:p>
            <a:pPr marL="342900" indent="-342900">
              <a:buFont typeface="Arial" pitchFamily="34" charset="0"/>
              <a:buChar char="•"/>
            </a:pPr>
            <a:r>
              <a:rPr lang="fa-IR" sz="2400" dirty="0" smtClean="0"/>
              <a:t>ایجاد پیوندهای عاطفی با مشتریان هدف</a:t>
            </a:r>
          </a:p>
          <a:p>
            <a:pPr marL="342900" indent="-342900">
              <a:buFont typeface="Arial" pitchFamily="34" charset="0"/>
              <a:buChar char="•"/>
            </a:pPr>
            <a:r>
              <a:rPr lang="fa-IR" sz="2400" dirty="0" smtClean="0"/>
              <a:t>دادن انگیزه به خریداران و کاهش حساسیت آنها نسبت به قیمت</a:t>
            </a:r>
          </a:p>
          <a:p>
            <a:pPr marL="342900" indent="-342900">
              <a:buFont typeface="Arial" pitchFamily="34" charset="0"/>
              <a:buChar char="•"/>
            </a:pPr>
            <a:r>
              <a:rPr lang="fa-IR" sz="2400" dirty="0" smtClean="0"/>
              <a:t>ایجاد روحیه ی وفاداری در خریداران و کاربران</a:t>
            </a:r>
          </a:p>
          <a:p>
            <a:pPr marL="342900" indent="-342900">
              <a:buFont typeface="Arial" pitchFamily="34" charset="0"/>
              <a:buChar char="•"/>
            </a:pPr>
            <a:r>
              <a:rPr lang="fa-IR" sz="2400" dirty="0" smtClean="0"/>
              <a:t>کاهش هزینه های بازاریابی</a:t>
            </a:r>
          </a:p>
          <a:p>
            <a:pPr marL="342900" indent="-342900">
              <a:buFont typeface="Arial" pitchFamily="34" charset="0"/>
              <a:buChar char="•"/>
            </a:pPr>
            <a:r>
              <a:rPr lang="fa-IR" sz="2400" dirty="0" smtClean="0"/>
              <a:t>آسیب پذیری کمتر در برابر تحرکات بازاریابی رقبا</a:t>
            </a:r>
          </a:p>
          <a:p>
            <a:pPr marL="342900" indent="-342900">
              <a:buFont typeface="Arial" pitchFamily="34" charset="0"/>
              <a:buChar char="•"/>
            </a:pPr>
            <a:r>
              <a:rPr lang="fa-IR" sz="2400" dirty="0" smtClean="0"/>
              <a:t>آسیب پذیری کمتر در برابر بحران های بازاریابی</a:t>
            </a:r>
          </a:p>
          <a:p>
            <a:pPr marL="342900" indent="-342900">
              <a:buFont typeface="Arial" pitchFamily="34" charset="0"/>
              <a:buChar char="•"/>
            </a:pPr>
            <a:r>
              <a:rPr lang="fa-IR" sz="2400" dirty="0" smtClean="0"/>
              <a:t>وسیله ای برای تضمین سود و افزایش درآمد</a:t>
            </a:r>
            <a:endParaRPr lang="fa-IR" sz="2400" dirty="0"/>
          </a:p>
        </p:txBody>
      </p:sp>
    </p:spTree>
    <p:extLst>
      <p:ext uri="{BB962C8B-B14F-4D97-AF65-F5344CB8AC3E}">
        <p14:creationId xmlns:p14="http://schemas.microsoft.com/office/powerpoint/2010/main" val="320171027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544" y="319624"/>
            <a:ext cx="9534755" cy="5632311"/>
          </a:xfrm>
          <a:prstGeom prst="rect">
            <a:avLst/>
          </a:prstGeom>
          <a:noFill/>
        </p:spPr>
        <p:txBody>
          <a:bodyPr wrap="square" rtlCol="1">
            <a:spAutoFit/>
          </a:bodyPr>
          <a:lstStyle/>
          <a:p>
            <a:r>
              <a:rPr lang="fa-IR" sz="2400" b="1" dirty="0" smtClean="0"/>
              <a:t>برند</a:t>
            </a:r>
            <a:r>
              <a:rPr lang="fa-IR" sz="2400" dirty="0" smtClean="0"/>
              <a:t> مجموعه ی گره های ذهنی یا تداعیات کارکردی</a:t>
            </a:r>
            <a:r>
              <a:rPr lang="en-US" sz="2400" dirty="0" smtClean="0"/>
              <a:t>, </a:t>
            </a:r>
            <a:r>
              <a:rPr lang="fa-IR" sz="2400" dirty="0" smtClean="0"/>
              <a:t>احساسی </a:t>
            </a:r>
            <a:r>
              <a:rPr lang="en-US" sz="2400" dirty="0" smtClean="0"/>
              <a:t>, </a:t>
            </a:r>
            <a:r>
              <a:rPr lang="fa-IR" sz="2400" dirty="0" smtClean="0"/>
              <a:t>عقلی و مزیت هایی است </a:t>
            </a:r>
          </a:p>
          <a:p>
            <a:r>
              <a:rPr lang="fa-IR" sz="2400" dirty="0" smtClean="0"/>
              <a:t>که ذهن بازارهدف را اشغال نموده است.تداعی معانی پیوند دادن تصاویر و نشانه ها با برند </a:t>
            </a:r>
          </a:p>
          <a:p>
            <a:r>
              <a:rPr lang="fa-IR" sz="2400" dirty="0" smtClean="0"/>
              <a:t>یا</a:t>
            </a:r>
            <a:r>
              <a:rPr lang="fa-IR" sz="2400" dirty="0"/>
              <a:t> </a:t>
            </a:r>
            <a:r>
              <a:rPr lang="fa-IR" sz="2400" dirty="0" smtClean="0"/>
              <a:t>مزایا و فواید یک برند است. این مزایا یا فوایند برند است که مبنای تصمیم گیری برای </a:t>
            </a:r>
          </a:p>
          <a:p>
            <a:r>
              <a:rPr lang="fa-IR" sz="2400" dirty="0" smtClean="0"/>
              <a:t>خرید آن واقع خواهد شد.</a:t>
            </a:r>
          </a:p>
          <a:p>
            <a:endParaRPr lang="fa-IR" sz="2400" dirty="0"/>
          </a:p>
          <a:p>
            <a:r>
              <a:rPr lang="fa-IR" sz="2400" dirty="0" smtClean="0"/>
              <a:t>بازاریابی صحنه ی نبرد محصولات با یکدیگر نیست </a:t>
            </a:r>
            <a:r>
              <a:rPr lang="en-US" sz="2400" dirty="0" smtClean="0"/>
              <a:t>,</a:t>
            </a:r>
            <a:r>
              <a:rPr lang="fa-IR" sz="2400" dirty="0" smtClean="0"/>
              <a:t>صحنه ی نبرد ادراکات و ذهنیت ها با یکدیگر است.</a:t>
            </a:r>
          </a:p>
          <a:p>
            <a:endParaRPr lang="fa-IR" sz="2400" dirty="0"/>
          </a:p>
          <a:p>
            <a:r>
              <a:rPr lang="fa-IR" sz="2400" b="1" dirty="0" smtClean="0">
                <a:solidFill>
                  <a:schemeClr val="tx2">
                    <a:lumMod val="75000"/>
                  </a:schemeClr>
                </a:solidFill>
              </a:rPr>
              <a:t>هویت برند</a:t>
            </a:r>
            <a:r>
              <a:rPr lang="fa-IR" sz="2400" dirty="0" smtClean="0"/>
              <a:t>(</a:t>
            </a:r>
            <a:r>
              <a:rPr lang="en-US" sz="2400" dirty="0" smtClean="0"/>
              <a:t>(Brand identity</a:t>
            </a:r>
            <a:r>
              <a:rPr lang="fa-IR" sz="2400" dirty="0" smtClean="0"/>
              <a:t> یا </a:t>
            </a:r>
            <a:r>
              <a:rPr lang="fa-IR" sz="2400" b="1" dirty="0" smtClean="0">
                <a:solidFill>
                  <a:schemeClr val="tx2">
                    <a:lumMod val="75000"/>
                  </a:schemeClr>
                </a:solidFill>
              </a:rPr>
              <a:t>تصویر برند</a:t>
            </a:r>
            <a:r>
              <a:rPr lang="fa-IR" sz="2400" dirty="0" smtClean="0"/>
              <a:t>(</a:t>
            </a:r>
            <a:r>
              <a:rPr lang="en-US" sz="2400" dirty="0" smtClean="0"/>
              <a:t>(Brand Image</a:t>
            </a:r>
            <a:r>
              <a:rPr lang="fa-IR" sz="2400" dirty="0" smtClean="0"/>
              <a:t> نوعی تداعی معانی </a:t>
            </a:r>
          </a:p>
          <a:p>
            <a:r>
              <a:rPr lang="fa-IR" sz="2400" dirty="0" smtClean="0"/>
              <a:t>عقلی یا احساسی دروجود مشتریان است.این تداعی ابتدا از تصاویر مورد استفاده درتبلیغاتتان</a:t>
            </a:r>
          </a:p>
          <a:p>
            <a:r>
              <a:rPr lang="fa-IR" sz="2400" dirty="0" smtClean="0"/>
              <a:t>وجملات بکار رفته در توصیف محصولات آغاز می شود سپس پس ازبه جا گذاشتن اثر ذهنی درمشتری تداعی معانی ایجاد میکند و </a:t>
            </a:r>
            <a:r>
              <a:rPr lang="fa-IR" sz="2400" u="sng" dirty="0" smtClean="0"/>
              <a:t>برند</a:t>
            </a:r>
            <a:r>
              <a:rPr lang="fa-IR" sz="2400" dirty="0" smtClean="0"/>
              <a:t> متولد می شود.</a:t>
            </a:r>
          </a:p>
          <a:p>
            <a:endParaRPr lang="fa-IR" sz="2400" dirty="0"/>
          </a:p>
          <a:p>
            <a:r>
              <a:rPr lang="fa-IR" sz="2400" b="1" dirty="0" smtClean="0">
                <a:solidFill>
                  <a:schemeClr val="tx2">
                    <a:lumMod val="75000"/>
                  </a:schemeClr>
                </a:solidFill>
              </a:rPr>
              <a:t>موفقیت</a:t>
            </a:r>
            <a:r>
              <a:rPr lang="fa-IR" sz="2400" dirty="0" smtClean="0"/>
              <a:t> برند قبل از هر چیز در گرو </a:t>
            </a:r>
            <a:r>
              <a:rPr lang="fa-IR" sz="2400" u="sng" dirty="0" smtClean="0"/>
              <a:t>شناخت نیازها و خواسته های مشتریان بالفعل و بالقوه </a:t>
            </a:r>
            <a:r>
              <a:rPr lang="fa-IR" sz="2400" dirty="0" smtClean="0"/>
              <a:t>است. قدرتمندترین برندها آنهایی هستند که نیاز جدیدی را در ذهن مشتریان خلق می کنند.</a:t>
            </a:r>
            <a:endParaRPr lang="fa-IR" sz="2400" dirty="0"/>
          </a:p>
        </p:txBody>
      </p:sp>
    </p:spTree>
    <p:extLst>
      <p:ext uri="{BB962C8B-B14F-4D97-AF65-F5344CB8AC3E}">
        <p14:creationId xmlns:p14="http://schemas.microsoft.com/office/powerpoint/2010/main" val="323262498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32656"/>
            <a:ext cx="9144000" cy="2308324"/>
          </a:xfrm>
          <a:prstGeom prst="rect">
            <a:avLst/>
          </a:prstGeom>
          <a:noFill/>
        </p:spPr>
        <p:txBody>
          <a:bodyPr wrap="square" rtlCol="1">
            <a:spAutoFit/>
          </a:bodyPr>
          <a:lstStyle/>
          <a:p>
            <a:r>
              <a:rPr lang="fa-IR" sz="2400" b="1" dirty="0"/>
              <a:t>ا</a:t>
            </a:r>
            <a:r>
              <a:rPr lang="fa-IR" sz="2400" b="1" dirty="0" smtClean="0"/>
              <a:t>جزای تشکیل دهنده ی یک برند مطلوب:</a:t>
            </a:r>
          </a:p>
          <a:p>
            <a:endParaRPr lang="fa-IR" sz="2400" dirty="0"/>
          </a:p>
          <a:p>
            <a:r>
              <a:rPr lang="fa-IR" sz="2400" b="1" dirty="0" smtClean="0">
                <a:solidFill>
                  <a:schemeClr val="tx2">
                    <a:lumMod val="75000"/>
                  </a:schemeClr>
                </a:solidFill>
              </a:rPr>
              <a:t>وعده ی برند: </a:t>
            </a:r>
            <a:r>
              <a:rPr lang="fa-IR" sz="2400" dirty="0" smtClean="0"/>
              <a:t>شامل شهرت </a:t>
            </a:r>
            <a:r>
              <a:rPr lang="en-US" sz="2400" dirty="0" smtClean="0"/>
              <a:t>,</a:t>
            </a:r>
            <a:r>
              <a:rPr lang="fa-IR" sz="2400" dirty="0" smtClean="0"/>
              <a:t>تجربه </a:t>
            </a:r>
            <a:r>
              <a:rPr lang="en-US" sz="2400" dirty="0" smtClean="0"/>
              <a:t>,</a:t>
            </a:r>
            <a:r>
              <a:rPr lang="fa-IR" sz="2400" dirty="0" smtClean="0"/>
              <a:t>نام </a:t>
            </a:r>
            <a:r>
              <a:rPr lang="en-US" sz="2400" dirty="0" smtClean="0"/>
              <a:t>,</a:t>
            </a:r>
            <a:r>
              <a:rPr lang="fa-IR" sz="2400" dirty="0" smtClean="0"/>
              <a:t>لوگو </a:t>
            </a:r>
            <a:r>
              <a:rPr lang="en-US" sz="2400" dirty="0" smtClean="0"/>
              <a:t>,</a:t>
            </a:r>
            <a:r>
              <a:rPr lang="fa-IR" sz="2400" dirty="0" smtClean="0"/>
              <a:t>قیمت </a:t>
            </a:r>
            <a:r>
              <a:rPr lang="en-US" sz="2400" dirty="0" smtClean="0"/>
              <a:t>,</a:t>
            </a:r>
            <a:r>
              <a:rPr lang="fa-IR" sz="2400" dirty="0" smtClean="0"/>
              <a:t>اخبار </a:t>
            </a:r>
            <a:r>
              <a:rPr lang="en-US" sz="2400" dirty="0" smtClean="0"/>
              <a:t>,</a:t>
            </a:r>
            <a:r>
              <a:rPr lang="fa-IR" sz="2400" dirty="0" smtClean="0"/>
              <a:t>تبلیغات و ...</a:t>
            </a:r>
          </a:p>
          <a:p>
            <a:r>
              <a:rPr lang="fa-IR" sz="2400" b="1" dirty="0" smtClean="0">
                <a:solidFill>
                  <a:schemeClr val="tx2">
                    <a:lumMod val="75000"/>
                  </a:schemeClr>
                </a:solidFill>
              </a:rPr>
              <a:t>محصولات و خدمات: </a:t>
            </a:r>
            <a:r>
              <a:rPr lang="fa-IR" sz="2400" dirty="0" smtClean="0"/>
              <a:t>شامل کیفیت </a:t>
            </a:r>
            <a:r>
              <a:rPr lang="en-US" sz="2400" dirty="0" smtClean="0"/>
              <a:t>,</a:t>
            </a:r>
            <a:r>
              <a:rPr lang="fa-IR" sz="2400" dirty="0" smtClean="0"/>
              <a:t>کارایی </a:t>
            </a:r>
            <a:r>
              <a:rPr lang="en-US" sz="2400" dirty="0" smtClean="0"/>
              <a:t>,</a:t>
            </a:r>
            <a:r>
              <a:rPr lang="fa-IR" sz="2400" dirty="0" smtClean="0"/>
              <a:t>وارانتی </a:t>
            </a:r>
            <a:r>
              <a:rPr lang="en-US" sz="2400" dirty="0" smtClean="0"/>
              <a:t>,</a:t>
            </a:r>
            <a:r>
              <a:rPr lang="fa-IR" sz="2400" dirty="0" smtClean="0"/>
              <a:t>ارزش و ...</a:t>
            </a:r>
          </a:p>
          <a:p>
            <a:r>
              <a:rPr lang="fa-IR" sz="2400" b="1" dirty="0" smtClean="0">
                <a:solidFill>
                  <a:schemeClr val="tx2">
                    <a:lumMod val="75000"/>
                  </a:schemeClr>
                </a:solidFill>
              </a:rPr>
              <a:t>سیستم ها: </a:t>
            </a:r>
            <a:r>
              <a:rPr lang="fa-IR" sz="2400" dirty="0" smtClean="0"/>
              <a:t>شامل روش ها </a:t>
            </a:r>
            <a:r>
              <a:rPr lang="en-US" sz="2400" dirty="0" smtClean="0"/>
              <a:t>,</a:t>
            </a:r>
            <a:r>
              <a:rPr lang="fa-IR" sz="2400" dirty="0" smtClean="0"/>
              <a:t>فرایندها </a:t>
            </a:r>
            <a:r>
              <a:rPr lang="en-US" sz="2400" dirty="0" smtClean="0"/>
              <a:t>,</a:t>
            </a:r>
            <a:r>
              <a:rPr lang="fa-IR" sz="2400" dirty="0" smtClean="0"/>
              <a:t>دسترسی </a:t>
            </a:r>
            <a:r>
              <a:rPr lang="en-US" sz="2400" dirty="0" smtClean="0"/>
              <a:t>,</a:t>
            </a:r>
            <a:r>
              <a:rPr lang="fa-IR" sz="2400" dirty="0" smtClean="0"/>
              <a:t>قوانین </a:t>
            </a:r>
            <a:r>
              <a:rPr lang="en-US" sz="2400" dirty="0" smtClean="0"/>
              <a:t>,</a:t>
            </a:r>
            <a:r>
              <a:rPr lang="fa-IR" sz="2400" dirty="0" smtClean="0"/>
              <a:t>مقررات و ...</a:t>
            </a:r>
          </a:p>
          <a:p>
            <a:r>
              <a:rPr lang="fa-IR" sz="2400" b="1" dirty="0" smtClean="0">
                <a:solidFill>
                  <a:schemeClr val="tx2">
                    <a:lumMod val="75000"/>
                  </a:schemeClr>
                </a:solidFill>
              </a:rPr>
              <a:t>محیط سازمانی: </a:t>
            </a:r>
            <a:r>
              <a:rPr lang="fa-IR" sz="2400" dirty="0" smtClean="0"/>
              <a:t>شامل کارکنان </a:t>
            </a:r>
            <a:r>
              <a:rPr lang="en-US" sz="2400" dirty="0" smtClean="0"/>
              <a:t>,</a:t>
            </a:r>
            <a:r>
              <a:rPr lang="fa-IR" sz="2400" dirty="0" smtClean="0"/>
              <a:t>رفتارها </a:t>
            </a:r>
            <a:r>
              <a:rPr lang="en-US" sz="2400" dirty="0" smtClean="0"/>
              <a:t>,</a:t>
            </a:r>
            <a:r>
              <a:rPr lang="fa-IR" sz="2400" dirty="0" smtClean="0"/>
              <a:t>خدمات مشتریان </a:t>
            </a:r>
            <a:r>
              <a:rPr lang="en-US" sz="2400" dirty="0" smtClean="0"/>
              <a:t>,</a:t>
            </a:r>
            <a:r>
              <a:rPr lang="fa-IR" sz="2400" dirty="0" smtClean="0"/>
              <a:t>ارزش ها </a:t>
            </a:r>
            <a:r>
              <a:rPr lang="en-US" sz="2400" dirty="0" smtClean="0"/>
              <a:t>,</a:t>
            </a:r>
            <a:r>
              <a:rPr lang="fa-IR" sz="2400" dirty="0" smtClean="0"/>
              <a:t>تفکر راهبردی و ....</a:t>
            </a:r>
            <a:endParaRPr lang="fa-IR" sz="2400" dirty="0"/>
          </a:p>
        </p:txBody>
      </p:sp>
      <p:sp>
        <p:nvSpPr>
          <p:cNvPr id="3" name="TextBox 2"/>
          <p:cNvSpPr txBox="1"/>
          <p:nvPr/>
        </p:nvSpPr>
        <p:spPr>
          <a:xfrm>
            <a:off x="395536" y="3861048"/>
            <a:ext cx="8352928" cy="1569660"/>
          </a:xfrm>
          <a:prstGeom prst="rect">
            <a:avLst/>
          </a:prstGeom>
          <a:noFill/>
        </p:spPr>
        <p:txBody>
          <a:bodyPr wrap="square" rtlCol="1">
            <a:spAutoFit/>
          </a:bodyPr>
          <a:lstStyle/>
          <a:p>
            <a:r>
              <a:rPr lang="fa-IR" sz="2400" b="1" dirty="0" smtClean="0"/>
              <a:t>برند حاصل جمع هویت یک شرکت است.</a:t>
            </a:r>
          </a:p>
          <a:p>
            <a:endParaRPr lang="fa-IR" sz="2400" b="1" dirty="0" smtClean="0"/>
          </a:p>
          <a:p>
            <a:r>
              <a:rPr lang="fa-IR" sz="2400" b="1" dirty="0" smtClean="0"/>
              <a:t>برند شما لوگوی شما نیست </a:t>
            </a:r>
            <a:r>
              <a:rPr lang="en-US" sz="2400" b="1" dirty="0" smtClean="0"/>
              <a:t>,</a:t>
            </a:r>
            <a:r>
              <a:rPr lang="fa-IR" sz="2400" b="1" dirty="0" smtClean="0"/>
              <a:t>برند شما تبلیغات شما نیست </a:t>
            </a:r>
            <a:r>
              <a:rPr lang="en-US" sz="2400" b="1" dirty="0" smtClean="0"/>
              <a:t>,</a:t>
            </a:r>
            <a:r>
              <a:rPr lang="fa-IR" sz="2400" b="1" dirty="0" smtClean="0"/>
              <a:t>برند شما جایگاه شما در ذهن و قلب مشتریان شماست.</a:t>
            </a:r>
            <a:endParaRPr lang="fa-IR" sz="2400" b="1" dirty="0"/>
          </a:p>
        </p:txBody>
      </p:sp>
    </p:spTree>
    <p:extLst>
      <p:ext uri="{BB962C8B-B14F-4D97-AF65-F5344CB8AC3E}">
        <p14:creationId xmlns:p14="http://schemas.microsoft.com/office/powerpoint/2010/main" val="4253452418"/>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544" y="188640"/>
            <a:ext cx="9361040" cy="6370975"/>
          </a:xfrm>
          <a:prstGeom prst="rect">
            <a:avLst/>
          </a:prstGeom>
          <a:noFill/>
        </p:spPr>
        <p:txBody>
          <a:bodyPr wrap="square" rtlCol="1">
            <a:spAutoFit/>
          </a:bodyPr>
          <a:lstStyle/>
          <a:p>
            <a:r>
              <a:rPr lang="fa-IR" sz="2400" b="1" dirty="0" smtClean="0"/>
              <a:t>تفاوت بازاریابی برند با بازاریابی محصول</a:t>
            </a:r>
          </a:p>
          <a:p>
            <a:endParaRPr lang="fa-IR" sz="2400" b="1" dirty="0" smtClean="0"/>
          </a:p>
          <a:p>
            <a:r>
              <a:rPr lang="fa-IR" sz="2400" dirty="0" smtClean="0"/>
              <a:t>وظیفه ی محصولات ارضای نیازهاست و وظیفه ی برندها ارضای امیال </a:t>
            </a:r>
            <a:r>
              <a:rPr lang="en-US" sz="2400" dirty="0" smtClean="0"/>
              <a:t>,</a:t>
            </a:r>
            <a:r>
              <a:rPr lang="fa-IR" sz="2400" dirty="0" smtClean="0"/>
              <a:t>خواسته ها و آرزوهاست.</a:t>
            </a:r>
          </a:p>
          <a:p>
            <a:endParaRPr lang="fa-IR" sz="2400" dirty="0"/>
          </a:p>
          <a:p>
            <a:r>
              <a:rPr lang="fa-IR" sz="2400" b="1" dirty="0" smtClean="0"/>
              <a:t>بازاریابی برند چیست؟</a:t>
            </a:r>
          </a:p>
          <a:p>
            <a:r>
              <a:rPr lang="fa-IR" sz="2400" dirty="0" smtClean="0"/>
              <a:t>هنگامی که به جای تبلیغ محصول </a:t>
            </a:r>
            <a:r>
              <a:rPr lang="en-US" sz="2400" dirty="0" smtClean="0"/>
              <a:t>,</a:t>
            </a:r>
            <a:r>
              <a:rPr lang="fa-IR" sz="2400" dirty="0" smtClean="0"/>
              <a:t>چشم انداز سازمان را تبلیغ می کنیم.به بیان دیگر ایجاد شرایط لازم به منظور توجه دادن مصرف کنندگان به ذات یا جوهر وجودی شرکت از</a:t>
            </a:r>
          </a:p>
          <a:p>
            <a:r>
              <a:rPr lang="fa-IR" sz="2400" dirty="0" smtClean="0"/>
              <a:t> طریق ابزارها مثل لوگو</a:t>
            </a:r>
            <a:r>
              <a:rPr lang="en-US" sz="2400" dirty="0" smtClean="0"/>
              <a:t>,</a:t>
            </a:r>
            <a:r>
              <a:rPr lang="fa-IR" sz="2400" dirty="0" smtClean="0"/>
              <a:t>بیانیه ی ماموریت شرکت و شعارهای قوی</a:t>
            </a:r>
          </a:p>
          <a:p>
            <a:r>
              <a:rPr lang="fa-IR" sz="2400" dirty="0"/>
              <a:t> </a:t>
            </a:r>
          </a:p>
          <a:p>
            <a:endParaRPr lang="fa-IR" sz="2400" dirty="0" smtClean="0"/>
          </a:p>
          <a:p>
            <a:r>
              <a:rPr lang="fa-IR" sz="2400" b="1" dirty="0" smtClean="0">
                <a:solidFill>
                  <a:schemeClr val="tx2">
                    <a:lumMod val="75000"/>
                  </a:schemeClr>
                </a:solidFill>
              </a:rPr>
              <a:t>عناصر اصلی بازاریابی برند:</a:t>
            </a:r>
          </a:p>
          <a:p>
            <a:pPr marL="342900" indent="-342900">
              <a:buFont typeface="Arial" pitchFamily="34" charset="0"/>
              <a:buChar char="•"/>
            </a:pPr>
            <a:r>
              <a:rPr lang="fa-IR" sz="2400" dirty="0" smtClean="0"/>
              <a:t>تصویر</a:t>
            </a:r>
          </a:p>
          <a:p>
            <a:pPr marL="342900" indent="-342900">
              <a:buFont typeface="Arial" pitchFamily="34" charset="0"/>
              <a:buChar char="•"/>
            </a:pPr>
            <a:r>
              <a:rPr lang="fa-IR" sz="2400" dirty="0" smtClean="0"/>
              <a:t>جایگاه سازی</a:t>
            </a:r>
          </a:p>
          <a:p>
            <a:pPr marL="342900" indent="-342900">
              <a:buFont typeface="Arial" pitchFamily="34" charset="0"/>
              <a:buChar char="•"/>
            </a:pPr>
            <a:r>
              <a:rPr lang="fa-IR" sz="2400" dirty="0" smtClean="0"/>
              <a:t>برند شناسی یا آگاهی برند</a:t>
            </a:r>
          </a:p>
          <a:p>
            <a:pPr marL="342900" indent="-342900">
              <a:buFont typeface="Arial" pitchFamily="34" charset="0"/>
              <a:buChar char="•"/>
            </a:pPr>
            <a:r>
              <a:rPr lang="fa-IR" sz="2400" dirty="0" smtClean="0"/>
              <a:t>رفتارها و روش ها</a:t>
            </a:r>
          </a:p>
          <a:p>
            <a:pPr marL="342900" indent="-342900">
              <a:buFont typeface="Arial" pitchFamily="34" charset="0"/>
              <a:buChar char="•"/>
            </a:pPr>
            <a:r>
              <a:rPr lang="fa-IR" sz="2400" dirty="0" smtClean="0"/>
              <a:t>ارتباط با مشتری</a:t>
            </a:r>
            <a:endParaRPr lang="fa-IR" sz="2400" dirty="0"/>
          </a:p>
        </p:txBody>
      </p:sp>
    </p:spTree>
    <p:extLst>
      <p:ext uri="{BB962C8B-B14F-4D97-AF65-F5344CB8AC3E}">
        <p14:creationId xmlns:p14="http://schemas.microsoft.com/office/powerpoint/2010/main" val="1074571397"/>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756" y="548680"/>
            <a:ext cx="9328259" cy="4893647"/>
          </a:xfrm>
          <a:prstGeom prst="rect">
            <a:avLst/>
          </a:prstGeom>
          <a:noFill/>
        </p:spPr>
        <p:txBody>
          <a:bodyPr wrap="none" rtlCol="1">
            <a:spAutoFit/>
          </a:bodyPr>
          <a:lstStyle/>
          <a:p>
            <a:r>
              <a:rPr lang="fa-IR" sz="2400" b="1" dirty="0" smtClean="0"/>
              <a:t>بازاریابی محصول چیست؟</a:t>
            </a:r>
          </a:p>
          <a:p>
            <a:endParaRPr lang="fa-IR" sz="2400" b="1" dirty="0" smtClean="0"/>
          </a:p>
          <a:p>
            <a:r>
              <a:rPr lang="fa-IR" sz="2400" dirty="0" smtClean="0"/>
              <a:t>چهار رکن اصلی آمیخته ی بازاریابی یعنی محصول</a:t>
            </a:r>
            <a:r>
              <a:rPr lang="en-US" sz="2400" dirty="0" smtClean="0"/>
              <a:t>,</a:t>
            </a:r>
            <a:r>
              <a:rPr lang="fa-IR" sz="2400" dirty="0" smtClean="0"/>
              <a:t>قیمت</a:t>
            </a:r>
            <a:r>
              <a:rPr lang="en-US" sz="2400" dirty="0" smtClean="0"/>
              <a:t>,</a:t>
            </a:r>
            <a:r>
              <a:rPr lang="fa-IR" sz="2400" dirty="0" smtClean="0"/>
              <a:t>ترویج  و مکان را دربر می گیرد.</a:t>
            </a:r>
          </a:p>
          <a:p>
            <a:endParaRPr lang="fa-IR" sz="2400" dirty="0" smtClean="0"/>
          </a:p>
          <a:p>
            <a:endParaRPr lang="fa-IR" sz="2400" dirty="0"/>
          </a:p>
          <a:p>
            <a:endParaRPr lang="fa-IR" sz="2400" dirty="0" smtClean="0"/>
          </a:p>
          <a:p>
            <a:endParaRPr lang="fa-IR" sz="2400" dirty="0"/>
          </a:p>
          <a:p>
            <a:r>
              <a:rPr lang="fa-IR" sz="2400" b="1" dirty="0" smtClean="0">
                <a:solidFill>
                  <a:schemeClr val="tx2">
                    <a:lumMod val="75000"/>
                  </a:schemeClr>
                </a:solidFill>
              </a:rPr>
              <a:t>اقدامات مرتبط با بازاریابی محصول:</a:t>
            </a:r>
          </a:p>
          <a:p>
            <a:pPr marL="342900" indent="-342900">
              <a:buFont typeface="Arial" pitchFamily="34" charset="0"/>
              <a:buChar char="•"/>
            </a:pPr>
            <a:r>
              <a:rPr lang="fa-IR" sz="2400" dirty="0" smtClean="0"/>
              <a:t>تعیین راهبردها</a:t>
            </a:r>
          </a:p>
          <a:p>
            <a:pPr marL="342900" indent="-342900">
              <a:buFont typeface="Arial" pitchFamily="34" charset="0"/>
              <a:buChar char="•"/>
            </a:pPr>
            <a:r>
              <a:rPr lang="fa-IR" sz="2400" dirty="0" smtClean="0"/>
              <a:t>مکان یابی</a:t>
            </a:r>
          </a:p>
          <a:p>
            <a:pPr marL="342900" indent="-342900">
              <a:buFont typeface="Arial" pitchFamily="34" charset="0"/>
              <a:buChar char="•"/>
            </a:pPr>
            <a:r>
              <a:rPr lang="fa-IR" sz="2400" dirty="0" smtClean="0"/>
              <a:t>تمهیدات مربوط به عرضه ی محصول به مصرف کننده (بسته بندی-قیمت گذاری-توزیع)</a:t>
            </a:r>
          </a:p>
          <a:p>
            <a:pPr marL="342900" indent="-342900">
              <a:buFont typeface="Arial" pitchFamily="34" charset="0"/>
              <a:buChar char="•"/>
            </a:pPr>
            <a:r>
              <a:rPr lang="fa-IR" sz="2400" dirty="0" smtClean="0"/>
              <a:t>دسترسی به بازار هدف</a:t>
            </a:r>
          </a:p>
          <a:p>
            <a:pPr marL="342900" indent="-342900">
              <a:buFont typeface="Arial" pitchFamily="34" charset="0"/>
              <a:buChar char="•"/>
            </a:pPr>
            <a:r>
              <a:rPr lang="fa-IR" sz="2400" dirty="0" smtClean="0"/>
              <a:t>فروش</a:t>
            </a:r>
            <a:endParaRPr lang="fa-IR" sz="2400" dirty="0"/>
          </a:p>
        </p:txBody>
      </p:sp>
    </p:spTree>
    <p:extLst>
      <p:ext uri="{BB962C8B-B14F-4D97-AF65-F5344CB8AC3E}">
        <p14:creationId xmlns:p14="http://schemas.microsoft.com/office/powerpoint/2010/main" val="2568941877"/>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520" y="188640"/>
            <a:ext cx="9286720" cy="5724644"/>
          </a:xfrm>
          <a:prstGeom prst="rect">
            <a:avLst/>
          </a:prstGeom>
          <a:noFill/>
        </p:spPr>
        <p:txBody>
          <a:bodyPr wrap="square" rtlCol="1">
            <a:spAutoFit/>
          </a:bodyPr>
          <a:lstStyle/>
          <a:p>
            <a:endParaRPr lang="fa-IR" sz="2400" b="1" dirty="0" smtClean="0"/>
          </a:p>
          <a:p>
            <a:r>
              <a:rPr lang="fa-IR" sz="2400" b="1" dirty="0"/>
              <a:t> </a:t>
            </a:r>
            <a:r>
              <a:rPr lang="fa-IR" sz="2400" b="1" dirty="0" smtClean="0"/>
              <a:t>  برند و سازوکار تداعی معانی</a:t>
            </a:r>
          </a:p>
          <a:p>
            <a:endParaRPr lang="fa-IR" sz="2400" b="1" dirty="0" smtClean="0"/>
          </a:p>
          <a:p>
            <a:r>
              <a:rPr lang="fa-IR" sz="2000" dirty="0" smtClean="0"/>
              <a:t>   پاولوف اولین کسی بود که توانست باانجام آزمایش معروف خود اصلی ترین رازماندگاری نام و نشان راافشا         کند.</a:t>
            </a:r>
          </a:p>
          <a:p>
            <a:endParaRPr lang="fa-IR" sz="2000" dirty="0"/>
          </a:p>
          <a:p>
            <a:r>
              <a:rPr lang="fa-IR" sz="2400" b="1" dirty="0" smtClean="0">
                <a:solidFill>
                  <a:schemeClr val="tx2">
                    <a:lumMod val="75000"/>
                  </a:schemeClr>
                </a:solidFill>
              </a:rPr>
              <a:t>اهرم های مهم و راهبردی به منظور ایجاد تداعی معانی(ویلیامز):</a:t>
            </a:r>
          </a:p>
          <a:p>
            <a:endParaRPr lang="fa-IR" sz="2400" b="1" dirty="0" smtClean="0">
              <a:solidFill>
                <a:schemeClr val="tx2">
                  <a:lumMod val="75000"/>
                </a:schemeClr>
              </a:solidFill>
            </a:endParaRPr>
          </a:p>
          <a:p>
            <a:r>
              <a:rPr lang="fa-IR" sz="2400" b="1" u="sng" dirty="0" smtClean="0"/>
              <a:t> سازگاری: </a:t>
            </a:r>
            <a:r>
              <a:rPr lang="fa-IR" sz="2400" dirty="0" smtClean="0"/>
              <a:t>پاولوف هرگز غذا دادن به سگ را بدون به صدا در آوردن زنگوله و به صدا در   آوردن زنگوله را بدون غذا دادن به او انجام نمی داد.</a:t>
            </a:r>
          </a:p>
          <a:p>
            <a:endParaRPr lang="fa-IR" sz="2400" dirty="0"/>
          </a:p>
          <a:p>
            <a:r>
              <a:rPr lang="fa-IR" sz="2400" b="1" u="sng" dirty="0" smtClean="0"/>
              <a:t> تکرار: </a:t>
            </a:r>
            <a:r>
              <a:rPr lang="fa-IR" sz="2400" dirty="0" smtClean="0"/>
              <a:t>پاولوف تمرینات خود را همه روزه به طور مرتب تکرار می کرد.</a:t>
            </a:r>
          </a:p>
          <a:p>
            <a:endParaRPr lang="fa-IR" sz="2400" dirty="0" smtClean="0"/>
          </a:p>
          <a:p>
            <a:r>
              <a:rPr lang="fa-IR" sz="2400" dirty="0"/>
              <a:t> </a:t>
            </a:r>
            <a:r>
              <a:rPr lang="fa-IR" sz="2400" dirty="0" smtClean="0"/>
              <a:t> </a:t>
            </a:r>
            <a:r>
              <a:rPr lang="fa-IR" sz="2400" b="1" u="sng" dirty="0" smtClean="0"/>
              <a:t>پیوند حسی: </a:t>
            </a:r>
            <a:r>
              <a:rPr lang="fa-IR" sz="2400" dirty="0" smtClean="0"/>
              <a:t>به منظور تداعی یک خاطره ی ذهنی باید بین عامل جدید و ناشناخته(صدای زنگ) با ذهنیت قبلی شناخته شده در حافظه ی مخاطب (مزه گوشت) پیوند برقرار کنیم. </a:t>
            </a:r>
            <a:endParaRPr lang="fa-IR" sz="2400" b="1" u="sng" dirty="0" smtClean="0"/>
          </a:p>
          <a:p>
            <a:endParaRPr lang="fa-IR" dirty="0"/>
          </a:p>
        </p:txBody>
      </p:sp>
    </p:spTree>
    <p:extLst>
      <p:ext uri="{BB962C8B-B14F-4D97-AF65-F5344CB8AC3E}">
        <p14:creationId xmlns:p14="http://schemas.microsoft.com/office/powerpoint/2010/main" val="4054199824"/>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520" y="260648"/>
            <a:ext cx="9144000" cy="6370975"/>
          </a:xfrm>
          <a:prstGeom prst="rect">
            <a:avLst/>
          </a:prstGeom>
          <a:noFill/>
        </p:spPr>
        <p:txBody>
          <a:bodyPr wrap="square" rtlCol="1">
            <a:spAutoFit/>
          </a:bodyPr>
          <a:lstStyle/>
          <a:p>
            <a:r>
              <a:rPr lang="fa-IR" sz="2400" dirty="0" smtClean="0"/>
              <a:t>بین قدرت و توانایی برند با اندازه ی شرکت ارتباط مستقیم وجود ندارد.</a:t>
            </a:r>
          </a:p>
          <a:p>
            <a:endParaRPr lang="fa-IR" sz="2400" dirty="0" smtClean="0"/>
          </a:p>
          <a:p>
            <a:r>
              <a:rPr lang="fa-IR" sz="2400" dirty="0" smtClean="0"/>
              <a:t>بهترین طرح برند طرحی است که مولفه هایش از فرهنگ و روح ارزش های مورد احترام</a:t>
            </a:r>
          </a:p>
          <a:p>
            <a:r>
              <a:rPr lang="fa-IR" sz="2400" dirty="0" smtClean="0"/>
              <a:t> سازمان نشات گرفته شده باشد.</a:t>
            </a:r>
          </a:p>
          <a:p>
            <a:endParaRPr lang="fa-IR" sz="2400" dirty="0" smtClean="0"/>
          </a:p>
          <a:p>
            <a:r>
              <a:rPr lang="fa-IR" sz="2400" dirty="0" smtClean="0"/>
              <a:t>تداعی ها دلیل خرید واقع نمی شوند اما باعث آشنایی مردم با برند و متمایز شدن برند در ذهن آنها می گردند.</a:t>
            </a:r>
          </a:p>
          <a:p>
            <a:endParaRPr lang="fa-IR" sz="2400" dirty="0"/>
          </a:p>
          <a:p>
            <a:r>
              <a:rPr lang="fa-IR" sz="2400" b="1" dirty="0" smtClean="0"/>
              <a:t>تداعی های ذهنی بر پایه ی عوامل زیر شکل می گیرند:</a:t>
            </a:r>
          </a:p>
          <a:p>
            <a:pPr marL="342900" indent="-342900">
              <a:buFont typeface="Wingdings" pitchFamily="2" charset="2"/>
              <a:buChar char="Ø"/>
            </a:pPr>
            <a:r>
              <a:rPr lang="fa-IR" sz="2400" dirty="0" smtClean="0"/>
              <a:t>تماس مشتریان با سازمان و کارکنانش</a:t>
            </a:r>
          </a:p>
          <a:p>
            <a:pPr marL="342900" indent="-342900">
              <a:buFont typeface="Wingdings" pitchFamily="2" charset="2"/>
              <a:buChar char="Ø"/>
            </a:pPr>
            <a:r>
              <a:rPr lang="fa-IR" sz="2400" dirty="0" smtClean="0"/>
              <a:t>آگهی های تبلیغاتی</a:t>
            </a:r>
          </a:p>
          <a:p>
            <a:pPr marL="342900" indent="-342900">
              <a:buFont typeface="Wingdings" pitchFamily="2" charset="2"/>
              <a:buChar char="Ø"/>
            </a:pPr>
            <a:r>
              <a:rPr lang="fa-IR" sz="2400" dirty="0" smtClean="0"/>
              <a:t>اطلاع رسانی های مردمی و دهان به دهان</a:t>
            </a:r>
          </a:p>
          <a:p>
            <a:pPr marL="342900" indent="-342900">
              <a:buFont typeface="Wingdings" pitchFamily="2" charset="2"/>
              <a:buChar char="Ø"/>
            </a:pPr>
            <a:r>
              <a:rPr lang="fa-IR" sz="2400" dirty="0" smtClean="0"/>
              <a:t>کیفیت محصول یا خدمت</a:t>
            </a:r>
          </a:p>
          <a:p>
            <a:pPr marL="342900" indent="-342900">
              <a:buFont typeface="Wingdings" pitchFamily="2" charset="2"/>
              <a:buChar char="Ø"/>
            </a:pPr>
            <a:r>
              <a:rPr lang="fa-IR" sz="2400" dirty="0" smtClean="0"/>
              <a:t>محصولات فراهم شده به وسیله ی رقبا</a:t>
            </a:r>
          </a:p>
          <a:p>
            <a:pPr marL="342900" indent="-342900">
              <a:buFont typeface="Wingdings" pitchFamily="2" charset="2"/>
              <a:buChar char="Ø"/>
            </a:pPr>
            <a:r>
              <a:rPr lang="fa-IR" sz="2400" dirty="0" smtClean="0"/>
              <a:t>طبقه ای که محصول به آن تعلق دارد.</a:t>
            </a:r>
          </a:p>
          <a:p>
            <a:pPr marL="342900" indent="-342900">
              <a:buFont typeface="Wingdings" pitchFamily="2" charset="2"/>
              <a:buChar char="Ø"/>
            </a:pPr>
            <a:r>
              <a:rPr lang="fa-IR" sz="2400" dirty="0" smtClean="0"/>
              <a:t>نقطه ی خرید یا محل عرضه ی محصول</a:t>
            </a:r>
          </a:p>
          <a:p>
            <a:endParaRPr lang="fa-IR" sz="2400" dirty="0"/>
          </a:p>
        </p:txBody>
      </p:sp>
    </p:spTree>
    <p:extLst>
      <p:ext uri="{BB962C8B-B14F-4D97-AF65-F5344CB8AC3E}">
        <p14:creationId xmlns:p14="http://schemas.microsoft.com/office/powerpoint/2010/main" val="1748222082"/>
      </p:ext>
    </p:extLst>
  </p:cSld>
  <p:clrMapOvr>
    <a:masterClrMapping/>
  </p:clrMapOvr>
  <p:transition spd="slow">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529" y="2420888"/>
            <a:ext cx="7128792" cy="1015663"/>
          </a:xfrm>
          <a:prstGeom prst="rect">
            <a:avLst/>
          </a:prstGeom>
        </p:spPr>
        <p:style>
          <a:lnRef idx="1">
            <a:schemeClr val="dk1"/>
          </a:lnRef>
          <a:fillRef idx="2">
            <a:schemeClr val="dk1"/>
          </a:fillRef>
          <a:effectRef idx="1">
            <a:schemeClr val="dk1"/>
          </a:effectRef>
          <a:fontRef idx="minor">
            <a:schemeClr val="dk1"/>
          </a:fontRef>
        </p:style>
        <p:txBody>
          <a:bodyPr wrap="square" rtlCol="1">
            <a:spAutoFit/>
          </a:bodyPr>
          <a:lstStyle/>
          <a:p>
            <a:r>
              <a:rPr lang="fa-IR" sz="6000" dirty="0" smtClean="0"/>
              <a:t>               پایان</a:t>
            </a:r>
            <a:endParaRPr lang="fa-IR" sz="6000" dirty="0"/>
          </a:p>
        </p:txBody>
      </p:sp>
    </p:spTree>
    <p:extLst>
      <p:ext uri="{BB962C8B-B14F-4D97-AF65-F5344CB8AC3E}">
        <p14:creationId xmlns:p14="http://schemas.microsoft.com/office/powerpoint/2010/main" val="6347327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1645</TotalTime>
  <Words>1189</Words>
  <Application>Microsoft Office PowerPoint</Application>
  <PresentationFormat>On-screen Show (4:3)</PresentationFormat>
  <Paragraphs>138</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Concourse</vt:lpstr>
      <vt:lpstr>بنام خدا</vt:lpstr>
      <vt:lpstr>فصل دوم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KINGRAYANE صرامی</dc:creator>
  <cp:lastModifiedBy>Windows User</cp:lastModifiedBy>
  <cp:revision>26</cp:revision>
  <dcterms:created xsi:type="dcterms:W3CDTF">2017-09-29T08:26:34Z</dcterms:created>
  <dcterms:modified xsi:type="dcterms:W3CDTF">2020-05-23T04:22:48Z</dcterms:modified>
</cp:coreProperties>
</file>