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CBC20-E922-4445-899E-C8653CECD12C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0ECB-DC06-465D-9B1C-A7B28FE72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964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CBC20-E922-4445-899E-C8653CECD12C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0ECB-DC06-465D-9B1C-A7B28FE72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15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CBC20-E922-4445-899E-C8653CECD12C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0ECB-DC06-465D-9B1C-A7B28FE72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328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CBC20-E922-4445-899E-C8653CECD12C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0ECB-DC06-465D-9B1C-A7B28FE72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151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CBC20-E922-4445-899E-C8653CECD12C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0ECB-DC06-465D-9B1C-A7B28FE72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050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CBC20-E922-4445-899E-C8653CECD12C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0ECB-DC06-465D-9B1C-A7B28FE72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557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CBC20-E922-4445-899E-C8653CECD12C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0ECB-DC06-465D-9B1C-A7B28FE72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516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CBC20-E922-4445-899E-C8653CECD12C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0ECB-DC06-465D-9B1C-A7B28FE72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496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CBC20-E922-4445-899E-C8653CECD12C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0ECB-DC06-465D-9B1C-A7B28FE72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389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CBC20-E922-4445-899E-C8653CECD12C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0ECB-DC06-465D-9B1C-A7B28FE72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502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CBC20-E922-4445-899E-C8653CECD12C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20ECB-DC06-465D-9B1C-A7B28FE72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694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CBC20-E922-4445-899E-C8653CECD12C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20ECB-DC06-465D-9B1C-A7B28FE72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03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75614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445125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/>
            </a:r>
            <a:br>
              <a:rPr lang="fa-IR" sz="2800" dirty="0">
                <a:solidFill>
                  <a:srgbClr val="663300"/>
                </a:solidFill>
              </a:rPr>
            </a:br>
            <a:r>
              <a:rPr lang="fa-IR" sz="2800" dirty="0">
                <a:solidFill>
                  <a:srgbClr val="663300"/>
                </a:solidFill>
              </a:rPr>
              <a:t>   مفاهیم 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88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هدف کلی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fa-IR" b="1" smtClean="0">
                <a:solidFill>
                  <a:srgbClr val="993366"/>
                </a:solidFill>
              </a:rPr>
              <a:t>آشنائی با تعاريف،مفاهيم وويژگيهای خط مشی عمومی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fa-IR" b="1" smtClean="0">
                <a:solidFill>
                  <a:srgbClr val="993366"/>
                </a:solidFill>
              </a:rPr>
              <a:t>نقش عمده خط مشی عمومی درجامعه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fa-IR" b="1" smtClean="0">
                <a:solidFill>
                  <a:srgbClr val="993366"/>
                </a:solidFill>
              </a:rPr>
              <a:t>شناخت انواع خط مشی های عمومی</a:t>
            </a: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24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fa-IR" sz="1800" b="1" smtClean="0">
                <a:solidFill>
                  <a:srgbClr val="0000CC"/>
                </a:solidFill>
              </a:rPr>
              <a:t>هدفهای رفتاری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fa-IR" sz="1800" b="1" smtClean="0">
                <a:solidFill>
                  <a:srgbClr val="993366"/>
                </a:solidFill>
              </a:rPr>
              <a:t>1.خط مشی عمومی را تعریف نمائيد.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fa-IR" sz="1800" b="1" smtClean="0">
                <a:solidFill>
                  <a:srgbClr val="993366"/>
                </a:solidFill>
              </a:rPr>
              <a:t>2.مفهوم خط مشی عمومی را در یک سطر بنویسید.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fa-IR" sz="1800" b="1" smtClean="0">
                <a:solidFill>
                  <a:srgbClr val="993366"/>
                </a:solidFill>
              </a:rPr>
              <a:t>3.وظیفه خط مشی عمومی را به منظورجلوگیری ازدوباره کاری،تداخل واتلاف منابع درسازمانها نام ببريد.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fa-IR" sz="1800" b="1" smtClean="0">
                <a:solidFill>
                  <a:srgbClr val="993366"/>
                </a:solidFill>
              </a:rPr>
              <a:t>4.کمکی که خط مشی عمومی میتواند درِآزمودن برنامه ها و فعالیت ها انجام دهد در دو سطر بنویسید.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fa-IR" sz="1800" b="1" smtClean="0">
                <a:solidFill>
                  <a:srgbClr val="993366"/>
                </a:solidFill>
              </a:rPr>
              <a:t>5.ویژگیهای خط مشی عمومی را ذکر کنید.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fa-IR" sz="1800" b="1" smtClean="0">
                <a:solidFill>
                  <a:srgbClr val="993366"/>
                </a:solidFill>
              </a:rPr>
              <a:t>6.آن بخش از ويژگیهای خط مشی عمومی را که ”خط مشی عمومی بطور ارادی واز روی قصد و نیت قبلی تنظیم و وضع می گردد“را نام ببرید.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fa-IR" sz="1800" b="1" smtClean="0">
                <a:solidFill>
                  <a:srgbClr val="993366"/>
                </a:solidFill>
              </a:rPr>
              <a:t>7.آن بخش از ويژگیهای خط مشی عمومی را که“خط مشی عمومی منعکس کننده و بازتاب خصوصیات نظامی است که درآن شکل گرفته است“ذکر نمائيد.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fa-IR" sz="1800" b="1" smtClean="0">
                <a:solidFill>
                  <a:srgbClr val="993366"/>
                </a:solidFill>
              </a:rPr>
              <a:t>8.واضع خط مشی های تقنینی را نام ببريد.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fa-IR" sz="1800" b="1" smtClean="0">
                <a:solidFill>
                  <a:srgbClr val="993366"/>
                </a:solidFill>
              </a:rPr>
              <a:t>9.پدیدآورند گان سیاستهای تدبیری را نام ببرید.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fa-IR" sz="1800" b="1" smtClean="0">
                <a:solidFill>
                  <a:srgbClr val="993366"/>
                </a:solidFill>
              </a:rPr>
              <a:t>10.نام دیگر خط مشی های فراگیر را ذکر کنید.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fa-IR" sz="1800" b="1" smtClean="0">
                <a:solidFill>
                  <a:srgbClr val="993366"/>
                </a:solidFill>
              </a:rPr>
              <a:t>11.خط مشی هائی را که از نحوه عمل و رویه های متداول میتوان به وجودشان پی برد بنويسيد.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fa-IR" sz="1800" b="1" smtClean="0">
                <a:solidFill>
                  <a:srgbClr val="993366"/>
                </a:solidFill>
              </a:rPr>
              <a:t>12.خط مشی جلوگیری کننده تبلیغات سو را نام ببرید.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fa-IR" sz="1800" b="1" smtClean="0">
                <a:solidFill>
                  <a:srgbClr val="993366"/>
                </a:solidFill>
              </a:rPr>
              <a:t>13.خط مشی هايی را که بر اساس آن انتخاب نمايندگان صورت می گیرد ذکر نمائيد.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fa-IR" sz="1800" b="1" smtClean="0">
                <a:solidFill>
                  <a:srgbClr val="993366"/>
                </a:solidFill>
              </a:rPr>
              <a:t>14.نقش های اساسی خط مشی عمومی را نام ببرید. </a:t>
            </a: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26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تعاریف،مفاهیم و ویژگیهای خط مشی عمومی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در اين فصل کوشش می شودمفهوم،تعريف و خصوصیات خط مشی و انواع آن بيان شود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73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گفتار اول: خط مشی عمومی چيست؟ </a:t>
            </a:r>
          </a:p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در اين گفتار، خط مشی های عمومی تعريف وتبيين می گردد.</a:t>
            </a: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09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تعریف خط مشی های عمومی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اصول و موازينی هستند که به وسيله مراجع ذیربط وضع شده و به عنوان الگو وراهنما،اقدامات و فعاليت های جامعه رارهبری میکنند.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8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گفتار دوم - نقش های اصلی خط مشی عمومی:</a:t>
            </a:r>
          </a:p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در اين گفتار، نقش های اصلی خط مشی عمومی تبيين می گردد.</a:t>
            </a: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0000CC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0000CC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0000CC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74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نقش های اصلی خط مشی عمومی: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fa-IR" b="1" smtClean="0">
                <a:solidFill>
                  <a:srgbClr val="993366"/>
                </a:solidFill>
              </a:rPr>
              <a:t>راهنمای عمل است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fa-IR" b="1" smtClean="0">
                <a:solidFill>
                  <a:srgbClr val="993366"/>
                </a:solidFill>
              </a:rPr>
              <a:t>هماهنگ کننده است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fa-IR" b="1" smtClean="0">
                <a:solidFill>
                  <a:srgbClr val="993366"/>
                </a:solidFill>
              </a:rPr>
              <a:t>ارزیابی کننده و کنترل کننده است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fa-IR" b="1" smtClean="0">
                <a:solidFill>
                  <a:srgbClr val="993366"/>
                </a:solidFill>
              </a:rPr>
              <a:t>ابهام زدا است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fa-IR" b="1" smtClean="0">
                <a:solidFill>
                  <a:srgbClr val="993366"/>
                </a:solidFill>
              </a:rPr>
              <a:t>تامين کننده و تضمین کننده منافع عامه است</a:t>
            </a: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0000CC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0000CC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0000CC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18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1- راهنمای عمل است</a:t>
            </a:r>
          </a:p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خط مشی عمومی راهنمای عمل در بخش عمومی است. مثل</a:t>
            </a:r>
          </a:p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 سیاست خودکفائی</a:t>
            </a: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0000CC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0000CC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532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2- هماهنگ کننده است</a:t>
            </a:r>
          </a:p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موجب هماهنگ شدن و همسو شدن عمليات و اقدامات سازمانها </a:t>
            </a:r>
          </a:p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با یکدیگر شده و از اتلاف منابع و دوباره کاری جلوگیری می کند</a:t>
            </a:r>
            <a:r>
              <a:rPr lang="fa-IR" b="1" smtClean="0">
                <a:solidFill>
                  <a:srgbClr val="0000CC"/>
                </a:solidFill>
              </a:rPr>
              <a:t>  </a:t>
            </a: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0000CC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0000CC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0000CC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0000CC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75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3-ارزیابی کننده و کنترل کننده است</a:t>
            </a:r>
          </a:p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خط مشی ها به عنوان شاخص و معیاری برای سنجش،ارزیابی </a:t>
            </a:r>
          </a:p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و  کنترل برنامه ها و فعالیت های بخش عمومی به کار می رود</a:t>
            </a: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87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4- ابهام زدا است</a:t>
            </a:r>
          </a:p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خط مشی ها نشانگر روح قوانين و مقررات حاکم بر جامعه بوده </a:t>
            </a:r>
          </a:p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و به درک صحیح مقررات و ضوابط اجرای آنها کمک می کند.</a:t>
            </a: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0000CC"/>
              </a:solidFill>
            </a:endParaRP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2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5- تامين کننده و تضمین کننده منافع عامه است</a:t>
            </a:r>
          </a:p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خط مشی های عمومی،منافع عامه نظیر امنيت،آزادی،عدالت و... را </a:t>
            </a:r>
          </a:p>
          <a:p>
            <a:pPr marL="609600" indent="-60960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تامین و تضمین می کند.</a:t>
            </a:r>
          </a:p>
          <a:p>
            <a:pPr marL="609600" indent="-60960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589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گفتار سوم - ویژگیهای خط مشی های عمومی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در اين گفتار ویژگیهای خط مشی های عمومی تبيين می گردد.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55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ویژگیهای خط مشی های عمومی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1-</a:t>
            </a:r>
            <a:r>
              <a:rPr lang="fa-IR" b="1" smtClean="0">
                <a:solidFill>
                  <a:srgbClr val="0000CC"/>
                </a:solidFill>
              </a:rPr>
              <a:t> </a:t>
            </a:r>
            <a:r>
              <a:rPr lang="fa-IR" b="1" smtClean="0">
                <a:solidFill>
                  <a:srgbClr val="993366"/>
                </a:solidFill>
              </a:rPr>
              <a:t>پايدار هستند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2- آینده نگر و واقع بینانه هستند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3- هدف دار هستند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4-عام هستند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5- گسترده و فراگیر هستند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6- مظهر و منعکس کننده هستند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80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1- پايدار هستند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عمر خط مشی های عمومی نسبتا“ طولانی بوده ومنعطف، پويا و قابل تطبیق با محیط می باشند .مثل خط مشی صرفه جوئی ارزی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04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2- آینده نگر و واقع بینانه هستند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با توجه به واقعیت های موجود آینده را پیش بینی می کنند.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74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3- هدف دار هستند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خط مشی های عمومی با قصد و نيت قبلی تدوین می شوند و به سوی هدف خاصی جهت دارند. 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47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4-عام هستند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خط مشی های عمومی جنبه عام داشته و مرتبط با مسائل ،مشکلات وانتظارات  کل جامعه می باشد.</a:t>
            </a: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88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5- گسترده و فراگیر هستند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خط مشی های عمومی ،گسترده و فراگیر بوده واهداف و مقاصد متعددی را تحت پوشش قرار می دهد.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22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6- مظهر و منعکس کننده هستند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خط مشی های عمومی مظهر و نشانه ای ازفرهنگ،ارزشها،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جهان بینی و نگرش های اقتصادی،سياسی  و اجتماعی حاکم برجامعه می باشد.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10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گفتار چهارم – انواع خط مشی های عمومی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 </a:t>
            </a:r>
            <a:r>
              <a:rPr lang="fa-IR" b="1" smtClean="0">
                <a:solidFill>
                  <a:srgbClr val="993366"/>
                </a:solidFill>
              </a:rPr>
              <a:t>در اين گفتار انواع مختلف خط مشی های عمومی ،تعريف و تبيين می گردد.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26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انواع خط مشی های عمومی بر مبنای تقسیم بندی اول 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1- خط مشی های تقنينی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2- خط مشی های اجرائی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3- خط مشی های قضائی 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47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1- خط مشی های تقنينی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اين نوع خط مشی ها به وسیله قوه مقننه و مجلس وضع می گردند.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24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2- خط مشی های جرائی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اين نوع خط مشی ها به وسیله قوه مجريه وضع و تنظیم می گردند.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52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3- خط مشی های قضائی 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اين نوع خط مشی ها به وسیله قوه قضائیه وضع می گردند.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19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انواع خط مشی های عمومی بر مبنای تقسیم بندی دوم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1- خط مشی ها يا سیاست های تشریعی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2- خط مشی ها يا سیاست های تحلیلی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3- خط مشی ها يا سیاست های تدبیری و اجرائی 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24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1- خط مشی ها يا سیاست های تشریعی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عبارت است از امر ونهی ها و حقوق و تکالیفی که از مکتب و معنویات مشروع مردم سرچشمه گرفته و خطاب آن به کل جامعه می باشد. 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75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2- خط مشی ها يا سیاست های تحلیلی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دانشی است که اصول مقرر سیاسی را مورد تجزیه و تحلیل قرار می دهد، تا حدود امر و نهی ها و حقوق وتکاليف را مشخص نمايد.</a:t>
            </a:r>
            <a:r>
              <a:rPr lang="fa-IR" b="1" smtClean="0">
                <a:solidFill>
                  <a:srgbClr val="0000CC"/>
                </a:solidFill>
              </a:rPr>
              <a:t> </a:t>
            </a: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03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3- خط مشی ها يا سیاست های تدبیری و اجرائی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عبارت ازهدف هائی است که اداره  کنندگان جامعه برمبنای سیاست های تشریعی و تحلیلی برای بهبود اوضاع کشور به کار می بندند.</a:t>
            </a:r>
            <a:r>
              <a:rPr lang="fa-IR" b="1" smtClean="0">
                <a:solidFill>
                  <a:srgbClr val="0000CC"/>
                </a:solidFill>
              </a:rPr>
              <a:t>   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55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انواع خط مشی های عمومی بر مبنای تقسیم بندی سوم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1- خط مشی ها ی سیاسی و تقنینی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2- خط مشی های اداری و اجرائی</a:t>
            </a: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27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1- خط مشی ها ی سیاسی و تقنینی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این خط مشی ها به وسیله قانونگذار وضع شده و منعکس کننده ارزشها و سیاست های اصلی حاکم بر جامعه می باشد.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35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2- خط مشی های اداری و اجرائی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این خط مشی ها ، جنبه های عملی و کاربردی خط مشی های سیاسی و تقنینی را بیان می کنند. </a:t>
            </a: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انواع خط مشی های عمومی بر مبنای تقسیم بندی چهارم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1- خط مشی ها ی عمومی عادی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2- خط مشی های عمومی تاکتیکی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3- خط مشی های عمومی اساسی</a:t>
            </a: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32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1- خط مشی ها ی عمومی عادی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این خط مشی ها شامل خط مشی های عمومی تکراری و ساده در زمینه امور عادی جانعه می باشد.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1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2- خط مشی های عمومی تاکتیکی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این خط مشی ها گسترده تر و پیچیده تر ازخط مشی های عادی 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بوده و انشعابات متعددی دارد.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0000CC"/>
              </a:solidFill>
            </a:endParaRP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88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3- خط مشی های عمومی اساسی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این خط مشی ها ،انشعابات بسیار زیادی داشته ودر برگیرنده مسائل اساسی جامعه بوده و دارای چشم  انداز زمانی بلندمدت می باشد.</a:t>
            </a: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24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انواع خط مشی های عمومی بر مبنای تقسیم بندی پنجم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1- خط مشی ها ی عمومی سیاسی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2- خط مشی های عمومی انظباطی و بازدارنده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3- خط مشی های عمومی توزیعی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4- خط مشی های عمومی توزیع مجدد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23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1- خط مشی ها ی عمومی سیاسی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مانند نحوه انتخاب نمایندگان و ساير ابواب قانون اساسی.</a:t>
            </a: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17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2- خط مشی های عمومی انظباطی و بازدارنده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مانند جلوگيری از تبلیغات نادرست</a:t>
            </a:r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091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3- خط مشی های عمومی توزیعی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هدف اين نوع خط مشی توزيع مزيتی در جامعه است،مانند پرداخت سوبسید به کشاورزان. 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21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4- خط مشی های عمومی توزیع مجدد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هدف اين نوع خط مشی توزيع مجدد مزيتی در جامعه است،مانند مالیات تصاعدی بر درآمد. 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0000CC"/>
              </a:solidFill>
            </a:endParaRPr>
          </a:p>
        </p:txBody>
      </p:sp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انواع خط مشی های عمومی بر مبنای تقسیم بندی ششم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1- خط مشی ها ی فراگیر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2- خط مشی های هادی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3- خط مشی های عمومی</a:t>
            </a:r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129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1- خط مشی ها ی فراگیر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خط مشی های فراگیر یا ابر خط مشی جنبه کلی تر و فراگیر تری  نسبت به سایر خط مشی ها دارا می باشد.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0000CC"/>
              </a:solidFill>
            </a:endParaRPr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126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2- خط مشی های هادی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اين نوع خط مشی، نحوه خط مشی گذاری را در جامعه مشخص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 می سازد.</a:t>
            </a:r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14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3- خط مشی های عمومی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اين نوع خط مشی، خطوط اصلی و جهت گیری های کلی اقدامات  و فعالیت های بخش عمومی را بیان می کند.</a:t>
            </a:r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98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انواع خط مشی های عمومی بر مبنای تقسیم بندی هفتم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1- خط مشی ها ی تصريحی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2- خط مشی های تلویحی</a:t>
            </a:r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33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1- خط مشی ها ی تصريحی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اين نوع خط مشی، مکتوب و مدون بوده ورسما“ اعلام شده و زمینه های معینی را به طور صریح و روشن بیان می کند.</a:t>
            </a:r>
          </a:p>
          <a:p>
            <a:pPr marL="0" indent="0" eaLnBrk="1" hangingPunct="1">
              <a:buFontTx/>
              <a:buNone/>
            </a:pPr>
            <a:endParaRPr lang="fa-IR" b="1" smtClean="0">
              <a:solidFill>
                <a:srgbClr val="993366"/>
              </a:solidFill>
            </a:endParaRP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35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2- خط مشی های تلویحی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اين نوع خط مشی، مکتوب و مدون نبوده و رسما“ نيز اعلام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 نمی شود.</a:t>
            </a:r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22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16113"/>
            <a:ext cx="9144000" cy="4941887"/>
          </a:xfrm>
          <a:solidFill>
            <a:srgbClr val="CCFFCC">
              <a:alpha val="38039"/>
            </a:srgbClr>
          </a:solidFill>
          <a:ln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0000CC"/>
                </a:solidFill>
              </a:rPr>
              <a:t>خلاصه فصل اول</a:t>
            </a:r>
          </a:p>
          <a:p>
            <a:pPr marL="0" indent="0" eaLnBrk="1" hangingPunct="1">
              <a:buFontTx/>
              <a:buNone/>
            </a:pPr>
            <a:r>
              <a:rPr lang="fa-IR" b="1" smtClean="0">
                <a:solidFill>
                  <a:srgbClr val="993366"/>
                </a:solidFill>
              </a:rPr>
              <a:t>در فصل اول تعاريف،نقش ها و ویژگی های خط مشی مورد تعريف و تبیین قرار گرفت.</a:t>
            </a:r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0" y="1412875"/>
            <a:ext cx="9144000" cy="576263"/>
          </a:xfrm>
          <a:prstGeom prst="rect">
            <a:avLst/>
          </a:prstGeom>
          <a:solidFill>
            <a:srgbClr val="CCFFCC">
              <a:alpha val="79999"/>
            </a:srgbClr>
          </a:solidFill>
          <a:ln w="9525">
            <a:solidFill>
              <a:srgbClr val="CCFF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a-IR" sz="2800" dirty="0">
                <a:solidFill>
                  <a:srgbClr val="663300"/>
                </a:solidFill>
              </a:rPr>
              <a:t>    </a:t>
            </a:r>
            <a:r>
              <a:rPr lang="fa-IR" sz="2800" dirty="0" smtClean="0">
                <a:solidFill>
                  <a:srgbClr val="663300"/>
                </a:solidFill>
              </a:rPr>
              <a:t>مفاهیم </a:t>
            </a:r>
            <a:r>
              <a:rPr lang="fa-IR" sz="2800" dirty="0">
                <a:solidFill>
                  <a:srgbClr val="663300"/>
                </a:solidFill>
              </a:rPr>
              <a:t>و ویژگیهای خط مشی</a:t>
            </a:r>
            <a:endParaRPr lang="en-US" sz="2800" b="0" baseline="-200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65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1725</Words>
  <Application>Microsoft Office PowerPoint</Application>
  <PresentationFormat>On-screen Show (4:3)</PresentationFormat>
  <Paragraphs>209</Paragraphs>
  <Slides>51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m1977</dc:creator>
  <cp:lastModifiedBy>Windows User</cp:lastModifiedBy>
  <cp:revision>3</cp:revision>
  <dcterms:created xsi:type="dcterms:W3CDTF">2014-03-09T02:50:19Z</dcterms:created>
  <dcterms:modified xsi:type="dcterms:W3CDTF">2020-05-31T10:38:51Z</dcterms:modified>
</cp:coreProperties>
</file>