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0" r:id="rId1"/>
  </p:sldMasterIdLst>
  <p:notesMasterIdLst>
    <p:notesMasterId r:id="rId20"/>
  </p:notesMasterIdLst>
  <p:sldIdLst>
    <p:sldId id="256" r:id="rId2"/>
    <p:sldId id="277" r:id="rId3"/>
    <p:sldId id="27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B0B99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794" autoAdjust="0"/>
    <p:restoredTop sz="94660"/>
  </p:normalViewPr>
  <p:slideViewPr>
    <p:cSldViewPr snapToGrid="0">
      <p:cViewPr varScale="1">
        <p:scale>
          <a:sx n="73" d="100"/>
          <a:sy n="73" d="100"/>
        </p:scale>
        <p:origin x="70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492EA13-0B3E-4AEE-A5D8-80DD75D8D4FF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FDE9ADE-CE20-4194-BD5B-99CE3DA37E1A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9E8C36BA-8BBE-4DCF-B48E-1D79A27ACF5E}" type="slidenum">
              <a:rPr lang="en-US" altLang="en-US" smtClean="0">
                <a:latin typeface="Calibri" panose="020F0502020204030204" pitchFamily="34" charset="0"/>
              </a:rPr>
              <a:pPr/>
              <a:t>15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Isosceles Triangle 8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/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98F25-8361-4C45-813C-3B9461C4ADB2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AAF4C-6C94-41C1-A01B-C7B6D7CD8ACE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37835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C822A-9961-4767-AD75-AEF4E986C479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3D9FC-A746-4A25-B155-EFC4CFC6C4A1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55365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30F61-F96A-4DCC-A0E1-D2A7C6BD531F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3D7B4-960C-4BA4-BF89-BD9AE1B95F38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10666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E4A1F-4998-442A-B484-76B720EE1A46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BD8BD-2BE9-49F6-9ACD-2CA531FFA8E8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09257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CC4D3-021D-4A91-9AD6-7946386AC601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02E1B-F59A-4BED-8597-6463C02F7987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00283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76DAB-F746-481E-BBA5-3839B54EBB1C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90C65-5A91-404C-B626-8930EF0390AD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77071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F11EE-03C2-4EE0-92EF-1C7000796E4D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989D3-0AB6-4021-9C15-556F9EC6FD24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30806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5ABFB-CEF7-4354-AA95-E6E9F60D25FD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8F361-2D9C-48C2-9208-19A0DA0FA378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266603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1BFE6-4A6A-4871-B737-3509CCCEDA44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3ED74-C2E5-418C-A64A-F813A0F15F97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68045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E0324-3A98-4411-BBD7-2D442197888B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8BDAB-4CE7-4C32-A59B-12FFA2131DB7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08383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41338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>
              <a:defRPr/>
            </a:pPr>
            <a:r>
              <a:rPr lang="en-US" altLang="fa-IR" sz="800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8893175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>
              <a:defRPr/>
            </a:pPr>
            <a:r>
              <a:rPr lang="en-US" altLang="fa-IR" sz="800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  <a:endParaRPr lang="en-US" altLang="fa-IR">
              <a:solidFill>
                <a:srgbClr val="C0E474"/>
              </a:solidFill>
              <a:latin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57538-D12B-4F1F-86C9-F5E9FB8D4DEA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672EC-2131-4A57-B4B5-843F21E584A6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23908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BBAAE-B374-46A8-BD75-0F79750728C1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38C5C-1162-41C0-9776-77247EEFEFEB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98988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41338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>
              <a:defRPr/>
            </a:pPr>
            <a:r>
              <a:rPr lang="en-US" altLang="fa-IR" sz="800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8893175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>
              <a:defRPr/>
            </a:pPr>
            <a:r>
              <a:rPr lang="en-US" altLang="fa-IR" sz="800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8A660-A168-4D7B-8A73-0ECBF4D1455D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78305-B2A4-4FDE-8C01-3B09D5928633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410822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51DBF-C922-4184-A7F7-66BD8963B3C6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C6482-B793-4B49-BE31-0D4DF493D2AB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24225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24763-1FA5-4134-BEF7-0BFEA567751E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E1EA0-F507-4028-9F3B-B8411DA90610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99808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39E48-6D84-4731-9265-B684230BA202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71255-F1EC-4DA6-918F-3F6AD723F537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33872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a-IR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7863" y="2160588"/>
            <a:ext cx="8596312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a-IR"/>
              <a:t>Click to edit Master text styles</a:t>
            </a:r>
          </a:p>
          <a:p>
            <a:pPr lvl="1"/>
            <a:r>
              <a:rPr lang="en-US" altLang="fa-IR"/>
              <a:t>Second level</a:t>
            </a:r>
          </a:p>
          <a:p>
            <a:pPr lvl="2"/>
            <a:r>
              <a:rPr lang="en-US" altLang="fa-IR"/>
              <a:t>Third level</a:t>
            </a:r>
          </a:p>
          <a:p>
            <a:pPr lvl="3"/>
            <a:r>
              <a:rPr lang="en-US" altLang="fa-IR"/>
              <a:t>Fourth level</a:t>
            </a:r>
          </a:p>
          <a:p>
            <a:pPr lvl="4"/>
            <a:r>
              <a:rPr lang="en-US" altLang="fa-IR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663" y="6042025"/>
            <a:ext cx="911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837924B-1F5D-4E46-A4DB-D9ABFD64F1D5}" type="datetimeFigureOut">
              <a:rPr lang="en-US"/>
              <a:pPr>
                <a:defRPr/>
              </a:pPr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863" y="6042025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9963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1115074-248B-4DAB-B81B-1D96077EAC3E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73" r:id="rId11"/>
    <p:sldLayoutId id="2147483868" r:id="rId12"/>
    <p:sldLayoutId id="2147483874" r:id="rId13"/>
    <p:sldLayoutId id="2147483869" r:id="rId14"/>
    <p:sldLayoutId id="2147483870" r:id="rId15"/>
    <p:sldLayoutId id="2147483871" r:id="rId16"/>
  </p:sldLayoutIdLst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xStyles>
    <p:titleStyle>
      <a:lvl1pPr algn="l" defTabSz="457200" rtl="1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1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1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1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1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r" defTabSz="457200" rtl="1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r" defTabSz="457200" rtl="1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r" defTabSz="457200" rtl="1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r" defTabSz="457200" rtl="1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374650"/>
            <a:ext cx="9086850" cy="591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726058" y="1457033"/>
            <a:ext cx="7024531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a-IR" sz="54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موضوع : مفعولٌ </a:t>
            </a:r>
            <a:r>
              <a:rPr lang="fa-IR" sz="54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لأجله </a:t>
            </a:r>
            <a:r>
              <a:rPr lang="fa-IR" sz="54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أو لَه</a:t>
            </a:r>
            <a:endParaRPr lang="fa-IR" sz="54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6"/>
          <p:cNvSpPr>
            <a:spLocks noGrp="1"/>
          </p:cNvSpPr>
          <p:nvPr>
            <p:ph type="ctrTitle"/>
          </p:nvPr>
        </p:nvSpPr>
        <p:spPr>
          <a:xfrm>
            <a:off x="420688" y="390525"/>
            <a:ext cx="9155112" cy="6143625"/>
          </a:xfrm>
        </p:spPr>
        <p:txBody>
          <a:bodyPr anchor="ctr"/>
          <a:lstStyle/>
          <a:p>
            <a:pPr algn="ctr" eaLnBrk="1" hangingPunct="1"/>
            <a:r>
              <a:rPr lang="fa-IR" altLang="fa-IR" sz="2000" b="1">
                <a:solidFill>
                  <a:srgbClr val="FF0000"/>
                </a:solidFill>
                <a:cs typeface="2  Yekan" pitchFamily="2" charset="0"/>
              </a:rPr>
              <a:t>مفعول لاجله مصدری است که بعد از یک فعل برای توضیح دادن دلیل آن فعل قرار می گیرد.</a:t>
            </a:r>
            <a:br>
              <a:rPr lang="fa-IR" altLang="fa-IR" sz="2000" b="1">
                <a:solidFill>
                  <a:srgbClr val="FF0000"/>
                </a:solidFill>
                <a:cs typeface="2  Yekan" pitchFamily="2" charset="0"/>
              </a:rPr>
            </a:br>
            <a:r>
              <a:rPr lang="fa-IR" altLang="fa-IR" sz="2000" b="1">
                <a:solidFill>
                  <a:srgbClr val="FF0000"/>
                </a:solidFill>
                <a:cs typeface="2  Yekan" pitchFamily="2" charset="0"/>
              </a:rPr>
              <a:t> مثال : وَقَفَ الجندُ اِجلالاً لِلاَمیر    سربازان جهت تکریم فرمانروا به پا خواستند.</a:t>
            </a:r>
            <a:r>
              <a:rPr lang="fa-IR" altLang="fa-IR" sz="2000" b="1">
                <a:solidFill>
                  <a:srgbClr val="FF0000"/>
                </a:solidFill>
              </a:rPr>
              <a:t/>
            </a:r>
            <a:br>
              <a:rPr lang="fa-IR" altLang="fa-IR" sz="2000" b="1">
                <a:solidFill>
                  <a:srgbClr val="FF0000"/>
                </a:solidFill>
              </a:rPr>
            </a:br>
            <a:r>
              <a:rPr lang="fa-IR" altLang="fa-IR" sz="2000" b="1">
                <a:solidFill>
                  <a:srgbClr val="FF0000"/>
                </a:solidFill>
              </a:rPr>
              <a:t/>
            </a:r>
            <a:br>
              <a:rPr lang="fa-IR" altLang="fa-IR" sz="2000" b="1">
                <a:solidFill>
                  <a:srgbClr val="FF0000"/>
                </a:solidFill>
              </a:rPr>
            </a:br>
            <a:r>
              <a:rPr lang="fa-IR" altLang="fa-IR" sz="2000" b="1">
                <a:solidFill>
                  <a:schemeClr val="tx1"/>
                </a:solidFill>
              </a:rPr>
              <a:t/>
            </a:r>
            <a:br>
              <a:rPr lang="fa-IR" altLang="fa-IR" sz="2000" b="1">
                <a:solidFill>
                  <a:schemeClr val="tx1"/>
                </a:solidFill>
              </a:rPr>
            </a:br>
            <a:r>
              <a:rPr lang="fa-IR" altLang="fa-IR" sz="2000" b="1">
                <a:solidFill>
                  <a:schemeClr val="tx1"/>
                </a:solidFill>
                <a:cs typeface="2  Yekan" pitchFamily="2" charset="0"/>
              </a:rPr>
              <a:t>اگر مفعول لأجله بدون «ال» باشد و مضاف نیز نباشد اکثر اوقات اعراب آن منصوب است. </a:t>
            </a:r>
            <a:br>
              <a:rPr lang="fa-IR" altLang="fa-IR" sz="2000" b="1">
                <a:solidFill>
                  <a:schemeClr val="tx1"/>
                </a:solidFill>
                <a:cs typeface="2  Yekan" pitchFamily="2" charset="0"/>
              </a:rPr>
            </a:br>
            <a:r>
              <a:rPr lang="fa-IR" altLang="fa-IR" sz="2000" b="1">
                <a:solidFill>
                  <a:schemeClr val="tx1"/>
                </a:solidFill>
                <a:cs typeface="2  Yekan" pitchFamily="2" charset="0"/>
              </a:rPr>
              <a:t>مثال : زُیِّنَت المدینةُ إکراماً لِلمَلِک     شهر جهت احترام به پادشاه چراغانی شد. </a:t>
            </a:r>
            <a:r>
              <a:rPr lang="fa-IR" altLang="fa-IR" sz="2000" b="1">
                <a:solidFill>
                  <a:srgbClr val="FF0000"/>
                </a:solidFill>
                <a:cs typeface="2  Yekan" pitchFamily="2" charset="0"/>
              </a:rPr>
              <a:t/>
            </a:r>
            <a:br>
              <a:rPr lang="fa-IR" altLang="fa-IR" sz="2000" b="1">
                <a:solidFill>
                  <a:srgbClr val="FF0000"/>
                </a:solidFill>
                <a:cs typeface="2  Yekan" pitchFamily="2" charset="0"/>
              </a:rPr>
            </a:br>
            <a:r>
              <a:rPr lang="en-US" altLang="fa-IR" sz="2000" b="1">
                <a:solidFill>
                  <a:srgbClr val="FF0000"/>
                </a:solidFill>
              </a:rPr>
              <a:t/>
            </a:r>
            <a:br>
              <a:rPr lang="en-US" altLang="fa-IR" sz="2000" b="1">
                <a:solidFill>
                  <a:srgbClr val="FF0000"/>
                </a:solidFill>
              </a:rPr>
            </a:br>
            <a:r>
              <a:rPr lang="fa-IR" altLang="fa-IR" sz="2000" b="1">
                <a:solidFill>
                  <a:srgbClr val="FF0000"/>
                </a:solidFill>
              </a:rPr>
              <a:t/>
            </a:r>
            <a:br>
              <a:rPr lang="fa-IR" altLang="fa-IR" sz="2000" b="1">
                <a:solidFill>
                  <a:srgbClr val="FF0000"/>
                </a:solidFill>
              </a:rPr>
            </a:br>
            <a:r>
              <a:rPr lang="fa-IR" altLang="fa-IR" sz="2000" b="1">
                <a:solidFill>
                  <a:srgbClr val="FF0000"/>
                </a:solidFill>
                <a:cs typeface="2  Yekan" pitchFamily="2" charset="0"/>
              </a:rPr>
              <a:t>و اگر مفعول لأجله مقرون به «ال» باشد، بصورت مجرور به حرف جرّ می آید.</a:t>
            </a:r>
            <a:br>
              <a:rPr lang="fa-IR" altLang="fa-IR" sz="2000" b="1">
                <a:solidFill>
                  <a:srgbClr val="FF0000"/>
                </a:solidFill>
                <a:cs typeface="2  Yekan" pitchFamily="2" charset="0"/>
              </a:rPr>
            </a:br>
            <a:r>
              <a:rPr lang="fa-IR" altLang="fa-IR" sz="2000" b="1">
                <a:solidFill>
                  <a:srgbClr val="FF0000"/>
                </a:solidFill>
                <a:cs typeface="2  Yekan" pitchFamily="2" charset="0"/>
              </a:rPr>
              <a:t>مثال : أصفَحُ عنه للشّفقَۀِ علیه        بخاطر دلسوزی نسبت به او، او را بخشیدم. </a:t>
            </a:r>
            <a:br>
              <a:rPr lang="fa-IR" altLang="fa-IR" sz="2000" b="1">
                <a:solidFill>
                  <a:srgbClr val="FF0000"/>
                </a:solidFill>
                <a:cs typeface="2  Yekan" pitchFamily="2" charset="0"/>
              </a:rPr>
            </a:br>
            <a:r>
              <a:rPr lang="fa-IR" altLang="fa-IR" sz="2000" b="1">
                <a:solidFill>
                  <a:schemeClr val="tx1"/>
                </a:solidFill>
                <a:cs typeface="2  Yekan" pitchFamily="2" charset="0"/>
              </a:rPr>
              <a:t/>
            </a:r>
            <a:br>
              <a:rPr lang="fa-IR" altLang="fa-IR" sz="2000" b="1">
                <a:solidFill>
                  <a:schemeClr val="tx1"/>
                </a:solidFill>
                <a:cs typeface="2  Yekan" pitchFamily="2" charset="0"/>
              </a:rPr>
            </a:br>
            <a:r>
              <a:rPr lang="fa-IR" altLang="fa-IR" sz="2000" b="1">
                <a:solidFill>
                  <a:schemeClr val="tx1"/>
                </a:solidFill>
                <a:cs typeface="2  Yekan" pitchFamily="2" charset="0"/>
              </a:rPr>
              <a:t/>
            </a:r>
            <a:br>
              <a:rPr lang="fa-IR" altLang="fa-IR" sz="2000" b="1">
                <a:solidFill>
                  <a:schemeClr val="tx1"/>
                </a:solidFill>
                <a:cs typeface="2  Yekan" pitchFamily="2" charset="0"/>
              </a:rPr>
            </a:br>
            <a:r>
              <a:rPr lang="fa-IR" altLang="fa-IR" sz="2000" b="1">
                <a:solidFill>
                  <a:schemeClr val="tx1"/>
                </a:solidFill>
                <a:cs typeface="2  Yekan" pitchFamily="2" charset="0"/>
              </a:rPr>
              <a:t>و اگر مفعول لاجله مضاف واقع شود، هم می تواند منصوب شود و هم می تواند مجرور به حرف جرّ شود. </a:t>
            </a:r>
            <a:br>
              <a:rPr lang="fa-IR" altLang="fa-IR" sz="2000" b="1">
                <a:solidFill>
                  <a:schemeClr val="tx1"/>
                </a:solidFill>
                <a:cs typeface="2  Yekan" pitchFamily="2" charset="0"/>
              </a:rPr>
            </a:br>
            <a:r>
              <a:rPr lang="fa-IR" altLang="fa-IR" sz="2000" b="1">
                <a:solidFill>
                  <a:schemeClr val="tx1"/>
                </a:solidFill>
                <a:cs typeface="2  Yekan" pitchFamily="2" charset="0"/>
              </a:rPr>
              <a:t>مثال : تَصَدَّقتُ إبتغاءَ مَرضاۀِ اللهِ أو   لِإِبتغاءِ  مَرضاتِه          جهت کسب خشنودی خداوند صدقه دادم. </a:t>
            </a:r>
            <a:endParaRPr lang="fa-IR" altLang="fa-IR" sz="2000" b="1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5963" y="1965325"/>
            <a:ext cx="8897937" cy="3840163"/>
          </a:xfrm>
        </p:spPr>
        <p:txBody>
          <a:bodyPr rtlCol="0">
            <a:normAutofit fontScale="92500" lnSpcReduction="20000"/>
          </a:bodyPr>
          <a:lstStyle/>
          <a:p>
            <a:pPr marL="342900" indent="-342900" algn="just" eaLnBrk="1" fontAlgn="auto" hangingPunct="1">
              <a:spcAft>
                <a:spcPts val="1000"/>
              </a:spcAft>
              <a:buFont typeface="+mj-lt"/>
              <a:buAutoNum type="arabicPeriod"/>
              <a:defRPr/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نکره ای از افعال قلوب باشد (یعنی مفهوم قلبی داشته باشد نه افعالی که دلالت بر کار فیزیکی کند. </a:t>
            </a:r>
            <a:endParaRPr lang="en-US" sz="28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eaLnBrk="1" fontAlgn="auto" hangingPunct="1">
              <a:spcAft>
                <a:spcPts val="1000"/>
              </a:spcAft>
              <a:buFont typeface="+mj-lt"/>
              <a:buAutoNum type="arabicPeriod"/>
              <a:defRPr/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بیان کننده ی یک علّت باشد. </a:t>
            </a:r>
            <a:endParaRPr lang="en-US" sz="28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eaLnBrk="1" fontAlgn="auto" hangingPunct="1">
              <a:spcAft>
                <a:spcPts val="1000"/>
              </a:spcAft>
              <a:buFont typeface="+mj-lt"/>
              <a:buAutoNum type="arabicPeriod"/>
              <a:defRPr/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فاعل آن یکی باشد. </a:t>
            </a:r>
            <a:endParaRPr lang="en-US" sz="28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eaLnBrk="1" fontAlgn="auto" hangingPunct="1">
              <a:spcAft>
                <a:spcPts val="1000"/>
              </a:spcAft>
              <a:buFont typeface="+mj-lt"/>
              <a:buAutoNum type="arabicPeriod"/>
              <a:defRPr/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با عامل (فعل) خودش در زمینه ی زمان مشارکت داشته باشد. </a:t>
            </a:r>
            <a:endParaRPr lang="en-US" sz="28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eaLnBrk="1" fontAlgn="auto" hangingPunct="1">
              <a:spcAft>
                <a:spcPts val="1000"/>
              </a:spcAft>
              <a:buFont typeface="+mj-lt"/>
              <a:buAutoNum type="arabicPeriod"/>
              <a:defRPr/>
            </a:pPr>
            <a:r>
              <a:rPr lang="fa-IR" sz="28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با عامل خودش در زمینه ی لفظ مخالف باشد. </a:t>
            </a:r>
            <a:endParaRPr lang="en-US" sz="28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534255" y="912504"/>
            <a:ext cx="9078957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a-IR" sz="32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برای اینکه مفعول لاجله بتواند بصورت منصوب بیاید، شرط می شود که :</a:t>
            </a:r>
            <a:endParaRPr lang="fa-IR" sz="32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6213" y="1458913"/>
            <a:ext cx="7766050" cy="1646237"/>
          </a:xfrm>
        </p:spPr>
        <p:txBody>
          <a:bodyPr rtlCol="0" anchor="t">
            <a:normAutofit fontScale="90000"/>
          </a:bodyPr>
          <a:lstStyle/>
          <a:p>
            <a:pPr eaLnBrk="1" fontAlgn="auto" hangingPunct="1">
              <a:lnSpc>
                <a:spcPct val="115000"/>
              </a:lnSpc>
              <a:spcAft>
                <a:spcPts val="1000"/>
              </a:spcAft>
              <a:defRPr/>
            </a:pPr>
            <a:r>
              <a:rPr lang="fa-IR" sz="3600" b="1" dirty="0"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مثال: خَطبتُ فی القوم تنشیطاً لهم. </a:t>
            </a:r>
            <a: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a-IR" sz="3600" b="1" dirty="0"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در میان قوم سخنرانی کردم برای فعّال و پویا کردن آنها. </a:t>
            </a:r>
            <a:r>
              <a:rPr lang="en-US" sz="4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4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sz="6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42963" y="3495675"/>
            <a:ext cx="8461375" cy="2052638"/>
          </a:xfrm>
          <a:solidFill>
            <a:schemeClr val="bg1">
              <a:lumMod val="95000"/>
            </a:schemeClr>
          </a:solidFill>
          <a:ln>
            <a:solidFill>
              <a:srgbClr val="FF0000"/>
            </a:solidFill>
          </a:ln>
        </p:spPr>
        <p:txBody>
          <a:bodyPr rtlCol="0" anchor="b">
            <a:normAutofit/>
          </a:bodyPr>
          <a:lstStyle/>
          <a:p>
            <a:pPr algn="ctr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4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2  Yekan" panose="00000400000000000000" pitchFamily="2" charset="-78"/>
              </a:rPr>
              <a:t>نکته: اگر یکی از این شروط در مورد مفعول لاجله ساقط شود، مفعول لاجله بصورت مجرور به حرف جرّ لام می آید. </a:t>
            </a:r>
            <a:endParaRPr lang="en-US" sz="2800" b="1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2  Yekan" panose="00000400000000000000" pitchFamily="2" charset="-78"/>
            </a:endParaRPr>
          </a:p>
          <a:p>
            <a:pPr algn="ctr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fa-IR" sz="2400" b="1" dirty="0">
              <a:solidFill>
                <a:srgbClr val="00B0F0"/>
              </a:solidFill>
              <a:cs typeface="2  Yekan" panose="000004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ctrTitle"/>
          </p:nvPr>
        </p:nvSpPr>
        <p:spPr>
          <a:xfrm>
            <a:off x="7983538" y="503238"/>
            <a:ext cx="1290637" cy="1027112"/>
          </a:xfrm>
        </p:spPr>
        <p:txBody>
          <a:bodyPr anchor="ctr"/>
          <a:lstStyle/>
          <a:p>
            <a:pPr eaLnBrk="1" hangingPunct="1"/>
            <a:r>
              <a:rPr lang="fa-IR" altLang="fa-IR" b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itchFamily="2" charset="0"/>
              </a:rPr>
              <a:t>مثال: </a:t>
            </a:r>
            <a:endParaRPr lang="fa-IR" altLang="fa-IR" b="1">
              <a:solidFill>
                <a:schemeClr val="tx1"/>
              </a:solidFill>
              <a:ea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4513" y="1246188"/>
            <a:ext cx="8729662" cy="5380037"/>
          </a:xfrm>
        </p:spPr>
        <p:txBody>
          <a:bodyPr rtlCol="0">
            <a:normAutofit fontScale="92500" lnSpcReduction="10000"/>
          </a:bodyPr>
          <a:lstStyle/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800" b="1" dirty="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1- جِئتکَ لِإستفادۀِ       برای استفاده از محضر تو نزد تو آمدم. </a:t>
            </a:r>
            <a:endParaRPr lang="en-US" sz="2800" b="1" dirty="0">
              <a:solidFill>
                <a:schemeClr val="accent5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800" b="1" dirty="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زیرا مصدر نکره نیست. </a:t>
            </a:r>
            <a:endParaRPr lang="en-US" sz="2800" b="1" dirty="0">
              <a:solidFill>
                <a:schemeClr val="accent5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800" b="1" dirty="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2- نهضتُ للحراثۀ    برای شخم زدن زمین برخاستم. </a:t>
            </a:r>
            <a:endParaRPr lang="en-US" sz="2800" b="1" dirty="0">
              <a:solidFill>
                <a:schemeClr val="accent5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800" b="1" dirty="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زیرا مصدر از افعال قلبی نیست و شخم زدن بر کار فیزیکی دلالت دارد. </a:t>
            </a:r>
            <a:endParaRPr lang="en-US" sz="2800" b="1" dirty="0">
              <a:solidFill>
                <a:schemeClr val="accent5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800" b="1" dirty="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3- أتیتکَ لِحاجۀٍ            برای حاجتی نزد تو آمدم. </a:t>
            </a:r>
            <a:endParaRPr lang="en-US" sz="2800" b="1" dirty="0">
              <a:solidFill>
                <a:schemeClr val="accent5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800" b="1" dirty="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زیرا مجرور مصدر نیست. اسم مصدر است. </a:t>
            </a:r>
            <a:endParaRPr lang="en-US" sz="2800" b="1" dirty="0">
              <a:solidFill>
                <a:schemeClr val="accent5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ctrTitle"/>
          </p:nvPr>
        </p:nvSpPr>
        <p:spPr>
          <a:xfrm>
            <a:off x="7983538" y="503238"/>
            <a:ext cx="1290637" cy="1027112"/>
          </a:xfrm>
        </p:spPr>
        <p:txBody>
          <a:bodyPr anchor="ctr"/>
          <a:lstStyle/>
          <a:p>
            <a:pPr eaLnBrk="1" hangingPunct="1"/>
            <a:r>
              <a:rPr lang="fa-IR" altLang="fa-IR" b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itchFamily="2" charset="0"/>
              </a:rPr>
              <a:t>مثال: </a:t>
            </a:r>
            <a:endParaRPr lang="fa-IR" altLang="fa-IR" b="1">
              <a:solidFill>
                <a:schemeClr val="tx1"/>
              </a:solidFill>
              <a:ea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8975" y="1397000"/>
            <a:ext cx="8585200" cy="4859338"/>
          </a:xfrm>
        </p:spPr>
        <p:txBody>
          <a:bodyPr rtlCol="0" anchor="ctr">
            <a:normAutofit/>
          </a:bodyPr>
          <a:lstStyle/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400" b="1" dirty="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4- وَدَّعتُکَ أمسِ للسَّفر غداً            دیروز از تو برای سفر فردا خداحافظی کردم. </a:t>
            </a:r>
            <a:endParaRPr lang="en-US" sz="2400" b="1" dirty="0">
              <a:solidFill>
                <a:schemeClr val="accent5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400" b="1" dirty="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مصدر از نظر زمانی با عامل خودش مطابقت ندارد. </a:t>
            </a:r>
            <a:endParaRPr lang="en-US" sz="2400" b="1" dirty="0">
              <a:solidFill>
                <a:schemeClr val="accent5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400" b="1" dirty="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5-اکرمتُه لِلاِکرامه إیّایُ       او را اکرام کردم بخاطر اینکه او فقط مرا اکرام کرد.   </a:t>
            </a:r>
            <a:endParaRPr lang="en-US" sz="2400" b="1" dirty="0">
              <a:solidFill>
                <a:schemeClr val="accent5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400" b="1" dirty="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فاعل مفعول لاجله یکی نیست. </a:t>
            </a:r>
            <a:endParaRPr lang="en-US" sz="2400" b="1" dirty="0">
              <a:solidFill>
                <a:schemeClr val="accent5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400" b="1" dirty="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6-ادّبتُکَ لِتأدیب أمثالِک           تو را بخاطر ادب کردن امثالِ تو، ادب کردم. </a:t>
            </a:r>
            <a:endParaRPr lang="en-US" sz="2400" b="1" dirty="0">
              <a:solidFill>
                <a:schemeClr val="accent5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fa-IR" sz="2400" b="1" dirty="0">
              <a:solidFill>
                <a:schemeClr val="accent5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63888" y="585788"/>
            <a:ext cx="6110287" cy="976312"/>
          </a:xfrm>
        </p:spPr>
        <p:txBody>
          <a:bodyPr rtlCol="0" anchor="ctr">
            <a:normAutofit fontScale="90000"/>
          </a:bodyPr>
          <a:lstStyle/>
          <a:p>
            <a:pPr eaLnBrk="1" fontAlgn="auto" hangingPunct="1">
              <a:lnSpc>
                <a:spcPct val="115000"/>
              </a:lnSpc>
              <a:spcAft>
                <a:spcPts val="1000"/>
              </a:spcAft>
              <a:defRPr/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2  Mehr" panose="00000700000000000000" pitchFamily="2" charset="-78"/>
              </a:rPr>
              <a:t>زیرا مصدر از جنس عامل خود می باشد. </a:t>
            </a:r>
            <a: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2  Mehr" panose="00000700000000000000" pitchFamily="2" charset="-78"/>
              </a:rPr>
              <a:t/>
            </a:r>
            <a:br>
              <a:rPr lang="en-US" sz="2800" b="1" dirty="0">
                <a:latin typeface="Calibri" panose="020F0502020204030204" pitchFamily="34" charset="0"/>
                <a:ea typeface="Calibri" panose="020F0502020204030204" pitchFamily="34" charset="0"/>
                <a:cs typeface="2  Mehr" panose="00000700000000000000" pitchFamily="2" charset="-78"/>
              </a:rPr>
            </a:br>
            <a:endParaRPr lang="fa-IR" sz="2800" b="1" dirty="0">
              <a:cs typeface="2  Mehr" panose="00000700000000000000" pitchFamily="2" charset="-78"/>
            </a:endParaRPr>
          </a:p>
        </p:txBody>
      </p:sp>
      <p:sp>
        <p:nvSpPr>
          <p:cNvPr id="13315" name="Subtitle 2"/>
          <p:cNvSpPr>
            <a:spLocks noGrp="1"/>
          </p:cNvSpPr>
          <p:nvPr>
            <p:ph type="subTitle" idx="1"/>
          </p:nvPr>
        </p:nvSpPr>
        <p:spPr>
          <a:xfrm>
            <a:off x="400050" y="1562100"/>
            <a:ext cx="9244013" cy="3749675"/>
          </a:xfrm>
        </p:spPr>
        <p:txBody>
          <a:bodyPr/>
          <a:lstStyle/>
          <a:p>
            <a:pPr algn="just" eaLnBrk="1" hangingPunct="1">
              <a:lnSpc>
                <a:spcPct val="115000"/>
              </a:lnSpc>
              <a:spcAft>
                <a:spcPts val="1000"/>
              </a:spcAft>
            </a:pPr>
            <a:r>
              <a:rPr lang="fa-IR" altLang="fa-IR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itchFamily="2" charset="0"/>
              </a:rPr>
              <a:t>نکته: مفعول لاجله که به صورت معرفه به </a:t>
            </a:r>
            <a:r>
              <a:rPr lang="fa-IR" altLang="fa-IR" b="1" u="sng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itchFamily="2" charset="0"/>
              </a:rPr>
              <a:t>ال</a:t>
            </a:r>
            <a:r>
              <a:rPr lang="fa-IR" altLang="fa-IR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itchFamily="2" charset="0"/>
              </a:rPr>
              <a:t>    است خیلی کم پیش می آید که منصوب شود. </a:t>
            </a:r>
            <a:endParaRPr lang="en-US" altLang="fa-IR" sz="2000" b="1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15000"/>
              </a:lnSpc>
              <a:spcAft>
                <a:spcPts val="1000"/>
              </a:spcAft>
            </a:pPr>
            <a:r>
              <a:rPr lang="fa-IR" altLang="fa-IR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itchFamily="2" charset="0"/>
              </a:rPr>
              <a:t>مثال: لا اَقعُدُ </a:t>
            </a:r>
            <a:r>
              <a:rPr lang="fa-IR" altLang="fa-IR" b="1" u="sng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itchFamily="2" charset="0"/>
              </a:rPr>
              <a:t>الجُبنَ</a:t>
            </a:r>
            <a:r>
              <a:rPr lang="fa-IR" altLang="fa-IR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itchFamily="2" charset="0"/>
              </a:rPr>
              <a:t> عَنِ الهیجاءِ                         ولو توالت زُمَرُ الأعداءِ   </a:t>
            </a:r>
            <a:endParaRPr lang="en-US" altLang="fa-IR" sz="2000" b="1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15000"/>
              </a:lnSpc>
              <a:spcAft>
                <a:spcPts val="1000"/>
              </a:spcAft>
            </a:pPr>
            <a:r>
              <a:rPr lang="fa-IR" altLang="fa-IR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itchFamily="2" charset="0"/>
              </a:rPr>
              <a:t>از جنگیدن بخاطر ترسیدن پا پس نمی کشم اگر چه دسته های دشمنان پی درپی بیایند. </a:t>
            </a:r>
            <a:endParaRPr lang="en-US" altLang="fa-IR" sz="2000" b="1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eaLnBrk="1" hangingPunct="1"/>
            <a:endParaRPr lang="fa-IR" altLang="fa-IR" b="1">
              <a:solidFill>
                <a:srgbClr val="00B0F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15999" y="5311739"/>
            <a:ext cx="524214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a-IR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MRT_Poster" panose="00000700000000000000" pitchFamily="2" charset="-78"/>
              </a:rPr>
              <a:t>پایان مبحث مفعول له </a:t>
            </a:r>
            <a:endParaRPr lang="fa-IR" sz="5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7175" y="1603375"/>
            <a:ext cx="9215438" cy="4684713"/>
          </a:xfrm>
        </p:spPr>
        <p:txBody>
          <a:bodyPr rtlCol="0" anchor="ctr">
            <a:normAutofit fontScale="92500"/>
          </a:bodyPr>
          <a:lstStyle/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3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مفعول فیه یا ظرف اسم زمان یا مکانی است که در بردارنده ی مفهوم «فی» باشد. صُمتُ یوماً   یک روز روزه گرفتم    ،     مَشیتُ مَیلاً      یک مایل راه رفتم. </a:t>
            </a:r>
            <a:endParaRPr lang="en-US" sz="2400" b="1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eaLnBrk="1" fontAlgn="auto" hangingPunct="1">
              <a:lnSpc>
                <a:spcPct val="115000"/>
              </a:lnSpc>
              <a:spcAft>
                <a:spcPts val="1000"/>
              </a:spcAft>
              <a:buFont typeface="Times New Roman" panose="02020603050405020304" pitchFamily="18" charset="0"/>
              <a:buChar char="-"/>
              <a:defRPr/>
            </a:pPr>
            <a:r>
              <a:rPr lang="fa-IR" sz="3600" b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اگر ظرف زمان مبهم یا مختص یا معدود باشد می تواند بنابر ظرفیت با تقدیر «فی» منصوب شود. </a:t>
            </a:r>
            <a:endParaRPr lang="en-US" sz="2400" b="1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2406626" y="326877"/>
            <a:ext cx="464582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a-IR" sz="66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alibri" panose="020F0502020204030204" pitchFamily="34" charset="0"/>
                <a:ea typeface="Calibri" panose="020F0502020204030204" pitchFamily="34" charset="0"/>
                <a:cs typeface="2  Arshia" panose="00000400000000000000" pitchFamily="2" charset="-78"/>
              </a:rPr>
              <a:t>موضوع: المفعول فیه</a:t>
            </a:r>
            <a:endParaRPr lang="fa-IR" sz="66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7863" y="863600"/>
            <a:ext cx="8812212" cy="3019425"/>
          </a:xfrm>
        </p:spPr>
        <p:txBody>
          <a:bodyPr rtlCol="0" anchor="ctr">
            <a:normAutofit fontScale="90000"/>
          </a:bodyPr>
          <a:lstStyle/>
          <a:p>
            <a:pPr eaLnBrk="1" fontAlgn="auto" hangingPunct="1">
              <a:lnSpc>
                <a:spcPct val="115000"/>
              </a:lnSpc>
              <a:spcAft>
                <a:spcPts val="1000"/>
              </a:spcAft>
              <a:defRPr/>
            </a:pPr>
            <a:r>
              <a:rPr lang="fa-IR" sz="3600" b="1" dirty="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مثال :</a:t>
            </a:r>
            <a:r>
              <a:rPr lang="fa-IR" sz="3200" dirty="0"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/>
            </a:r>
            <a:br>
              <a:rPr lang="fa-IR" sz="3200" dirty="0"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</a:br>
            <a:r>
              <a:rPr lang="fa-IR" sz="3200" dirty="0"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 </a:t>
            </a:r>
            <a:r>
              <a:rPr lang="fa-IR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زُرتُکَ یومَ (مختص) الأَمر صباحاً     تو را روز یکشنبه ملاقات کردم. </a:t>
            </a:r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a-IR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نکته : اگر حرف «فی» ظاهر شود، ظرف همانند مابقی اسم ها مجرور می شود </a:t>
            </a:r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a-IR" sz="3600" b="1" dirty="0">
                <a:solidFill>
                  <a:schemeClr val="accent5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مثال :</a:t>
            </a:r>
            <a:r>
              <a:rPr lang="fa-IR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/>
            </a:r>
            <a:br>
              <a:rPr lang="fa-IR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</a:br>
            <a:r>
              <a:rPr lang="fa-IR" sz="32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 أزورکَ فی غدٍ      : فردا با تو دیدار خواهم کرد. </a:t>
            </a:r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4308475"/>
            <a:ext cx="9915525" cy="1557338"/>
          </a:xfrm>
        </p:spPr>
        <p:txBody>
          <a:bodyPr rtlCol="0" anchor="ctr">
            <a:noAutofit/>
          </a:bodyPr>
          <a:lstStyle/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2  Homa" panose="00000400000000000000" pitchFamily="2" charset="-78"/>
              </a:rPr>
              <a:t>نکته : اگر در جمله فعلی داشته باشیم که به تدریج صورت بگیرد، ظرفی که برای چنین فعلی بکار می رود حتماً بایستی همراه با حرف جرّ «فی» باشد. 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2  Homa" panose="00000400000000000000" pitchFamily="2" charset="-78"/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fa-IR" sz="2800" b="1" dirty="0">
              <a:solidFill>
                <a:schemeClr val="tx1">
                  <a:lumMod val="95000"/>
                  <a:lumOff val="5000"/>
                </a:schemeClr>
              </a:solidFill>
              <a:cs typeface="2  Homa" panose="000004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50" y="544513"/>
            <a:ext cx="8753475" cy="6216650"/>
          </a:xfrm>
        </p:spPr>
        <p:txBody>
          <a:bodyPr rtlCol="0" anchor="ctr">
            <a:normAutofit fontScale="77500" lnSpcReduction="20000"/>
          </a:bodyPr>
          <a:lstStyle/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مثال : </a:t>
            </a: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500" b="1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بنیتُ</a:t>
            </a:r>
            <a:r>
              <a:rPr lang="fa-IR" sz="25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 البیتَ فی سنتَینِ       خانه ام را ظرف دو سال ساختم. </a:t>
            </a:r>
            <a:endParaRPr lang="en-US" sz="25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eaLnBrk="1" fontAlgn="auto" hangingPunct="1">
              <a:lnSpc>
                <a:spcPct val="115000"/>
              </a:lnSpc>
              <a:spcAft>
                <a:spcPts val="1000"/>
              </a:spcAft>
              <a:buFont typeface="Times New Roman" panose="02020603050405020304" pitchFamily="18" charset="0"/>
              <a:buChar char="-"/>
              <a:defRPr/>
            </a:pPr>
            <a:r>
              <a:rPr lang="fa-IR" sz="25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نَقَّفتُ الکتاب فی اُسبوعَینِ        این کتاب را ظرف دو هفته ویراستاری کردم. </a:t>
            </a:r>
            <a:endParaRPr lang="en-US" sz="25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342900" indent="-342900" algn="just" eaLnBrk="1" fontAlgn="auto" hangingPunct="1">
              <a:lnSpc>
                <a:spcPct val="115000"/>
              </a:lnSpc>
              <a:spcAft>
                <a:spcPts val="1000"/>
              </a:spcAft>
              <a:buFont typeface="Times New Roman" panose="02020603050405020304" pitchFamily="18" charset="0"/>
              <a:buChar char="-"/>
              <a:defRPr/>
            </a:pPr>
            <a:r>
              <a:rPr lang="fa-IR" sz="25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دونوع اسم مکان وجود دارد که بنابر ظرفیت می تواند منصوب شود :</a:t>
            </a:r>
            <a:endParaRPr lang="en-US" sz="25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342900" indent="-342900" algn="just" eaLnBrk="1" fontAlgn="auto" hangingPunct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defRPr/>
            </a:pPr>
            <a:r>
              <a:rPr lang="fa-IR" sz="25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مبهم، مانند اسم های جهات و مقادیر </a:t>
            </a:r>
            <a:endParaRPr lang="en-US" sz="25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5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مثال :</a:t>
            </a: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5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 تَلَفَّتُّ یُمنۀً و یُسرَۀً                به سمت چپ و راست نگاه کردم. </a:t>
            </a:r>
            <a:endParaRPr lang="en-US" sz="25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5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مثال :</a:t>
            </a: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5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 قطعتُ فی الساعۀِ مَیلَینِ       ظرف یک ساعت دو مایل راه پیمودم. </a:t>
            </a:r>
            <a:endParaRPr lang="en-US" sz="25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eaLnBrk="1" fontAlgn="auto" hangingPunct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defRPr/>
            </a:pPr>
            <a:r>
              <a:rPr lang="fa-IR" sz="25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اسم مکانی که دارای ریشه ی فعلی باشد ، مثل : مجلِس و مَقعَد </a:t>
            </a:r>
            <a:endParaRPr lang="en-US" sz="2500" b="1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fa-IR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ubtitle 2"/>
          <p:cNvSpPr>
            <a:spLocks noGrp="1"/>
          </p:cNvSpPr>
          <p:nvPr>
            <p:ph type="subTitle" idx="1"/>
          </p:nvPr>
        </p:nvSpPr>
        <p:spPr>
          <a:xfrm>
            <a:off x="863600" y="414338"/>
            <a:ext cx="8534400" cy="1147762"/>
          </a:xfrm>
        </p:spPr>
        <p:txBody>
          <a:bodyPr/>
          <a:lstStyle/>
          <a:p>
            <a:pPr algn="just" eaLnBrk="1" hangingPunct="1">
              <a:lnSpc>
                <a:spcPct val="115000"/>
              </a:lnSpc>
              <a:spcAft>
                <a:spcPts val="1000"/>
              </a:spcAft>
            </a:pPr>
            <a:r>
              <a:rPr lang="fa-IR" altLang="fa-IR" sz="2400" b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2  Lotus" pitchFamily="2" charset="0"/>
              </a:rPr>
              <a:t>نکته : در مورد اسم مکانی که دارای ریشه های فعلی است ، شرط می شود که فعل آن از جنس خودش باشد ، در غیر این صورت حرف فی ظاهر می شود. </a:t>
            </a:r>
            <a:endParaRPr lang="en-US" altLang="fa-IR" sz="2400" b="1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2  Lotus" pitchFamily="2" charset="0"/>
            </a:endParaRPr>
          </a:p>
          <a:p>
            <a:pPr algn="ctr" eaLnBrk="1" hangingPunct="1"/>
            <a:endParaRPr lang="fa-IR" altLang="fa-IR" sz="2400" b="1">
              <a:solidFill>
                <a:srgbClr val="0070C0"/>
              </a:solidFill>
              <a:cs typeface="2  Lotus" pitchFamily="2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 bwMode="auto">
          <a:xfrm>
            <a:off x="719138" y="1438275"/>
            <a:ext cx="7434262" cy="532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r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None/>
              <a:defRPr sz="32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spcBef>
                <a:spcPts val="500"/>
              </a:spcBef>
              <a:spcAft>
                <a:spcPts val="500"/>
              </a:spcAft>
              <a:defRPr/>
            </a:pPr>
            <a:r>
              <a:rPr lang="fa-IR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مثال :</a:t>
            </a:r>
          </a:p>
          <a:p>
            <a:pPr algn="ctr" rtl="1">
              <a:spcBef>
                <a:spcPts val="500"/>
              </a:spcBef>
              <a:spcAft>
                <a:spcPts val="500"/>
              </a:spcAft>
              <a:defRPr/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 قَعَدتُ مقعَدَ الأمیرِ          در جایگاه فرمانروا نشستم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spcBef>
                <a:spcPts val="500"/>
              </a:spcBef>
              <a:spcAft>
                <a:spcPts val="500"/>
              </a:spcAft>
              <a:defRPr/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حَلَلتُ فی قلبکَ مَحَلَّ الحبیبِ       جای معشوق را در قلب تو گرفتم.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spcBef>
                <a:spcPts val="500"/>
              </a:spcBef>
              <a:spcAft>
                <a:spcPts val="500"/>
              </a:spcAft>
              <a:defRPr/>
            </a:pPr>
            <a:r>
              <a:rPr lang="fa-IR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مثال :</a:t>
            </a:r>
          </a:p>
          <a:p>
            <a:pPr algn="ctr" rtl="1">
              <a:spcBef>
                <a:spcPts val="500"/>
              </a:spcBef>
              <a:spcAft>
                <a:spcPts val="500"/>
              </a:spcAft>
              <a:defRPr/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 برای اسم مکانی که از جنس عاملش نیست :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spcBef>
                <a:spcPts val="500"/>
              </a:spcBef>
              <a:spcAft>
                <a:spcPts val="500"/>
              </a:spcAft>
              <a:defRPr/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جلستُ فی مَرمی زیدٍ         در تیررس زید نشستم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ctr" rtl="1">
              <a:spcBef>
                <a:spcPts val="500"/>
              </a:spcBef>
              <a:spcAft>
                <a:spcPts val="500"/>
              </a:spcAft>
              <a:buFont typeface="Times New Roman" panose="02020603050405020304" pitchFamily="18" charset="0"/>
              <a:buChar char="-"/>
              <a:defRPr/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ظرف مکان محدود با حرف جرّ «فی» مجرور می شود.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 rtl="1">
              <a:spcBef>
                <a:spcPts val="500"/>
              </a:spcBef>
              <a:spcAft>
                <a:spcPts val="500"/>
              </a:spcAft>
              <a:defRPr/>
            </a:pPr>
            <a:r>
              <a:rPr lang="fa-IR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مثال :</a:t>
            </a:r>
          </a:p>
          <a:p>
            <a:pPr algn="ctr" rtl="1">
              <a:spcBef>
                <a:spcPts val="500"/>
              </a:spcBef>
              <a:spcAft>
                <a:spcPts val="500"/>
              </a:spcAft>
              <a:defRPr/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anose="00000400000000000000" pitchFamily="2" charset="-78"/>
              </a:rPr>
              <a:t> صَلَّیتُ فی المعبَدِ             در معبد نماز گزاردم.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ctrTitle"/>
          </p:nvPr>
        </p:nvSpPr>
        <p:spPr>
          <a:xfrm>
            <a:off x="935038" y="503238"/>
            <a:ext cx="8523287" cy="1490662"/>
          </a:xfrm>
        </p:spPr>
        <p:txBody>
          <a:bodyPr anchor="ctr"/>
          <a:lstStyle/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r>
              <a:rPr lang="fa-IR" altLang="fa-IR" sz="2400" b="1">
                <a:latin typeface="Calibri" panose="020F0502020204030204" pitchFamily="34" charset="0"/>
                <a:ea typeface="Calibri" panose="020F0502020204030204" pitchFamily="34" charset="0"/>
                <a:cs typeface="2  Homa" pitchFamily="2" charset="0"/>
              </a:rPr>
              <a:t>ظرفی که در جمله صرفاً بعنوان ظرف بکار نرود و بتواند در جملات دیگر نقش های دیگری بگیرد ، </a:t>
            </a:r>
            <a:r>
              <a:rPr lang="fa-IR" altLang="fa-IR" sz="2400" b="1" u="sng">
                <a:latin typeface="Calibri" panose="020F0502020204030204" pitchFamily="34" charset="0"/>
                <a:ea typeface="Calibri" panose="020F0502020204030204" pitchFamily="34" charset="0"/>
                <a:cs typeface="2  Homa" pitchFamily="2" charset="0"/>
              </a:rPr>
              <a:t>ظرف منصرف</a:t>
            </a:r>
            <a:r>
              <a:rPr lang="fa-IR" altLang="fa-IR" sz="2400" b="1">
                <a:latin typeface="Calibri" panose="020F0502020204030204" pitchFamily="34" charset="0"/>
                <a:ea typeface="Calibri" panose="020F0502020204030204" pitchFamily="34" charset="0"/>
                <a:cs typeface="2  Homa" pitchFamily="2" charset="0"/>
              </a:rPr>
              <a:t> نامیده می شود. </a:t>
            </a:r>
            <a:r>
              <a:rPr lang="en-US" altLang="fa-IR" sz="2400" b="1">
                <a:latin typeface="Calibri" panose="020F0502020204030204" pitchFamily="34" charset="0"/>
                <a:ea typeface="Calibri" panose="020F0502020204030204" pitchFamily="34" charset="0"/>
                <a:cs typeface="2  Homa" pitchFamily="2" charset="0"/>
              </a:rPr>
              <a:t/>
            </a:r>
            <a:br>
              <a:rPr lang="en-US" altLang="fa-IR" sz="2400" b="1">
                <a:latin typeface="Calibri" panose="020F0502020204030204" pitchFamily="34" charset="0"/>
                <a:ea typeface="Calibri" panose="020F0502020204030204" pitchFamily="34" charset="0"/>
                <a:cs typeface="2  Homa" pitchFamily="2" charset="0"/>
              </a:rPr>
            </a:br>
            <a:endParaRPr lang="fa-IR" altLang="fa-IR" sz="2400" b="1">
              <a:cs typeface="2  Homa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790700"/>
            <a:ext cx="9336088" cy="4343400"/>
          </a:xfrm>
        </p:spPr>
        <p:txBody>
          <a:bodyPr rtlCol="0">
            <a:normAutofit fontScale="92500" lnSpcReduction="20000"/>
          </a:bodyPr>
          <a:lstStyle/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2  Lotus" panose="00000400000000000000" pitchFamily="2" charset="-78"/>
              </a:rPr>
              <a:t>مثال : حانَ یومُ (فاعل) السفرِ           روز سفر فرا رسید. </a:t>
            </a:r>
            <a:endParaRPr lang="en-US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2  Lotus" panose="00000400000000000000" pitchFamily="2" charset="-78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2  Lotus" panose="00000400000000000000" pitchFamily="2" charset="-78"/>
              </a:rPr>
              <a:t>بَینی و بَینُکَ میلٌ(مبتدای مؤخر)        بین من و تو به اندازه ی یک مایل فاصله است. </a:t>
            </a:r>
            <a:endParaRPr lang="en-US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2  Lotus" panose="00000400000000000000" pitchFamily="2" charset="-78"/>
            </a:endParaRPr>
          </a:p>
          <a:p>
            <a:pPr marL="342900" indent="-342900" algn="just" eaLnBrk="1" fontAlgn="auto" hangingPunct="1">
              <a:lnSpc>
                <a:spcPct val="115000"/>
              </a:lnSpc>
              <a:spcAft>
                <a:spcPts val="1000"/>
              </a:spcAft>
              <a:buFont typeface="Times New Roman" panose="02020603050405020304" pitchFamily="18" charset="0"/>
              <a:buChar char="-"/>
              <a:defRPr/>
            </a:pPr>
            <a:r>
              <a:rPr lang="fa-IR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2  Lotus" panose="00000400000000000000" pitchFamily="2" charset="-78"/>
              </a:rPr>
              <a:t>اما اگر ظرف از ظرف بودن خود خارج نشود ، ظرف غیر منصرّف نام دارد ، مثل «لَدَی» و نیز اگر ظرف غیر از ظرف بودن فقط بتواند مجرور به حرف جرّ شود و نقش دیگری نتواند بپذیرد ، ظرف غیر منصرّف نام دارد : </a:t>
            </a:r>
            <a:endParaRPr lang="en-US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2  Lotus" panose="00000400000000000000" pitchFamily="2" charset="-78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2  Lotus" panose="00000400000000000000" pitchFamily="2" charset="-78"/>
              </a:rPr>
              <a:t>مثال : ( عند و مَتَی و أینَ ) که غیر منصرف هستند. </a:t>
            </a:r>
            <a:endParaRPr lang="en-US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2  Lotus" panose="00000400000000000000" pitchFamily="2" charset="-78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2  Lotus" panose="00000400000000000000" pitchFamily="2" charset="-78"/>
              </a:rPr>
              <a:t>نکته : عندَ فقط با حرف جرّ «مِن» مجرور می شود. </a:t>
            </a:r>
            <a:endParaRPr lang="en-US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2  Lotus" panose="00000400000000000000" pitchFamily="2" charset="-78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2  Lotus" panose="00000400000000000000" pitchFamily="2" charset="-78"/>
              </a:rPr>
              <a:t>مثال : جئتُ مِن عنده       از نزد او آمدم. </a:t>
            </a:r>
            <a:endParaRPr lang="en-US" sz="20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2  Lotus" panose="00000400000000000000" pitchFamily="2" charset="-78"/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fa-IR" sz="2000" b="1" dirty="0">
              <a:solidFill>
                <a:srgbClr val="FF0000"/>
              </a:solidFill>
              <a:cs typeface="2  Lotus" panose="000004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ctrTitle"/>
          </p:nvPr>
        </p:nvSpPr>
        <p:spPr>
          <a:xfrm>
            <a:off x="709613" y="461963"/>
            <a:ext cx="8718550" cy="5815012"/>
          </a:xfrm>
        </p:spPr>
        <p:txBody>
          <a:bodyPr anchor="ctr"/>
          <a:lstStyle/>
          <a:p>
            <a:pPr marL="342900" indent="-342900" eaLnBrk="1" hangingPunct="1">
              <a:lnSpc>
                <a:spcPct val="115000"/>
              </a:lnSpc>
              <a:spcAft>
                <a:spcPts val="1000"/>
              </a:spcAft>
            </a:pPr>
            <a:r>
              <a:rPr lang="fa-IR" altLang="fa-IR" sz="3600" b="1">
                <a:solidFill>
                  <a:srgbClr val="00B050"/>
                </a:solidFill>
                <a:cs typeface="MRT_Nidal" pitchFamily="2" charset="0"/>
              </a:rPr>
              <a:t>متی ، با حروف جرّ ، حتّی و إلی مجرور می شود. </a:t>
            </a:r>
            <a:r>
              <a:rPr lang="en-US" altLang="fa-IR" sz="3600" b="1">
                <a:solidFill>
                  <a:srgbClr val="00B050"/>
                </a:solidFill>
                <a:cs typeface="MRT_Nidal" pitchFamily="2" charset="0"/>
              </a:rPr>
              <a:t/>
            </a:r>
            <a:br>
              <a:rPr lang="en-US" altLang="fa-IR" sz="3600" b="1">
                <a:solidFill>
                  <a:srgbClr val="00B050"/>
                </a:solidFill>
                <a:cs typeface="MRT_Nidal" pitchFamily="2" charset="0"/>
              </a:rPr>
            </a:br>
            <a:r>
              <a:rPr lang="fa-IR" altLang="fa-IR" sz="3600" b="1">
                <a:solidFill>
                  <a:srgbClr val="00B050"/>
                </a:solidFill>
                <a:cs typeface="MRT_Nidal" pitchFamily="2" charset="0"/>
              </a:rPr>
              <a:t>مثال : إلی متی تلومنی؟    تا به کی مرا سرزنش می کنی؟ </a:t>
            </a:r>
            <a:r>
              <a:rPr lang="en-US" altLang="fa-IR" sz="3600" b="1">
                <a:solidFill>
                  <a:srgbClr val="00B050"/>
                </a:solidFill>
                <a:cs typeface="MRT_Nidal" pitchFamily="2" charset="0"/>
              </a:rPr>
              <a:t/>
            </a:r>
            <a:br>
              <a:rPr lang="en-US" altLang="fa-IR" sz="3600" b="1">
                <a:solidFill>
                  <a:srgbClr val="00B050"/>
                </a:solidFill>
                <a:cs typeface="MRT_Nidal" pitchFamily="2" charset="0"/>
              </a:rPr>
            </a:br>
            <a:r>
              <a:rPr lang="fa-IR" altLang="fa-IR" sz="3600" b="1">
                <a:solidFill>
                  <a:srgbClr val="00B050"/>
                </a:solidFill>
                <a:cs typeface="MRT_Nidal" pitchFamily="2" charset="0"/>
              </a:rPr>
              <a:t>حتّی مَتی یَسودُ البُطلُ؟       تا چه زمانی باطل حاکم است؟ </a:t>
            </a:r>
            <a:r>
              <a:rPr lang="en-US" altLang="fa-IR" sz="3600" b="1">
                <a:solidFill>
                  <a:srgbClr val="00B050"/>
                </a:solidFill>
                <a:cs typeface="MRT_Nidal" pitchFamily="2" charset="0"/>
              </a:rPr>
              <a:t/>
            </a:r>
            <a:br>
              <a:rPr lang="en-US" altLang="fa-IR" sz="3600" b="1">
                <a:solidFill>
                  <a:srgbClr val="00B050"/>
                </a:solidFill>
                <a:cs typeface="MRT_Nidal" pitchFamily="2" charset="0"/>
              </a:rPr>
            </a:br>
            <a:r>
              <a:rPr lang="fa-IR" altLang="fa-IR" sz="3600" b="1">
                <a:solidFill>
                  <a:srgbClr val="00B050"/>
                </a:solidFill>
                <a:cs typeface="MRT_Nidal" pitchFamily="2" charset="0"/>
              </a:rPr>
              <a:t>أینَ با حرف جرّ " إلی و مِن می آید. </a:t>
            </a:r>
            <a:r>
              <a:rPr lang="en-US" altLang="fa-IR" sz="3600" b="1">
                <a:solidFill>
                  <a:srgbClr val="00B050"/>
                </a:solidFill>
                <a:cs typeface="MRT_Nidal" pitchFamily="2" charset="0"/>
              </a:rPr>
              <a:t/>
            </a:r>
            <a:br>
              <a:rPr lang="en-US" altLang="fa-IR" sz="3600" b="1">
                <a:solidFill>
                  <a:srgbClr val="00B050"/>
                </a:solidFill>
                <a:cs typeface="MRT_Nidal" pitchFamily="2" charset="0"/>
              </a:rPr>
            </a:br>
            <a:r>
              <a:rPr lang="fa-IR" altLang="fa-IR" sz="3600" b="1">
                <a:solidFill>
                  <a:srgbClr val="00B050"/>
                </a:solidFill>
                <a:cs typeface="MRT_Nidal" pitchFamily="2" charset="0"/>
              </a:rPr>
              <a:t>مثال :إلی أینَ متوجِّهٌ أخوکَ؟       برادرت به کجا نگاه می کند؟</a:t>
            </a:r>
            <a:r>
              <a:rPr lang="en-US" altLang="fa-IR" sz="3600" b="1">
                <a:solidFill>
                  <a:srgbClr val="00B050"/>
                </a:solidFill>
                <a:cs typeface="MRT_Nidal" pitchFamily="2" charset="0"/>
              </a:rPr>
              <a:t/>
            </a:r>
            <a:br>
              <a:rPr lang="en-US" altLang="fa-IR" sz="3600" b="1">
                <a:solidFill>
                  <a:srgbClr val="00B050"/>
                </a:solidFill>
                <a:cs typeface="MRT_Nidal" pitchFamily="2" charset="0"/>
              </a:rPr>
            </a:br>
            <a:r>
              <a:rPr lang="fa-IR" altLang="fa-IR" sz="3600" b="1">
                <a:solidFill>
                  <a:srgbClr val="00B050"/>
                </a:solidFill>
                <a:cs typeface="MRT_Nidal" pitchFamily="2" charset="0"/>
              </a:rPr>
              <a:t>مِن أینَ جئتَ؟           از کجا آمدی؟</a:t>
            </a:r>
            <a:r>
              <a:rPr lang="en-US" altLang="fa-IR" sz="3600" b="1">
                <a:solidFill>
                  <a:srgbClr val="00B050"/>
                </a:solidFill>
                <a:cs typeface="MRT_Nidal" pitchFamily="2" charset="0"/>
              </a:rPr>
              <a:t/>
            </a:r>
            <a:br>
              <a:rPr lang="en-US" altLang="fa-IR" sz="3600" b="1">
                <a:solidFill>
                  <a:srgbClr val="00B050"/>
                </a:solidFill>
                <a:cs typeface="MRT_Nidal" pitchFamily="2" charset="0"/>
              </a:rPr>
            </a:br>
            <a:endParaRPr lang="fa-IR" altLang="fa-IR" sz="3600" b="1">
              <a:solidFill>
                <a:srgbClr val="00B050"/>
              </a:solidFill>
              <a:cs typeface="MRT_Nidal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6538" y="493713"/>
            <a:ext cx="7767637" cy="1646237"/>
          </a:xfrm>
        </p:spPr>
        <p:txBody>
          <a:bodyPr rtlCol="0"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sz="2400" b="1" dirty="0">
                <a:solidFill>
                  <a:schemeClr val="bg2">
                    <a:lumMod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2  Roya" panose="00000400000000000000" pitchFamily="2" charset="-78"/>
              </a:rPr>
              <a:t>نکته : اگر اسم های زمان و مکان مفهوم «فی» در بطن خود نداشته باشند ، حُکم آنها مانند حکم سایر اسم ها می باشد و در جمله نقش مبتدا ، خبر ، فاعل و یا مفعولٌ به می گیرند</a:t>
            </a:r>
            <a:endParaRPr lang="fa-IR" sz="2400" b="1" dirty="0">
              <a:solidFill>
                <a:schemeClr val="bg2">
                  <a:lumMod val="25000"/>
                </a:schemeClr>
              </a:solidFill>
              <a:cs typeface="2  Roya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4513" y="1873250"/>
            <a:ext cx="8975725" cy="4456113"/>
          </a:xfrm>
        </p:spPr>
        <p:txBody>
          <a:bodyPr rtlCol="0" anchor="ctr">
            <a:normAutofit/>
          </a:bodyPr>
          <a:lstStyle/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2  Roya" panose="00000400000000000000" pitchFamily="2" charset="-78"/>
              </a:rPr>
              <a:t>مثال : یومُ(مبتدا) الأحد یومٌ(خبر) مبارکٌ         روز یکشنبه روز میمونی است. </a:t>
            </a:r>
            <a:endParaRPr lang="en-US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2  Roya" panose="00000400000000000000" pitchFamily="2" charset="-78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2  Roya" panose="00000400000000000000" pitchFamily="2" charset="-78"/>
              </a:rPr>
              <a:t>       :  عَذَّبنی یَومُ(فاعل) الحَرّ                      روز گرما مرا عذاب داد. </a:t>
            </a:r>
            <a:endParaRPr lang="en-US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2  Roya" panose="00000400000000000000" pitchFamily="2" charset="-78"/>
            </a:endParaRPr>
          </a:p>
          <a:p>
            <a:pPr marL="342900" indent="-342900" algn="just" eaLnBrk="1" fontAlgn="auto" hangingPunct="1">
              <a:lnSpc>
                <a:spcPct val="115000"/>
              </a:lnSpc>
              <a:spcAft>
                <a:spcPts val="1000"/>
              </a:spcAft>
              <a:buFont typeface="Times New Roman" panose="02020603050405020304" pitchFamily="18" charset="0"/>
              <a:buChar char="-"/>
              <a:defRPr/>
            </a:pP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2  Roya" panose="00000400000000000000" pitchFamily="2" charset="-78"/>
              </a:rPr>
              <a:t>اگر در جمله ضمیری داشته باشیم که نقش ظرف داشته باشد حتماً باید به همراه حرف جرّ «فی» ذکر شود. </a:t>
            </a:r>
            <a:endParaRPr lang="en-US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2  Roya" panose="00000400000000000000" pitchFamily="2" charset="-78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2  Roya" panose="00000400000000000000" pitchFamily="2" charset="-78"/>
              </a:rPr>
              <a:t>مثال : یومُ الجُمُعَۀِ صمتُ </a:t>
            </a:r>
            <a:r>
              <a:rPr lang="fa-IR" sz="24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2  Roya" panose="00000400000000000000" pitchFamily="2" charset="-78"/>
              </a:rPr>
              <a:t>فیه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2  Roya" panose="00000400000000000000" pitchFamily="2" charset="-78"/>
              </a:rPr>
              <a:t>         روز جمعه روزه گرفتم. </a:t>
            </a:r>
            <a:endParaRPr lang="en-US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2  Roya" panose="00000400000000000000" pitchFamily="2" charset="-78"/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fa-IR" sz="2400" b="1" dirty="0">
              <a:solidFill>
                <a:srgbClr val="FF0000"/>
              </a:solidFill>
              <a:cs typeface="2  Roya" panose="000004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ctrTitle"/>
          </p:nvPr>
        </p:nvSpPr>
        <p:spPr>
          <a:xfrm>
            <a:off x="688975" y="441325"/>
            <a:ext cx="8656638" cy="5784850"/>
          </a:xfrm>
        </p:spPr>
        <p:txBody>
          <a:bodyPr anchor="ctr"/>
          <a:lstStyle/>
          <a:p>
            <a:pPr eaLnBrk="1" hangingPunct="1">
              <a:spcAft>
                <a:spcPts val="1000"/>
              </a:spcAft>
            </a:pPr>
            <a:r>
              <a:rPr lang="fa-IR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>شش چیز می تواند جانشین ظرف شود : </a:t>
            </a:r>
            <a:r>
              <a:rPr lang="en-US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/>
            </a:r>
            <a:br>
              <a:rPr lang="en-US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</a:br>
            <a:r>
              <a:rPr lang="fa-IR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>مصدر : جئتُکَ </a:t>
            </a:r>
            <a:r>
              <a:rPr lang="fa-IR" altLang="fa-IR" sz="2800" b="1" u="sng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>طلوعَ</a:t>
            </a:r>
            <a:r>
              <a:rPr lang="fa-IR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> الشمس        هنگام طلوع خورشید نزد تو آمدم. </a:t>
            </a:r>
            <a:r>
              <a:rPr lang="en-US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/>
            </a:r>
            <a:br>
              <a:rPr lang="en-US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</a:br>
            <a:r>
              <a:rPr lang="en-US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/>
            </a:r>
            <a:br>
              <a:rPr lang="en-US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</a:br>
            <a:r>
              <a:rPr lang="fa-IR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>وصف  :  نمِتُ </a:t>
            </a:r>
            <a:r>
              <a:rPr lang="fa-IR" altLang="fa-IR" sz="2800" b="1" u="sng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>طویلاً</a:t>
            </a:r>
            <a:r>
              <a:rPr lang="fa-IR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>             مدّت زیادی خوابیدم. </a:t>
            </a:r>
            <a:br>
              <a:rPr lang="fa-IR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</a:br>
            <a:r>
              <a:rPr lang="en-US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/>
            </a:r>
            <a:br>
              <a:rPr lang="en-US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</a:br>
            <a:r>
              <a:rPr lang="fa-IR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>عدد   :   سرتُ </a:t>
            </a:r>
            <a:r>
              <a:rPr lang="fa-IR" altLang="fa-IR" sz="2800" b="1" u="sng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>خمسۀَ</a:t>
            </a:r>
            <a:r>
              <a:rPr lang="fa-IR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> ایامٍ     به مدت پنج روز حرکت کردم. </a:t>
            </a:r>
            <a:br>
              <a:rPr lang="fa-IR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</a:br>
            <a:r>
              <a:rPr lang="en-US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/>
            </a:r>
            <a:br>
              <a:rPr lang="en-US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</a:br>
            <a:r>
              <a:rPr lang="fa-IR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>اسم اشاره    :    وَقفتُ تلک الناحیۀُ    در آن منطقه ایستادم. </a:t>
            </a:r>
            <a:br>
              <a:rPr lang="fa-IR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</a:br>
            <a:r>
              <a:rPr lang="en-US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/>
            </a:r>
            <a:br>
              <a:rPr lang="en-US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</a:br>
            <a:r>
              <a:rPr lang="fa-IR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>هر چیزی که دلالت بر کلیّت کند : مشِتُ کلَّ النّهارِ     تمامِ روز را راه رفتم. </a:t>
            </a:r>
            <a:br>
              <a:rPr lang="fa-IR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</a:br>
            <a:r>
              <a:rPr lang="en-US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/>
            </a:r>
            <a:br>
              <a:rPr lang="en-US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</a:br>
            <a:r>
              <a:rPr lang="fa-IR" altLang="fa-IR" sz="28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MRT_Poster" pitchFamily="2" charset="0"/>
              </a:rPr>
              <a:t>هر چیزی که دلالت بر جزئیت کند : مَشِتُ نصفَ مَیلٍ   به اندازه ی نیم مایل راه رفتم. </a:t>
            </a:r>
            <a:endParaRPr lang="fa-IR" altLang="fa-IR" sz="2800" b="1">
              <a:solidFill>
                <a:srgbClr val="0000FF"/>
              </a:solidFill>
              <a:cs typeface="MRT_Poster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5950" y="1014413"/>
            <a:ext cx="8936038" cy="5010150"/>
          </a:xfrm>
        </p:spPr>
        <p:txBody>
          <a:bodyPr rtlCol="0" anchor="ctr">
            <a:normAutofit/>
          </a:bodyPr>
          <a:lstStyle/>
          <a:p>
            <a:pPr marL="342900" indent="-342900" algn="just" eaLnBrk="1" fontAlgn="auto" hangingPunct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defRPr/>
            </a:pPr>
            <a:r>
              <a:rPr lang="fa-IR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2  Yekan" panose="00000400000000000000" pitchFamily="2" charset="-78"/>
              </a:rPr>
              <a:t>فعل داخل پرانتز را تبدیل به مفعول الاجله کنید. </a:t>
            </a:r>
            <a:endParaRPr lang="en-US" sz="20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2  Yekan" panose="00000400000000000000" pitchFamily="2" charset="-78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2  Yekan" panose="00000400000000000000" pitchFamily="2" charset="-78"/>
              </a:rPr>
              <a:t>أخرجوه مِن جِوارهم (خَشِیَ) أن یُوقِعَ الفتنۀ فی البلادِ</a:t>
            </a:r>
            <a:endParaRPr lang="en-US" sz="20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2  Yekan" panose="00000400000000000000" pitchFamily="2" charset="-78"/>
            </a:endParaRPr>
          </a:p>
          <a:p>
            <a:pPr algn="just" eaLnBrk="1" fontAlgn="auto" hangingPunct="1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defRPr/>
            </a:pPr>
            <a:r>
              <a:rPr lang="fa-IR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2  Yekan" panose="00000400000000000000" pitchFamily="2" charset="-78"/>
              </a:rPr>
              <a:t>او را از همسایگی خویش بیرون راندند (...................) مبادا فتنه ای را در این سرزمین به راه بیندازد. </a:t>
            </a:r>
            <a:endParaRPr lang="en-US" sz="20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2  Yekan" panose="00000400000000000000" pitchFamily="2" charset="-78"/>
            </a:endParaRPr>
          </a:p>
          <a:p>
            <a:pPr marL="342900" indent="-342900" algn="just" eaLnBrk="1" fontAlgn="auto" hangingPunct="1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defRPr/>
            </a:pPr>
            <a:r>
              <a:rPr lang="fa-IR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2  Yekan" panose="00000400000000000000" pitchFamily="2" charset="-78"/>
              </a:rPr>
              <a:t>مفعول فیه یا جانشین آن را مشخص کنید :</a:t>
            </a:r>
            <a:endParaRPr lang="en-US" sz="20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2  Yekan" panose="00000400000000000000" pitchFamily="2" charset="-78"/>
            </a:endParaRPr>
          </a:p>
          <a:p>
            <a:pPr marL="342900" indent="-342900" algn="just" eaLnBrk="1" fontAlgn="auto" hangingPunct="1">
              <a:lnSpc>
                <a:spcPct val="115000"/>
              </a:lnSpc>
              <a:spcAft>
                <a:spcPts val="1000"/>
              </a:spcAft>
              <a:buFont typeface="Times New Roman" panose="02020603050405020304" pitchFamily="18" charset="0"/>
              <a:buChar char="-"/>
              <a:defRPr/>
            </a:pPr>
            <a:r>
              <a:rPr lang="fa-IR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2  Yekan" panose="00000400000000000000" pitchFamily="2" charset="-78"/>
              </a:rPr>
              <a:t>جلستُ قربَ زیدٍ       نزدیک زید نشستم. </a:t>
            </a:r>
            <a:endParaRPr lang="en-US" sz="20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2  Yekan" panose="00000400000000000000" pitchFamily="2" charset="-78"/>
            </a:endParaRPr>
          </a:p>
          <a:p>
            <a:pPr marL="342900" indent="-342900" algn="just" eaLnBrk="1" fontAlgn="auto" hangingPunct="1">
              <a:lnSpc>
                <a:spcPct val="115000"/>
              </a:lnSpc>
              <a:spcAft>
                <a:spcPts val="1000"/>
              </a:spcAft>
              <a:buFont typeface="Times New Roman" panose="02020603050405020304" pitchFamily="18" charset="0"/>
              <a:buChar char="-"/>
              <a:defRPr/>
            </a:pPr>
            <a:r>
              <a:rPr lang="fa-IR" sz="20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2  Yekan" panose="00000400000000000000" pitchFamily="2" charset="-78"/>
              </a:rPr>
              <a:t>أقامَ ثَمَّ سِنَۀً     در آن جا به مدّت یک سال اقامت گزید. </a:t>
            </a:r>
            <a:endParaRPr lang="en-US" sz="20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2  Yekan" panose="00000400000000000000" pitchFamily="2" charset="-78"/>
            </a:endParaRPr>
          </a:p>
          <a:p>
            <a:pPr algn="ctr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fa-IR" sz="2000" b="1" dirty="0">
              <a:solidFill>
                <a:schemeClr val="tx1"/>
              </a:solidFill>
              <a:cs typeface="2  Yeka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63661" y="193313"/>
            <a:ext cx="255230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a-IR" sz="54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cs typeface="MRT_Poster" panose="00000700000000000000" pitchFamily="2" charset="-78"/>
              </a:rPr>
              <a:t>تــمــرین</a:t>
            </a:r>
            <a:endParaRPr lang="en-US" sz="54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cs typeface="MRT_Poster" panose="00000700000000000000" pitchFamily="2" charset="-78"/>
            </a:endParaRPr>
          </a:p>
        </p:txBody>
      </p:sp>
      <p:sp>
        <p:nvSpPr>
          <p:cNvPr id="23556" name="Rectangle 5"/>
          <p:cNvSpPr>
            <a:spLocks noChangeArrowheads="1"/>
          </p:cNvSpPr>
          <p:nvPr/>
        </p:nvSpPr>
        <p:spPr bwMode="auto">
          <a:xfrm>
            <a:off x="2427288" y="5500688"/>
            <a:ext cx="5313362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algn="r" rtl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 algn="r" rtl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 algn="r" rtl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 algn="r" rtl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 algn="r" rtl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algn="r" rtl="1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algn="r" rtl="1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algn="r" rtl="1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algn="r" rtl="1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lang="fa-IR" altLang="fa-IR" sz="5400" b="1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B Badr" pitchFamily="2" charset="0"/>
              </a:rPr>
              <a:t>پایان مبحث مفعول فیه </a:t>
            </a:r>
            <a:endParaRPr lang="en-US" altLang="fa-IR" sz="4000" b="1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ctrTitle"/>
          </p:nvPr>
        </p:nvSpPr>
        <p:spPr>
          <a:xfrm>
            <a:off x="1270000" y="946150"/>
            <a:ext cx="7767638" cy="4972050"/>
          </a:xfrm>
        </p:spPr>
        <p:txBody>
          <a:bodyPr anchor="ctr"/>
          <a:lstStyle/>
          <a:p>
            <a:pPr marL="457200" algn="ctr" eaLnBrk="1" hangingPunct="1">
              <a:lnSpc>
                <a:spcPct val="115000"/>
              </a:lnSpc>
              <a:spcAft>
                <a:spcPts val="1000"/>
              </a:spcAft>
            </a:pPr>
            <a:r>
              <a:rPr lang="fa-IR" altLang="fa-IR" sz="6600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MRT_Sina Drip" pitchFamily="2" charset="0"/>
              </a:rPr>
              <a:t>با سپاس فراوان</a:t>
            </a:r>
            <a:r>
              <a:rPr lang="en-US" altLang="fa-IR" sz="4800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MRT_Sina Drip" pitchFamily="2" charset="0"/>
              </a:rPr>
              <a:t/>
            </a:r>
            <a:br>
              <a:rPr lang="en-US" altLang="fa-IR" sz="4800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MRT_Sina Drip" pitchFamily="2" charset="0"/>
              </a:rPr>
            </a:br>
            <a:r>
              <a:rPr lang="fa-IR" altLang="fa-IR" sz="6600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MRT_Sina Drip" pitchFamily="2" charset="0"/>
              </a:rPr>
              <a:t>از</a:t>
            </a:r>
            <a:r>
              <a:rPr lang="en-US" altLang="fa-IR" sz="4800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MRT_Sina Drip" pitchFamily="2" charset="0"/>
              </a:rPr>
              <a:t/>
            </a:r>
            <a:br>
              <a:rPr lang="en-US" altLang="fa-IR" sz="4800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MRT_Sina Drip" pitchFamily="2" charset="0"/>
              </a:rPr>
            </a:br>
            <a:r>
              <a:rPr lang="fa-IR" altLang="fa-IR" sz="6600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MRT_Sina Drip" pitchFamily="2" charset="0"/>
              </a:rPr>
              <a:t>توجه شما</a:t>
            </a:r>
            <a:r>
              <a:rPr lang="en-US" altLang="fa-IR" sz="4800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MRT_Sina Drip" pitchFamily="2" charset="0"/>
              </a:rPr>
              <a:t/>
            </a:r>
            <a:br>
              <a:rPr lang="en-US" altLang="fa-IR" sz="4800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MRT_Sina Drip" pitchFamily="2" charset="0"/>
              </a:rPr>
            </a:br>
            <a:endParaRPr lang="fa-IR" altLang="fa-IR" sz="6600" b="1">
              <a:solidFill>
                <a:srgbClr val="00B0F0"/>
              </a:solidFill>
              <a:cs typeface="MRT_Sina Drip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185</TotalTime>
  <Words>1304</Words>
  <Application>Microsoft Office PowerPoint</Application>
  <PresentationFormat>Widescreen</PresentationFormat>
  <Paragraphs>77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36" baseType="lpstr">
      <vt:lpstr>2  Arshia</vt:lpstr>
      <vt:lpstr>2  Homa</vt:lpstr>
      <vt:lpstr>2  Lotus</vt:lpstr>
      <vt:lpstr>2  Mehr</vt:lpstr>
      <vt:lpstr>2  Roya</vt:lpstr>
      <vt:lpstr>2  Yekan</vt:lpstr>
      <vt:lpstr>Arial</vt:lpstr>
      <vt:lpstr>B Badr</vt:lpstr>
      <vt:lpstr>B Nazanin</vt:lpstr>
      <vt:lpstr>Calibri</vt:lpstr>
      <vt:lpstr>MRT_Nidal</vt:lpstr>
      <vt:lpstr>MRT_Poster</vt:lpstr>
      <vt:lpstr>MRT_Sina Drip</vt:lpstr>
      <vt:lpstr>Tahoma</vt:lpstr>
      <vt:lpstr>Times New Roman</vt:lpstr>
      <vt:lpstr>Trebuchet MS</vt:lpstr>
      <vt:lpstr>Wingdings 3</vt:lpstr>
      <vt:lpstr>Facet</vt:lpstr>
      <vt:lpstr>PowerPoint Presentation</vt:lpstr>
      <vt:lpstr>PowerPoint Presentation</vt:lpstr>
      <vt:lpstr>مفعول لاجله مصدری است که بعد از یک فعل برای توضیح دادن دلیل آن فعل قرار می گیرد.  مثال : وَقَفَ الجندُ اِجلالاً لِلاَمیر    سربازان جهت تکریم فرمانروا به پا خواستند.   اگر مفعول لأجله بدون «ال» باشد و مضاف نیز نباشد اکثر اوقات اعراب آن منصوب است.  مثال : زُیِّنَت المدینةُ إکراماً لِلمَلِک     شهر جهت احترام به پادشاه چراغانی شد.    و اگر مفعول لأجله مقرون به «ال» باشد، بصورت مجرور به حرف جرّ می آید. مثال : أصفَحُ عنه للشّفقَۀِ علیه        بخاطر دلسوزی نسبت به او، او را بخشیدم.    و اگر مفعول لاجله مضاف واقع شود، هم می تواند منصوب شود و هم می تواند مجرور به حرف جرّ شود.  مثال : تَصَدَّقتُ إبتغاءَ مَرضاۀِ اللهِ أو   لِإِبتغاءِ  مَرضاتِه          جهت کسب خشنودی خداوند صدقه دادم. </vt:lpstr>
      <vt:lpstr>PowerPoint Presentation</vt:lpstr>
      <vt:lpstr>مثال: خَطبتُ فی القوم تنشیطاً لهم.  در میان قوم سخنرانی کردم برای فعّال و پویا کردن آنها.  </vt:lpstr>
      <vt:lpstr>مثال: </vt:lpstr>
      <vt:lpstr>مثال: </vt:lpstr>
      <vt:lpstr>زیرا مصدر از جنس عامل خود می باشد.  </vt:lpstr>
      <vt:lpstr>PowerPoint Presentation</vt:lpstr>
      <vt:lpstr>مثال :  زُرتُکَ یومَ (مختص) الأَمر صباحاً     تو را روز یکشنبه ملاقات کردم.  نکته : اگر حرف «فی» ظاهر شود، ظرف همانند مابقی اسم ها مجرور می شود  مثال :  أزورکَ فی غدٍ      : فردا با تو دیدار خواهم کرد.  </vt:lpstr>
      <vt:lpstr>PowerPoint Presentation</vt:lpstr>
      <vt:lpstr>PowerPoint Presentation</vt:lpstr>
      <vt:lpstr>ظرفی که در جمله صرفاً بعنوان ظرف بکار نرود و بتواند در جملات دیگر نقش های دیگری بگیرد ، ظرف منصرف نامیده می شود.  </vt:lpstr>
      <vt:lpstr>متی ، با حروف جرّ ، حتّی و إلی مجرور می شود.  مثال : إلی متی تلومنی؟    تا به کی مرا سرزنش می کنی؟  حتّی مَتی یَسودُ البُطلُ؟       تا چه زمانی باطل حاکم است؟  أینَ با حرف جرّ " إلی و مِن می آید.  مثال :إلی أینَ متوجِّهٌ أخوکَ؟       برادرت به کجا نگاه می کند؟ مِن أینَ جئتَ؟           از کجا آمدی؟ </vt:lpstr>
      <vt:lpstr>نکته : اگر اسم های زمان و مکان مفهوم «فی» در بطن خود نداشته باشند ، حُکم آنها مانند حکم سایر اسم ها می باشد و در جمله نقش مبتدا ، خبر ، فاعل و یا مفعولٌ به می گیرند</vt:lpstr>
      <vt:lpstr>شش چیز می تواند جانشین ظرف شود :  مصدر : جئتُکَ طلوعَ الشمس        هنگام طلوع خورشید نزد تو آمدم.   وصف  :  نمِتُ طویلاً             مدّت زیادی خوابیدم.   عدد   :   سرتُ خمسۀَ ایامٍ     به مدت پنج روز حرکت کردم.   اسم اشاره    :    وَقفتُ تلک الناحیۀُ    در آن منطقه ایستادم.   هر چیزی که دلالت بر کلیّت کند : مشِتُ کلَّ النّهارِ     تمامِ روز را راه رفتم.   هر چیزی که دلالت بر جزئیت کند : مَشِتُ نصفَ مَیلٍ   به اندازه ی نیم مایل راه رفتم. </vt:lpstr>
      <vt:lpstr>PowerPoint Presentation</vt:lpstr>
      <vt:lpstr>با سپاس فراوان از توجه شما 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Windows User</cp:lastModifiedBy>
  <cp:revision>34</cp:revision>
  <dcterms:created xsi:type="dcterms:W3CDTF">2015-01-15T20:40:40Z</dcterms:created>
  <dcterms:modified xsi:type="dcterms:W3CDTF">2020-02-25T15:33:18Z</dcterms:modified>
</cp:coreProperties>
</file>