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77"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AE12BD85-7871-4F19-B78C-6C2CD6DCEF6D}" type="datetimeFigureOut">
              <a:rPr lang="en-US" smtClean="0"/>
              <a:pPr/>
              <a:t>5/23/2020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C96AB95E-ACF5-4FD8-B956-2E3BBC50C136}"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E12BD85-7871-4F19-B78C-6C2CD6DCEF6D}" type="datetimeFigureOut">
              <a:rPr lang="en-US" smtClean="0"/>
              <a:pPr/>
              <a:t>5/23/2020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96AB95E-ACF5-4FD8-B956-2E3BBC50C13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E12BD85-7871-4F19-B78C-6C2CD6DCEF6D}" type="datetimeFigureOut">
              <a:rPr lang="en-US" smtClean="0"/>
              <a:pPr/>
              <a:t>5/23/2020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96AB95E-ACF5-4FD8-B956-2E3BBC50C136}"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E12BD85-7871-4F19-B78C-6C2CD6DCEF6D}" type="datetimeFigureOut">
              <a:rPr lang="en-US" smtClean="0"/>
              <a:pPr/>
              <a:t>5/23/2020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C96AB95E-ACF5-4FD8-B956-2E3BBC50C13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E12BD85-7871-4F19-B78C-6C2CD6DCEF6D}" type="datetimeFigureOut">
              <a:rPr lang="en-US" smtClean="0"/>
              <a:pPr/>
              <a:t>5/23/2020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C96AB95E-ACF5-4FD8-B956-2E3BBC50C13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AE12BD85-7871-4F19-B78C-6C2CD6DCEF6D}" type="datetimeFigureOut">
              <a:rPr lang="en-US" smtClean="0"/>
              <a:pPr/>
              <a:t>5/23/2020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C96AB95E-ACF5-4FD8-B956-2E3BBC50C13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AE12BD85-7871-4F19-B78C-6C2CD6DCEF6D}" type="datetimeFigureOut">
              <a:rPr lang="en-US" smtClean="0"/>
              <a:pPr/>
              <a:t>5/23/2020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C96AB95E-ACF5-4FD8-B956-2E3BBC50C136}"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E12BD85-7871-4F19-B78C-6C2CD6DCEF6D}" type="datetimeFigureOut">
              <a:rPr lang="en-US" smtClean="0"/>
              <a:pPr/>
              <a:t>5/23/2020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C96AB95E-ACF5-4FD8-B956-2E3BBC50C13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AE12BD85-7871-4F19-B78C-6C2CD6DCEF6D}" type="datetimeFigureOut">
              <a:rPr lang="en-US" smtClean="0"/>
              <a:pPr/>
              <a:t>5/23/2020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C96AB95E-ACF5-4FD8-B956-2E3BBC50C136}"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E12BD85-7871-4F19-B78C-6C2CD6DCEF6D}" type="datetimeFigureOut">
              <a:rPr lang="en-US" smtClean="0"/>
              <a:pPr/>
              <a:t>5/23/2020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96AB95E-ACF5-4FD8-B956-2E3BBC50C13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E12BD85-7871-4F19-B78C-6C2CD6DCEF6D}" type="datetimeFigureOut">
              <a:rPr lang="en-US" smtClean="0"/>
              <a:pPr/>
              <a:t>5/23/2020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C96AB95E-ACF5-4FD8-B956-2E3BBC50C13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AE12BD85-7871-4F19-B78C-6C2CD6DCEF6D}" type="datetimeFigureOut">
              <a:rPr lang="en-US" smtClean="0"/>
              <a:pPr/>
              <a:t>5/23/2020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C96AB95E-ACF5-4FD8-B956-2E3BBC50C136}"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r" rtl="1"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r" rtl="1"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r" rtl="1"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r" rtl="1"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r" rtl="1"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r" rtl="1"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r" rtl="1"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26104527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smtClean="0">
                <a:cs typeface="Nazanin" pitchFamily="2" charset="-78"/>
              </a:rPr>
              <a:t>مفهوم،تئوري </a:t>
            </a:r>
            <a:r>
              <a:rPr lang="ar-SA" dirty="0">
                <a:cs typeface="Nazanin" pitchFamily="2" charset="-78"/>
              </a:rPr>
              <a:t>واصول </a:t>
            </a:r>
            <a:r>
              <a:rPr lang="ar-SA" dirty="0" smtClean="0">
                <a:cs typeface="Nazanin" pitchFamily="2" charset="-78"/>
              </a:rPr>
              <a:t>مهندسي </a:t>
            </a:r>
            <a:r>
              <a:rPr lang="ar-SA" dirty="0">
                <a:cs typeface="Nazanin" pitchFamily="2" charset="-78"/>
              </a:rPr>
              <a:t>ارزش</a:t>
            </a:r>
            <a:endParaRPr lang="en-US" dirty="0">
              <a:cs typeface="Nazanin" pitchFamily="2" charset="-78"/>
            </a:endParaRPr>
          </a:p>
        </p:txBody>
      </p:sp>
      <p:sp>
        <p:nvSpPr>
          <p:cNvPr id="3" name="Content Placeholder 2"/>
          <p:cNvSpPr>
            <a:spLocks noGrp="1"/>
          </p:cNvSpPr>
          <p:nvPr>
            <p:ph idx="1"/>
          </p:nvPr>
        </p:nvSpPr>
        <p:spPr/>
        <p:txBody>
          <a:bodyPr>
            <a:normAutofit/>
          </a:bodyPr>
          <a:lstStyle/>
          <a:p>
            <a:pPr algn="r">
              <a:buNone/>
            </a:pPr>
            <a:r>
              <a:rPr lang="ar-SA" sz="2000" b="1" dirty="0">
                <a:cs typeface="Nazanin" pitchFamily="2" charset="-78"/>
              </a:rPr>
              <a:t>معرفي مهندسي ارزش</a:t>
            </a:r>
            <a:endParaRPr lang="en-US" sz="2000" dirty="0">
              <a:cs typeface="Nazanin" pitchFamily="2" charset="-78"/>
            </a:endParaRPr>
          </a:p>
          <a:p>
            <a:pPr algn="just" rtl="1"/>
            <a:r>
              <a:rPr lang="en-US" sz="2000" b="1" dirty="0" smtClean="0">
                <a:cs typeface="Nazanin" pitchFamily="2" charset="-78"/>
              </a:rPr>
              <a:t>(Value Engineering) </a:t>
            </a:r>
            <a:r>
              <a:rPr lang="ar-SA" sz="2000" b="1" dirty="0" smtClean="0">
                <a:cs typeface="Nazanin" pitchFamily="2" charset="-78"/>
              </a:rPr>
              <a:t>مهندسي ارزش تلاشي </a:t>
            </a:r>
            <a:r>
              <a:rPr lang="ar-SA" sz="2000" b="1" dirty="0">
                <a:cs typeface="Nazanin" pitchFamily="2" charset="-78"/>
              </a:rPr>
              <a:t>است سازمان يافته كه با هدف بررسي و </a:t>
            </a:r>
            <a:r>
              <a:rPr lang="ar-SA" sz="2000" b="1" dirty="0" smtClean="0">
                <a:cs typeface="Nazanin" pitchFamily="2" charset="-78"/>
              </a:rPr>
              <a:t>،</a:t>
            </a:r>
            <a:endParaRPr lang="en-US" sz="2000" dirty="0" smtClean="0">
              <a:cs typeface="Nazanin" pitchFamily="2" charset="-78"/>
            </a:endParaRPr>
          </a:p>
          <a:p>
            <a:pPr algn="just" rtl="1">
              <a:buNone/>
            </a:pPr>
            <a:r>
              <a:rPr lang="ar-SA" sz="2000" b="1" dirty="0" smtClean="0">
                <a:cs typeface="Nazanin" pitchFamily="2" charset="-78"/>
              </a:rPr>
              <a:t>تحليل تمام فعاليتهاي يك طرح، از زمان شكل گيري تفكر اوليه تا مرحله طراحي و اجرا وسپس </a:t>
            </a:r>
            <a:r>
              <a:rPr lang="ar-SA" sz="2000" b="1" dirty="0">
                <a:cs typeface="Nazanin" pitchFamily="2" charset="-78"/>
              </a:rPr>
              <a:t>راه اندازي و بهر ه برداري </a:t>
            </a:r>
            <a:r>
              <a:rPr lang="ar-SA" sz="2000" b="1" dirty="0" smtClean="0">
                <a:cs typeface="Nazanin" pitchFamily="2" charset="-78"/>
              </a:rPr>
              <a:t>انجام </a:t>
            </a:r>
            <a:r>
              <a:rPr lang="ar-SA" sz="2000" b="1" dirty="0">
                <a:cs typeface="Nazanin" pitchFamily="2" charset="-78"/>
              </a:rPr>
              <a:t>مي شود و به عنوان يكي از كارآمدترين و مهم </a:t>
            </a:r>
            <a:r>
              <a:rPr lang="ar-SA" sz="2000" b="1" dirty="0" smtClean="0">
                <a:cs typeface="Nazanin" pitchFamily="2" charset="-78"/>
              </a:rPr>
              <a:t>ترين</a:t>
            </a:r>
            <a:r>
              <a:rPr lang="fa-IR" sz="2000" b="1" dirty="0" smtClean="0">
                <a:cs typeface="Nazanin" pitchFamily="2" charset="-78"/>
              </a:rPr>
              <a:t> </a:t>
            </a:r>
            <a:r>
              <a:rPr lang="ar-SA" sz="2000" b="1" dirty="0" smtClean="0">
                <a:cs typeface="Nazanin" pitchFamily="2" charset="-78"/>
              </a:rPr>
              <a:t>روشهاي </a:t>
            </a:r>
            <a:r>
              <a:rPr lang="ar-SA" sz="2000" b="1" dirty="0">
                <a:cs typeface="Nazanin" pitchFamily="2" charset="-78"/>
              </a:rPr>
              <a:t>اقتصادي در عرصه فعاليتهاي مهندسي، شناخته شده است</a:t>
            </a:r>
            <a:r>
              <a:rPr lang="en-US" sz="2000" b="1" dirty="0" smtClean="0">
                <a:cs typeface="Nazanin" pitchFamily="2" charset="-78"/>
              </a:rPr>
              <a:t>.</a:t>
            </a:r>
            <a:endParaRPr lang="fa-IR" sz="2000" b="1" dirty="0" smtClean="0">
              <a:cs typeface="Nazanin" pitchFamily="2" charset="-78"/>
            </a:endParaRPr>
          </a:p>
          <a:p>
            <a:pPr algn="just" rtl="1"/>
            <a:r>
              <a:rPr lang="ar-SA" sz="2000" b="1" dirty="0">
                <a:cs typeface="Nazanin" pitchFamily="2" charset="-78"/>
              </a:rPr>
              <a:t>هدف مهندسي ارزش، زمان كمتر </a:t>
            </a:r>
            <a:r>
              <a:rPr lang="ar-SA" sz="2000" b="1" dirty="0" smtClean="0">
                <a:cs typeface="Nazanin" pitchFamily="2" charset="-78"/>
              </a:rPr>
              <a:t>براي</a:t>
            </a:r>
            <a:r>
              <a:rPr lang="fa-IR" sz="2000" b="1" dirty="0" smtClean="0">
                <a:cs typeface="Nazanin" pitchFamily="2" charset="-78"/>
              </a:rPr>
              <a:t> </a:t>
            </a:r>
            <a:r>
              <a:rPr lang="ar-SA" sz="2000" b="1" dirty="0" smtClean="0">
                <a:cs typeface="Nazanin" pitchFamily="2" charset="-78"/>
              </a:rPr>
              <a:t>رسيدن </a:t>
            </a:r>
            <a:r>
              <a:rPr lang="ar-SA" sz="2000" b="1" dirty="0">
                <a:cs typeface="Nazanin" pitchFamily="2" charset="-78"/>
              </a:rPr>
              <a:t>به مرحله بهره برداري بدون افزودن بر هزينه ها يا كاستن از كيفيت كار است</a:t>
            </a:r>
            <a:r>
              <a:rPr lang="en-US" sz="2000" b="1" dirty="0" smtClean="0">
                <a:cs typeface="Nazanin" pitchFamily="2" charset="-78"/>
              </a:rPr>
              <a:t>.</a:t>
            </a:r>
            <a:endParaRPr lang="fa-IR" sz="2000" b="1" dirty="0" smtClean="0">
              <a:cs typeface="Nazanin" pitchFamily="2" charset="-78"/>
            </a:endParaRPr>
          </a:p>
          <a:p>
            <a:pPr algn="just" rtl="1"/>
            <a:endParaRPr lang="en-US" sz="2000" dirty="0" smtClean="0">
              <a:cs typeface="Nazanin" pitchFamily="2" charset="-78"/>
            </a:endParaRPr>
          </a:p>
          <a:p>
            <a:pPr algn="just" rtl="1">
              <a:buNone/>
            </a:pPr>
            <a:endParaRPr lang="en-US" sz="2000" dirty="0">
              <a:cs typeface="Nazanin" pitchFamily="2" charset="-78"/>
            </a:endParaRPr>
          </a:p>
          <a:p>
            <a:pPr algn="just">
              <a:buNone/>
            </a:pPr>
            <a:endParaRPr lang="en-US" sz="2000" dirty="0">
              <a:cs typeface="Nazanin" pitchFamily="2" charset="-78"/>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smtClean="0">
                <a:cs typeface="Nazanin" pitchFamily="2" charset="-78"/>
              </a:rPr>
              <a:t>مفهوم،تئوري واصول مهندسي ارزش</a:t>
            </a:r>
            <a:endParaRPr lang="en-US" dirty="0">
              <a:cs typeface="Nazanin" pitchFamily="2" charset="-78"/>
            </a:endParaRPr>
          </a:p>
        </p:txBody>
      </p:sp>
      <p:sp>
        <p:nvSpPr>
          <p:cNvPr id="3" name="Content Placeholder 2"/>
          <p:cNvSpPr>
            <a:spLocks noGrp="1"/>
          </p:cNvSpPr>
          <p:nvPr>
            <p:ph idx="1"/>
          </p:nvPr>
        </p:nvSpPr>
        <p:spPr>
          <a:xfrm>
            <a:off x="228600" y="1219200"/>
            <a:ext cx="8458200" cy="5334000"/>
          </a:xfrm>
        </p:spPr>
        <p:txBody>
          <a:bodyPr>
            <a:noAutofit/>
          </a:bodyPr>
          <a:lstStyle/>
          <a:p>
            <a:pPr algn="just" rtl="1"/>
            <a:r>
              <a:rPr lang="ar-SA" sz="2200" b="1" dirty="0">
                <a:cs typeface="Nazanin" pitchFamily="2" charset="-78"/>
              </a:rPr>
              <a:t>افزايش پيوسته هزينه هاي اجرايي و توسعه </a:t>
            </a:r>
            <a:r>
              <a:rPr lang="ar-SA" sz="2200" b="1" dirty="0" smtClean="0">
                <a:cs typeface="Nazanin" pitchFamily="2" charset="-78"/>
              </a:rPr>
              <a:t>روزافزون </a:t>
            </a:r>
            <a:r>
              <a:rPr lang="ar-SA" sz="2200" b="1" dirty="0">
                <a:cs typeface="Nazanin" pitchFamily="2" charset="-78"/>
              </a:rPr>
              <a:t>فن آوري، حذف آن بخش از </a:t>
            </a:r>
            <a:r>
              <a:rPr lang="ar-SA" sz="2200" b="1" dirty="0" smtClean="0">
                <a:cs typeface="Nazanin" pitchFamily="2" charset="-78"/>
              </a:rPr>
              <a:t>هزينه</a:t>
            </a:r>
            <a:r>
              <a:rPr lang="fa-IR" sz="2200" b="1" dirty="0" smtClean="0">
                <a:cs typeface="Nazanin" pitchFamily="2" charset="-78"/>
              </a:rPr>
              <a:t> </a:t>
            </a:r>
            <a:r>
              <a:rPr lang="ar-SA" sz="2200" b="1" dirty="0" smtClean="0">
                <a:cs typeface="Nazanin" pitchFamily="2" charset="-78"/>
              </a:rPr>
              <a:t>ها </a:t>
            </a:r>
            <a:r>
              <a:rPr lang="ar-SA" sz="2200" b="1" dirty="0">
                <a:cs typeface="Nazanin" pitchFamily="2" charset="-78"/>
              </a:rPr>
              <a:t>را كه نقشي در ارتقاي كيفيت ندارند و از لحاظ اجرايي نيز غير ضروري مي باشند، </a:t>
            </a:r>
            <a:r>
              <a:rPr lang="ar-SA" sz="2200" b="1" dirty="0" smtClean="0">
                <a:cs typeface="Nazanin" pitchFamily="2" charset="-78"/>
              </a:rPr>
              <a:t>الزامي</a:t>
            </a:r>
            <a:r>
              <a:rPr lang="fa-IR" sz="2200" b="1" dirty="0" smtClean="0">
                <a:cs typeface="Nazanin" pitchFamily="2" charset="-78"/>
              </a:rPr>
              <a:t> </a:t>
            </a:r>
            <a:r>
              <a:rPr lang="ar-SA" sz="2200" b="1" dirty="0" smtClean="0">
                <a:cs typeface="Nazanin" pitchFamily="2" charset="-78"/>
              </a:rPr>
              <a:t>ساخته </a:t>
            </a:r>
            <a:r>
              <a:rPr lang="ar-SA" sz="2200" b="1" dirty="0">
                <a:cs typeface="Nazanin" pitchFamily="2" charset="-78"/>
              </a:rPr>
              <a:t>است</a:t>
            </a:r>
            <a:r>
              <a:rPr lang="en-US" sz="2200" b="1" dirty="0">
                <a:cs typeface="Nazanin" pitchFamily="2" charset="-78"/>
              </a:rPr>
              <a:t> . </a:t>
            </a:r>
            <a:r>
              <a:rPr lang="ar-SA" sz="2200" b="1" dirty="0">
                <a:cs typeface="Nazanin" pitchFamily="2" charset="-78"/>
              </a:rPr>
              <a:t>به كارگيري مهندسي ارزش در پروژه هاي اجرايي با </a:t>
            </a:r>
            <a:r>
              <a:rPr lang="ar-SA" sz="2200" b="1" dirty="0" smtClean="0">
                <a:cs typeface="Nazanin" pitchFamily="2" charset="-78"/>
              </a:rPr>
              <a:t>توجه </a:t>
            </a:r>
            <a:r>
              <a:rPr lang="ar-SA" sz="2200" b="1" dirty="0">
                <a:cs typeface="Nazanin" pitchFamily="2" charset="-78"/>
              </a:rPr>
              <a:t>به پيچيدگي </a:t>
            </a:r>
            <a:r>
              <a:rPr lang="ar-SA" sz="2200" b="1" dirty="0" smtClean="0">
                <a:cs typeface="Nazanin" pitchFamily="2" charset="-78"/>
              </a:rPr>
              <a:t>كارها</a:t>
            </a:r>
            <a:r>
              <a:rPr lang="fa-IR" sz="2200" b="1" dirty="0" smtClean="0">
                <a:cs typeface="Nazanin" pitchFamily="2" charset="-78"/>
              </a:rPr>
              <a:t> </a:t>
            </a:r>
            <a:r>
              <a:rPr lang="ar-SA" sz="2200" b="1" dirty="0" smtClean="0">
                <a:cs typeface="Nazanin" pitchFamily="2" charset="-78"/>
              </a:rPr>
              <a:t>به </a:t>
            </a:r>
            <a:r>
              <a:rPr lang="ar-SA" sz="2200" b="1" dirty="0">
                <a:cs typeface="Nazanin" pitchFamily="2" charset="-78"/>
              </a:rPr>
              <a:t>ويژه در طرحهاي بزرگ اجرايي، مي تواند به ابزار بي چون و چراي مديريت در </a:t>
            </a:r>
            <a:r>
              <a:rPr lang="ar-SA" sz="2200" b="1" dirty="0" smtClean="0">
                <a:cs typeface="Nazanin" pitchFamily="2" charset="-78"/>
              </a:rPr>
              <a:t>كنترل</a:t>
            </a:r>
            <a:r>
              <a:rPr lang="fa-IR" sz="2200" b="1" dirty="0" smtClean="0">
                <a:cs typeface="Nazanin" pitchFamily="2" charset="-78"/>
              </a:rPr>
              <a:t> </a:t>
            </a:r>
            <a:r>
              <a:rPr lang="ar-SA" sz="2200" b="1" dirty="0" smtClean="0">
                <a:cs typeface="Nazanin" pitchFamily="2" charset="-78"/>
              </a:rPr>
              <a:t>هزينه</a:t>
            </a:r>
            <a:r>
              <a:rPr lang="fa-IR" sz="2200" b="1" dirty="0" smtClean="0">
                <a:cs typeface="Nazanin" pitchFamily="2" charset="-78"/>
              </a:rPr>
              <a:t> </a:t>
            </a:r>
            <a:r>
              <a:rPr lang="ar-SA" sz="2200" b="1" dirty="0" smtClean="0">
                <a:cs typeface="Nazanin" pitchFamily="2" charset="-78"/>
              </a:rPr>
              <a:t>ها </a:t>
            </a:r>
            <a:r>
              <a:rPr lang="ar-SA" sz="2200" b="1" dirty="0">
                <a:cs typeface="Nazanin" pitchFamily="2" charset="-78"/>
              </a:rPr>
              <a:t>تبديل </a:t>
            </a:r>
            <a:r>
              <a:rPr lang="ar-SA" sz="2200" b="1" dirty="0" smtClean="0">
                <a:cs typeface="Nazanin" pitchFamily="2" charset="-78"/>
              </a:rPr>
              <a:t>شود</a:t>
            </a:r>
            <a:r>
              <a:rPr lang="en-US" sz="2200" b="1" dirty="0" smtClean="0">
                <a:cs typeface="Nazanin" pitchFamily="2" charset="-78"/>
              </a:rPr>
              <a:t> </a:t>
            </a:r>
            <a:r>
              <a:rPr lang="en-US" sz="2200" b="1" dirty="0">
                <a:cs typeface="Nazanin" pitchFamily="2" charset="-78"/>
              </a:rPr>
              <a:t>. </a:t>
            </a:r>
            <a:r>
              <a:rPr lang="ar-SA" sz="2200" b="1" dirty="0">
                <a:cs typeface="Nazanin" pitchFamily="2" charset="-78"/>
              </a:rPr>
              <a:t>هدف اين روش، از ميان برداشتن يا اصلاح هر چيزي است كه </a:t>
            </a:r>
            <a:r>
              <a:rPr lang="ar-SA" sz="2200" b="1" dirty="0" smtClean="0">
                <a:cs typeface="Nazanin" pitchFamily="2" charset="-78"/>
              </a:rPr>
              <a:t>موجب</a:t>
            </a:r>
            <a:r>
              <a:rPr lang="fa-IR" sz="2200" b="1" dirty="0" smtClean="0">
                <a:cs typeface="Nazanin" pitchFamily="2" charset="-78"/>
              </a:rPr>
              <a:t> </a:t>
            </a:r>
            <a:r>
              <a:rPr lang="ar-SA" sz="2200" b="1" dirty="0" smtClean="0">
                <a:cs typeface="Nazanin" pitchFamily="2" charset="-78"/>
              </a:rPr>
              <a:t>تحميل </a:t>
            </a:r>
            <a:r>
              <a:rPr lang="ar-SA" sz="2200" b="1" dirty="0">
                <a:cs typeface="Nazanin" pitchFamily="2" charset="-78"/>
              </a:rPr>
              <a:t>هزينه هاي غير ضروري مي شود، بدون آنكه آسيبي به كاركردهاي اصلي و </a:t>
            </a:r>
            <a:r>
              <a:rPr lang="ar-SA" sz="2200" b="1" dirty="0" smtClean="0">
                <a:cs typeface="Nazanin" pitchFamily="2" charset="-78"/>
              </a:rPr>
              <a:t>اساسي</a:t>
            </a:r>
            <a:r>
              <a:rPr lang="fa-IR" sz="2200" b="1" dirty="0" smtClean="0">
                <a:cs typeface="Nazanin" pitchFamily="2" charset="-78"/>
              </a:rPr>
              <a:t> </a:t>
            </a:r>
            <a:r>
              <a:rPr lang="ar-SA" sz="2200" b="1" dirty="0" smtClean="0">
                <a:cs typeface="Nazanin" pitchFamily="2" charset="-78"/>
              </a:rPr>
              <a:t>طرح </a:t>
            </a:r>
            <a:r>
              <a:rPr lang="ar-SA" sz="2200" b="1" dirty="0">
                <a:cs typeface="Nazanin" pitchFamily="2" charset="-78"/>
              </a:rPr>
              <a:t>وارد آيد</a:t>
            </a:r>
            <a:r>
              <a:rPr lang="en-US" sz="2200" b="1" dirty="0">
                <a:cs typeface="Nazanin" pitchFamily="2" charset="-78"/>
              </a:rPr>
              <a:t> . </a:t>
            </a:r>
            <a:r>
              <a:rPr lang="ar-SA" sz="2200" b="1" dirty="0">
                <a:cs typeface="Nazanin" pitchFamily="2" charset="-78"/>
              </a:rPr>
              <a:t>مهندسي ارزش، مجموعه اي متشكل از چندين روش فني است كه </a:t>
            </a:r>
            <a:r>
              <a:rPr lang="ar-SA" sz="2200" b="1" dirty="0" smtClean="0">
                <a:cs typeface="Nazanin" pitchFamily="2" charset="-78"/>
              </a:rPr>
              <a:t>با</a:t>
            </a:r>
            <a:r>
              <a:rPr lang="fa-IR" sz="2200" b="1" dirty="0" smtClean="0">
                <a:cs typeface="Nazanin" pitchFamily="2" charset="-78"/>
              </a:rPr>
              <a:t> </a:t>
            </a:r>
            <a:r>
              <a:rPr lang="ar-SA" sz="2200" b="1" dirty="0" smtClean="0">
                <a:cs typeface="Nazanin" pitchFamily="2" charset="-78"/>
              </a:rPr>
              <a:t>بازنگري </a:t>
            </a:r>
            <a:r>
              <a:rPr lang="ar-SA" sz="2200" b="1" dirty="0">
                <a:cs typeface="Nazanin" pitchFamily="2" charset="-78"/>
              </a:rPr>
              <a:t>و تحليل اجزاي كار، قادر خواهد بود، اجراي كامل طرح را با كمترين هزينه و </a:t>
            </a:r>
            <a:r>
              <a:rPr lang="ar-SA" sz="2200" b="1" dirty="0" smtClean="0">
                <a:cs typeface="Nazanin" pitchFamily="2" charset="-78"/>
              </a:rPr>
              <a:t>زمان</a:t>
            </a:r>
            <a:r>
              <a:rPr lang="fa-IR" sz="2200" b="1" dirty="0" smtClean="0">
                <a:cs typeface="Nazanin" pitchFamily="2" charset="-78"/>
              </a:rPr>
              <a:t> </a:t>
            </a:r>
            <a:r>
              <a:rPr lang="ar-SA" sz="2200" b="1" dirty="0" smtClean="0">
                <a:cs typeface="Nazanin" pitchFamily="2" charset="-78"/>
              </a:rPr>
              <a:t>تحقق </a:t>
            </a:r>
            <a:r>
              <a:rPr lang="ar-SA" sz="2200" b="1" dirty="0">
                <a:cs typeface="Nazanin" pitchFamily="2" charset="-78"/>
              </a:rPr>
              <a:t>بخشد</a:t>
            </a:r>
            <a:r>
              <a:rPr lang="en-US" sz="2200" b="1" dirty="0">
                <a:cs typeface="Nazanin" pitchFamily="2" charset="-78"/>
              </a:rPr>
              <a:t> . </a:t>
            </a:r>
            <a:r>
              <a:rPr lang="ar-SA" sz="2200" b="1" dirty="0">
                <a:cs typeface="Nazanin" pitchFamily="2" charset="-78"/>
              </a:rPr>
              <a:t>هزينه طرح در اين مقوله نه فقط هزينه هاي طراحي و اجرا بلكه هزينه </a:t>
            </a:r>
            <a:r>
              <a:rPr lang="ar-SA" sz="2200" b="1" dirty="0" smtClean="0">
                <a:cs typeface="Nazanin" pitchFamily="2" charset="-78"/>
              </a:rPr>
              <a:t>هاي</a:t>
            </a:r>
            <a:r>
              <a:rPr lang="fa-IR" sz="2200" b="1" dirty="0" smtClean="0">
                <a:cs typeface="Nazanin" pitchFamily="2" charset="-78"/>
              </a:rPr>
              <a:t> </a:t>
            </a:r>
            <a:r>
              <a:rPr lang="ar-SA" sz="2200" b="1" dirty="0" smtClean="0">
                <a:cs typeface="Nazanin" pitchFamily="2" charset="-78"/>
              </a:rPr>
              <a:t>مالكيت </a:t>
            </a:r>
            <a:r>
              <a:rPr lang="ar-SA" sz="2200" b="1" dirty="0">
                <a:cs typeface="Nazanin" pitchFamily="2" charset="-78"/>
              </a:rPr>
              <a:t>شامل بهره برداري، </a:t>
            </a:r>
            <a:r>
              <a:rPr lang="ar-SA" sz="2200" b="1" dirty="0" smtClean="0">
                <a:cs typeface="Nazanin" pitchFamily="2" charset="-78"/>
              </a:rPr>
              <a:t>تعمير </a:t>
            </a:r>
            <a:r>
              <a:rPr lang="ar-SA" sz="2200" b="1" dirty="0">
                <a:cs typeface="Nazanin" pitchFamily="2" charset="-78"/>
              </a:rPr>
              <a:t>و نگهداري و هزينه هاي مصرف در سراسر دوره </a:t>
            </a:r>
            <a:r>
              <a:rPr lang="ar-SA" sz="2200" b="1" dirty="0" smtClean="0">
                <a:cs typeface="Nazanin" pitchFamily="2" charset="-78"/>
              </a:rPr>
              <a:t>عمرمفيد </a:t>
            </a:r>
            <a:r>
              <a:rPr lang="ar-SA" sz="2200" b="1" dirty="0">
                <a:cs typeface="Nazanin" pitchFamily="2" charset="-78"/>
              </a:rPr>
              <a:t>طرح را نيز شامل مي شو د</a:t>
            </a:r>
            <a:r>
              <a:rPr lang="en-US" sz="2200" b="1" dirty="0">
                <a:cs typeface="Nazanin" pitchFamily="2" charset="-78"/>
              </a:rPr>
              <a:t> . </a:t>
            </a:r>
            <a:r>
              <a:rPr lang="ar-SA" sz="2200" b="1" dirty="0">
                <a:cs typeface="Nazanin" pitchFamily="2" charset="-78"/>
              </a:rPr>
              <a:t>روشهاي مهندسي ارزش مي تواند موجب اصلاح و </a:t>
            </a:r>
            <a:r>
              <a:rPr lang="ar-SA" sz="2200" b="1" dirty="0" smtClean="0">
                <a:cs typeface="Nazanin" pitchFamily="2" charset="-78"/>
              </a:rPr>
              <a:t>ارتقاي</a:t>
            </a:r>
            <a:r>
              <a:rPr lang="fa-IR" sz="2200" b="1" dirty="0" smtClean="0">
                <a:cs typeface="Nazanin" pitchFamily="2" charset="-78"/>
              </a:rPr>
              <a:t> </a:t>
            </a:r>
            <a:r>
              <a:rPr lang="ar-SA" sz="2200" b="1" dirty="0" smtClean="0">
                <a:cs typeface="Nazanin" pitchFamily="2" charset="-78"/>
              </a:rPr>
              <a:t>كيفيت </a:t>
            </a:r>
            <a:r>
              <a:rPr lang="ar-SA" sz="2200" b="1" dirty="0">
                <a:cs typeface="Nazanin" pitchFamily="2" charset="-78"/>
              </a:rPr>
              <a:t>فرايندهاي توليد صنعتي و انجام طراحي هاي جديد در هر مرحله از يك </a:t>
            </a:r>
            <a:r>
              <a:rPr lang="ar-SA" sz="2200" b="1" dirty="0" smtClean="0">
                <a:cs typeface="Nazanin" pitchFamily="2" charset="-78"/>
              </a:rPr>
              <a:t>پروژه</a:t>
            </a:r>
            <a:r>
              <a:rPr lang="fa-IR" sz="2200" b="1" dirty="0" smtClean="0">
                <a:cs typeface="Nazanin" pitchFamily="2" charset="-78"/>
              </a:rPr>
              <a:t> اجرايي گردد.</a:t>
            </a:r>
            <a:endParaRPr lang="en-US" sz="2200" dirty="0">
              <a:cs typeface="Nazanin"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dirty="0" smtClean="0">
                <a:cs typeface="Nazanin" pitchFamily="2" charset="-78"/>
              </a:rPr>
              <a:t>مفهوم،تئوري واصول مهندسي ارزش</a:t>
            </a:r>
            <a:endParaRPr lang="en-US" dirty="0">
              <a:cs typeface="Nazanin" pitchFamily="2" charset="-78"/>
            </a:endParaRPr>
          </a:p>
        </p:txBody>
      </p:sp>
      <p:sp>
        <p:nvSpPr>
          <p:cNvPr id="3" name="Content Placeholder 2"/>
          <p:cNvSpPr>
            <a:spLocks noGrp="1"/>
          </p:cNvSpPr>
          <p:nvPr>
            <p:ph idx="1"/>
          </p:nvPr>
        </p:nvSpPr>
        <p:spPr/>
        <p:txBody>
          <a:bodyPr>
            <a:normAutofit/>
          </a:bodyPr>
          <a:lstStyle/>
          <a:p>
            <a:pPr algn="just" rtl="1"/>
            <a:r>
              <a:rPr lang="ar-SA" b="1" dirty="0" smtClean="0">
                <a:cs typeface="Nazanin" pitchFamily="2" charset="-78"/>
              </a:rPr>
              <a:t>با آنكه</a:t>
            </a:r>
            <a:r>
              <a:rPr lang="fa-IR" b="1" dirty="0" smtClean="0">
                <a:cs typeface="Nazanin" pitchFamily="2" charset="-78"/>
              </a:rPr>
              <a:t> </a:t>
            </a:r>
            <a:r>
              <a:rPr lang="ar-SA" b="1" dirty="0" smtClean="0">
                <a:cs typeface="Nazanin" pitchFamily="2" charset="-78"/>
              </a:rPr>
              <a:t>روش مهندسي</a:t>
            </a:r>
            <a:r>
              <a:rPr lang="fa-IR" b="1" dirty="0" smtClean="0">
                <a:cs typeface="Nazanin" pitchFamily="2" charset="-78"/>
              </a:rPr>
              <a:t> </a:t>
            </a:r>
            <a:r>
              <a:rPr lang="ar-SA" b="1" dirty="0" smtClean="0">
                <a:cs typeface="Nazanin" pitchFamily="2" charset="-78"/>
              </a:rPr>
              <a:t>ارزش </a:t>
            </a:r>
            <a:r>
              <a:rPr lang="ar-SA" b="1" dirty="0">
                <a:cs typeface="Nazanin" pitchFamily="2" charset="-78"/>
              </a:rPr>
              <a:t>را مي توان در تمام مراحل يك پروژه اجرايي به كارگرفت، بيشترين مزاياي آن </a:t>
            </a:r>
            <a:r>
              <a:rPr lang="ar-SA" b="1" dirty="0" smtClean="0">
                <a:cs typeface="Nazanin" pitchFamily="2" charset="-78"/>
              </a:rPr>
              <a:t>زماني</a:t>
            </a:r>
            <a:r>
              <a:rPr lang="fa-IR" b="1" dirty="0" smtClean="0">
                <a:cs typeface="Nazanin" pitchFamily="2" charset="-78"/>
              </a:rPr>
              <a:t> </a:t>
            </a:r>
            <a:r>
              <a:rPr lang="ar-SA" b="1" dirty="0" smtClean="0">
                <a:cs typeface="Nazanin" pitchFamily="2" charset="-78"/>
              </a:rPr>
              <a:t>حاصل </a:t>
            </a:r>
            <a:r>
              <a:rPr lang="ar-SA" b="1" dirty="0">
                <a:cs typeface="Nazanin" pitchFamily="2" charset="-78"/>
              </a:rPr>
              <a:t>مي شود كه در نخستين مراحل برنامه </a:t>
            </a:r>
            <a:r>
              <a:rPr lang="ar-SA" b="1" dirty="0" smtClean="0">
                <a:cs typeface="Nazanin" pitchFamily="2" charset="-78"/>
              </a:rPr>
              <a:t>ريزي</a:t>
            </a:r>
            <a:r>
              <a:rPr lang="fa-IR" b="1" dirty="0" smtClean="0">
                <a:cs typeface="Nazanin" pitchFamily="2" charset="-78"/>
              </a:rPr>
              <a:t> </a:t>
            </a:r>
            <a:r>
              <a:rPr lang="ar-SA" b="1" dirty="0" smtClean="0">
                <a:cs typeface="Nazanin" pitchFamily="2" charset="-78"/>
              </a:rPr>
              <a:t>وطراحي</a:t>
            </a:r>
            <a:r>
              <a:rPr lang="fa-IR" b="1" dirty="0">
                <a:cs typeface="Nazanin" pitchFamily="2" charset="-78"/>
              </a:rPr>
              <a:t> </a:t>
            </a:r>
            <a:r>
              <a:rPr lang="ar-SA" b="1" dirty="0" smtClean="0">
                <a:cs typeface="Nazanin" pitchFamily="2" charset="-78"/>
              </a:rPr>
              <a:t>به </a:t>
            </a:r>
            <a:r>
              <a:rPr lang="ar-SA" b="1" dirty="0">
                <a:cs typeface="Nazanin" pitchFamily="2" charset="-78"/>
              </a:rPr>
              <a:t>كار گرفته </a:t>
            </a:r>
            <a:r>
              <a:rPr lang="ar-SA" b="1" dirty="0" smtClean="0">
                <a:cs typeface="Nazanin" pitchFamily="2" charset="-78"/>
              </a:rPr>
              <a:t>شود</a:t>
            </a:r>
            <a:endParaRPr lang="fa-IR" b="1" dirty="0" smtClean="0">
              <a:cs typeface="Nazanin" pitchFamily="2" charset="-78"/>
            </a:endParaRPr>
          </a:p>
          <a:p>
            <a:pPr algn="just" rtl="1"/>
            <a:r>
              <a:rPr lang="ar-SA" b="1" dirty="0">
                <a:cs typeface="Nazanin" pitchFamily="2" charset="-78"/>
              </a:rPr>
              <a:t>روشهاي سنتي كاهش هزينه ها، عموماً از تجربيات گذشته، نگرشها </a:t>
            </a:r>
            <a:r>
              <a:rPr lang="ar-SA" b="1" dirty="0" smtClean="0">
                <a:cs typeface="Nazanin" pitchFamily="2" charset="-78"/>
              </a:rPr>
              <a:t>وعاداتي </a:t>
            </a:r>
            <a:r>
              <a:rPr lang="ar-SA" b="1" dirty="0">
                <a:cs typeface="Nazanin" pitchFamily="2" charset="-78"/>
              </a:rPr>
              <a:t>كه جنبه تكرار به خود گرفته است، تبعيت مي كند و اثري از خلاقيت در آنها </a:t>
            </a:r>
            <a:r>
              <a:rPr lang="ar-SA" b="1" dirty="0" smtClean="0">
                <a:cs typeface="Nazanin" pitchFamily="2" charset="-78"/>
              </a:rPr>
              <a:t>ديده</a:t>
            </a:r>
            <a:r>
              <a:rPr lang="fa-IR" b="1" dirty="0" smtClean="0">
                <a:cs typeface="Nazanin" pitchFamily="2" charset="-78"/>
              </a:rPr>
              <a:t> </a:t>
            </a:r>
            <a:r>
              <a:rPr lang="ar-SA" b="1" dirty="0" smtClean="0">
                <a:cs typeface="Nazanin" pitchFamily="2" charset="-78"/>
              </a:rPr>
              <a:t>نمي </a:t>
            </a:r>
            <a:r>
              <a:rPr lang="ar-SA" b="1" dirty="0">
                <a:cs typeface="Nazanin" pitchFamily="2" charset="-78"/>
              </a:rPr>
              <a:t>شود</a:t>
            </a:r>
            <a:r>
              <a:rPr lang="en-US" b="1" dirty="0">
                <a:cs typeface="Nazanin" pitchFamily="2" charset="-78"/>
              </a:rPr>
              <a:t> . </a:t>
            </a:r>
            <a:r>
              <a:rPr lang="ar-SA" b="1" dirty="0">
                <a:cs typeface="Nazanin" pitchFamily="2" charset="-78"/>
              </a:rPr>
              <a:t>مهندسي ارزش برعكس ، اطلاعات، شناسايي عرصه هاي مشكل دار، پيشنهاد </a:t>
            </a:r>
            <a:r>
              <a:rPr lang="ar-SA" b="1" dirty="0" smtClean="0">
                <a:cs typeface="Nazanin" pitchFamily="2" charset="-78"/>
              </a:rPr>
              <a:t>وتدوين </a:t>
            </a:r>
            <a:r>
              <a:rPr lang="ar-SA" b="1" dirty="0">
                <a:cs typeface="Nazanin" pitchFamily="2" charset="-78"/>
              </a:rPr>
              <a:t>روشها و طرحهاي ابتكاري، پرورش انديشه هاي نو و تلفيق همه جانبه </a:t>
            </a:r>
            <a:r>
              <a:rPr lang="ar-SA" b="1" dirty="0" smtClean="0">
                <a:cs typeface="Nazanin" pitchFamily="2" charset="-78"/>
              </a:rPr>
              <a:t>ديدگاههايي</a:t>
            </a:r>
            <a:r>
              <a:rPr lang="fa-IR" b="1" dirty="0" smtClean="0">
                <a:cs typeface="Nazanin" pitchFamily="2" charset="-78"/>
              </a:rPr>
              <a:t> </a:t>
            </a:r>
            <a:r>
              <a:rPr lang="ar-SA" b="1" dirty="0" smtClean="0">
                <a:cs typeface="Nazanin" pitchFamily="2" charset="-78"/>
              </a:rPr>
              <a:t>را </a:t>
            </a:r>
            <a:r>
              <a:rPr lang="ar-SA" b="1" dirty="0">
                <a:cs typeface="Nazanin" pitchFamily="2" charset="-78"/>
              </a:rPr>
              <a:t>كه قرار </a:t>
            </a:r>
            <a:r>
              <a:rPr lang="ar-SA" b="1" dirty="0" smtClean="0">
                <a:cs typeface="Nazanin" pitchFamily="2" charset="-78"/>
              </a:rPr>
              <a:t>است</a:t>
            </a:r>
            <a:r>
              <a:rPr lang="fa-IR" b="1" dirty="0" smtClean="0">
                <a:cs typeface="Nazanin" pitchFamily="2" charset="-78"/>
              </a:rPr>
              <a:t> </a:t>
            </a:r>
            <a:r>
              <a:rPr lang="ar-SA" b="1" dirty="0" smtClean="0">
                <a:cs typeface="Nazanin" pitchFamily="2" charset="-78"/>
              </a:rPr>
              <a:t>توصيه </a:t>
            </a:r>
            <a:r>
              <a:rPr lang="ar-SA" b="1" dirty="0">
                <a:cs typeface="Nazanin" pitchFamily="2" charset="-78"/>
              </a:rPr>
              <a:t>شود، مطرح مي سازد</a:t>
            </a:r>
            <a:r>
              <a:rPr lang="en-US" b="1" dirty="0">
                <a:cs typeface="Nazanin" pitchFamily="2" charset="-78"/>
              </a:rPr>
              <a:t>.</a:t>
            </a:r>
            <a:endParaRPr lang="en-US" dirty="0">
              <a:cs typeface="Nazanin" pitchFamily="2" charset="-78"/>
            </a:endParaRPr>
          </a:p>
          <a:p>
            <a:pPr algn="just" rtl="1">
              <a:buNone/>
            </a:pPr>
            <a:endParaRPr lang="en-US" dirty="0">
              <a:cs typeface="Nazanin"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lstStyle/>
          <a:p>
            <a:r>
              <a:rPr lang="fa-IR" dirty="0" smtClean="0">
                <a:cs typeface="Nazanin" pitchFamily="2" charset="-78"/>
              </a:rPr>
              <a:t>مهندسي ارزش در ايران</a:t>
            </a:r>
            <a:endParaRPr lang="en-US" dirty="0">
              <a:cs typeface="Nazanin" pitchFamily="2" charset="-78"/>
            </a:endParaRPr>
          </a:p>
        </p:txBody>
      </p:sp>
      <p:sp>
        <p:nvSpPr>
          <p:cNvPr id="3" name="Content Placeholder 2"/>
          <p:cNvSpPr>
            <a:spLocks noGrp="1"/>
          </p:cNvSpPr>
          <p:nvPr>
            <p:ph idx="1"/>
          </p:nvPr>
        </p:nvSpPr>
        <p:spPr>
          <a:xfrm>
            <a:off x="457200" y="1295400"/>
            <a:ext cx="8229600" cy="5181600"/>
          </a:xfrm>
        </p:spPr>
        <p:txBody>
          <a:bodyPr>
            <a:normAutofit/>
          </a:bodyPr>
          <a:lstStyle/>
          <a:p>
            <a:pPr algn="just" rtl="1"/>
            <a:r>
              <a:rPr lang="ar-SA" b="1" dirty="0">
                <a:cs typeface="Nazanin" pitchFamily="2" charset="-78"/>
              </a:rPr>
              <a:t>در ايران از سال</a:t>
            </a:r>
            <a:r>
              <a:rPr lang="en-US" b="1" dirty="0">
                <a:cs typeface="Nazanin" pitchFamily="2" charset="-78"/>
              </a:rPr>
              <a:t> 1378 </a:t>
            </a:r>
            <a:r>
              <a:rPr lang="ar-SA" b="1" dirty="0">
                <a:cs typeface="Nazanin" pitchFamily="2" charset="-78"/>
              </a:rPr>
              <a:t>موضوع مهندسي ارزش در برخي دانشگا ه ها، وزارت نفت و </a:t>
            </a:r>
            <a:r>
              <a:rPr lang="ar-SA" b="1" dirty="0" smtClean="0">
                <a:cs typeface="Nazanin" pitchFamily="2" charset="-78"/>
              </a:rPr>
              <a:t>سازمان </a:t>
            </a:r>
            <a:r>
              <a:rPr lang="ar-SA" b="1" dirty="0">
                <a:cs typeface="Nazanin" pitchFamily="2" charset="-78"/>
              </a:rPr>
              <a:t>مديريت و </a:t>
            </a:r>
            <a:r>
              <a:rPr lang="ar-SA" b="1" dirty="0" smtClean="0">
                <a:cs typeface="Nazanin" pitchFamily="2" charset="-78"/>
              </a:rPr>
              <a:t>برنامه </a:t>
            </a:r>
            <a:r>
              <a:rPr lang="ar-SA" b="1" dirty="0">
                <a:cs typeface="Nazanin" pitchFamily="2" charset="-78"/>
              </a:rPr>
              <a:t>ريزي كشور مطرح گرديد </a:t>
            </a:r>
            <a:r>
              <a:rPr lang="ar-SA" b="1" dirty="0" smtClean="0">
                <a:cs typeface="Nazanin" pitchFamily="2" charset="-78"/>
              </a:rPr>
              <a:t>و</a:t>
            </a:r>
            <a:r>
              <a:rPr lang="fa-IR" b="1" dirty="0" smtClean="0">
                <a:cs typeface="Nazanin" pitchFamily="2" charset="-78"/>
              </a:rPr>
              <a:t> </a:t>
            </a:r>
            <a:r>
              <a:rPr lang="ar-SA" b="1" dirty="0" smtClean="0">
                <a:cs typeface="Nazanin" pitchFamily="2" charset="-78"/>
              </a:rPr>
              <a:t>سمينارهايي </a:t>
            </a:r>
            <a:r>
              <a:rPr lang="ar-SA" b="1" dirty="0">
                <a:cs typeface="Nazanin" pitchFamily="2" charset="-78"/>
              </a:rPr>
              <a:t>در اين </a:t>
            </a:r>
            <a:r>
              <a:rPr lang="ar-SA" b="1" dirty="0" smtClean="0">
                <a:cs typeface="Nazanin" pitchFamily="2" charset="-78"/>
              </a:rPr>
              <a:t>زمينه</a:t>
            </a:r>
            <a:r>
              <a:rPr lang="fa-IR" b="1" dirty="0" smtClean="0">
                <a:cs typeface="Nazanin" pitchFamily="2" charset="-78"/>
              </a:rPr>
              <a:t> </a:t>
            </a:r>
            <a:r>
              <a:rPr lang="ar-SA" b="1" dirty="0" smtClean="0">
                <a:cs typeface="Nazanin" pitchFamily="2" charset="-78"/>
              </a:rPr>
              <a:t>برگزار </a:t>
            </a:r>
            <a:r>
              <a:rPr lang="ar-SA" b="1" dirty="0">
                <a:cs typeface="Nazanin" pitchFamily="2" charset="-78"/>
              </a:rPr>
              <a:t>شد</a:t>
            </a:r>
            <a:r>
              <a:rPr lang="en-US" b="1" dirty="0">
                <a:cs typeface="Nazanin" pitchFamily="2" charset="-78"/>
              </a:rPr>
              <a:t> .</a:t>
            </a:r>
            <a:r>
              <a:rPr lang="ar-SA" b="1" dirty="0">
                <a:cs typeface="Nazanin" pitchFamily="2" charset="-78"/>
              </a:rPr>
              <a:t>تدوين دستورالعمل ارجاع كاروانعقاد </a:t>
            </a:r>
            <a:r>
              <a:rPr lang="ar-SA" b="1" dirty="0" smtClean="0">
                <a:cs typeface="Nazanin" pitchFamily="2" charset="-78"/>
              </a:rPr>
              <a:t>قرارداد</a:t>
            </a:r>
            <a:r>
              <a:rPr lang="fa-IR" b="1" dirty="0" smtClean="0">
                <a:cs typeface="Nazanin" pitchFamily="2" charset="-78"/>
              </a:rPr>
              <a:t> </a:t>
            </a:r>
            <a:r>
              <a:rPr lang="ar-SA" b="1" dirty="0" smtClean="0">
                <a:cs typeface="Nazanin" pitchFamily="2" charset="-78"/>
              </a:rPr>
              <a:t>با</a:t>
            </a:r>
            <a:r>
              <a:rPr lang="fa-IR" b="1" dirty="0" smtClean="0">
                <a:cs typeface="Nazanin" pitchFamily="2" charset="-78"/>
              </a:rPr>
              <a:t> </a:t>
            </a:r>
            <a:r>
              <a:rPr lang="ar-SA" b="1" dirty="0" smtClean="0">
                <a:cs typeface="Nazanin" pitchFamily="2" charset="-78"/>
              </a:rPr>
              <a:t>واحدهاي خدمات</a:t>
            </a:r>
            <a:r>
              <a:rPr lang="fa-IR" b="1" dirty="0" smtClean="0">
                <a:cs typeface="Nazanin" pitchFamily="2" charset="-78"/>
              </a:rPr>
              <a:t> </a:t>
            </a:r>
            <a:r>
              <a:rPr lang="ar-SA" b="1" dirty="0" smtClean="0">
                <a:cs typeface="Nazanin" pitchFamily="2" charset="-78"/>
              </a:rPr>
              <a:t>مهندسي ارزش</a:t>
            </a:r>
            <a:r>
              <a:rPr lang="fa-IR" b="1" dirty="0" smtClean="0">
                <a:cs typeface="Nazanin" pitchFamily="2" charset="-78"/>
              </a:rPr>
              <a:t> </a:t>
            </a:r>
            <a:r>
              <a:rPr lang="ar-SA" b="1" dirty="0" smtClean="0">
                <a:cs typeface="Nazanin" pitchFamily="2" charset="-78"/>
              </a:rPr>
              <a:t>توسط </a:t>
            </a:r>
            <a:r>
              <a:rPr lang="ar-SA" b="1" dirty="0">
                <a:cs typeface="Nazanin" pitchFamily="2" charset="-78"/>
              </a:rPr>
              <a:t>سازمان مديريت وبرنامه </a:t>
            </a:r>
            <a:r>
              <a:rPr lang="ar-SA" b="1" dirty="0" smtClean="0">
                <a:cs typeface="Nazanin" pitchFamily="2" charset="-78"/>
              </a:rPr>
              <a:t>كشوردر</a:t>
            </a:r>
            <a:r>
              <a:rPr lang="fa-IR" b="1" dirty="0" smtClean="0">
                <a:cs typeface="Nazanin" pitchFamily="2" charset="-78"/>
              </a:rPr>
              <a:t> </a:t>
            </a:r>
            <a:r>
              <a:rPr lang="ar-SA" b="1" dirty="0" smtClean="0">
                <a:cs typeface="Nazanin" pitchFamily="2" charset="-78"/>
              </a:rPr>
              <a:t>سال</a:t>
            </a:r>
            <a:r>
              <a:rPr lang="en-US" b="1" dirty="0" smtClean="0">
                <a:cs typeface="Nazanin" pitchFamily="2" charset="-78"/>
              </a:rPr>
              <a:t> </a:t>
            </a:r>
            <a:r>
              <a:rPr lang="en-US" b="1" dirty="0">
                <a:cs typeface="Nazanin" pitchFamily="2" charset="-78"/>
              </a:rPr>
              <a:t>1379 </a:t>
            </a:r>
            <a:r>
              <a:rPr lang="ar-SA" b="1" dirty="0" smtClean="0">
                <a:cs typeface="Nazanin" pitchFamily="2" charset="-78"/>
              </a:rPr>
              <a:t>دورنماي</a:t>
            </a:r>
            <a:r>
              <a:rPr lang="fa-IR" b="1" dirty="0" smtClean="0">
                <a:cs typeface="Nazanin" pitchFamily="2" charset="-78"/>
              </a:rPr>
              <a:t> </a:t>
            </a:r>
            <a:r>
              <a:rPr lang="ar-SA" b="1" dirty="0" smtClean="0">
                <a:cs typeface="Nazanin" pitchFamily="2" charset="-78"/>
              </a:rPr>
              <a:t>روشن</a:t>
            </a:r>
            <a:r>
              <a:rPr lang="fa-IR" b="1" dirty="0" smtClean="0">
                <a:cs typeface="Nazanin" pitchFamily="2" charset="-78"/>
              </a:rPr>
              <a:t> </a:t>
            </a:r>
            <a:r>
              <a:rPr lang="ar-SA" b="1" dirty="0" smtClean="0">
                <a:cs typeface="Nazanin" pitchFamily="2" charset="-78"/>
              </a:rPr>
              <a:t>واميدواركننده</a:t>
            </a:r>
            <a:r>
              <a:rPr lang="fa-IR" b="1" dirty="0" smtClean="0">
                <a:cs typeface="Nazanin" pitchFamily="2" charset="-78"/>
              </a:rPr>
              <a:t> </a:t>
            </a:r>
            <a:r>
              <a:rPr lang="ar-SA" b="1" dirty="0" smtClean="0">
                <a:cs typeface="Nazanin" pitchFamily="2" charset="-78"/>
              </a:rPr>
              <a:t>اي</a:t>
            </a:r>
            <a:r>
              <a:rPr lang="fa-IR" b="1" dirty="0" smtClean="0">
                <a:cs typeface="Nazanin" pitchFamily="2" charset="-78"/>
              </a:rPr>
              <a:t> </a:t>
            </a:r>
            <a:r>
              <a:rPr lang="ar-SA" b="1" dirty="0" smtClean="0">
                <a:cs typeface="Nazanin" pitchFamily="2" charset="-78"/>
              </a:rPr>
              <a:t>رابراي توسعه</a:t>
            </a:r>
            <a:r>
              <a:rPr lang="fa-IR" b="1" dirty="0">
                <a:cs typeface="Nazanin" pitchFamily="2" charset="-78"/>
              </a:rPr>
              <a:t> </a:t>
            </a:r>
            <a:r>
              <a:rPr lang="ar-SA" b="1" dirty="0" smtClean="0">
                <a:cs typeface="Nazanin" pitchFamily="2" charset="-78"/>
              </a:rPr>
              <a:t>فرهنگ </a:t>
            </a:r>
            <a:r>
              <a:rPr lang="ar-SA" b="1" dirty="0">
                <a:cs typeface="Nazanin" pitchFamily="2" charset="-78"/>
              </a:rPr>
              <a:t>وبه كارگيري مهندسي ارزش </a:t>
            </a:r>
            <a:r>
              <a:rPr lang="ar-SA" b="1" dirty="0" smtClean="0">
                <a:cs typeface="Nazanin" pitchFamily="2" charset="-78"/>
              </a:rPr>
              <a:t>وتدوين</a:t>
            </a:r>
            <a:r>
              <a:rPr lang="fa-IR" b="1" dirty="0" smtClean="0">
                <a:cs typeface="Nazanin" pitchFamily="2" charset="-78"/>
              </a:rPr>
              <a:t> </a:t>
            </a:r>
            <a:r>
              <a:rPr lang="ar-SA" b="1" dirty="0" smtClean="0">
                <a:cs typeface="Nazanin" pitchFamily="2" charset="-78"/>
              </a:rPr>
              <a:t>الزاما </a:t>
            </a:r>
            <a:r>
              <a:rPr lang="ar-SA" b="1" dirty="0">
                <a:cs typeface="Nazanin" pitchFamily="2" charset="-78"/>
              </a:rPr>
              <a:t>ت قانوني ورفع موانع دراين زمينه ترسيم نموده است</a:t>
            </a:r>
            <a:r>
              <a:rPr lang="en-US" b="1" dirty="0">
                <a:cs typeface="Nazanin" pitchFamily="2" charset="-78"/>
              </a:rPr>
              <a:t> .</a:t>
            </a:r>
            <a:r>
              <a:rPr lang="ar-SA" b="1" dirty="0">
                <a:cs typeface="Nazanin" pitchFamily="2" charset="-78"/>
              </a:rPr>
              <a:t>درحال حاضر </a:t>
            </a:r>
            <a:r>
              <a:rPr lang="ar-SA" b="1" dirty="0" smtClean="0">
                <a:cs typeface="Nazanin" pitchFamily="2" charset="-78"/>
              </a:rPr>
              <a:t>اجراي</a:t>
            </a:r>
            <a:r>
              <a:rPr lang="fa-IR" b="1" dirty="0" smtClean="0">
                <a:cs typeface="Nazanin" pitchFamily="2" charset="-78"/>
              </a:rPr>
              <a:t> </a:t>
            </a:r>
            <a:r>
              <a:rPr lang="ar-SA" b="1" dirty="0" smtClean="0">
                <a:cs typeface="Nazanin" pitchFamily="2" charset="-78"/>
              </a:rPr>
              <a:t>مهندسي </a:t>
            </a:r>
            <a:r>
              <a:rPr lang="ar-SA" b="1" dirty="0">
                <a:cs typeface="Nazanin" pitchFamily="2" charset="-78"/>
              </a:rPr>
              <a:t>ارزش جنبه جدي به خود گرفته است</a:t>
            </a:r>
            <a:r>
              <a:rPr lang="en-US" b="1" dirty="0">
                <a:cs typeface="Nazanin" pitchFamily="2" charset="-78"/>
              </a:rPr>
              <a:t> .</a:t>
            </a:r>
            <a:r>
              <a:rPr lang="ar-SA" b="1" dirty="0">
                <a:cs typeface="Nazanin" pitchFamily="2" charset="-78"/>
              </a:rPr>
              <a:t>دروزارت راه وترابري </a:t>
            </a:r>
            <a:r>
              <a:rPr lang="ar-SA" b="1" dirty="0" smtClean="0">
                <a:cs typeface="Nazanin" pitchFamily="2" charset="-78"/>
              </a:rPr>
              <a:t>ووزارت</a:t>
            </a:r>
            <a:r>
              <a:rPr lang="fa-IR" b="1" dirty="0" smtClean="0">
                <a:cs typeface="Nazanin" pitchFamily="2" charset="-78"/>
              </a:rPr>
              <a:t> </a:t>
            </a:r>
            <a:r>
              <a:rPr lang="ar-SA" b="1" dirty="0" smtClean="0">
                <a:cs typeface="Nazanin" pitchFamily="2" charset="-78"/>
              </a:rPr>
              <a:t>نيرو،پروژهاي </a:t>
            </a:r>
            <a:r>
              <a:rPr lang="ar-SA" b="1" dirty="0">
                <a:cs typeface="Nazanin" pitchFamily="2" charset="-78"/>
              </a:rPr>
              <a:t>بسياري مورد بررسي مهندسي ارزش قرارگرفته ونتايج </a:t>
            </a:r>
            <a:r>
              <a:rPr lang="ar-SA" b="1" dirty="0" smtClean="0">
                <a:cs typeface="Nazanin" pitchFamily="2" charset="-78"/>
              </a:rPr>
              <a:t>مفيد</a:t>
            </a:r>
            <a:r>
              <a:rPr lang="fa-IR" b="1" dirty="0" smtClean="0">
                <a:cs typeface="Nazanin" pitchFamily="2" charset="-78"/>
              </a:rPr>
              <a:t> </a:t>
            </a:r>
            <a:r>
              <a:rPr lang="ar-SA" b="1" dirty="0" smtClean="0">
                <a:cs typeface="Nazanin" pitchFamily="2" charset="-78"/>
              </a:rPr>
              <a:t>وموثري </a:t>
            </a:r>
            <a:r>
              <a:rPr lang="ar-SA" b="1" dirty="0">
                <a:cs typeface="Nazanin" pitchFamily="2" charset="-78"/>
              </a:rPr>
              <a:t>داشته است</a:t>
            </a:r>
            <a:r>
              <a:rPr lang="en-US" b="1" dirty="0">
                <a:cs typeface="Nazanin" pitchFamily="2" charset="-78"/>
              </a:rPr>
              <a:t>.</a:t>
            </a:r>
            <a:endParaRPr lang="en-US" dirty="0">
              <a:cs typeface="Nazanin" pitchFamily="2" charset="-78"/>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b="1" dirty="0">
                <a:cs typeface="Nazanin" pitchFamily="2" charset="-78"/>
              </a:rPr>
              <a:t>برنامه كاري مهندسي ارزش</a:t>
            </a:r>
            <a:endParaRPr lang="en-US" dirty="0">
              <a:cs typeface="Nazanin" pitchFamily="2" charset="-78"/>
            </a:endParaRPr>
          </a:p>
        </p:txBody>
      </p:sp>
      <p:sp>
        <p:nvSpPr>
          <p:cNvPr id="3" name="Content Placeholder 2"/>
          <p:cNvSpPr>
            <a:spLocks noGrp="1"/>
          </p:cNvSpPr>
          <p:nvPr>
            <p:ph idx="1"/>
          </p:nvPr>
        </p:nvSpPr>
        <p:spPr/>
        <p:txBody>
          <a:bodyPr>
            <a:normAutofit fontScale="92500" lnSpcReduction="10000"/>
          </a:bodyPr>
          <a:lstStyle/>
          <a:p>
            <a:pPr algn="r" rtl="1"/>
            <a:r>
              <a:rPr lang="ar-SA" b="1" dirty="0">
                <a:cs typeface="Nazanin" pitchFamily="2" charset="-78"/>
              </a:rPr>
              <a:t>برنامه كاري مهندسي ارز ش ارايه اي ازرويكردها وعملكرد لازم براي بدست اوردن </a:t>
            </a:r>
            <a:r>
              <a:rPr lang="ar-SA" b="1" dirty="0" smtClean="0">
                <a:cs typeface="Nazanin" pitchFamily="2" charset="-78"/>
              </a:rPr>
              <a:t>جواب</a:t>
            </a:r>
            <a:r>
              <a:rPr lang="fa-IR" b="1" dirty="0" smtClean="0">
                <a:cs typeface="Nazanin" pitchFamily="2" charset="-78"/>
              </a:rPr>
              <a:t> </a:t>
            </a:r>
            <a:r>
              <a:rPr lang="ar-SA" b="1" dirty="0" smtClean="0">
                <a:cs typeface="Nazanin" pitchFamily="2" charset="-78"/>
              </a:rPr>
              <a:t>بهتروموثرتر </a:t>
            </a:r>
            <a:r>
              <a:rPr lang="ar-SA" b="1" dirty="0">
                <a:cs typeface="Nazanin" pitchFamily="2" charset="-78"/>
              </a:rPr>
              <a:t>براي مساله مي </a:t>
            </a:r>
            <a:r>
              <a:rPr lang="ar-SA" b="1" dirty="0" smtClean="0">
                <a:cs typeface="Nazanin" pitchFamily="2" charset="-78"/>
              </a:rPr>
              <a:t>باشد</a:t>
            </a:r>
            <a:r>
              <a:rPr lang="en-US" b="1" dirty="0" smtClean="0">
                <a:cs typeface="Nazanin" pitchFamily="2" charset="-78"/>
              </a:rPr>
              <a:t> </a:t>
            </a:r>
            <a:r>
              <a:rPr lang="en-US" b="1" dirty="0">
                <a:cs typeface="Nazanin" pitchFamily="2" charset="-78"/>
              </a:rPr>
              <a:t>.</a:t>
            </a:r>
            <a:r>
              <a:rPr lang="ar-SA" b="1" dirty="0">
                <a:cs typeface="Nazanin" pitchFamily="2" charset="-78"/>
              </a:rPr>
              <a:t>برنامه </a:t>
            </a:r>
            <a:r>
              <a:rPr lang="ar-SA" b="1" dirty="0" smtClean="0">
                <a:cs typeface="Nazanin" pitchFamily="2" charset="-78"/>
              </a:rPr>
              <a:t>مهندسي </a:t>
            </a:r>
            <a:r>
              <a:rPr lang="ar-SA" b="1" dirty="0">
                <a:cs typeface="Nazanin" pitchFamily="2" charset="-78"/>
              </a:rPr>
              <a:t>ارزش شامل هفت فاز به شرح ذيل </a:t>
            </a:r>
            <a:r>
              <a:rPr lang="ar-SA" b="1" dirty="0" smtClean="0">
                <a:cs typeface="Nazanin" pitchFamily="2" charset="-78"/>
              </a:rPr>
              <a:t>مي</a:t>
            </a:r>
            <a:r>
              <a:rPr lang="fa-IR" b="1" dirty="0" smtClean="0">
                <a:cs typeface="Nazanin" pitchFamily="2" charset="-78"/>
              </a:rPr>
              <a:t> </a:t>
            </a:r>
            <a:r>
              <a:rPr lang="ar-SA" b="1" dirty="0" smtClean="0">
                <a:cs typeface="Nazanin" pitchFamily="2" charset="-78"/>
              </a:rPr>
              <a:t>باشد</a:t>
            </a:r>
            <a:r>
              <a:rPr lang="en-US" b="1" dirty="0" smtClean="0">
                <a:cs typeface="Nazanin" pitchFamily="2" charset="-78"/>
              </a:rPr>
              <a:t>:</a:t>
            </a:r>
            <a:endParaRPr lang="fa-IR" b="1" dirty="0" smtClean="0">
              <a:cs typeface="Nazanin" pitchFamily="2" charset="-78"/>
            </a:endParaRPr>
          </a:p>
          <a:p>
            <a:pPr algn="r" rtl="1"/>
            <a:r>
              <a:rPr lang="fa-IR" b="1" dirty="0">
                <a:cs typeface="Nazanin" pitchFamily="2" charset="-78"/>
              </a:rPr>
              <a:t>1</a:t>
            </a:r>
            <a:r>
              <a:rPr lang="en-US" b="1" dirty="0" smtClean="0">
                <a:cs typeface="Nazanin" pitchFamily="2" charset="-78"/>
              </a:rPr>
              <a:t>. </a:t>
            </a:r>
            <a:r>
              <a:rPr lang="ar-SA" b="1" dirty="0">
                <a:cs typeface="Nazanin" pitchFamily="2" charset="-78"/>
              </a:rPr>
              <a:t>فاز عمومي</a:t>
            </a:r>
            <a:endParaRPr lang="en-US" dirty="0">
              <a:cs typeface="Nazanin" pitchFamily="2" charset="-78"/>
            </a:endParaRPr>
          </a:p>
          <a:p>
            <a:pPr algn="r" rtl="1"/>
            <a:r>
              <a:rPr lang="en-US" b="1" dirty="0" smtClean="0">
                <a:cs typeface="Nazanin" pitchFamily="2" charset="-78"/>
              </a:rPr>
              <a:t>. 2 </a:t>
            </a:r>
            <a:r>
              <a:rPr lang="ar-SA" b="1" dirty="0">
                <a:cs typeface="Nazanin" pitchFamily="2" charset="-78"/>
              </a:rPr>
              <a:t>فاز اطلاعات</a:t>
            </a:r>
            <a:endParaRPr lang="en-US" dirty="0">
              <a:cs typeface="Nazanin" pitchFamily="2" charset="-78"/>
            </a:endParaRPr>
          </a:p>
          <a:p>
            <a:pPr algn="r" rtl="1"/>
            <a:r>
              <a:rPr lang="en-US" b="1" dirty="0" smtClean="0">
                <a:cs typeface="Nazanin" pitchFamily="2" charset="-78"/>
              </a:rPr>
              <a:t>. 3 </a:t>
            </a:r>
            <a:r>
              <a:rPr lang="ar-SA" b="1" dirty="0">
                <a:cs typeface="Nazanin" pitchFamily="2" charset="-78"/>
              </a:rPr>
              <a:t>فازعملكرد</a:t>
            </a:r>
            <a:endParaRPr lang="en-US" dirty="0">
              <a:cs typeface="Nazanin" pitchFamily="2" charset="-78"/>
            </a:endParaRPr>
          </a:p>
          <a:p>
            <a:pPr algn="r" rtl="1"/>
            <a:r>
              <a:rPr lang="en-US" b="1" dirty="0" smtClean="0">
                <a:cs typeface="Nazanin" pitchFamily="2" charset="-78"/>
              </a:rPr>
              <a:t>. 4 </a:t>
            </a:r>
            <a:r>
              <a:rPr lang="ar-SA" b="1" dirty="0">
                <a:cs typeface="Nazanin" pitchFamily="2" charset="-78"/>
              </a:rPr>
              <a:t>فازخلاقيت</a:t>
            </a:r>
            <a:endParaRPr lang="en-US" dirty="0">
              <a:cs typeface="Nazanin" pitchFamily="2" charset="-78"/>
            </a:endParaRPr>
          </a:p>
          <a:p>
            <a:pPr algn="r" rtl="1"/>
            <a:r>
              <a:rPr lang="en-US" b="1" dirty="0" smtClean="0">
                <a:cs typeface="Nazanin" pitchFamily="2" charset="-78"/>
              </a:rPr>
              <a:t>. 5 </a:t>
            </a:r>
            <a:r>
              <a:rPr lang="ar-SA" b="1" dirty="0">
                <a:cs typeface="Nazanin" pitchFamily="2" charset="-78"/>
              </a:rPr>
              <a:t>فازارزيابي</a:t>
            </a:r>
            <a:endParaRPr lang="en-US" dirty="0">
              <a:cs typeface="Nazanin" pitchFamily="2" charset="-78"/>
            </a:endParaRPr>
          </a:p>
          <a:p>
            <a:pPr algn="r" rtl="1"/>
            <a:r>
              <a:rPr lang="en-US" b="1" dirty="0" smtClean="0">
                <a:cs typeface="Nazanin" pitchFamily="2" charset="-78"/>
              </a:rPr>
              <a:t>. 6 </a:t>
            </a:r>
            <a:r>
              <a:rPr lang="ar-SA" b="1" dirty="0" smtClean="0">
                <a:cs typeface="Nazanin" pitchFamily="2" charset="-78"/>
              </a:rPr>
              <a:t>فازبررسي </a:t>
            </a:r>
            <a:r>
              <a:rPr lang="ar-SA" b="1" dirty="0">
                <a:cs typeface="Nazanin" pitchFamily="2" charset="-78"/>
              </a:rPr>
              <a:t>وتوسعه</a:t>
            </a:r>
            <a:endParaRPr lang="en-US" dirty="0">
              <a:cs typeface="Nazanin" pitchFamily="2" charset="-78"/>
            </a:endParaRPr>
          </a:p>
          <a:p>
            <a:pPr algn="r" rtl="1"/>
            <a:r>
              <a:rPr lang="en-US" b="1" dirty="0" smtClean="0">
                <a:cs typeface="Nazanin" pitchFamily="2" charset="-78"/>
              </a:rPr>
              <a:t>. 7 </a:t>
            </a:r>
            <a:r>
              <a:rPr lang="ar-SA" b="1" dirty="0">
                <a:cs typeface="Nazanin" pitchFamily="2" charset="-78"/>
              </a:rPr>
              <a:t>فازتوصيه</a:t>
            </a:r>
            <a:endParaRPr lang="en-US" dirty="0">
              <a:cs typeface="Nazanin" pitchFamily="2" charset="-78"/>
            </a:endParaRPr>
          </a:p>
          <a:p>
            <a:pPr algn="r">
              <a:buNone/>
            </a:pPr>
            <a:endParaRPr lang="en-US" dirty="0">
              <a:cs typeface="Nazanin"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ar-SA" b="1" dirty="0" smtClean="0">
                <a:cs typeface="Nazanin" pitchFamily="2" charset="-78"/>
              </a:rPr>
              <a:t>فازعمومي</a:t>
            </a:r>
            <a:r>
              <a:rPr lang="fa-IR" b="1" dirty="0" smtClean="0">
                <a:cs typeface="Nazanin" pitchFamily="2" charset="-78"/>
              </a:rPr>
              <a:t>-</a:t>
            </a:r>
            <a:r>
              <a:rPr lang="ar-SA" b="1" dirty="0" smtClean="0">
                <a:cs typeface="Nazanin" pitchFamily="2" charset="-78"/>
              </a:rPr>
              <a:t> فاز اطلاعات </a:t>
            </a:r>
            <a:endParaRPr lang="en-US" dirty="0">
              <a:cs typeface="Nazanin" pitchFamily="2" charset="-78"/>
            </a:endParaRPr>
          </a:p>
        </p:txBody>
      </p:sp>
      <p:sp>
        <p:nvSpPr>
          <p:cNvPr id="3" name="Content Placeholder 2"/>
          <p:cNvSpPr>
            <a:spLocks noGrp="1"/>
          </p:cNvSpPr>
          <p:nvPr>
            <p:ph idx="1"/>
          </p:nvPr>
        </p:nvSpPr>
        <p:spPr/>
        <p:txBody>
          <a:bodyPr>
            <a:normAutofit/>
          </a:bodyPr>
          <a:lstStyle/>
          <a:p>
            <a:pPr algn="just" rtl="1"/>
            <a:r>
              <a:rPr lang="ar-SA" b="1" dirty="0">
                <a:cs typeface="Nazanin" pitchFamily="2" charset="-78"/>
              </a:rPr>
              <a:t>درطول فازعمومي </a:t>
            </a:r>
            <a:r>
              <a:rPr lang="ar-SA" b="1" dirty="0" smtClean="0">
                <a:cs typeface="Nazanin" pitchFamily="2" charset="-78"/>
              </a:rPr>
              <a:t>روند</a:t>
            </a:r>
            <a:r>
              <a:rPr lang="fa-IR" b="1" dirty="0">
                <a:cs typeface="Nazanin" pitchFamily="2" charset="-78"/>
              </a:rPr>
              <a:t> </a:t>
            </a:r>
            <a:r>
              <a:rPr lang="ar-SA" b="1" dirty="0" smtClean="0">
                <a:cs typeface="Nazanin" pitchFamily="2" charset="-78"/>
              </a:rPr>
              <a:t>را</a:t>
            </a:r>
            <a:r>
              <a:rPr lang="fa-IR" b="1" dirty="0" smtClean="0">
                <a:cs typeface="Nazanin" pitchFamily="2" charset="-78"/>
              </a:rPr>
              <a:t> </a:t>
            </a:r>
            <a:r>
              <a:rPr lang="ar-SA" b="1" dirty="0" smtClean="0">
                <a:cs typeface="Nazanin" pitchFamily="2" charset="-78"/>
              </a:rPr>
              <a:t>باسازماندهي </a:t>
            </a:r>
            <a:r>
              <a:rPr lang="ar-SA" b="1" dirty="0">
                <a:cs typeface="Nazanin" pitchFamily="2" charset="-78"/>
              </a:rPr>
              <a:t>نيروي كار،مشخص نمودن </a:t>
            </a:r>
            <a:r>
              <a:rPr lang="ar-SA" b="1" dirty="0" smtClean="0">
                <a:cs typeface="Nazanin" pitchFamily="2" charset="-78"/>
              </a:rPr>
              <a:t>تصميم</a:t>
            </a:r>
            <a:r>
              <a:rPr lang="fa-IR" b="1" dirty="0" smtClean="0">
                <a:cs typeface="Nazanin" pitchFamily="2" charset="-78"/>
              </a:rPr>
              <a:t> </a:t>
            </a:r>
            <a:r>
              <a:rPr lang="ar-SA" b="1" dirty="0" smtClean="0">
                <a:cs typeface="Nazanin" pitchFamily="2" charset="-78"/>
              </a:rPr>
              <a:t>گيرنده،انتخاب محدوده</a:t>
            </a:r>
            <a:r>
              <a:rPr lang="fa-IR" b="1" dirty="0" smtClean="0">
                <a:cs typeface="Nazanin" pitchFamily="2" charset="-78"/>
              </a:rPr>
              <a:t> </a:t>
            </a:r>
            <a:r>
              <a:rPr lang="ar-SA" b="1" dirty="0" smtClean="0">
                <a:cs typeface="Nazanin" pitchFamily="2" charset="-78"/>
              </a:rPr>
              <a:t>كار،تخصيص </a:t>
            </a:r>
            <a:r>
              <a:rPr lang="ar-SA" b="1" dirty="0">
                <a:cs typeface="Nazanin" pitchFamily="2" charset="-78"/>
              </a:rPr>
              <a:t>عملكرد به هركدام از اجزائ </a:t>
            </a:r>
            <a:r>
              <a:rPr lang="ar-SA" b="1" dirty="0" smtClean="0">
                <a:cs typeface="Nazanin" pitchFamily="2" charset="-78"/>
              </a:rPr>
              <a:t>وجهت</a:t>
            </a:r>
            <a:r>
              <a:rPr lang="fa-IR" b="1" dirty="0" smtClean="0">
                <a:cs typeface="Nazanin" pitchFamily="2" charset="-78"/>
              </a:rPr>
              <a:t> </a:t>
            </a:r>
            <a:r>
              <a:rPr lang="ar-SA" b="1" dirty="0" smtClean="0">
                <a:cs typeface="Nazanin" pitchFamily="2" charset="-78"/>
              </a:rPr>
              <a:t>دهي </a:t>
            </a:r>
            <a:r>
              <a:rPr lang="ar-SA" b="1" dirty="0">
                <a:cs typeface="Nazanin" pitchFamily="2" charset="-78"/>
              </a:rPr>
              <a:t>به كار گروهي سامان داده مي </a:t>
            </a:r>
            <a:r>
              <a:rPr lang="fa-IR" b="1" dirty="0" smtClean="0">
                <a:cs typeface="Nazanin" pitchFamily="2" charset="-78"/>
              </a:rPr>
              <a:t>شوند</a:t>
            </a:r>
            <a:r>
              <a:rPr lang="en-US" b="1" dirty="0" smtClean="0">
                <a:cs typeface="Nazanin" pitchFamily="2" charset="-78"/>
              </a:rPr>
              <a:t>.</a:t>
            </a:r>
            <a:endParaRPr lang="en-US" dirty="0">
              <a:cs typeface="Nazanin" pitchFamily="2" charset="-78"/>
            </a:endParaRPr>
          </a:p>
          <a:p>
            <a:pPr algn="just" rtl="1"/>
            <a:r>
              <a:rPr lang="ar-SA" b="1" dirty="0">
                <a:cs typeface="Nazanin" pitchFamily="2" charset="-78"/>
              </a:rPr>
              <a:t>در فاز اطلاعات مساله به اشكال خاص تجزيه مي </a:t>
            </a:r>
            <a:r>
              <a:rPr lang="ar-SA" b="1" dirty="0" smtClean="0">
                <a:cs typeface="Nazanin" pitchFamily="2" charset="-78"/>
              </a:rPr>
              <a:t>شود</a:t>
            </a:r>
            <a:r>
              <a:rPr lang="en-US" b="1" dirty="0" smtClean="0">
                <a:cs typeface="Nazanin" pitchFamily="2" charset="-78"/>
              </a:rPr>
              <a:t> </a:t>
            </a:r>
            <a:r>
              <a:rPr lang="ar-SA" b="1" dirty="0" smtClean="0">
                <a:cs typeface="Nazanin" pitchFamily="2" charset="-78"/>
              </a:rPr>
              <a:t>ازكلي </a:t>
            </a:r>
            <a:r>
              <a:rPr lang="ar-SA" b="1" dirty="0">
                <a:cs typeface="Nazanin" pitchFamily="2" charset="-78"/>
              </a:rPr>
              <a:t>گويي پرهيز </a:t>
            </a:r>
            <a:r>
              <a:rPr lang="ar-SA" b="1" dirty="0" smtClean="0">
                <a:cs typeface="Nazanin" pitchFamily="2" charset="-78"/>
              </a:rPr>
              <a:t>مي</a:t>
            </a:r>
            <a:r>
              <a:rPr lang="fa-IR" b="1" dirty="0" smtClean="0">
                <a:cs typeface="Nazanin" pitchFamily="2" charset="-78"/>
              </a:rPr>
              <a:t> </a:t>
            </a:r>
            <a:r>
              <a:rPr lang="ar-SA" b="1" dirty="0" smtClean="0">
                <a:cs typeface="Nazanin" pitchFamily="2" charset="-78"/>
              </a:rPr>
              <a:t>گردد</a:t>
            </a:r>
            <a:r>
              <a:rPr lang="en-US" b="1" dirty="0">
                <a:cs typeface="Nazanin" pitchFamily="2" charset="-78"/>
              </a:rPr>
              <a:t>.</a:t>
            </a:r>
            <a:r>
              <a:rPr lang="ar-SA" b="1" dirty="0">
                <a:cs typeface="Nazanin" pitchFamily="2" charset="-78"/>
              </a:rPr>
              <a:t>تمامي اطلاعات مربوط بطور دقيق ومعني دار جمع اوري مي </a:t>
            </a:r>
            <a:r>
              <a:rPr lang="ar-SA" b="1" dirty="0" smtClean="0">
                <a:cs typeface="Nazanin" pitchFamily="2" charset="-78"/>
              </a:rPr>
              <a:t>شود</a:t>
            </a:r>
            <a:r>
              <a:rPr lang="fa-IR" b="1" dirty="0" smtClean="0">
                <a:cs typeface="Nazanin" pitchFamily="2" charset="-78"/>
              </a:rPr>
              <a:t> </a:t>
            </a:r>
            <a:r>
              <a:rPr lang="ar-SA" b="1" dirty="0" smtClean="0">
                <a:cs typeface="Nazanin" pitchFamily="2" charset="-78"/>
              </a:rPr>
              <a:t>تا درتصميم </a:t>
            </a:r>
            <a:r>
              <a:rPr lang="ar-SA" b="1" dirty="0">
                <a:cs typeface="Nazanin" pitchFamily="2" charset="-78"/>
              </a:rPr>
              <a:t>گيري كمك </a:t>
            </a:r>
            <a:r>
              <a:rPr lang="ar-SA" b="1" dirty="0" smtClean="0">
                <a:cs typeface="Nazanin" pitchFamily="2" charset="-78"/>
              </a:rPr>
              <a:t>نمايد</a:t>
            </a:r>
            <a:r>
              <a:rPr lang="fa-IR" b="1" dirty="0" smtClean="0">
                <a:cs typeface="Nazanin" pitchFamily="2" charset="-78"/>
              </a:rPr>
              <a:t>.</a:t>
            </a:r>
            <a:endParaRPr lang="en-US" dirty="0">
              <a:cs typeface="Nazanin"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ar-SA" b="1" dirty="0" smtClean="0">
                <a:cs typeface="Nazanin" pitchFamily="2" charset="-78"/>
              </a:rPr>
              <a:t>فازعملكرد</a:t>
            </a:r>
            <a:r>
              <a:rPr lang="fa-IR" b="1" dirty="0" smtClean="0">
                <a:cs typeface="Nazanin" pitchFamily="2" charset="-78"/>
              </a:rPr>
              <a:t>-</a:t>
            </a:r>
            <a:r>
              <a:rPr lang="ar-SA" b="1" dirty="0" smtClean="0">
                <a:cs typeface="Nazanin" pitchFamily="2" charset="-78"/>
              </a:rPr>
              <a:t> فاز خلاقيت</a:t>
            </a:r>
            <a:endParaRPr lang="en-US" dirty="0">
              <a:cs typeface="Nazanin" pitchFamily="2" charset="-78"/>
            </a:endParaRPr>
          </a:p>
        </p:txBody>
      </p:sp>
      <p:sp>
        <p:nvSpPr>
          <p:cNvPr id="3" name="Content Placeholder 2"/>
          <p:cNvSpPr>
            <a:spLocks noGrp="1"/>
          </p:cNvSpPr>
          <p:nvPr>
            <p:ph idx="1"/>
          </p:nvPr>
        </p:nvSpPr>
        <p:spPr/>
        <p:txBody>
          <a:bodyPr>
            <a:normAutofit/>
          </a:bodyPr>
          <a:lstStyle/>
          <a:p>
            <a:pPr algn="just" rtl="1"/>
            <a:r>
              <a:rPr lang="ar-SA" b="1" dirty="0" smtClean="0">
                <a:cs typeface="Nazanin" pitchFamily="2" charset="-78"/>
              </a:rPr>
              <a:t>فازعملكرد </a:t>
            </a:r>
            <a:r>
              <a:rPr lang="ar-SA" b="1" dirty="0">
                <a:cs typeface="Nazanin" pitchFamily="2" charset="-78"/>
              </a:rPr>
              <a:t>مشتمل بر كليه تلاش هايي </a:t>
            </a:r>
            <a:r>
              <a:rPr lang="ar-SA" b="1" dirty="0" smtClean="0">
                <a:cs typeface="Nazanin" pitchFamily="2" charset="-78"/>
              </a:rPr>
              <a:t>است </a:t>
            </a:r>
            <a:r>
              <a:rPr lang="ar-SA" b="1" dirty="0">
                <a:cs typeface="Nazanin" pitchFamily="2" charset="-78"/>
              </a:rPr>
              <a:t>كه براي ارزش صورت </a:t>
            </a:r>
            <a:r>
              <a:rPr lang="ar-SA" b="1" dirty="0" smtClean="0">
                <a:cs typeface="Nazanin" pitchFamily="2" charset="-78"/>
              </a:rPr>
              <a:t>مي</a:t>
            </a:r>
            <a:r>
              <a:rPr lang="fa-IR" b="1" dirty="0" smtClean="0">
                <a:cs typeface="Nazanin" pitchFamily="2" charset="-78"/>
              </a:rPr>
              <a:t> </a:t>
            </a:r>
            <a:r>
              <a:rPr lang="ar-SA" b="1" dirty="0" smtClean="0">
                <a:cs typeface="Nazanin" pitchFamily="2" charset="-78"/>
              </a:rPr>
              <a:t>گيرد</a:t>
            </a:r>
            <a:r>
              <a:rPr lang="en-US" b="1" dirty="0">
                <a:cs typeface="Nazanin" pitchFamily="2" charset="-78"/>
              </a:rPr>
              <a:t>.</a:t>
            </a:r>
            <a:r>
              <a:rPr lang="ar-SA" b="1" dirty="0">
                <a:cs typeface="Nazanin" pitchFamily="2" charset="-78"/>
              </a:rPr>
              <a:t>عملكردهاي اصلي وفرعي تعريف مي </a:t>
            </a:r>
            <a:r>
              <a:rPr lang="ar-SA" b="1" dirty="0" smtClean="0">
                <a:cs typeface="Nazanin" pitchFamily="2" charset="-78"/>
              </a:rPr>
              <a:t>شوند</a:t>
            </a:r>
            <a:r>
              <a:rPr lang="en-US" b="1" dirty="0" smtClean="0">
                <a:cs typeface="Nazanin" pitchFamily="2" charset="-78"/>
              </a:rPr>
              <a:t> </a:t>
            </a:r>
            <a:r>
              <a:rPr lang="en-US" b="1" dirty="0">
                <a:cs typeface="Nazanin" pitchFamily="2" charset="-78"/>
              </a:rPr>
              <a:t>.</a:t>
            </a:r>
            <a:r>
              <a:rPr lang="ar-SA" b="1" dirty="0">
                <a:cs typeface="Nazanin" pitchFamily="2" charset="-78"/>
              </a:rPr>
              <a:t>عمل در تركيب دو </a:t>
            </a:r>
            <a:r>
              <a:rPr lang="ar-SA" b="1" dirty="0" smtClean="0">
                <a:cs typeface="Nazanin" pitchFamily="2" charset="-78"/>
              </a:rPr>
              <a:t>كلمه</a:t>
            </a:r>
            <a:r>
              <a:rPr lang="fa-IR" b="1" dirty="0" smtClean="0">
                <a:cs typeface="Nazanin" pitchFamily="2" charset="-78"/>
              </a:rPr>
              <a:t> </a:t>
            </a:r>
            <a:r>
              <a:rPr lang="ar-SA" b="1" dirty="0" smtClean="0">
                <a:cs typeface="Nazanin" pitchFamily="2" charset="-78"/>
              </a:rPr>
              <a:t>فعل </a:t>
            </a:r>
            <a:r>
              <a:rPr lang="ar-SA" b="1" dirty="0">
                <a:cs typeface="Nazanin" pitchFamily="2" charset="-78"/>
              </a:rPr>
              <a:t>و </a:t>
            </a:r>
            <a:r>
              <a:rPr lang="ar-SA" b="1" dirty="0" smtClean="0">
                <a:cs typeface="Nazanin" pitchFamily="2" charset="-78"/>
              </a:rPr>
              <a:t>اس</a:t>
            </a:r>
            <a:r>
              <a:rPr lang="fa-IR" b="1" dirty="0" smtClean="0">
                <a:cs typeface="Nazanin" pitchFamily="2" charset="-78"/>
              </a:rPr>
              <a:t>م</a:t>
            </a:r>
            <a:r>
              <a:rPr lang="ar-SA" b="1" dirty="0" smtClean="0">
                <a:cs typeface="Nazanin" pitchFamily="2" charset="-78"/>
              </a:rPr>
              <a:t> بيان </a:t>
            </a:r>
            <a:r>
              <a:rPr lang="ar-SA" b="1" dirty="0">
                <a:cs typeface="Nazanin" pitchFamily="2" charset="-78"/>
              </a:rPr>
              <a:t>مي </a:t>
            </a:r>
            <a:r>
              <a:rPr lang="ar-SA" b="1" dirty="0" smtClean="0">
                <a:cs typeface="Nazanin" pitchFamily="2" charset="-78"/>
              </a:rPr>
              <a:t>گردد</a:t>
            </a:r>
            <a:r>
              <a:rPr lang="en-US" b="1" dirty="0" smtClean="0">
                <a:cs typeface="Nazanin" pitchFamily="2" charset="-78"/>
              </a:rPr>
              <a:t> </a:t>
            </a:r>
            <a:r>
              <a:rPr lang="en-US" b="1" dirty="0">
                <a:cs typeface="Nazanin" pitchFamily="2" charset="-78"/>
              </a:rPr>
              <a:t>.</a:t>
            </a:r>
            <a:r>
              <a:rPr lang="ar-SA" b="1" dirty="0">
                <a:cs typeface="Nazanin" pitchFamily="2" charset="-78"/>
              </a:rPr>
              <a:t>اولي بيانگر عملي است كه جزء مورد نظر انجام </a:t>
            </a:r>
            <a:r>
              <a:rPr lang="ar-SA" b="1" dirty="0" smtClean="0">
                <a:cs typeface="Nazanin" pitchFamily="2" charset="-78"/>
              </a:rPr>
              <a:t>ميدهدواسم </a:t>
            </a:r>
            <a:r>
              <a:rPr lang="ar-SA" b="1" dirty="0">
                <a:cs typeface="Nazanin" pitchFamily="2" charset="-78"/>
              </a:rPr>
              <a:t>بيانگر شيء مورد عمل ويا ان چيزي است كه عمل روي ان </a:t>
            </a:r>
            <a:r>
              <a:rPr lang="ar-SA" b="1" dirty="0" smtClean="0">
                <a:cs typeface="Nazanin" pitchFamily="2" charset="-78"/>
              </a:rPr>
              <a:t>صورت</a:t>
            </a:r>
            <a:r>
              <a:rPr lang="fa-IR" b="1" dirty="0" smtClean="0">
                <a:cs typeface="Nazanin" pitchFamily="2" charset="-78"/>
              </a:rPr>
              <a:t> </a:t>
            </a:r>
            <a:r>
              <a:rPr lang="ar-SA" b="1" dirty="0" smtClean="0">
                <a:cs typeface="Nazanin" pitchFamily="2" charset="-78"/>
              </a:rPr>
              <a:t>مي گيرد</a:t>
            </a:r>
            <a:r>
              <a:rPr lang="fa-IR" b="1" dirty="0" smtClean="0">
                <a:cs typeface="Nazanin" pitchFamily="2" charset="-78"/>
              </a:rPr>
              <a:t>.</a:t>
            </a:r>
          </a:p>
          <a:p>
            <a:pPr algn="just" rtl="1"/>
            <a:r>
              <a:rPr lang="ar-SA" b="1" dirty="0" smtClean="0">
                <a:cs typeface="Nazanin" pitchFamily="2" charset="-78"/>
              </a:rPr>
              <a:t>در</a:t>
            </a:r>
            <a:r>
              <a:rPr lang="fa-IR" b="1" dirty="0" smtClean="0">
                <a:cs typeface="Nazanin" pitchFamily="2" charset="-78"/>
              </a:rPr>
              <a:t> </a:t>
            </a:r>
            <a:r>
              <a:rPr lang="ar-SA" b="1" dirty="0" smtClean="0">
                <a:cs typeface="Nazanin" pitchFamily="2" charset="-78"/>
              </a:rPr>
              <a:t>فاز خلاقيت، </a:t>
            </a:r>
            <a:r>
              <a:rPr lang="ar-SA" b="1" dirty="0">
                <a:cs typeface="Nazanin" pitchFamily="2" charset="-78"/>
              </a:rPr>
              <a:t>روشهاي خلق ايده هاي جديد بكارگرفته مي شو د</a:t>
            </a:r>
            <a:r>
              <a:rPr lang="en-US" b="1" dirty="0">
                <a:cs typeface="Nazanin" pitchFamily="2" charset="-78"/>
              </a:rPr>
              <a:t> .</a:t>
            </a:r>
            <a:r>
              <a:rPr lang="ar-SA" b="1" dirty="0">
                <a:cs typeface="Nazanin" pitchFamily="2" charset="-78"/>
              </a:rPr>
              <a:t>اين </a:t>
            </a:r>
            <a:r>
              <a:rPr lang="ar-SA" b="1" dirty="0" smtClean="0">
                <a:cs typeface="Nazanin" pitchFamily="2" charset="-78"/>
              </a:rPr>
              <a:t>روش</a:t>
            </a:r>
            <a:r>
              <a:rPr lang="fa-IR" b="1" dirty="0" smtClean="0">
                <a:cs typeface="Nazanin" pitchFamily="2" charset="-78"/>
              </a:rPr>
              <a:t> </a:t>
            </a:r>
            <a:r>
              <a:rPr lang="ar-SA" b="1" dirty="0" smtClean="0">
                <a:cs typeface="Nazanin" pitchFamily="2" charset="-78"/>
              </a:rPr>
              <a:t>براي </a:t>
            </a:r>
            <a:r>
              <a:rPr lang="ar-SA" b="1" dirty="0">
                <a:cs typeface="Nazanin" pitchFamily="2" charset="-78"/>
              </a:rPr>
              <a:t>خلق </a:t>
            </a:r>
            <a:r>
              <a:rPr lang="ar-SA" b="1" dirty="0" smtClean="0">
                <a:cs typeface="Nazanin" pitchFamily="2" charset="-78"/>
              </a:rPr>
              <a:t>انبوهي </a:t>
            </a:r>
            <a:r>
              <a:rPr lang="ar-SA" b="1" dirty="0">
                <a:cs typeface="Nazanin" pitchFamily="2" charset="-78"/>
              </a:rPr>
              <a:t>از </a:t>
            </a:r>
            <a:r>
              <a:rPr lang="ar-SA" b="1" dirty="0" smtClean="0">
                <a:cs typeface="Nazanin" pitchFamily="2" charset="-78"/>
              </a:rPr>
              <a:t>ايده</a:t>
            </a:r>
            <a:r>
              <a:rPr lang="fa-IR" b="1" dirty="0" smtClean="0">
                <a:cs typeface="Nazanin" pitchFamily="2" charset="-78"/>
              </a:rPr>
              <a:t> </a:t>
            </a:r>
            <a:r>
              <a:rPr lang="ar-SA" b="1" dirty="0" smtClean="0">
                <a:cs typeface="Nazanin" pitchFamily="2" charset="-78"/>
              </a:rPr>
              <a:t>ها</a:t>
            </a:r>
            <a:r>
              <a:rPr lang="fa-IR" b="1" dirty="0" smtClean="0">
                <a:cs typeface="Nazanin" pitchFamily="2" charset="-78"/>
              </a:rPr>
              <a:t> </a:t>
            </a:r>
            <a:r>
              <a:rPr lang="ar-SA" b="1" dirty="0" smtClean="0">
                <a:cs typeface="Nazanin" pitchFamily="2" charset="-78"/>
              </a:rPr>
              <a:t>در</a:t>
            </a:r>
            <a:r>
              <a:rPr lang="fa-IR" b="1" dirty="0" smtClean="0">
                <a:cs typeface="Nazanin" pitchFamily="2" charset="-78"/>
              </a:rPr>
              <a:t> </a:t>
            </a:r>
            <a:r>
              <a:rPr lang="ar-SA" b="1" dirty="0" smtClean="0">
                <a:cs typeface="Nazanin" pitchFamily="2" charset="-78"/>
              </a:rPr>
              <a:t>رابطه </a:t>
            </a:r>
            <a:r>
              <a:rPr lang="ar-SA" b="1" dirty="0">
                <a:cs typeface="Nazanin" pitchFamily="2" charset="-78"/>
              </a:rPr>
              <a:t>با محصولات</a:t>
            </a:r>
            <a:r>
              <a:rPr lang="ar-SA" b="1" dirty="0" smtClean="0">
                <a:cs typeface="Nazanin" pitchFamily="2" charset="-78"/>
              </a:rPr>
              <a:t>،</a:t>
            </a:r>
            <a:r>
              <a:rPr lang="fa-IR" b="1" dirty="0" smtClean="0">
                <a:cs typeface="Nazanin" pitchFamily="2" charset="-78"/>
              </a:rPr>
              <a:t> </a:t>
            </a:r>
            <a:r>
              <a:rPr lang="ar-SA" b="1" dirty="0" smtClean="0">
                <a:cs typeface="Nazanin" pitchFamily="2" charset="-78"/>
              </a:rPr>
              <a:t>فرايندها،</a:t>
            </a:r>
            <a:r>
              <a:rPr lang="fa-IR" b="1" dirty="0" smtClean="0">
                <a:cs typeface="Nazanin" pitchFamily="2" charset="-78"/>
              </a:rPr>
              <a:t> </a:t>
            </a:r>
            <a:r>
              <a:rPr lang="ar-SA" b="1" dirty="0" smtClean="0">
                <a:cs typeface="Nazanin" pitchFamily="2" charset="-78"/>
              </a:rPr>
              <a:t>روش</a:t>
            </a:r>
            <a:r>
              <a:rPr lang="fa-IR" b="1" dirty="0" smtClean="0">
                <a:cs typeface="Nazanin" pitchFamily="2" charset="-78"/>
              </a:rPr>
              <a:t> </a:t>
            </a:r>
            <a:r>
              <a:rPr lang="ar-SA" b="1" dirty="0" smtClean="0">
                <a:cs typeface="Nazanin" pitchFamily="2" charset="-78"/>
              </a:rPr>
              <a:t>ها</a:t>
            </a:r>
            <a:r>
              <a:rPr lang="fa-IR" b="1" dirty="0" smtClean="0">
                <a:cs typeface="Nazanin" pitchFamily="2" charset="-78"/>
              </a:rPr>
              <a:t> </a:t>
            </a:r>
            <a:r>
              <a:rPr lang="ar-SA" b="1" dirty="0" smtClean="0">
                <a:cs typeface="Nazanin" pitchFamily="2" charset="-78"/>
              </a:rPr>
              <a:t>وغيره</a:t>
            </a:r>
            <a:r>
              <a:rPr lang="fa-IR" b="1" dirty="0" smtClean="0">
                <a:cs typeface="Nazanin" pitchFamily="2" charset="-78"/>
              </a:rPr>
              <a:t> </a:t>
            </a:r>
            <a:r>
              <a:rPr lang="ar-SA" b="1" dirty="0" smtClean="0">
                <a:cs typeface="Nazanin" pitchFamily="2" charset="-78"/>
              </a:rPr>
              <a:t>براي </a:t>
            </a:r>
            <a:r>
              <a:rPr lang="ar-SA" b="1" dirty="0">
                <a:cs typeface="Nazanin" pitchFamily="2" charset="-78"/>
              </a:rPr>
              <a:t>رسيدن به عملكرد ويا عملكردهاي تعريف شده بكار مي رود</a:t>
            </a:r>
            <a:r>
              <a:rPr lang="en-US" b="1" dirty="0">
                <a:cs typeface="Nazanin" pitchFamily="2" charset="-78"/>
              </a:rPr>
              <a:t>.</a:t>
            </a:r>
            <a:endParaRPr lang="en-US" dirty="0">
              <a:cs typeface="Nazanin" pitchFamily="2" charset="-78"/>
            </a:endParaRPr>
          </a:p>
          <a:p>
            <a:pPr algn="just" rtl="1"/>
            <a:endParaRPr lang="en-US" dirty="0">
              <a:cs typeface="Nazanin" pitchFamily="2" charset="-78"/>
            </a:endParaRPr>
          </a:p>
          <a:p>
            <a:pPr algn="just" rtl="1"/>
            <a:endParaRPr lang="en-US" dirty="0">
              <a:cs typeface="Nazanin" pitchFamily="2" charset="-78"/>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ar-SA" b="1" dirty="0" smtClean="0">
                <a:cs typeface="Nazanin" pitchFamily="2" charset="-78"/>
              </a:rPr>
              <a:t> فازارزيابي</a:t>
            </a:r>
            <a:r>
              <a:rPr lang="fa-IR" b="1" dirty="0" smtClean="0">
                <a:cs typeface="Nazanin" pitchFamily="2" charset="-78"/>
              </a:rPr>
              <a:t>-فاز بررسي وتوسعه</a:t>
            </a:r>
            <a:endParaRPr lang="en-US" dirty="0">
              <a:cs typeface="Nazanin" pitchFamily="2" charset="-78"/>
            </a:endParaRPr>
          </a:p>
        </p:txBody>
      </p:sp>
      <p:sp>
        <p:nvSpPr>
          <p:cNvPr id="3" name="Content Placeholder 2"/>
          <p:cNvSpPr>
            <a:spLocks noGrp="1"/>
          </p:cNvSpPr>
          <p:nvPr>
            <p:ph idx="1"/>
          </p:nvPr>
        </p:nvSpPr>
        <p:spPr/>
        <p:txBody>
          <a:bodyPr>
            <a:normAutofit/>
          </a:bodyPr>
          <a:lstStyle/>
          <a:p>
            <a:pPr algn="just" rtl="1"/>
            <a:r>
              <a:rPr lang="ar-SA" b="1" dirty="0">
                <a:cs typeface="Nazanin" pitchFamily="2" charset="-78"/>
              </a:rPr>
              <a:t>در </a:t>
            </a:r>
            <a:r>
              <a:rPr lang="ar-SA" b="1" dirty="0" smtClean="0">
                <a:cs typeface="Nazanin" pitchFamily="2" charset="-78"/>
              </a:rPr>
              <a:t>فازارزيابي،</a:t>
            </a:r>
            <a:r>
              <a:rPr lang="fa-IR" b="1" dirty="0" smtClean="0">
                <a:cs typeface="Nazanin" pitchFamily="2" charset="-78"/>
              </a:rPr>
              <a:t> </a:t>
            </a:r>
            <a:r>
              <a:rPr lang="ar-SA" b="1" dirty="0" smtClean="0">
                <a:cs typeface="Nazanin" pitchFamily="2" charset="-78"/>
              </a:rPr>
              <a:t>ذهن </a:t>
            </a:r>
            <a:r>
              <a:rPr lang="ar-SA" b="1" dirty="0">
                <a:cs typeface="Nazanin" pitchFamily="2" charset="-78"/>
              </a:rPr>
              <a:t>قضاوت گرا به فعاليت وادارمي </a:t>
            </a:r>
            <a:r>
              <a:rPr lang="fa-IR" b="1" dirty="0" smtClean="0">
                <a:cs typeface="Nazanin" pitchFamily="2" charset="-78"/>
              </a:rPr>
              <a:t>شو</a:t>
            </a:r>
            <a:r>
              <a:rPr lang="ar-SA" b="1" dirty="0" smtClean="0">
                <a:cs typeface="Nazanin" pitchFamily="2" charset="-78"/>
              </a:rPr>
              <a:t>د</a:t>
            </a:r>
            <a:r>
              <a:rPr lang="en-US" b="1" dirty="0" smtClean="0">
                <a:cs typeface="Nazanin" pitchFamily="2" charset="-78"/>
              </a:rPr>
              <a:t> </a:t>
            </a:r>
            <a:r>
              <a:rPr lang="ar-SA" b="1" dirty="0" smtClean="0">
                <a:cs typeface="Nazanin" pitchFamily="2" charset="-78"/>
              </a:rPr>
              <a:t>عقايد </a:t>
            </a:r>
            <a:r>
              <a:rPr lang="ar-SA" b="1" dirty="0">
                <a:cs typeface="Nazanin" pitchFamily="2" charset="-78"/>
              </a:rPr>
              <a:t>وايده هايي </a:t>
            </a:r>
            <a:r>
              <a:rPr lang="ar-SA" b="1" dirty="0" smtClean="0">
                <a:cs typeface="Nazanin" pitchFamily="2" charset="-78"/>
              </a:rPr>
              <a:t>كه</a:t>
            </a:r>
            <a:r>
              <a:rPr lang="fa-IR" b="1" dirty="0" smtClean="0">
                <a:cs typeface="Nazanin" pitchFamily="2" charset="-78"/>
              </a:rPr>
              <a:t> </a:t>
            </a:r>
            <a:r>
              <a:rPr lang="ar-SA" b="1" dirty="0" smtClean="0">
                <a:cs typeface="Nazanin" pitchFamily="2" charset="-78"/>
              </a:rPr>
              <a:t>كه </a:t>
            </a:r>
            <a:r>
              <a:rPr lang="ar-SA" b="1" dirty="0">
                <a:cs typeface="Nazanin" pitchFamily="2" charset="-78"/>
              </a:rPr>
              <a:t>درفاز خلاقيت ايجاد گرديد </a:t>
            </a:r>
            <a:r>
              <a:rPr lang="ar-SA" b="1" dirty="0" smtClean="0">
                <a:cs typeface="Nazanin" pitchFamily="2" charset="-78"/>
              </a:rPr>
              <a:t>تصفيه،</a:t>
            </a:r>
            <a:r>
              <a:rPr lang="fa-IR" b="1" dirty="0" smtClean="0">
                <a:cs typeface="Nazanin" pitchFamily="2" charset="-78"/>
              </a:rPr>
              <a:t> </a:t>
            </a:r>
            <a:r>
              <a:rPr lang="ar-SA" b="1" dirty="0" smtClean="0">
                <a:cs typeface="Nazanin" pitchFamily="2" charset="-78"/>
              </a:rPr>
              <a:t>اصلاح </a:t>
            </a:r>
            <a:r>
              <a:rPr lang="ar-SA" b="1" dirty="0">
                <a:cs typeface="Nazanin" pitchFamily="2" charset="-78"/>
              </a:rPr>
              <a:t>وتركيب مي </a:t>
            </a:r>
            <a:r>
              <a:rPr lang="ar-SA" b="1" dirty="0" smtClean="0">
                <a:cs typeface="Nazanin" pitchFamily="2" charset="-78"/>
              </a:rPr>
              <a:t>گردد</a:t>
            </a:r>
            <a:r>
              <a:rPr lang="fa-IR" b="1" dirty="0" smtClean="0">
                <a:cs typeface="Nazanin" pitchFamily="2" charset="-78"/>
              </a:rPr>
              <a:t> </a:t>
            </a:r>
            <a:r>
              <a:rPr lang="ar-SA" b="1" dirty="0" smtClean="0">
                <a:cs typeface="Nazanin" pitchFamily="2" charset="-78"/>
              </a:rPr>
              <a:t>تا پيشنهاد</a:t>
            </a:r>
            <a:r>
              <a:rPr lang="fa-IR" b="1" dirty="0" smtClean="0">
                <a:cs typeface="Nazanin" pitchFamily="2" charset="-78"/>
              </a:rPr>
              <a:t> </a:t>
            </a:r>
            <a:r>
              <a:rPr lang="ar-SA" b="1" dirty="0" smtClean="0">
                <a:cs typeface="Nazanin" pitchFamily="2" charset="-78"/>
              </a:rPr>
              <a:t>مورد نظر</a:t>
            </a:r>
            <a:r>
              <a:rPr lang="fa-IR" b="1" dirty="0" smtClean="0">
                <a:cs typeface="Nazanin" pitchFamily="2" charset="-78"/>
              </a:rPr>
              <a:t> </a:t>
            </a:r>
            <a:r>
              <a:rPr lang="ar-SA" b="1" dirty="0" smtClean="0">
                <a:cs typeface="Nazanin" pitchFamily="2" charset="-78"/>
              </a:rPr>
              <a:t>حاصل</a:t>
            </a:r>
            <a:r>
              <a:rPr lang="fa-IR" b="1" dirty="0" smtClean="0">
                <a:cs typeface="Nazanin" pitchFamily="2" charset="-78"/>
              </a:rPr>
              <a:t> </a:t>
            </a:r>
            <a:r>
              <a:rPr lang="ar-SA" b="1" dirty="0" smtClean="0">
                <a:cs typeface="Nazanin" pitchFamily="2" charset="-78"/>
              </a:rPr>
              <a:t>شود</a:t>
            </a:r>
            <a:r>
              <a:rPr lang="en-US" b="1" dirty="0">
                <a:cs typeface="Nazanin" pitchFamily="2" charset="-78"/>
              </a:rPr>
              <a:t>.</a:t>
            </a:r>
            <a:endParaRPr lang="en-US" dirty="0">
              <a:cs typeface="Nazanin" pitchFamily="2" charset="-78"/>
            </a:endParaRPr>
          </a:p>
          <a:p>
            <a:pPr algn="just" rtl="1"/>
            <a:r>
              <a:rPr lang="ar-SA" b="1" dirty="0">
                <a:cs typeface="Nazanin" pitchFamily="2" charset="-78"/>
              </a:rPr>
              <a:t>ايده هاي خلاقي كه </a:t>
            </a:r>
            <a:r>
              <a:rPr lang="ar-SA" b="1" dirty="0" smtClean="0">
                <a:cs typeface="Nazanin" pitchFamily="2" charset="-78"/>
              </a:rPr>
              <a:t>در</a:t>
            </a:r>
            <a:r>
              <a:rPr lang="fa-IR" b="1" dirty="0" smtClean="0">
                <a:cs typeface="Nazanin" pitchFamily="2" charset="-78"/>
              </a:rPr>
              <a:t> </a:t>
            </a:r>
            <a:r>
              <a:rPr lang="ar-SA" b="1" dirty="0" smtClean="0">
                <a:cs typeface="Nazanin" pitchFamily="2" charset="-78"/>
              </a:rPr>
              <a:t>بالا تصفيه، </a:t>
            </a:r>
            <a:r>
              <a:rPr lang="ar-SA" b="1" dirty="0">
                <a:cs typeface="Nazanin" pitchFamily="2" charset="-78"/>
              </a:rPr>
              <a:t>ارزيابي </a:t>
            </a:r>
            <a:r>
              <a:rPr lang="ar-SA" b="1" dirty="0" smtClean="0">
                <a:cs typeface="Nazanin" pitchFamily="2" charset="-78"/>
              </a:rPr>
              <a:t>و</a:t>
            </a:r>
            <a:r>
              <a:rPr lang="fa-IR" b="1" dirty="0" smtClean="0">
                <a:cs typeface="Nazanin" pitchFamily="2" charset="-78"/>
              </a:rPr>
              <a:t> </a:t>
            </a:r>
            <a:r>
              <a:rPr lang="ar-SA" b="1" dirty="0" smtClean="0">
                <a:cs typeface="Nazanin" pitchFamily="2" charset="-78"/>
              </a:rPr>
              <a:t>مقايسه شد</a:t>
            </a:r>
            <a:r>
              <a:rPr lang="fa-IR" b="1" dirty="0" smtClean="0">
                <a:cs typeface="Nazanin" pitchFamily="2" charset="-78"/>
              </a:rPr>
              <a:t> </a:t>
            </a:r>
            <a:r>
              <a:rPr lang="ar-SA" b="1" dirty="0" smtClean="0">
                <a:cs typeface="Nazanin" pitchFamily="2" charset="-78"/>
              </a:rPr>
              <a:t>،در </a:t>
            </a:r>
            <a:r>
              <a:rPr lang="ar-SA" b="1" dirty="0">
                <a:cs typeface="Nazanin" pitchFamily="2" charset="-78"/>
              </a:rPr>
              <a:t>فاز </a:t>
            </a:r>
            <a:r>
              <a:rPr lang="ar-SA" b="1" dirty="0" smtClean="0">
                <a:cs typeface="Nazanin" pitchFamily="2" charset="-78"/>
              </a:rPr>
              <a:t>تحقيق</a:t>
            </a:r>
            <a:r>
              <a:rPr lang="fa-IR" b="1" dirty="0" smtClean="0">
                <a:cs typeface="Nazanin" pitchFamily="2" charset="-78"/>
              </a:rPr>
              <a:t> </a:t>
            </a:r>
            <a:r>
              <a:rPr lang="ar-SA" b="1" dirty="0" smtClean="0">
                <a:cs typeface="Nazanin" pitchFamily="2" charset="-78"/>
              </a:rPr>
              <a:t>وبررسي </a:t>
            </a:r>
            <a:r>
              <a:rPr lang="ar-SA" b="1" dirty="0">
                <a:cs typeface="Nazanin" pitchFamily="2" charset="-78"/>
              </a:rPr>
              <a:t>در معرض تجديد نظر </a:t>
            </a:r>
            <a:r>
              <a:rPr lang="ar-SA" b="1" dirty="0" smtClean="0">
                <a:cs typeface="Nazanin" pitchFamily="2" charset="-78"/>
              </a:rPr>
              <a:t>قرارمي</a:t>
            </a:r>
            <a:r>
              <a:rPr lang="fa-IR" b="1" dirty="0" smtClean="0">
                <a:cs typeface="Nazanin" pitchFamily="2" charset="-78"/>
              </a:rPr>
              <a:t> </a:t>
            </a:r>
            <a:r>
              <a:rPr lang="ar-SA" b="1" dirty="0" smtClean="0">
                <a:cs typeface="Nazanin" pitchFamily="2" charset="-78"/>
              </a:rPr>
              <a:t>گيرند</a:t>
            </a:r>
            <a:r>
              <a:rPr lang="en-US" b="1" dirty="0" smtClean="0">
                <a:cs typeface="Nazanin" pitchFamily="2" charset="-78"/>
              </a:rPr>
              <a:t> </a:t>
            </a:r>
            <a:r>
              <a:rPr lang="en-US" b="1" dirty="0">
                <a:cs typeface="Nazanin" pitchFamily="2" charset="-78"/>
              </a:rPr>
              <a:t>.</a:t>
            </a:r>
            <a:r>
              <a:rPr lang="ar-SA" b="1" dirty="0">
                <a:cs typeface="Nazanin" pitchFamily="2" charset="-78"/>
              </a:rPr>
              <a:t>با كمك گرفتن از </a:t>
            </a:r>
            <a:r>
              <a:rPr lang="ar-SA" b="1" dirty="0" smtClean="0">
                <a:cs typeface="Nazanin" pitchFamily="2" charset="-78"/>
              </a:rPr>
              <a:t>مشاورين</a:t>
            </a:r>
            <a:r>
              <a:rPr lang="fa-IR" b="1" dirty="0" smtClean="0">
                <a:cs typeface="Nazanin" pitchFamily="2" charset="-78"/>
              </a:rPr>
              <a:t> </a:t>
            </a:r>
            <a:r>
              <a:rPr lang="ar-SA" b="1" dirty="0" smtClean="0">
                <a:cs typeface="Nazanin" pitchFamily="2" charset="-78"/>
              </a:rPr>
              <a:t>صنعتي </a:t>
            </a:r>
            <a:r>
              <a:rPr lang="ar-SA" b="1" dirty="0">
                <a:cs typeface="Nazanin" pitchFamily="2" charset="-78"/>
              </a:rPr>
              <a:t>استفاده </a:t>
            </a:r>
            <a:r>
              <a:rPr lang="ar-SA" b="1" dirty="0" smtClean="0">
                <a:cs typeface="Nazanin" pitchFamily="2" charset="-78"/>
              </a:rPr>
              <a:t>از</a:t>
            </a:r>
            <a:r>
              <a:rPr lang="fa-IR" b="1" dirty="0" smtClean="0">
                <a:cs typeface="Nazanin" pitchFamily="2" charset="-78"/>
              </a:rPr>
              <a:t> </a:t>
            </a:r>
            <a:r>
              <a:rPr lang="ar-SA" b="1" dirty="0" smtClean="0">
                <a:cs typeface="Nazanin" pitchFamily="2" charset="-78"/>
              </a:rPr>
              <a:t>ا</a:t>
            </a:r>
            <a:r>
              <a:rPr lang="fa-IR" b="1" dirty="0" smtClean="0">
                <a:cs typeface="Nazanin" pitchFamily="2" charset="-78"/>
              </a:rPr>
              <a:t>س</a:t>
            </a:r>
            <a:r>
              <a:rPr lang="ar-SA" b="1" dirty="0" smtClean="0">
                <a:cs typeface="Nazanin" pitchFamily="2" charset="-78"/>
              </a:rPr>
              <a:t>تانداردهاي </a:t>
            </a:r>
            <a:r>
              <a:rPr lang="ar-SA" b="1" dirty="0">
                <a:cs typeface="Nazanin" pitchFamily="2" charset="-78"/>
              </a:rPr>
              <a:t>ملي كه </a:t>
            </a:r>
            <a:r>
              <a:rPr lang="fa-IR" b="1" dirty="0" smtClean="0">
                <a:cs typeface="Nazanin" pitchFamily="2" charset="-78"/>
              </a:rPr>
              <a:t>م</a:t>
            </a:r>
            <a:r>
              <a:rPr lang="ar-SA" b="1" dirty="0" smtClean="0">
                <a:cs typeface="Nazanin" pitchFamily="2" charset="-78"/>
              </a:rPr>
              <a:t>ورد </a:t>
            </a:r>
            <a:r>
              <a:rPr lang="ar-SA" b="1" dirty="0">
                <a:cs typeface="Nazanin" pitchFamily="2" charset="-78"/>
              </a:rPr>
              <a:t>استفاده قرار مي گيرد منجر </a:t>
            </a:r>
            <a:r>
              <a:rPr lang="ar-SA" b="1" dirty="0" smtClean="0">
                <a:cs typeface="Nazanin" pitchFamily="2" charset="-78"/>
              </a:rPr>
              <a:t>به</a:t>
            </a:r>
            <a:r>
              <a:rPr lang="fa-IR" b="1" dirty="0" smtClean="0">
                <a:cs typeface="Nazanin" pitchFamily="2" charset="-78"/>
              </a:rPr>
              <a:t> </a:t>
            </a:r>
            <a:r>
              <a:rPr lang="ar-SA" b="1" dirty="0" smtClean="0">
                <a:cs typeface="Nazanin" pitchFamily="2" charset="-78"/>
              </a:rPr>
              <a:t>راه </a:t>
            </a:r>
            <a:r>
              <a:rPr lang="ar-SA" b="1" dirty="0">
                <a:cs typeface="Nazanin" pitchFamily="2" charset="-78"/>
              </a:rPr>
              <a:t>حلهاي </a:t>
            </a:r>
            <a:r>
              <a:rPr lang="ar-SA" b="1" dirty="0" smtClean="0">
                <a:cs typeface="Nazanin" pitchFamily="2" charset="-78"/>
              </a:rPr>
              <a:t>منطقي،</a:t>
            </a:r>
            <a:r>
              <a:rPr lang="fa-IR" b="1" dirty="0" smtClean="0">
                <a:cs typeface="Nazanin" pitchFamily="2" charset="-78"/>
              </a:rPr>
              <a:t> </a:t>
            </a:r>
            <a:r>
              <a:rPr lang="ar-SA" b="1" dirty="0" smtClean="0">
                <a:cs typeface="Nazanin" pitchFamily="2" charset="-78"/>
              </a:rPr>
              <a:t>عملي</a:t>
            </a:r>
            <a:r>
              <a:rPr lang="fa-IR" b="1" dirty="0" smtClean="0">
                <a:cs typeface="Nazanin" pitchFamily="2" charset="-78"/>
              </a:rPr>
              <a:t> </a:t>
            </a:r>
            <a:r>
              <a:rPr lang="ar-SA" b="1" dirty="0" smtClean="0">
                <a:cs typeface="Nazanin" pitchFamily="2" charset="-78"/>
              </a:rPr>
              <a:t>با </a:t>
            </a:r>
            <a:r>
              <a:rPr lang="ar-SA" b="1" dirty="0">
                <a:cs typeface="Nazanin" pitchFamily="2" charset="-78"/>
              </a:rPr>
              <a:t>هزينه پائين مي </a:t>
            </a:r>
            <a:r>
              <a:rPr lang="ar-SA" b="1" dirty="0" smtClean="0">
                <a:cs typeface="Nazanin" pitchFamily="2" charset="-78"/>
              </a:rPr>
              <a:t>گردد</a:t>
            </a:r>
            <a:r>
              <a:rPr lang="fa-IR" b="1" dirty="0" smtClean="0">
                <a:cs typeface="Nazanin" pitchFamily="2" charset="-78"/>
              </a:rPr>
              <a:t>.</a:t>
            </a:r>
            <a:endParaRPr lang="en-US" dirty="0">
              <a:cs typeface="Nazanin"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cs typeface="Nazanin" pitchFamily="2" charset="-78"/>
              </a:rPr>
              <a:t>فازتوصيه</a:t>
            </a:r>
            <a:endParaRPr lang="en-US" dirty="0">
              <a:cs typeface="Nazanin" pitchFamily="2" charset="-78"/>
            </a:endParaRPr>
          </a:p>
        </p:txBody>
      </p:sp>
      <p:sp>
        <p:nvSpPr>
          <p:cNvPr id="3" name="Content Placeholder 2"/>
          <p:cNvSpPr>
            <a:spLocks noGrp="1"/>
          </p:cNvSpPr>
          <p:nvPr>
            <p:ph idx="1"/>
          </p:nvPr>
        </p:nvSpPr>
        <p:spPr/>
        <p:txBody>
          <a:bodyPr/>
          <a:lstStyle/>
          <a:p>
            <a:pPr algn="just" rtl="1"/>
            <a:r>
              <a:rPr lang="ar-SA" b="1" dirty="0">
                <a:cs typeface="Nazanin" pitchFamily="2" charset="-78"/>
              </a:rPr>
              <a:t>در فاز اجرا جنبه هايي ازقبيل چه چيز احتياج </a:t>
            </a:r>
            <a:r>
              <a:rPr lang="ar-SA" b="1" dirty="0" smtClean="0">
                <a:cs typeface="Nazanin" pitchFamily="2" charset="-78"/>
              </a:rPr>
              <a:t>است؟</a:t>
            </a:r>
            <a:r>
              <a:rPr lang="fa-IR" b="1" dirty="0" smtClean="0">
                <a:cs typeface="Nazanin" pitchFamily="2" charset="-78"/>
              </a:rPr>
              <a:t>(</a:t>
            </a:r>
            <a:r>
              <a:rPr lang="ar-SA" b="1" dirty="0" smtClean="0">
                <a:cs typeface="Nazanin" pitchFamily="2" charset="-78"/>
              </a:rPr>
              <a:t>منابع،بودجه،زمان،افراد،كمك وغيره</a:t>
            </a:r>
            <a:r>
              <a:rPr lang="fa-IR" b="1" dirty="0" smtClean="0">
                <a:cs typeface="Nazanin" pitchFamily="2" charset="-78"/>
              </a:rPr>
              <a:t>)</a:t>
            </a:r>
            <a:r>
              <a:rPr lang="ar-SA" b="1" dirty="0" smtClean="0">
                <a:cs typeface="Nazanin" pitchFamily="2" charset="-78"/>
              </a:rPr>
              <a:t>مورد </a:t>
            </a:r>
            <a:r>
              <a:rPr lang="ar-SA" b="1" dirty="0">
                <a:cs typeface="Nazanin" pitchFamily="2" charset="-78"/>
              </a:rPr>
              <a:t>نظر قرارگرفته وپس از تاييد تصميم گيرنده </a:t>
            </a:r>
            <a:r>
              <a:rPr lang="ar-SA" b="1" dirty="0" smtClean="0">
                <a:cs typeface="Nazanin" pitchFamily="2" charset="-78"/>
              </a:rPr>
              <a:t>مراحل</a:t>
            </a:r>
            <a:r>
              <a:rPr lang="fa-IR" b="1" dirty="0" smtClean="0">
                <a:cs typeface="Nazanin" pitchFamily="2" charset="-78"/>
              </a:rPr>
              <a:t> </a:t>
            </a:r>
            <a:r>
              <a:rPr lang="ar-SA" b="1" dirty="0" smtClean="0">
                <a:cs typeface="Nazanin" pitchFamily="2" charset="-78"/>
              </a:rPr>
              <a:t>اجرايي اغا</a:t>
            </a:r>
            <a:r>
              <a:rPr lang="fa-IR" b="1" dirty="0" smtClean="0">
                <a:cs typeface="Nazanin" pitchFamily="2" charset="-78"/>
              </a:rPr>
              <a:t>ز</a:t>
            </a:r>
            <a:r>
              <a:rPr lang="ar-SA" b="1" dirty="0" smtClean="0">
                <a:cs typeface="Nazanin" pitchFamily="2" charset="-78"/>
              </a:rPr>
              <a:t> </a:t>
            </a:r>
            <a:r>
              <a:rPr lang="ar-SA" b="1" dirty="0">
                <a:cs typeface="Nazanin" pitchFamily="2" charset="-78"/>
              </a:rPr>
              <a:t>مي </a:t>
            </a:r>
            <a:r>
              <a:rPr lang="ar-SA" b="1" dirty="0" smtClean="0">
                <a:cs typeface="Nazanin" pitchFamily="2" charset="-78"/>
              </a:rPr>
              <a:t>شود</a:t>
            </a:r>
            <a:r>
              <a:rPr lang="fa-IR" b="1" dirty="0" smtClean="0">
                <a:cs typeface="Nazanin" pitchFamily="2" charset="-78"/>
              </a:rPr>
              <a:t>.</a:t>
            </a:r>
          </a:p>
          <a:p>
            <a:pPr algn="just" rtl="1">
              <a:buNone/>
            </a:pPr>
            <a:endParaRPr lang="en-US" dirty="0">
              <a:cs typeface="Nazanin" pitchFamily="2" charset="-78"/>
            </a:endParaRPr>
          </a:p>
          <a:p>
            <a:pPr algn="just" rtl="1"/>
            <a:endParaRPr lang="en-US" dirty="0">
              <a:cs typeface="Nazanin"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762000"/>
          </a:xfrm>
        </p:spPr>
        <p:txBody>
          <a:bodyPr/>
          <a:lstStyle/>
          <a:p>
            <a:pPr rtl="1"/>
            <a:r>
              <a:rPr lang="ar-SA" b="1" dirty="0" smtClean="0">
                <a:cs typeface="Nazanin" pitchFamily="2" charset="-78"/>
              </a:rPr>
              <a:t>روش هاي مهندسي ارزش</a:t>
            </a:r>
            <a:endParaRPr lang="en-US" dirty="0">
              <a:cs typeface="Nazanin" pitchFamily="2" charset="-78"/>
            </a:endParaRPr>
          </a:p>
        </p:txBody>
      </p:sp>
      <p:sp>
        <p:nvSpPr>
          <p:cNvPr id="3" name="Content Placeholder 2"/>
          <p:cNvSpPr>
            <a:spLocks noGrp="1"/>
          </p:cNvSpPr>
          <p:nvPr>
            <p:ph idx="1"/>
          </p:nvPr>
        </p:nvSpPr>
        <p:spPr>
          <a:xfrm>
            <a:off x="304800" y="1066800"/>
            <a:ext cx="8534400" cy="5306291"/>
          </a:xfrm>
        </p:spPr>
        <p:txBody>
          <a:bodyPr>
            <a:noAutofit/>
          </a:bodyPr>
          <a:lstStyle/>
          <a:p>
            <a:pPr algn="just" rtl="1"/>
            <a:r>
              <a:rPr lang="ar-SA" sz="2000" b="1" dirty="0">
                <a:cs typeface="Nazanin" pitchFamily="2" charset="-78"/>
              </a:rPr>
              <a:t>روش هاي مورد استفاده درمهندسي </a:t>
            </a:r>
            <a:r>
              <a:rPr lang="ar-SA" sz="2000" b="1" dirty="0" smtClean="0">
                <a:cs typeface="Nazanin" pitchFamily="2" charset="-78"/>
              </a:rPr>
              <a:t>ارزش</a:t>
            </a:r>
            <a:r>
              <a:rPr lang="fa-IR" sz="2000" b="1" dirty="0" smtClean="0">
                <a:cs typeface="Nazanin" pitchFamily="2" charset="-78"/>
              </a:rPr>
              <a:t> </a:t>
            </a:r>
            <a:r>
              <a:rPr lang="ar-SA" sz="2000" b="1" dirty="0" smtClean="0">
                <a:cs typeface="Nazanin" pitchFamily="2" charset="-78"/>
              </a:rPr>
              <a:t>با </a:t>
            </a:r>
            <a:r>
              <a:rPr lang="ar-SA" sz="2000" b="1" dirty="0">
                <a:cs typeface="Nazanin" pitchFamily="2" charset="-78"/>
              </a:rPr>
              <a:t>مطالعاتي كه در باره مهندسي ارزش بعمل امده است حدود بيست وچهار روش </a:t>
            </a:r>
            <a:r>
              <a:rPr lang="ar-SA" sz="2000" b="1" dirty="0" smtClean="0">
                <a:cs typeface="Nazanin" pitchFamily="2" charset="-78"/>
              </a:rPr>
              <a:t>درضمن</a:t>
            </a:r>
            <a:r>
              <a:rPr lang="fa-IR" sz="2000" b="1" dirty="0" smtClean="0">
                <a:cs typeface="Nazanin" pitchFamily="2" charset="-78"/>
              </a:rPr>
              <a:t> </a:t>
            </a:r>
            <a:r>
              <a:rPr lang="ar-SA" sz="2000" b="1" dirty="0" smtClean="0">
                <a:cs typeface="Nazanin" pitchFamily="2" charset="-78"/>
              </a:rPr>
              <a:t>فرايند</a:t>
            </a:r>
            <a:r>
              <a:rPr lang="fa-IR" sz="2000" b="1" dirty="0" smtClean="0">
                <a:cs typeface="Nazanin" pitchFamily="2" charset="-78"/>
              </a:rPr>
              <a:t> </a:t>
            </a:r>
            <a:r>
              <a:rPr lang="ar-SA" sz="2000" b="1" dirty="0" smtClean="0">
                <a:cs typeface="Nazanin" pitchFamily="2" charset="-78"/>
              </a:rPr>
              <a:t>بكار گرفته </a:t>
            </a:r>
            <a:r>
              <a:rPr lang="ar-SA" sz="2000" b="1" dirty="0">
                <a:cs typeface="Nazanin" pitchFamily="2" charset="-78"/>
              </a:rPr>
              <a:t>مي </a:t>
            </a:r>
            <a:r>
              <a:rPr lang="ar-SA" sz="2000" b="1" dirty="0" smtClean="0">
                <a:cs typeface="Nazanin" pitchFamily="2" charset="-78"/>
              </a:rPr>
              <a:t>شود</a:t>
            </a:r>
            <a:r>
              <a:rPr lang="en-US" sz="2000" b="1" dirty="0" smtClean="0">
                <a:cs typeface="Nazanin" pitchFamily="2" charset="-78"/>
              </a:rPr>
              <a:t> </a:t>
            </a:r>
            <a:r>
              <a:rPr lang="en-US" sz="2000" b="1" dirty="0">
                <a:cs typeface="Nazanin" pitchFamily="2" charset="-78"/>
              </a:rPr>
              <a:t>.</a:t>
            </a:r>
            <a:r>
              <a:rPr lang="ar-SA" sz="2000" b="1" dirty="0">
                <a:cs typeface="Nazanin" pitchFamily="2" charset="-78"/>
              </a:rPr>
              <a:t>شرايط برنامه كاري وروش ها همگي بمنظور بهبود ارزش </a:t>
            </a:r>
            <a:r>
              <a:rPr lang="ar-SA" sz="2000" b="1" dirty="0" smtClean="0">
                <a:cs typeface="Nazanin" pitchFamily="2" charset="-78"/>
              </a:rPr>
              <a:t>براي</a:t>
            </a:r>
            <a:r>
              <a:rPr lang="fa-IR" sz="2000" b="1" dirty="0" smtClean="0">
                <a:cs typeface="Nazanin" pitchFamily="2" charset="-78"/>
              </a:rPr>
              <a:t> </a:t>
            </a:r>
            <a:r>
              <a:rPr lang="ar-SA" sz="2000" b="1" dirty="0" smtClean="0">
                <a:cs typeface="Nazanin" pitchFamily="2" charset="-78"/>
              </a:rPr>
              <a:t>يك </a:t>
            </a:r>
            <a:r>
              <a:rPr lang="ar-SA" sz="2000" b="1" dirty="0">
                <a:cs typeface="Nazanin" pitchFamily="2" charset="-78"/>
              </a:rPr>
              <a:t>جزء</a:t>
            </a:r>
            <a:r>
              <a:rPr lang="ar-SA" sz="2000" b="1" dirty="0" smtClean="0">
                <a:cs typeface="Nazanin" pitchFamily="2" charset="-78"/>
              </a:rPr>
              <a:t>،</a:t>
            </a:r>
            <a:r>
              <a:rPr lang="fa-IR" sz="2000" b="1" dirty="0" smtClean="0">
                <a:cs typeface="Nazanin" pitchFamily="2" charset="-78"/>
              </a:rPr>
              <a:t> </a:t>
            </a:r>
            <a:r>
              <a:rPr lang="ar-SA" sz="2000" b="1" dirty="0" smtClean="0">
                <a:cs typeface="Nazanin" pitchFamily="2" charset="-78"/>
              </a:rPr>
              <a:t>محصول </a:t>
            </a:r>
            <a:r>
              <a:rPr lang="ar-SA" sz="2000" b="1" dirty="0">
                <a:cs typeface="Nazanin" pitchFamily="2" charset="-78"/>
              </a:rPr>
              <a:t>ويا يك پروژه بكار گرفته </a:t>
            </a:r>
            <a:r>
              <a:rPr lang="ar-SA" sz="2000" b="1" dirty="0" smtClean="0">
                <a:cs typeface="Nazanin" pitchFamily="2" charset="-78"/>
              </a:rPr>
              <a:t>مي</a:t>
            </a:r>
            <a:r>
              <a:rPr lang="fa-IR" sz="2000" b="1" dirty="0" smtClean="0">
                <a:cs typeface="Nazanin" pitchFamily="2" charset="-78"/>
              </a:rPr>
              <a:t> </a:t>
            </a:r>
            <a:r>
              <a:rPr lang="ar-SA" sz="2000" b="1" dirty="0" smtClean="0">
                <a:cs typeface="Nazanin" pitchFamily="2" charset="-78"/>
              </a:rPr>
              <a:t>شود</a:t>
            </a:r>
            <a:r>
              <a:rPr lang="en-US" sz="2000" b="1" dirty="0">
                <a:cs typeface="Nazanin" pitchFamily="2" charset="-78"/>
              </a:rPr>
              <a:t>.</a:t>
            </a:r>
            <a:r>
              <a:rPr lang="ar-SA" sz="2000" b="1" dirty="0">
                <a:cs typeface="Nazanin" pitchFamily="2" charset="-78"/>
              </a:rPr>
              <a:t>سرفصل روشها به قرار زير مي باشد</a:t>
            </a:r>
            <a:r>
              <a:rPr lang="en-US" sz="2000" b="1" dirty="0" smtClean="0">
                <a:cs typeface="Nazanin" pitchFamily="2" charset="-78"/>
              </a:rPr>
              <a:t>:</a:t>
            </a:r>
            <a:endParaRPr lang="fa-IR" sz="2000" b="1" dirty="0" smtClean="0">
              <a:cs typeface="Nazanin" pitchFamily="2" charset="-78"/>
            </a:endParaRPr>
          </a:p>
          <a:p>
            <a:pPr algn="r" rtl="1"/>
            <a:r>
              <a:rPr lang="en-US" sz="2000" b="1" dirty="0">
                <a:cs typeface="Nazanin" pitchFamily="2" charset="-78"/>
              </a:rPr>
              <a:t>-1 </a:t>
            </a:r>
            <a:r>
              <a:rPr lang="ar-SA" sz="2000" b="1" dirty="0">
                <a:cs typeface="Nazanin" pitchFamily="2" charset="-78"/>
              </a:rPr>
              <a:t>ازروابط انساني خوب بهره </a:t>
            </a:r>
            <a:r>
              <a:rPr lang="ar-SA" sz="2000" b="1" dirty="0" smtClean="0">
                <a:cs typeface="Nazanin" pitchFamily="2" charset="-78"/>
              </a:rPr>
              <a:t>بگيريد</a:t>
            </a:r>
            <a:r>
              <a:rPr lang="fa-IR" sz="2000" b="1" dirty="0" smtClean="0">
                <a:cs typeface="Nazanin" pitchFamily="2" charset="-78"/>
              </a:rPr>
              <a:t>.</a:t>
            </a:r>
            <a:endParaRPr lang="en-US" sz="2000" dirty="0">
              <a:cs typeface="Nazanin" pitchFamily="2" charset="-78"/>
            </a:endParaRPr>
          </a:p>
          <a:p>
            <a:pPr algn="r" rtl="1"/>
            <a:r>
              <a:rPr lang="en-US" sz="2000" b="1" dirty="0">
                <a:cs typeface="Nazanin" pitchFamily="2" charset="-78"/>
              </a:rPr>
              <a:t>-2 </a:t>
            </a:r>
            <a:r>
              <a:rPr lang="ar-SA" sz="2000" b="1" dirty="0">
                <a:cs typeface="Nazanin" pitchFamily="2" charset="-78"/>
              </a:rPr>
              <a:t>ازكلي كويي پرهيزكنيد</a:t>
            </a:r>
            <a:endParaRPr lang="en-US" sz="2000" dirty="0">
              <a:cs typeface="Nazanin" pitchFamily="2" charset="-78"/>
            </a:endParaRPr>
          </a:p>
          <a:p>
            <a:pPr algn="r" rtl="1"/>
            <a:r>
              <a:rPr lang="en-US" sz="2000" b="1" dirty="0">
                <a:cs typeface="Nazanin" pitchFamily="2" charset="-78"/>
              </a:rPr>
              <a:t>-3 </a:t>
            </a:r>
            <a:r>
              <a:rPr lang="ar-SA" sz="2000" b="1" dirty="0">
                <a:cs typeface="Nazanin" pitchFamily="2" charset="-78"/>
              </a:rPr>
              <a:t>برموانع فائق اييد</a:t>
            </a:r>
            <a:endParaRPr lang="en-US" sz="2000" dirty="0">
              <a:cs typeface="Nazanin" pitchFamily="2" charset="-78"/>
            </a:endParaRPr>
          </a:p>
          <a:p>
            <a:pPr algn="r" rtl="1"/>
            <a:r>
              <a:rPr lang="en-US" sz="2000" b="1" dirty="0">
                <a:cs typeface="Nazanin" pitchFamily="2" charset="-78"/>
              </a:rPr>
              <a:t>-4 </a:t>
            </a:r>
            <a:r>
              <a:rPr lang="ar-SA" sz="2000" b="1" dirty="0">
                <a:cs typeface="Nazanin" pitchFamily="2" charset="-78"/>
              </a:rPr>
              <a:t>قضاوت منطقي خوب بكارببريد</a:t>
            </a:r>
            <a:endParaRPr lang="en-US" sz="2000" dirty="0">
              <a:cs typeface="Nazanin" pitchFamily="2" charset="-78"/>
            </a:endParaRPr>
          </a:p>
          <a:p>
            <a:pPr algn="r" rtl="1"/>
            <a:r>
              <a:rPr lang="en-US" sz="2000" b="1" dirty="0">
                <a:cs typeface="Nazanin" pitchFamily="2" charset="-78"/>
              </a:rPr>
              <a:t>-5 </a:t>
            </a:r>
            <a:r>
              <a:rPr lang="ar-SA" sz="2000" b="1" dirty="0">
                <a:cs typeface="Nazanin" pitchFamily="2" charset="-78"/>
              </a:rPr>
              <a:t>كارگروهي را حمايت كنيد</a:t>
            </a:r>
            <a:endParaRPr lang="en-US" sz="2000" dirty="0">
              <a:cs typeface="Nazanin" pitchFamily="2" charset="-78"/>
            </a:endParaRPr>
          </a:p>
          <a:p>
            <a:pPr algn="r" rtl="1"/>
            <a:r>
              <a:rPr lang="en-US" sz="2000" b="1" dirty="0">
                <a:cs typeface="Nazanin" pitchFamily="2" charset="-78"/>
              </a:rPr>
              <a:t>-6 </a:t>
            </a:r>
            <a:r>
              <a:rPr lang="ar-SA" sz="2000" b="1" dirty="0">
                <a:cs typeface="Nazanin" pitchFamily="2" charset="-78"/>
              </a:rPr>
              <a:t>ازحقايق مطمئن شويد</a:t>
            </a:r>
            <a:endParaRPr lang="en-US" sz="2000" dirty="0">
              <a:cs typeface="Nazanin" pitchFamily="2" charset="-78"/>
            </a:endParaRPr>
          </a:p>
          <a:p>
            <a:pPr algn="r" rtl="1"/>
            <a:r>
              <a:rPr lang="en-US" sz="2000" b="1" dirty="0">
                <a:cs typeface="Nazanin" pitchFamily="2" charset="-78"/>
              </a:rPr>
              <a:t>-7 </a:t>
            </a:r>
            <a:r>
              <a:rPr lang="ar-SA" sz="2000" b="1" dirty="0">
                <a:cs typeface="Nazanin" pitchFamily="2" charset="-78"/>
              </a:rPr>
              <a:t>بطورسازنده هرچيزرا موردسوال قراردهيد</a:t>
            </a:r>
            <a:endParaRPr lang="en-US" sz="2000" dirty="0">
              <a:cs typeface="Nazanin" pitchFamily="2" charset="-78"/>
            </a:endParaRPr>
          </a:p>
          <a:p>
            <a:pPr algn="r" rtl="1"/>
            <a:r>
              <a:rPr lang="en-US" sz="2000" b="1" dirty="0">
                <a:cs typeface="Nazanin" pitchFamily="2" charset="-78"/>
              </a:rPr>
              <a:t>-8 </a:t>
            </a:r>
            <a:r>
              <a:rPr lang="ar-SA" sz="2000" b="1" dirty="0">
                <a:cs typeface="Nazanin" pitchFamily="2" charset="-78"/>
              </a:rPr>
              <a:t>هزينه هاراتعيين كنيد</a:t>
            </a:r>
            <a:endParaRPr lang="en-US" sz="2000" dirty="0">
              <a:cs typeface="Nazanin" pitchFamily="2" charset="-78"/>
            </a:endParaRPr>
          </a:p>
          <a:p>
            <a:pPr algn="r" rtl="1"/>
            <a:r>
              <a:rPr lang="en-US" sz="2000" b="1" dirty="0">
                <a:cs typeface="Nazanin" pitchFamily="2" charset="-78"/>
              </a:rPr>
              <a:t>-9 </a:t>
            </a:r>
            <a:r>
              <a:rPr lang="ar-SA" sz="2000" b="1" dirty="0">
                <a:cs typeface="Nazanin" pitchFamily="2" charset="-78"/>
              </a:rPr>
              <a:t>ارزش پولي براي تمامي مشخصات تلانسها،اتصالاتوسايرموارد تكميلي تعيين كنيد</a:t>
            </a:r>
            <a:r>
              <a:rPr lang="en-US" sz="2000" b="1" dirty="0">
                <a:cs typeface="Nazanin" pitchFamily="2" charset="-78"/>
              </a:rPr>
              <a:t>.</a:t>
            </a:r>
            <a:endParaRPr lang="en-US" sz="2000" dirty="0">
              <a:cs typeface="Nazanin" pitchFamily="2" charset="-78"/>
            </a:endParaRPr>
          </a:p>
          <a:p>
            <a:pPr algn="r" rtl="1"/>
            <a:r>
              <a:rPr lang="en-US" sz="2000" b="1" dirty="0">
                <a:cs typeface="Nazanin" pitchFamily="2" charset="-78"/>
              </a:rPr>
              <a:t>-10 </a:t>
            </a:r>
            <a:r>
              <a:rPr lang="ar-SA" sz="2000" b="1" dirty="0">
                <a:cs typeface="Nazanin" pitchFamily="2" charset="-78"/>
              </a:rPr>
              <a:t>عملكردهرا تعريف وطبقه بندي كنيد</a:t>
            </a:r>
            <a:endParaRPr lang="en-US" sz="2000" dirty="0">
              <a:cs typeface="Nazanin" pitchFamily="2" charset="-78"/>
            </a:endParaRPr>
          </a:p>
          <a:p>
            <a:pPr algn="r" rtl="1"/>
            <a:r>
              <a:rPr lang="en-US" sz="2000" b="1" dirty="0">
                <a:cs typeface="Nazanin" pitchFamily="2" charset="-78"/>
              </a:rPr>
              <a:t>-11 </a:t>
            </a:r>
            <a:r>
              <a:rPr lang="ar-SA" sz="2000" b="1" dirty="0">
                <a:cs typeface="Nazanin" pitchFamily="2" charset="-78"/>
              </a:rPr>
              <a:t>ذهن خودرا فعال كنيد</a:t>
            </a:r>
            <a:endParaRPr lang="en-US" sz="2000" dirty="0">
              <a:cs typeface="Nazanin" pitchFamily="2" charset="-78"/>
            </a:endParaRPr>
          </a:p>
          <a:p>
            <a:pPr algn="r" rtl="1">
              <a:buNone/>
            </a:pPr>
            <a:endParaRPr lang="en-US" sz="2000" dirty="0">
              <a:cs typeface="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b="1" dirty="0" smtClean="0">
                <a:cs typeface="Nazanin" pitchFamily="2" charset="-78"/>
              </a:rPr>
              <a:t>روش هاي مهندسي ارزش</a:t>
            </a:r>
            <a:endParaRPr lang="en-US" dirty="0">
              <a:cs typeface="Nazanin" pitchFamily="2" charset="-78"/>
            </a:endParaRPr>
          </a:p>
        </p:txBody>
      </p:sp>
      <p:sp>
        <p:nvSpPr>
          <p:cNvPr id="3" name="Content Placeholder 2"/>
          <p:cNvSpPr>
            <a:spLocks noGrp="1"/>
          </p:cNvSpPr>
          <p:nvPr>
            <p:ph idx="1"/>
          </p:nvPr>
        </p:nvSpPr>
        <p:spPr>
          <a:xfrm>
            <a:off x="457200" y="1447800"/>
            <a:ext cx="8229600" cy="4800600"/>
          </a:xfrm>
        </p:spPr>
        <p:txBody>
          <a:bodyPr>
            <a:normAutofit fontScale="70000" lnSpcReduction="20000"/>
          </a:bodyPr>
          <a:lstStyle/>
          <a:p>
            <a:pPr algn="r" rtl="1"/>
            <a:r>
              <a:rPr lang="en-US" b="1" dirty="0" smtClean="0">
                <a:cs typeface="Nazanin" pitchFamily="2" charset="-78"/>
              </a:rPr>
              <a:t>12 </a:t>
            </a:r>
            <a:r>
              <a:rPr lang="ar-SA" b="1" dirty="0" smtClean="0">
                <a:cs typeface="Nazanin" pitchFamily="2" charset="-78"/>
              </a:rPr>
              <a:t>ساده سازي كنيد</a:t>
            </a:r>
            <a:endParaRPr lang="en-US" dirty="0" smtClean="0">
              <a:cs typeface="Nazanin" pitchFamily="2" charset="-78"/>
            </a:endParaRPr>
          </a:p>
          <a:p>
            <a:pPr algn="r" rtl="1"/>
            <a:r>
              <a:rPr lang="en-US" b="1" dirty="0" smtClean="0">
                <a:cs typeface="Nazanin" pitchFamily="2" charset="-78"/>
              </a:rPr>
              <a:t>-13 </a:t>
            </a:r>
            <a:r>
              <a:rPr lang="ar-SA" b="1" dirty="0" smtClean="0">
                <a:cs typeface="Nazanin" pitchFamily="2" charset="-78"/>
              </a:rPr>
              <a:t>ايده هرارتركيب وتصفيه كنيد</a:t>
            </a:r>
            <a:endParaRPr lang="en-US" dirty="0" smtClean="0">
              <a:cs typeface="Nazanin" pitchFamily="2" charset="-78"/>
            </a:endParaRPr>
          </a:p>
          <a:p>
            <a:pPr algn="r" rtl="1"/>
            <a:r>
              <a:rPr lang="en-US" b="1" dirty="0" smtClean="0">
                <a:cs typeface="Nazanin" pitchFamily="2" charset="-78"/>
              </a:rPr>
              <a:t>-14 </a:t>
            </a:r>
            <a:r>
              <a:rPr lang="ar-SA" b="1" dirty="0" smtClean="0">
                <a:cs typeface="Nazanin" pitchFamily="2" charset="-78"/>
              </a:rPr>
              <a:t>براي تمامي ايده ها هزينه در نظر بگيريد</a:t>
            </a:r>
            <a:endParaRPr lang="en-US" dirty="0" smtClean="0">
              <a:cs typeface="Nazanin" pitchFamily="2" charset="-78"/>
            </a:endParaRPr>
          </a:p>
          <a:p>
            <a:pPr algn="r" rtl="1"/>
            <a:r>
              <a:rPr lang="en-US" b="1" dirty="0" smtClean="0">
                <a:cs typeface="Nazanin" pitchFamily="2" charset="-78"/>
              </a:rPr>
              <a:t>-15 </a:t>
            </a:r>
            <a:r>
              <a:rPr lang="ar-SA" b="1" dirty="0" smtClean="0">
                <a:cs typeface="Nazanin" pitchFamily="2" charset="-78"/>
              </a:rPr>
              <a:t>عملكردهاي جايگزين رامشخص كنيد</a:t>
            </a:r>
            <a:endParaRPr lang="en-US" dirty="0" smtClean="0">
              <a:cs typeface="Nazanin" pitchFamily="2" charset="-78"/>
            </a:endParaRPr>
          </a:p>
          <a:p>
            <a:pPr algn="r" rtl="1"/>
            <a:r>
              <a:rPr lang="en-US" b="1" dirty="0" smtClean="0">
                <a:cs typeface="Nazanin" pitchFamily="2" charset="-78"/>
              </a:rPr>
              <a:t>-16 </a:t>
            </a:r>
            <a:r>
              <a:rPr lang="ar-SA" b="1" dirty="0" smtClean="0">
                <a:cs typeface="Nazanin" pitchFamily="2" charset="-78"/>
              </a:rPr>
              <a:t>ازاستانداردهااستفاده كنيد</a:t>
            </a:r>
            <a:endParaRPr lang="en-US" dirty="0" smtClean="0">
              <a:cs typeface="Nazanin" pitchFamily="2" charset="-78"/>
            </a:endParaRPr>
          </a:p>
          <a:p>
            <a:pPr algn="r" rtl="1"/>
            <a:r>
              <a:rPr lang="en-US" b="1" dirty="0" smtClean="0">
                <a:cs typeface="Nazanin" pitchFamily="2" charset="-78"/>
              </a:rPr>
              <a:t>-17 </a:t>
            </a:r>
            <a:r>
              <a:rPr lang="ar-SA" b="1" dirty="0" smtClean="0">
                <a:cs typeface="Nazanin" pitchFamily="2" charset="-78"/>
              </a:rPr>
              <a:t>با متخصصين ،فروشندگان ،مشتريان وغيره مشاوره كنيد</a:t>
            </a:r>
            <a:r>
              <a:rPr lang="en-US" b="1" dirty="0" smtClean="0">
                <a:cs typeface="Nazanin" pitchFamily="2" charset="-78"/>
              </a:rPr>
              <a:t>.</a:t>
            </a:r>
            <a:endParaRPr lang="en-US" dirty="0" smtClean="0">
              <a:cs typeface="Nazanin" pitchFamily="2" charset="-78"/>
            </a:endParaRPr>
          </a:p>
          <a:p>
            <a:pPr algn="r" rtl="1"/>
            <a:r>
              <a:rPr lang="en-US" b="1" dirty="0" smtClean="0">
                <a:cs typeface="Nazanin" pitchFamily="2" charset="-78"/>
              </a:rPr>
              <a:t>-18 </a:t>
            </a:r>
            <a:r>
              <a:rPr lang="ar-SA" b="1" dirty="0" smtClean="0">
                <a:cs typeface="Nazanin" pitchFamily="2" charset="-78"/>
              </a:rPr>
              <a:t>از محصولات ،فرايندهاورويه هاي خاص استفاده كنيد</a:t>
            </a:r>
            <a:endParaRPr lang="en-US" dirty="0" smtClean="0">
              <a:cs typeface="Nazanin" pitchFamily="2" charset="-78"/>
            </a:endParaRPr>
          </a:p>
          <a:p>
            <a:pPr algn="r" rtl="1"/>
            <a:r>
              <a:rPr lang="en-US" b="1" dirty="0" smtClean="0">
                <a:cs typeface="Nazanin" pitchFamily="2" charset="-78"/>
              </a:rPr>
              <a:t>-19 </a:t>
            </a:r>
            <a:r>
              <a:rPr lang="ar-SA" b="1" dirty="0" smtClean="0">
                <a:cs typeface="Nazanin" pitchFamily="2" charset="-78"/>
              </a:rPr>
              <a:t>با استفاده ازروش مقايسه اي ارزيابي كنيد</a:t>
            </a:r>
            <a:r>
              <a:rPr lang="en-US" b="1" dirty="0" smtClean="0">
                <a:cs typeface="Nazanin" pitchFamily="2" charset="-78"/>
              </a:rPr>
              <a:t>.</a:t>
            </a:r>
            <a:endParaRPr lang="en-US" dirty="0" smtClean="0">
              <a:cs typeface="Nazanin" pitchFamily="2" charset="-78"/>
            </a:endParaRPr>
          </a:p>
          <a:p>
            <a:pPr algn="r" rtl="1"/>
            <a:r>
              <a:rPr lang="en-US" b="1" dirty="0" smtClean="0">
                <a:cs typeface="Nazanin" pitchFamily="2" charset="-78"/>
              </a:rPr>
              <a:t>-20 </a:t>
            </a:r>
            <a:r>
              <a:rPr lang="ar-SA" b="1" dirty="0" smtClean="0">
                <a:cs typeface="Nazanin" pitchFamily="2" charset="-78"/>
              </a:rPr>
              <a:t>پول را انچنان خرج كنيد كه انگار پول خودتان است</a:t>
            </a:r>
            <a:r>
              <a:rPr lang="en-US" b="1" dirty="0" smtClean="0">
                <a:cs typeface="Nazanin" pitchFamily="2" charset="-78"/>
              </a:rPr>
              <a:t>.</a:t>
            </a:r>
            <a:endParaRPr lang="en-US" dirty="0" smtClean="0">
              <a:cs typeface="Nazanin" pitchFamily="2" charset="-78"/>
            </a:endParaRPr>
          </a:p>
          <a:p>
            <a:pPr algn="r" rtl="1"/>
            <a:r>
              <a:rPr lang="en-US" b="1" dirty="0" smtClean="0">
                <a:cs typeface="Nazanin" pitchFamily="2" charset="-78"/>
              </a:rPr>
              <a:t>-21 </a:t>
            </a:r>
            <a:r>
              <a:rPr lang="ar-SA" b="1" dirty="0" smtClean="0">
                <a:cs typeface="Nazanin" pitchFamily="2" charset="-78"/>
              </a:rPr>
              <a:t>جواب هارا با اطلاعات كافي باي تصميم گيري ارايه دهيد</a:t>
            </a:r>
            <a:endParaRPr lang="en-US" dirty="0" smtClean="0">
              <a:cs typeface="Nazanin" pitchFamily="2" charset="-78"/>
            </a:endParaRPr>
          </a:p>
          <a:p>
            <a:pPr algn="r" rtl="1"/>
            <a:r>
              <a:rPr lang="en-US" b="1" dirty="0" smtClean="0">
                <a:cs typeface="Nazanin" pitchFamily="2" charset="-78"/>
              </a:rPr>
              <a:t>-22 </a:t>
            </a:r>
            <a:r>
              <a:rPr lang="ar-SA" b="1" dirty="0" smtClean="0">
                <a:cs typeface="Nazanin" pitchFamily="2" charset="-78"/>
              </a:rPr>
              <a:t>درصورت امكان دوراه حل ارائه دهيد</a:t>
            </a:r>
            <a:endParaRPr lang="en-US" dirty="0" smtClean="0">
              <a:cs typeface="Nazanin" pitchFamily="2" charset="-78"/>
            </a:endParaRPr>
          </a:p>
          <a:p>
            <a:pPr algn="r" rtl="1"/>
            <a:r>
              <a:rPr lang="en-US" b="1" dirty="0" smtClean="0">
                <a:cs typeface="Nazanin" pitchFamily="2" charset="-78"/>
              </a:rPr>
              <a:t>-23 </a:t>
            </a:r>
            <a:r>
              <a:rPr lang="ar-SA" b="1" dirty="0" smtClean="0">
                <a:cs typeface="Nazanin" pitchFamily="2" charset="-78"/>
              </a:rPr>
              <a:t>با ابستفاده ازمميزيهاي مستقل،صرفه جوئيهاي قابل پيش بيني رابررسي كنيد</a:t>
            </a:r>
            <a:endParaRPr lang="en-US" dirty="0" smtClean="0">
              <a:cs typeface="Nazanin" pitchFamily="2" charset="-78"/>
            </a:endParaRPr>
          </a:p>
          <a:p>
            <a:pPr algn="r" rtl="1"/>
            <a:r>
              <a:rPr lang="en-US" b="1" dirty="0" smtClean="0">
                <a:cs typeface="Nazanin" pitchFamily="2" charset="-78"/>
              </a:rPr>
              <a:t>-24 </a:t>
            </a:r>
            <a:r>
              <a:rPr lang="ar-SA" b="1" dirty="0" smtClean="0">
                <a:cs typeface="Nazanin" pitchFamily="2" charset="-78"/>
              </a:rPr>
              <a:t>به كمك هاي انجام شده اعتراف كنيد</a:t>
            </a:r>
            <a:r>
              <a:rPr lang="en-US" b="1" dirty="0" smtClean="0">
                <a:cs typeface="Nazanin" pitchFamily="2" charset="-78"/>
              </a:rPr>
              <a:t>.</a:t>
            </a:r>
            <a:endParaRPr lang="en-US" dirty="0" smtClean="0">
              <a:cs typeface="Nazanin" pitchFamily="2" charset="-78"/>
            </a:endParaRPr>
          </a:p>
          <a:p>
            <a:pPr algn="r" rtl="1"/>
            <a:endParaRPr lang="en-US" dirty="0" smtClean="0">
              <a:cs typeface="Nazanin" pitchFamily="2" charset="-78"/>
            </a:endParaRPr>
          </a:p>
          <a:p>
            <a:pPr algn="r" rtl="1"/>
            <a:endParaRPr lang="en-US" dirty="0" smtClean="0">
              <a:cs typeface="Nazanin" pitchFamily="2" charset="-78"/>
            </a:endParaRPr>
          </a:p>
          <a:p>
            <a:pPr algn="r" rtl="1"/>
            <a:endParaRPr lang="en-US" dirty="0">
              <a:cs typeface="Nazanin"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ar-SA" b="1" dirty="0"/>
              <a:t>هدف مهندسي ارزش </a:t>
            </a:r>
            <a:endParaRPr lang="en-US" dirty="0"/>
          </a:p>
        </p:txBody>
      </p:sp>
      <p:sp>
        <p:nvSpPr>
          <p:cNvPr id="3" name="Content Placeholder 2"/>
          <p:cNvSpPr>
            <a:spLocks noGrp="1"/>
          </p:cNvSpPr>
          <p:nvPr>
            <p:ph idx="1"/>
          </p:nvPr>
        </p:nvSpPr>
        <p:spPr/>
        <p:txBody>
          <a:bodyPr>
            <a:normAutofit lnSpcReduction="10000"/>
          </a:bodyPr>
          <a:lstStyle/>
          <a:p>
            <a:pPr algn="just" rtl="1"/>
            <a:r>
              <a:rPr lang="ar-SA" b="1" dirty="0"/>
              <a:t>مهندسي ارزش صرفا برنامه اي براي كاهش </a:t>
            </a:r>
            <a:r>
              <a:rPr lang="ar-SA" b="1" dirty="0" smtClean="0"/>
              <a:t>هزينه</a:t>
            </a:r>
            <a:r>
              <a:rPr lang="fa-IR" b="1" dirty="0" smtClean="0"/>
              <a:t> </a:t>
            </a:r>
            <a:r>
              <a:rPr lang="ar-SA" b="1" dirty="0" smtClean="0"/>
              <a:t>ها</a:t>
            </a:r>
            <a:r>
              <a:rPr lang="fa-IR" b="1" dirty="0" smtClean="0"/>
              <a:t> </a:t>
            </a:r>
            <a:r>
              <a:rPr lang="ar-SA" b="1" dirty="0" smtClean="0"/>
              <a:t>نيست</a:t>
            </a:r>
            <a:r>
              <a:rPr lang="ar-SA" b="1" dirty="0"/>
              <a:t>، بلكه </a:t>
            </a:r>
            <a:r>
              <a:rPr lang="ar-SA" b="1" dirty="0" smtClean="0"/>
              <a:t>روشي</a:t>
            </a:r>
            <a:r>
              <a:rPr lang="fa-IR" b="1" dirty="0" smtClean="0"/>
              <a:t>  </a:t>
            </a:r>
            <a:r>
              <a:rPr lang="ar-SA" b="1" dirty="0"/>
              <a:t>براي حداكثر نمودن ارزش </a:t>
            </a:r>
            <a:r>
              <a:rPr lang="ar-SA" b="1" dirty="0" smtClean="0"/>
              <a:t>طرح </a:t>
            </a:r>
            <a:r>
              <a:rPr lang="ar-SA" b="1" dirty="0"/>
              <a:t>ها </a:t>
            </a:r>
            <a:r>
              <a:rPr lang="ar-SA" b="1" dirty="0" smtClean="0"/>
              <a:t>مي باشد، </a:t>
            </a:r>
            <a:r>
              <a:rPr lang="ar-SA" b="1" dirty="0"/>
              <a:t>زيرا در بعضي </a:t>
            </a:r>
            <a:r>
              <a:rPr lang="ar-SA" b="1" dirty="0" smtClean="0"/>
              <a:t>موارد،</a:t>
            </a:r>
            <a:r>
              <a:rPr lang="fa-IR" b="1" dirty="0" smtClean="0"/>
              <a:t> </a:t>
            </a:r>
            <a:r>
              <a:rPr lang="ar-SA" b="1" dirty="0" smtClean="0"/>
              <a:t>كارفرما </a:t>
            </a:r>
            <a:r>
              <a:rPr lang="ar-SA" b="1" dirty="0"/>
              <a:t>خواستار سهولت بهره برداري و كاهش </a:t>
            </a:r>
            <a:r>
              <a:rPr lang="ar-SA" b="1" dirty="0" smtClean="0"/>
              <a:t>هزينه </a:t>
            </a:r>
            <a:r>
              <a:rPr lang="ar-SA" b="1" dirty="0"/>
              <a:t>ها به </a:t>
            </a:r>
            <a:r>
              <a:rPr lang="ar-SA" b="1" dirty="0" smtClean="0"/>
              <a:t>قيمت</a:t>
            </a:r>
            <a:r>
              <a:rPr lang="fa-IR" b="1" dirty="0" smtClean="0"/>
              <a:t> </a:t>
            </a:r>
            <a:r>
              <a:rPr lang="ar-SA" b="1" dirty="0" smtClean="0"/>
              <a:t>افزايش </a:t>
            </a:r>
            <a:r>
              <a:rPr lang="ar-SA" b="1" dirty="0"/>
              <a:t>هزينه هاي مطالعاتي، </a:t>
            </a:r>
            <a:r>
              <a:rPr lang="ar-SA" b="1" dirty="0" smtClean="0"/>
              <a:t>طراحي </a:t>
            </a:r>
            <a:r>
              <a:rPr lang="ar-SA" b="1" dirty="0"/>
              <a:t>و ساخت است</a:t>
            </a:r>
            <a:r>
              <a:rPr lang="en-US" b="1" dirty="0" smtClean="0"/>
              <a:t>.</a:t>
            </a:r>
            <a:endParaRPr lang="fa-IR" b="1" dirty="0" smtClean="0"/>
          </a:p>
          <a:p>
            <a:pPr algn="just" rtl="1"/>
            <a:r>
              <a:rPr lang="ar-SA" b="1" dirty="0"/>
              <a:t>مهندسي ارزش تكنيكي مؤثر براي كاهش </a:t>
            </a:r>
            <a:r>
              <a:rPr lang="ar-SA" b="1" dirty="0" smtClean="0"/>
              <a:t>هزينه </a:t>
            </a:r>
            <a:r>
              <a:rPr lang="ar-SA" b="1" dirty="0"/>
              <a:t>ها، افزايش سودآوري </a:t>
            </a:r>
            <a:r>
              <a:rPr lang="ar-SA" b="1" dirty="0" smtClean="0"/>
              <a:t>وبهره </a:t>
            </a:r>
            <a:r>
              <a:rPr lang="ar-SA" b="1" dirty="0"/>
              <a:t>وري، بهبود كيفيت بدون كاستن از </a:t>
            </a:r>
            <a:r>
              <a:rPr lang="ar-SA" b="1" dirty="0" smtClean="0"/>
              <a:t>جاذبه </a:t>
            </a:r>
            <a:r>
              <a:rPr lang="ar-SA" b="1" dirty="0"/>
              <a:t>هاي ظاهري و جلوگيري </a:t>
            </a:r>
            <a:r>
              <a:rPr lang="ar-SA" b="1" dirty="0" smtClean="0"/>
              <a:t>ازتاثير </a:t>
            </a:r>
            <a:r>
              <a:rPr lang="ar-SA" b="1" dirty="0"/>
              <a:t>سوء بر محيط زيست است</a:t>
            </a:r>
            <a:r>
              <a:rPr lang="en-US" b="1" dirty="0"/>
              <a:t>.</a:t>
            </a:r>
            <a:endParaRPr lang="en-US" dirty="0"/>
          </a:p>
          <a:p>
            <a:pPr algn="just" rtl="1"/>
            <a:endParaRPr lang="en-US" dirty="0"/>
          </a:p>
          <a:p>
            <a:pPr algn="just" rtl="1">
              <a:buNone/>
            </a:pP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ar-SA" b="1" dirty="0" smtClean="0"/>
              <a:t>توصيه هاي مهندسي ارزش</a:t>
            </a:r>
            <a:r>
              <a:rPr lang="en-US" dirty="0"/>
              <a:t/>
            </a:r>
            <a:br>
              <a:rPr lang="en-US" dirty="0"/>
            </a:br>
            <a:endParaRPr lang="en-US" dirty="0"/>
          </a:p>
        </p:txBody>
      </p:sp>
      <p:sp>
        <p:nvSpPr>
          <p:cNvPr id="3" name="Content Placeholder 2"/>
          <p:cNvSpPr>
            <a:spLocks noGrp="1"/>
          </p:cNvSpPr>
          <p:nvPr>
            <p:ph idx="1"/>
          </p:nvPr>
        </p:nvSpPr>
        <p:spPr>
          <a:xfrm>
            <a:off x="457200" y="1066800"/>
            <a:ext cx="8229600" cy="5059363"/>
          </a:xfrm>
        </p:spPr>
        <p:txBody>
          <a:bodyPr>
            <a:noAutofit/>
          </a:bodyPr>
          <a:lstStyle/>
          <a:p>
            <a:pPr algn="just" rtl="1"/>
            <a:r>
              <a:rPr lang="ar-SA" sz="2500" b="1" dirty="0"/>
              <a:t>هزينه هاي تمام طول عمر پروژه را مد نظر قرار دهيد نه فقط مقاطعي از آن </a:t>
            </a:r>
            <a:r>
              <a:rPr lang="ar-SA" sz="2500" b="1" dirty="0" smtClean="0"/>
              <a:t>را</a:t>
            </a:r>
            <a:r>
              <a:rPr lang="fa-IR" sz="2500" b="1" dirty="0" smtClean="0"/>
              <a:t>.</a:t>
            </a:r>
            <a:endParaRPr lang="en-US" sz="2500" dirty="0"/>
          </a:p>
          <a:p>
            <a:pPr algn="just" rtl="1"/>
            <a:r>
              <a:rPr lang="ar-SA" sz="2500" b="1" dirty="0" smtClean="0"/>
              <a:t>شاخص </a:t>
            </a:r>
            <a:r>
              <a:rPr lang="ar-SA" sz="2500" b="1" dirty="0"/>
              <a:t>ارزش</a:t>
            </a:r>
            <a:r>
              <a:rPr lang="en-US" sz="2500" b="1" dirty="0"/>
              <a:t> </a:t>
            </a:r>
            <a:r>
              <a:rPr lang="fa-IR" sz="2500" b="1" dirty="0" smtClean="0"/>
              <a:t>(</a:t>
            </a:r>
            <a:r>
              <a:rPr lang="ar-SA" sz="2500" b="1" dirty="0" smtClean="0"/>
              <a:t>كاركرد </a:t>
            </a:r>
            <a:r>
              <a:rPr lang="ar-SA" sz="2500" b="1" dirty="0"/>
              <a:t>به </a:t>
            </a:r>
            <a:r>
              <a:rPr lang="ar-SA" sz="2500" b="1" dirty="0" smtClean="0"/>
              <a:t>هزينه</a:t>
            </a:r>
            <a:r>
              <a:rPr lang="fa-IR" sz="2500" b="1" dirty="0"/>
              <a:t>)</a:t>
            </a:r>
            <a:r>
              <a:rPr lang="ar-SA" sz="2500" b="1" dirty="0" smtClean="0"/>
              <a:t>سيستم </a:t>
            </a:r>
            <a:r>
              <a:rPr lang="ar-SA" sz="2500" b="1" dirty="0"/>
              <a:t>يا زيرسيستم مورد نظر را بالا </a:t>
            </a:r>
            <a:r>
              <a:rPr lang="ar-SA" sz="2500" b="1" dirty="0" smtClean="0"/>
              <a:t>ببريد</a:t>
            </a:r>
            <a:r>
              <a:rPr lang="fa-IR" sz="2500" b="1" dirty="0" smtClean="0"/>
              <a:t>.</a:t>
            </a:r>
            <a:endParaRPr lang="en-US" sz="2500" dirty="0" smtClean="0"/>
          </a:p>
          <a:p>
            <a:pPr algn="just" rtl="1"/>
            <a:r>
              <a:rPr lang="en-US" sz="2500" b="1" dirty="0" smtClean="0"/>
              <a:t> </a:t>
            </a:r>
            <a:r>
              <a:rPr lang="ar-SA" sz="2500" b="1" dirty="0"/>
              <a:t>تاثير هر پيشنهاد مهندسي ارزش را در صورت جوابگوئي به عملكرد از </a:t>
            </a:r>
            <a:r>
              <a:rPr lang="ar-SA" sz="2500" b="1" dirty="0" smtClean="0"/>
              <a:t>نقطه</a:t>
            </a:r>
            <a:r>
              <a:rPr lang="fa-IR" sz="2500" b="1" dirty="0" smtClean="0"/>
              <a:t> </a:t>
            </a:r>
            <a:r>
              <a:rPr lang="ar-SA" sz="2500" b="1" dirty="0" smtClean="0"/>
              <a:t>نظر </a:t>
            </a:r>
            <a:r>
              <a:rPr lang="ar-SA" sz="2500" b="1" dirty="0"/>
              <a:t>زمان، هزينه وكيفيت تحليل نموده وگزارش كنيد</a:t>
            </a:r>
            <a:r>
              <a:rPr lang="en-US" sz="2500" b="1" dirty="0"/>
              <a:t>.</a:t>
            </a:r>
            <a:endParaRPr lang="en-US" sz="2500" dirty="0"/>
          </a:p>
          <a:p>
            <a:pPr algn="just" rtl="1"/>
            <a:r>
              <a:rPr lang="ar-SA" sz="2500" b="1" dirty="0" smtClean="0"/>
              <a:t>در </a:t>
            </a:r>
            <a:r>
              <a:rPr lang="ar-SA" sz="2500" b="1" dirty="0"/>
              <a:t>برنامه هاي مهندسي ارزش، نيازهاي تصريح شده ، تلويحي و </a:t>
            </a:r>
            <a:r>
              <a:rPr lang="ar-SA" sz="2500" b="1" dirty="0" smtClean="0"/>
              <a:t>تكويني</a:t>
            </a:r>
            <a:r>
              <a:rPr lang="fa-IR" sz="2500" b="1" dirty="0" smtClean="0"/>
              <a:t> </a:t>
            </a:r>
            <a:r>
              <a:rPr lang="ar-SA" sz="2500" b="1" dirty="0" smtClean="0"/>
              <a:t>رامورد </a:t>
            </a:r>
            <a:r>
              <a:rPr lang="ar-SA" sz="2500" b="1" dirty="0"/>
              <a:t>توجه قرار </a:t>
            </a:r>
            <a:r>
              <a:rPr lang="ar-SA" sz="2500" b="1" dirty="0" smtClean="0"/>
              <a:t>دهيد</a:t>
            </a:r>
            <a:r>
              <a:rPr lang="fa-IR" sz="2500" b="1" dirty="0" smtClean="0"/>
              <a:t>.</a:t>
            </a:r>
            <a:endParaRPr lang="en-US" sz="2500" dirty="0"/>
          </a:p>
          <a:p>
            <a:pPr algn="just" rtl="1"/>
            <a:r>
              <a:rPr lang="ar-SA" sz="2500" b="1" dirty="0" smtClean="0"/>
              <a:t>براي </a:t>
            </a:r>
            <a:r>
              <a:rPr lang="ar-SA" sz="2500" b="1" dirty="0"/>
              <a:t>خلاقيت ذهني طرفهاي ذيربط و ذينفع احترام قائل شويد و براي </a:t>
            </a:r>
            <a:r>
              <a:rPr lang="ar-SA" sz="2500" b="1" dirty="0" smtClean="0"/>
              <a:t>بروزآن</a:t>
            </a:r>
            <a:r>
              <a:rPr lang="ar-SA" sz="2500" b="1" dirty="0"/>
              <a:t>، فضاي مناسب ايجاد كنيد</a:t>
            </a:r>
            <a:r>
              <a:rPr lang="en-US" sz="2500" b="1" dirty="0"/>
              <a:t>.</a:t>
            </a:r>
            <a:endParaRPr lang="en-US" sz="2500" dirty="0"/>
          </a:p>
          <a:p>
            <a:pPr algn="just" rtl="1"/>
            <a:r>
              <a:rPr lang="ar-SA" sz="2500" b="1" dirty="0" smtClean="0"/>
              <a:t>راي </a:t>
            </a:r>
            <a:r>
              <a:rPr lang="ar-SA" sz="2500" b="1" dirty="0"/>
              <a:t>نهايي از آن كارفرما است، آن را بپذيريد</a:t>
            </a:r>
            <a:endParaRPr lang="en-US" sz="2500" dirty="0"/>
          </a:p>
          <a:p>
            <a:pPr algn="just" rtl="1"/>
            <a:endParaRPr lang="en-US" sz="25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smtClean="0"/>
              <a:t>توصيه هاي مهندسي ارزش</a:t>
            </a:r>
            <a:r>
              <a:rPr lang="en-US" dirty="0" smtClean="0"/>
              <a:t/>
            </a:r>
            <a:br>
              <a:rPr lang="en-US" dirty="0" smtClean="0"/>
            </a:br>
            <a:endParaRPr lang="en-US" dirty="0"/>
          </a:p>
        </p:txBody>
      </p:sp>
      <p:sp>
        <p:nvSpPr>
          <p:cNvPr id="3" name="Content Placeholder 2"/>
          <p:cNvSpPr>
            <a:spLocks noGrp="1"/>
          </p:cNvSpPr>
          <p:nvPr>
            <p:ph idx="1"/>
          </p:nvPr>
        </p:nvSpPr>
        <p:spPr/>
        <p:txBody>
          <a:bodyPr>
            <a:normAutofit fontScale="92500" lnSpcReduction="10000"/>
          </a:bodyPr>
          <a:lstStyle/>
          <a:p>
            <a:pPr algn="r" rtl="1"/>
            <a:r>
              <a:rPr lang="ar-SA" b="1" dirty="0"/>
              <a:t>مهندسي ارزش مي </a:t>
            </a:r>
            <a:r>
              <a:rPr lang="ar-SA" b="1" dirty="0" smtClean="0"/>
              <a:t>تواند </a:t>
            </a:r>
            <a:r>
              <a:rPr lang="ar-SA" b="1" dirty="0"/>
              <a:t>حلال مشكلات باشد، به شرط آنكه از </a:t>
            </a:r>
            <a:r>
              <a:rPr lang="ar-SA" b="1" dirty="0" smtClean="0"/>
              <a:t>طريق نظام</a:t>
            </a:r>
            <a:r>
              <a:rPr lang="fa-IR" b="1" dirty="0" smtClean="0"/>
              <a:t> </a:t>
            </a:r>
            <a:r>
              <a:rPr lang="ar-SA" b="1" dirty="0" smtClean="0"/>
              <a:t>طراحي</a:t>
            </a:r>
            <a:r>
              <a:rPr lang="ar-SA" b="1" dirty="0"/>
              <a:t>، منسجم و تحت كنترل باشد و با مستندات شفاف و </a:t>
            </a:r>
            <a:r>
              <a:rPr lang="ar-SA" b="1" dirty="0" smtClean="0"/>
              <a:t>يكپارچه اي</a:t>
            </a:r>
            <a:r>
              <a:rPr lang="fa-IR" b="1" dirty="0" smtClean="0"/>
              <a:t> </a:t>
            </a:r>
            <a:r>
              <a:rPr lang="ar-SA" b="1" dirty="0" smtClean="0"/>
              <a:t>پشتيباني </a:t>
            </a:r>
            <a:r>
              <a:rPr lang="ar-SA" b="1" dirty="0"/>
              <a:t>شود</a:t>
            </a:r>
            <a:r>
              <a:rPr lang="en-US" b="1" dirty="0"/>
              <a:t>.</a:t>
            </a:r>
            <a:endParaRPr lang="en-US" dirty="0"/>
          </a:p>
          <a:p>
            <a:pPr algn="r" rtl="1"/>
            <a:r>
              <a:rPr lang="ar-SA" b="1" dirty="0" smtClean="0"/>
              <a:t>بكارگيري </a:t>
            </a:r>
            <a:r>
              <a:rPr lang="ar-SA" b="1" dirty="0"/>
              <a:t>مهندسي ارزش با استفاده از تحليل كاركرد </a:t>
            </a:r>
            <a:r>
              <a:rPr lang="ar-SA" b="1" dirty="0" smtClean="0"/>
              <a:t>عوامل</a:t>
            </a:r>
            <a:r>
              <a:rPr lang="fa-IR" b="1" dirty="0" smtClean="0"/>
              <a:t> و</a:t>
            </a:r>
            <a:r>
              <a:rPr lang="ar-SA" b="1" dirty="0" smtClean="0"/>
              <a:t>محصولات</a:t>
            </a:r>
            <a:r>
              <a:rPr lang="fa-IR" b="1" dirty="0" smtClean="0"/>
              <a:t> </a:t>
            </a:r>
            <a:r>
              <a:rPr lang="ar-SA" b="1" dirty="0" smtClean="0"/>
              <a:t>معمولا </a:t>
            </a:r>
            <a:r>
              <a:rPr lang="ar-SA" b="1" dirty="0"/>
              <a:t>توسط يك گروه آموزش ديده و متخصص به نام گروه مهندسي </a:t>
            </a:r>
            <a:r>
              <a:rPr lang="ar-SA" b="1" dirty="0" smtClean="0"/>
              <a:t>ارزش</a:t>
            </a:r>
            <a:r>
              <a:rPr lang="fa-IR" b="1" dirty="0" smtClean="0"/>
              <a:t> </a:t>
            </a:r>
            <a:r>
              <a:rPr lang="ar-SA" b="1" dirty="0" smtClean="0"/>
              <a:t>صورت </a:t>
            </a:r>
            <a:r>
              <a:rPr lang="ar-SA" b="1" dirty="0"/>
              <a:t>مي گيرد</a:t>
            </a:r>
            <a:r>
              <a:rPr lang="en-US" b="1" dirty="0"/>
              <a:t>.</a:t>
            </a:r>
            <a:endParaRPr lang="en-US" dirty="0"/>
          </a:p>
          <a:p>
            <a:pPr algn="r" rtl="1"/>
            <a:r>
              <a:rPr lang="en-US" b="1" dirty="0" smtClean="0"/>
              <a:t> </a:t>
            </a:r>
            <a:r>
              <a:rPr lang="ar-SA" b="1" dirty="0"/>
              <a:t>گروه مهندسي ارزش مستقل از گروه طراحي </a:t>
            </a:r>
            <a:r>
              <a:rPr lang="ar-SA" b="1" dirty="0" smtClean="0"/>
              <a:t>است</a:t>
            </a:r>
            <a:r>
              <a:rPr lang="fa-IR" b="1" dirty="0" smtClean="0"/>
              <a:t>.</a:t>
            </a:r>
            <a:endParaRPr lang="en-US" dirty="0"/>
          </a:p>
          <a:p>
            <a:pPr algn="r" rtl="1"/>
            <a:r>
              <a:rPr lang="en-US" b="1" dirty="0" smtClean="0"/>
              <a:t> </a:t>
            </a:r>
            <a:r>
              <a:rPr lang="ar-SA" b="1" dirty="0"/>
              <a:t>متخصصين مهندسي ارزش در زمينه تحليل </a:t>
            </a:r>
            <a:r>
              <a:rPr lang="ar-SA" b="1" dirty="0" smtClean="0"/>
              <a:t>پروژه</a:t>
            </a:r>
            <a:r>
              <a:rPr lang="fa-IR" b="1" dirty="0" smtClean="0"/>
              <a:t> </a:t>
            </a:r>
            <a:r>
              <a:rPr lang="ar-SA" b="1" dirty="0" smtClean="0"/>
              <a:t>ها </a:t>
            </a:r>
            <a:r>
              <a:rPr lang="ar-SA" b="1" dirty="0"/>
              <a:t>از ديدگاه هزينه</a:t>
            </a:r>
            <a:r>
              <a:rPr lang="en-US" b="1" dirty="0"/>
              <a:t> </a:t>
            </a:r>
            <a:r>
              <a:rPr lang="en-US" b="1" dirty="0" smtClean="0"/>
              <a:t>/</a:t>
            </a:r>
            <a:r>
              <a:rPr lang="ar-SA" b="1" dirty="0" smtClean="0"/>
              <a:t>كاركرد </a:t>
            </a:r>
            <a:r>
              <a:rPr lang="ar-SA" b="1" dirty="0"/>
              <a:t>آموزش </a:t>
            </a:r>
            <a:r>
              <a:rPr lang="ar-SA" b="1" dirty="0" smtClean="0"/>
              <a:t>ديده</a:t>
            </a:r>
            <a:r>
              <a:rPr lang="fa-IR" b="1" dirty="0" smtClean="0"/>
              <a:t> </a:t>
            </a:r>
            <a:r>
              <a:rPr lang="ar-SA" b="1" dirty="0" smtClean="0"/>
              <a:t>اند</a:t>
            </a:r>
            <a:r>
              <a:rPr lang="fa-IR" b="1" dirty="0" smtClean="0"/>
              <a:t>.</a:t>
            </a:r>
            <a:endParaRPr lang="en-US" dirty="0"/>
          </a:p>
          <a:p>
            <a:pPr algn="r" rtl="1"/>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rtl="1"/>
            <a:r>
              <a:rPr lang="ar-SA" b="1" dirty="0"/>
              <a:t>اصول بنيادي مهندسي ارزش</a:t>
            </a:r>
            <a:r>
              <a:rPr lang="en-US" dirty="0"/>
              <a:t/>
            </a:r>
            <a:br>
              <a:rPr lang="en-US" dirty="0"/>
            </a:br>
            <a:endParaRPr lang="en-US" dirty="0"/>
          </a:p>
        </p:txBody>
      </p:sp>
      <p:sp>
        <p:nvSpPr>
          <p:cNvPr id="3" name="Content Placeholder 2"/>
          <p:cNvSpPr>
            <a:spLocks noGrp="1"/>
          </p:cNvSpPr>
          <p:nvPr>
            <p:ph idx="1"/>
          </p:nvPr>
        </p:nvSpPr>
        <p:spPr>
          <a:xfrm>
            <a:off x="609600" y="1371601"/>
            <a:ext cx="8229600" cy="4495800"/>
          </a:xfrm>
        </p:spPr>
        <p:txBody>
          <a:bodyPr>
            <a:normAutofit/>
          </a:bodyPr>
          <a:lstStyle/>
          <a:p>
            <a:pPr algn="just" rtl="1">
              <a:buNone/>
            </a:pPr>
            <a:r>
              <a:rPr lang="fa-IR" sz="3000" b="1" dirty="0" smtClean="0"/>
              <a:t>1-</a:t>
            </a:r>
            <a:r>
              <a:rPr lang="en-US" sz="3000" b="1" dirty="0" smtClean="0"/>
              <a:t> </a:t>
            </a:r>
            <a:r>
              <a:rPr lang="ar-SA" sz="3000" b="1" dirty="0"/>
              <a:t>بهره گيري از كارشناسان چند تخصصي براي اعمال تغييرات</a:t>
            </a:r>
            <a:r>
              <a:rPr lang="en-US" sz="3000" b="1" dirty="0"/>
              <a:t>.</a:t>
            </a:r>
            <a:endParaRPr lang="en-US" sz="3000" dirty="0"/>
          </a:p>
          <a:p>
            <a:pPr algn="just" rtl="1">
              <a:buNone/>
            </a:pPr>
            <a:r>
              <a:rPr lang="fa-IR" sz="3000" b="1" dirty="0" smtClean="0"/>
              <a:t>2-</a:t>
            </a:r>
            <a:r>
              <a:rPr lang="en-US" sz="3000" b="1" dirty="0" smtClean="0"/>
              <a:t> </a:t>
            </a:r>
            <a:r>
              <a:rPr lang="ar-SA" sz="3000" b="1" dirty="0"/>
              <a:t>تكميل تدريجي تغييرات از طريق مطالعه و بررسي عيني كار</a:t>
            </a:r>
            <a:r>
              <a:rPr lang="en-US" sz="3000" b="1" dirty="0"/>
              <a:t>.</a:t>
            </a:r>
            <a:endParaRPr lang="en-US" sz="3000" dirty="0"/>
          </a:p>
          <a:p>
            <a:pPr algn="just" rtl="1">
              <a:buNone/>
            </a:pPr>
            <a:r>
              <a:rPr lang="fa-IR" sz="3000" b="1" dirty="0" smtClean="0"/>
              <a:t>3-</a:t>
            </a:r>
            <a:r>
              <a:rPr lang="en-US" sz="3000" b="1" dirty="0" smtClean="0"/>
              <a:t> </a:t>
            </a:r>
            <a:r>
              <a:rPr lang="ar-SA" sz="3000" b="1" dirty="0"/>
              <a:t>بهره گيري از يك منطق اساسي براي طرح پرسش ها</a:t>
            </a:r>
            <a:r>
              <a:rPr lang="en-US" sz="3000" b="1" dirty="0"/>
              <a:t>.</a:t>
            </a:r>
            <a:endParaRPr lang="en-US" sz="3000" dirty="0"/>
          </a:p>
          <a:p>
            <a:pPr algn="just" rtl="1">
              <a:buNone/>
            </a:pPr>
            <a:r>
              <a:rPr lang="fa-IR" sz="3000" b="1" dirty="0" smtClean="0"/>
              <a:t>4-</a:t>
            </a:r>
            <a:r>
              <a:rPr lang="en-US" sz="3000" b="1" dirty="0" smtClean="0"/>
              <a:t> </a:t>
            </a:r>
            <a:r>
              <a:rPr lang="ar-SA" sz="3000" b="1" dirty="0"/>
              <a:t>برنامه ريزي انجام كار</a:t>
            </a:r>
            <a:r>
              <a:rPr lang="en-US" sz="3000" b="1" dirty="0"/>
              <a:t>.</a:t>
            </a:r>
            <a:endParaRPr lang="en-US" sz="3000" dirty="0"/>
          </a:p>
          <a:p>
            <a:pPr algn="just" rtl="1">
              <a:buNone/>
            </a:pPr>
            <a:endParaRPr lang="en-US" sz="3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b="1" dirty="0" smtClean="0"/>
              <a:t>فرآيند مهندسي ارزش</a:t>
            </a:r>
            <a:endParaRPr lang="fa-IR" dirty="0"/>
          </a:p>
        </p:txBody>
      </p:sp>
      <p:sp>
        <p:nvSpPr>
          <p:cNvPr id="3" name="Content Placeholder 2"/>
          <p:cNvSpPr>
            <a:spLocks noGrp="1"/>
          </p:cNvSpPr>
          <p:nvPr>
            <p:ph idx="1"/>
          </p:nvPr>
        </p:nvSpPr>
        <p:spPr/>
        <p:txBody>
          <a:bodyPr>
            <a:normAutofit fontScale="92500" lnSpcReduction="20000"/>
          </a:bodyPr>
          <a:lstStyle/>
          <a:p>
            <a:pPr algn="just" rtl="1">
              <a:buNone/>
            </a:pPr>
            <a:r>
              <a:rPr lang="ar-SA" b="1" dirty="0" smtClean="0"/>
              <a:t>فرآيند مهندسي ارزش، فرآيندي منطقي وساختار يافته است كه در آن از يك گروه كارشناس چند تخصصي براي هدفهاي زيراستفاده مي شود</a:t>
            </a:r>
            <a:r>
              <a:rPr lang="en-US" b="1" dirty="0" smtClean="0"/>
              <a:t>:</a:t>
            </a:r>
            <a:endParaRPr lang="en-US" dirty="0" smtClean="0"/>
          </a:p>
          <a:p>
            <a:pPr algn="just" rtl="1">
              <a:buNone/>
            </a:pPr>
            <a:r>
              <a:rPr lang="fa-IR" b="1" dirty="0" smtClean="0"/>
              <a:t>1-</a:t>
            </a:r>
            <a:r>
              <a:rPr lang="ar-SA" b="1" dirty="0" smtClean="0"/>
              <a:t>انتخاب پروژه يا محصول مناسب براي تحليل با توجه به زمان صرف شده براي مطالعه</a:t>
            </a:r>
            <a:r>
              <a:rPr lang="en-US" b="1" dirty="0" smtClean="0"/>
              <a:t>.</a:t>
            </a:r>
            <a:endParaRPr lang="en-US" dirty="0" smtClean="0"/>
          </a:p>
          <a:p>
            <a:pPr algn="just" rtl="1">
              <a:buNone/>
            </a:pPr>
            <a:r>
              <a:rPr lang="fa-IR" b="1" dirty="0" smtClean="0"/>
              <a:t>2-</a:t>
            </a:r>
            <a:r>
              <a:rPr lang="en-US" b="1" dirty="0" smtClean="0"/>
              <a:t> </a:t>
            </a:r>
            <a:r>
              <a:rPr lang="ar-SA" b="1" dirty="0" smtClean="0"/>
              <a:t>مشخص كردن و اندا ز ه گيري كردن ارزش جاري يك پروژه و محصول يا اجزاي تشكيل</a:t>
            </a:r>
            <a:r>
              <a:rPr lang="fa-IR" b="1" dirty="0" smtClean="0"/>
              <a:t> </a:t>
            </a:r>
            <a:r>
              <a:rPr lang="ar-SA" b="1" dirty="0" smtClean="0"/>
              <a:t>دهنده آن با توجه به عملكردهايي كه نيازها، هدفها و خواستهاي يك پروژه را برآورد مي</a:t>
            </a:r>
            <a:r>
              <a:rPr lang="fa-IR" b="1" dirty="0" smtClean="0"/>
              <a:t> </a:t>
            </a:r>
            <a:r>
              <a:rPr lang="ar-SA" b="1" dirty="0" smtClean="0"/>
              <a:t>سازد</a:t>
            </a:r>
            <a:r>
              <a:rPr lang="en-US" b="1" dirty="0" smtClean="0"/>
              <a:t>.</a:t>
            </a:r>
            <a:endParaRPr lang="en-US" dirty="0" smtClean="0"/>
          </a:p>
          <a:p>
            <a:pPr algn="just" rtl="1">
              <a:buNone/>
            </a:pPr>
            <a:r>
              <a:rPr lang="fa-IR" b="1" dirty="0" smtClean="0"/>
              <a:t>3-</a:t>
            </a:r>
            <a:r>
              <a:rPr lang="en-US" b="1" dirty="0" smtClean="0"/>
              <a:t> </a:t>
            </a:r>
            <a:r>
              <a:rPr lang="ar-SA" b="1" dirty="0" smtClean="0"/>
              <a:t>تدوين و ارزيابي گزينه هاي جديد براي تخمين يا ارتقاي كيفيت بخشهاي وابسته باهزينه كمتر</a:t>
            </a:r>
            <a:r>
              <a:rPr lang="en-US" b="1" dirty="0" smtClean="0"/>
              <a:t>.</a:t>
            </a:r>
            <a:endParaRPr lang="en-US" dirty="0" smtClean="0"/>
          </a:p>
          <a:p>
            <a:pPr algn="just" rtl="1">
              <a:buNone/>
            </a:pPr>
            <a:r>
              <a:rPr lang="fa-IR" b="1" dirty="0" smtClean="0"/>
              <a:t>4-</a:t>
            </a:r>
            <a:r>
              <a:rPr lang="en-US" b="1" dirty="0" smtClean="0"/>
              <a:t> </a:t>
            </a:r>
            <a:r>
              <a:rPr lang="ar-SA" b="1" dirty="0" smtClean="0"/>
              <a:t>انطباق گزينه جديد با بهترين راه عملي كردن آن</a:t>
            </a:r>
            <a:r>
              <a:rPr lang="en-US" b="1" dirty="0" smtClean="0"/>
              <a:t>.</a:t>
            </a:r>
            <a:endParaRPr lang="en-US" dirty="0" smtClean="0"/>
          </a:p>
          <a:p>
            <a:pPr algn="just" rtl="1">
              <a:buNone/>
            </a:pPr>
            <a:endParaRPr lang="fa-I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Nazanin" pitchFamily="2" charset="-78"/>
              </a:rPr>
              <a:t>ادامه:</a:t>
            </a:r>
            <a:endParaRPr lang="fa-IR" dirty="0">
              <a:cs typeface="Nazanin" pitchFamily="2" charset="-78"/>
            </a:endParaRPr>
          </a:p>
        </p:txBody>
      </p:sp>
      <p:sp>
        <p:nvSpPr>
          <p:cNvPr id="3" name="Content Placeholder 2"/>
          <p:cNvSpPr>
            <a:spLocks noGrp="1"/>
          </p:cNvSpPr>
          <p:nvPr>
            <p:ph idx="1"/>
          </p:nvPr>
        </p:nvSpPr>
        <p:spPr/>
        <p:txBody>
          <a:bodyPr>
            <a:normAutofit fontScale="85000" lnSpcReduction="20000"/>
          </a:bodyPr>
          <a:lstStyle/>
          <a:p>
            <a:pPr algn="just" rtl="1">
              <a:buNone/>
            </a:pPr>
            <a:r>
              <a:rPr lang="ar-SA" b="1" dirty="0" smtClean="0">
                <a:cs typeface="Nazanin" pitchFamily="2" charset="-78"/>
              </a:rPr>
              <a:t>نقش گروه طراحي در به كارگيري موفقيت آميز تحليل ارزش، بسيار مهم است، زيرا بيشتردست اندركاران عرصه اجرايي بطور كامل به توانايي مهندسي ارزش پي نبرده اند و به بهرهگيري عملي از روشهاي فني اين تحليل نپرداخته اند</a:t>
            </a:r>
            <a:r>
              <a:rPr lang="en-US" b="1" dirty="0" smtClean="0">
                <a:cs typeface="Nazanin" pitchFamily="2" charset="-78"/>
              </a:rPr>
              <a:t> . </a:t>
            </a:r>
            <a:r>
              <a:rPr lang="ar-SA" b="1" dirty="0" smtClean="0">
                <a:cs typeface="Nazanin" pitchFamily="2" charset="-78"/>
              </a:rPr>
              <a:t>تحليل گر ارزش بايد راههاي متعاد ل</a:t>
            </a:r>
            <a:r>
              <a:rPr lang="fa-IR" b="1" dirty="0" smtClean="0">
                <a:cs typeface="Nazanin" pitchFamily="2" charset="-78"/>
              </a:rPr>
              <a:t> </a:t>
            </a:r>
            <a:r>
              <a:rPr lang="ar-SA" b="1" dirty="0" smtClean="0">
                <a:cs typeface="Nazanin" pitchFamily="2" charset="-78"/>
              </a:rPr>
              <a:t>سازي گروه را دريابد و با آنان همفكري و همدلي كند تا اعضاي مجموعه به تفكر مهندسيارزش نزديك شون د</a:t>
            </a:r>
            <a:r>
              <a:rPr lang="en-US" b="1" dirty="0" smtClean="0">
                <a:cs typeface="Nazanin" pitchFamily="2" charset="-78"/>
              </a:rPr>
              <a:t> . </a:t>
            </a:r>
            <a:r>
              <a:rPr lang="ar-SA" b="1" dirty="0" smtClean="0">
                <a:cs typeface="Nazanin" pitchFamily="2" charset="-78"/>
              </a:rPr>
              <a:t>تحليل گر ارزش بايد با فراهم آوردن فرصت لازم براي يكايك افرادمجموعه، امكان ارائه ديدگاههاي آنان را ميسر سازد تا افراد بدون نگراني از اينكه ممكناست اظهار نظر آنها چندان فني و عملي نباشد، ديدگاههاي خود را مطرح نمايند</a:t>
            </a:r>
            <a:r>
              <a:rPr lang="en-US" b="1" dirty="0" smtClean="0">
                <a:cs typeface="Nazanin" pitchFamily="2" charset="-78"/>
              </a:rPr>
              <a:t> . </a:t>
            </a:r>
            <a:r>
              <a:rPr lang="ar-SA" b="1" dirty="0" smtClean="0">
                <a:cs typeface="Nazanin" pitchFamily="2" charset="-78"/>
              </a:rPr>
              <a:t>گاهيبهترين و ارزان ترين راه حل ها از پيشنهادها و ديدگاههايي كه به نظر كم ارزش و سطحي</a:t>
            </a:r>
            <a:r>
              <a:rPr lang="fa-IR" b="1" dirty="0" smtClean="0">
                <a:cs typeface="Nazanin" pitchFamily="2" charset="-78"/>
              </a:rPr>
              <a:t> </a:t>
            </a:r>
            <a:r>
              <a:rPr lang="ar-SA" b="1" dirty="0" smtClean="0">
                <a:cs typeface="Nazanin" pitchFamily="2" charset="-78"/>
              </a:rPr>
              <a:t>مي آيند، حاصل مي شود</a:t>
            </a:r>
            <a:endParaRPr lang="fa-IR" dirty="0">
              <a:cs typeface="Nazanin"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Nazanin" pitchFamily="2" charset="-78"/>
              </a:rPr>
              <a:t>ادامه:</a:t>
            </a:r>
            <a:endParaRPr lang="fa-IR" dirty="0">
              <a:cs typeface="Nazanin" pitchFamily="2" charset="-78"/>
            </a:endParaRPr>
          </a:p>
        </p:txBody>
      </p:sp>
      <p:sp>
        <p:nvSpPr>
          <p:cNvPr id="3" name="Content Placeholder 2"/>
          <p:cNvSpPr>
            <a:spLocks noGrp="1"/>
          </p:cNvSpPr>
          <p:nvPr>
            <p:ph idx="1"/>
          </p:nvPr>
        </p:nvSpPr>
        <p:spPr/>
        <p:txBody>
          <a:bodyPr>
            <a:normAutofit fontScale="85000" lnSpcReduction="20000"/>
          </a:bodyPr>
          <a:lstStyle/>
          <a:p>
            <a:pPr algn="just" rtl="1">
              <a:buNone/>
            </a:pPr>
            <a:r>
              <a:rPr lang="ar-SA" b="1" dirty="0" smtClean="0">
                <a:cs typeface="Nazanin" pitchFamily="2" charset="-78"/>
              </a:rPr>
              <a:t>كارفرما مهم ترين و اصلي ترين جنبه مشاركت كار را در حلقه تحليل ارزش به عهده دار د</a:t>
            </a:r>
            <a:r>
              <a:rPr lang="en-US" b="1" dirty="0" smtClean="0">
                <a:cs typeface="Nazanin" pitchFamily="2" charset="-78"/>
              </a:rPr>
              <a:t> .</a:t>
            </a:r>
            <a:r>
              <a:rPr lang="ar-SA" b="1" dirty="0" smtClean="0">
                <a:cs typeface="Nazanin" pitchFamily="2" charset="-78"/>
              </a:rPr>
              <a:t>پشتيباني فعالانه كارفرما، ضامن مو فقيت و مؤثر واقع شدن كار است</a:t>
            </a:r>
            <a:r>
              <a:rPr lang="en-US" b="1" dirty="0" smtClean="0">
                <a:cs typeface="Nazanin" pitchFamily="2" charset="-78"/>
              </a:rPr>
              <a:t> . </a:t>
            </a:r>
            <a:r>
              <a:rPr lang="ar-SA" b="1" dirty="0" smtClean="0">
                <a:cs typeface="Nazanin" pitchFamily="2" charset="-78"/>
              </a:rPr>
              <a:t>كارفرما براي آنكه</a:t>
            </a:r>
            <a:r>
              <a:rPr lang="en-US" b="1" dirty="0" smtClean="0">
                <a:cs typeface="Nazanin" pitchFamily="2" charset="-78"/>
              </a:rPr>
              <a:t> </a:t>
            </a:r>
            <a:r>
              <a:rPr lang="ar-SA" b="1" dirty="0" smtClean="0">
                <a:cs typeface="Nazanin" pitchFamily="2" charset="-78"/>
              </a:rPr>
              <a:t>تمايل لازم را براي انجام اين پشتيباني پيدا كند، بايد با مسئوليت هاي مجموعه تحليل</a:t>
            </a:r>
            <a:r>
              <a:rPr lang="en-US" b="1" dirty="0" smtClean="0">
                <a:cs typeface="Nazanin" pitchFamily="2" charset="-78"/>
              </a:rPr>
              <a:t> </a:t>
            </a:r>
            <a:r>
              <a:rPr lang="ar-SA" b="1" dirty="0" smtClean="0">
                <a:cs typeface="Nazanin" pitchFamily="2" charset="-78"/>
              </a:rPr>
              <a:t>ارزش و حدود آن مسئوليتها در چهارچوب ساختار حق الزحمه اي موافقت نامه طرح، آشناباشد</a:t>
            </a:r>
            <a:r>
              <a:rPr lang="en-US" b="1" dirty="0" smtClean="0">
                <a:cs typeface="Nazanin" pitchFamily="2" charset="-78"/>
              </a:rPr>
              <a:t>. </a:t>
            </a:r>
            <a:r>
              <a:rPr lang="ar-SA" b="1" dirty="0" smtClean="0">
                <a:cs typeface="Nazanin" pitchFamily="2" charset="-78"/>
              </a:rPr>
              <a:t>با توجه به اينكه بيش از</a:t>
            </a:r>
            <a:r>
              <a:rPr lang="en-US" b="1" dirty="0" smtClean="0">
                <a:cs typeface="Nazanin" pitchFamily="2" charset="-78"/>
              </a:rPr>
              <a:t> 50 </a:t>
            </a:r>
            <a:r>
              <a:rPr lang="ar-SA" b="1" dirty="0" smtClean="0">
                <a:cs typeface="Nazanin" pitchFamily="2" charset="-78"/>
              </a:rPr>
              <a:t>درصد از كل بودجه برنامه ريزي شده بيشتر كشورها</a:t>
            </a:r>
            <a:r>
              <a:rPr lang="en-US" b="1" dirty="0" smtClean="0">
                <a:cs typeface="Nazanin" pitchFamily="2" charset="-78"/>
              </a:rPr>
              <a:t> </a:t>
            </a:r>
            <a:r>
              <a:rPr lang="ar-SA" b="1" dirty="0" smtClean="0">
                <a:cs typeface="Nazanin" pitchFamily="2" charset="-78"/>
              </a:rPr>
              <a:t>صرف كارهاي اجرايي مي شود، از اين رو مجريان طرحها و پروژه ها، متحمل هزينه هاي بس</a:t>
            </a:r>
            <a:r>
              <a:rPr lang="en-US" b="1" dirty="0" smtClean="0">
                <a:cs typeface="Nazanin" pitchFamily="2" charset="-78"/>
              </a:rPr>
              <a:t> </a:t>
            </a:r>
            <a:r>
              <a:rPr lang="ar-SA" b="1" dirty="0" smtClean="0">
                <a:cs typeface="Nazanin" pitchFamily="2" charset="-78"/>
              </a:rPr>
              <a:t>سنگيني مي شوند</a:t>
            </a:r>
            <a:r>
              <a:rPr lang="en-US" b="1" dirty="0" smtClean="0">
                <a:cs typeface="Nazanin" pitchFamily="2" charset="-78"/>
              </a:rPr>
              <a:t> . </a:t>
            </a:r>
            <a:r>
              <a:rPr lang="ar-SA" b="1" dirty="0" smtClean="0">
                <a:cs typeface="Nazanin" pitchFamily="2" charset="-78"/>
              </a:rPr>
              <a:t>محدوديتهاي مالي و قيمت هاي اجرايي كه هر روز افزايش مي يابند،بازگشت ارزش كامل پولي را كه كارفرما هزينه مي نمايد و بايد به دور از هرگونه هزينه هاي</a:t>
            </a:r>
            <a:r>
              <a:rPr lang="fa-IR" b="1" dirty="0" smtClean="0">
                <a:cs typeface="Nazanin" pitchFamily="2" charset="-78"/>
              </a:rPr>
              <a:t> </a:t>
            </a:r>
            <a:r>
              <a:rPr lang="ar-SA" b="1" dirty="0" smtClean="0">
                <a:cs typeface="Nazanin" pitchFamily="2" charset="-78"/>
              </a:rPr>
              <a:t>غير ضروري باشد، به طورجدي مطرح ساخته است</a:t>
            </a:r>
            <a:r>
              <a:rPr lang="en-US" b="1" dirty="0" smtClean="0">
                <a:cs typeface="Nazanin" pitchFamily="2" charset="-78"/>
              </a:rPr>
              <a:t>.</a:t>
            </a:r>
            <a:endParaRPr lang="en-US" dirty="0" smtClean="0">
              <a:cs typeface="Nazanin" pitchFamily="2" charset="-78"/>
            </a:endParaRPr>
          </a:p>
          <a:p>
            <a:pPr algn="just" rtl="1">
              <a:buNone/>
            </a:pPr>
            <a:endParaRPr lang="fa-IR" dirty="0">
              <a:cs typeface="Nazanin"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cs typeface="Nazanin" pitchFamily="2" charset="-78"/>
              </a:rPr>
              <a:t>ادامه:</a:t>
            </a:r>
            <a:endParaRPr lang="fa-IR" dirty="0">
              <a:cs typeface="Nazanin" pitchFamily="2" charset="-78"/>
            </a:endParaRPr>
          </a:p>
        </p:txBody>
      </p:sp>
      <p:sp>
        <p:nvSpPr>
          <p:cNvPr id="3" name="Content Placeholder 2"/>
          <p:cNvSpPr>
            <a:spLocks noGrp="1"/>
          </p:cNvSpPr>
          <p:nvPr>
            <p:ph idx="1"/>
          </p:nvPr>
        </p:nvSpPr>
        <p:spPr/>
        <p:txBody>
          <a:bodyPr/>
          <a:lstStyle/>
          <a:p>
            <a:pPr algn="just" rtl="1">
              <a:buNone/>
            </a:pPr>
            <a:r>
              <a:rPr lang="ar-SA" b="1" dirty="0" smtClean="0">
                <a:cs typeface="Nazanin" pitchFamily="2" charset="-78"/>
              </a:rPr>
              <a:t>مهندسي ارزش چون موجب كاهش هزينه هاي اجرايي و صرفه جويي در هزينه ها مي شود،از اين رو كارفرمايان تمايل دارند تا با پرداخت حق الزحمه جداگانه اي به تحليل گران</a:t>
            </a:r>
            <a:r>
              <a:rPr lang="fa-IR" b="1" dirty="0" smtClean="0">
                <a:cs typeface="Nazanin" pitchFamily="2" charset="-78"/>
              </a:rPr>
              <a:t> </a:t>
            </a:r>
            <a:r>
              <a:rPr lang="ar-SA" b="1" dirty="0" smtClean="0">
                <a:cs typeface="Nazanin" pitchFamily="2" charset="-78"/>
              </a:rPr>
              <a:t>ارزش، همواره از حضور و تداوم فعاليت گروه تحليل گر ارزش در كنار خود، بهره مند باشند</a:t>
            </a:r>
            <a:r>
              <a:rPr lang="en-US" b="1" dirty="0" smtClean="0">
                <a:cs typeface="Nazanin" pitchFamily="2" charset="-78"/>
              </a:rPr>
              <a:t>.</a:t>
            </a:r>
            <a:endParaRPr lang="en-US" dirty="0" smtClean="0">
              <a:cs typeface="Nazanin" pitchFamily="2" charset="-78"/>
            </a:endParaRPr>
          </a:p>
          <a:p>
            <a:pPr algn="just" rtl="1">
              <a:buNone/>
            </a:pPr>
            <a:endParaRPr lang="fa-IR" dirty="0">
              <a:cs typeface="Nazanin"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smtClean="0">
                <a:cs typeface="Nazanin" pitchFamily="2" charset="-78"/>
              </a:rPr>
              <a:t>مهندسي ارزش در دنيا كارايي خود را اثبات كرده است</a:t>
            </a:r>
            <a:endParaRPr lang="fa-IR" dirty="0">
              <a:cs typeface="Nazanin" pitchFamily="2" charset="-78"/>
            </a:endParaRPr>
          </a:p>
        </p:txBody>
      </p:sp>
      <p:sp>
        <p:nvSpPr>
          <p:cNvPr id="3" name="Content Placeholder 2"/>
          <p:cNvSpPr>
            <a:spLocks noGrp="1"/>
          </p:cNvSpPr>
          <p:nvPr>
            <p:ph idx="1"/>
          </p:nvPr>
        </p:nvSpPr>
        <p:spPr/>
        <p:txBody>
          <a:bodyPr>
            <a:normAutofit fontScale="62500" lnSpcReduction="20000"/>
          </a:bodyPr>
          <a:lstStyle/>
          <a:p>
            <a:pPr algn="just" rtl="1">
              <a:buNone/>
            </a:pPr>
            <a:r>
              <a:rPr lang="ar-SA" b="1" dirty="0" smtClean="0">
                <a:cs typeface="Nazanin" pitchFamily="2" charset="-78"/>
              </a:rPr>
              <a:t>چهاردهمين اجلاس انجمن آمريكايي مهندسان ارزش كه در سال</a:t>
            </a:r>
            <a:r>
              <a:rPr lang="en-US" b="1" dirty="0" smtClean="0">
                <a:cs typeface="Nazanin" pitchFamily="2" charset="-78"/>
              </a:rPr>
              <a:t> 1973 </a:t>
            </a:r>
            <a:r>
              <a:rPr lang="ar-SA" b="1" dirty="0" smtClean="0">
                <a:cs typeface="Nazanin" pitchFamily="2" charset="-78"/>
              </a:rPr>
              <a:t>به تشريح</a:t>
            </a:r>
            <a:r>
              <a:rPr lang="en-US" b="1" dirty="0" smtClean="0">
                <a:cs typeface="Nazanin" pitchFamily="2" charset="-78"/>
              </a:rPr>
              <a:t> </a:t>
            </a:r>
            <a:r>
              <a:rPr lang="ar-SA" b="1" dirty="0" smtClean="0">
                <a:cs typeface="Nazanin" pitchFamily="2" charset="-78"/>
              </a:rPr>
              <a:t>دستاوردهاي مهندسي ارزش پرداخت، مشخص نمود كه به ازاي هر يك دلار سرمايه گذاري</a:t>
            </a:r>
            <a:r>
              <a:rPr lang="en-US" b="1" dirty="0" smtClean="0">
                <a:cs typeface="Nazanin" pitchFamily="2" charset="-78"/>
              </a:rPr>
              <a:t> 4/53</a:t>
            </a:r>
            <a:r>
              <a:rPr lang="ar-SA" b="1" dirty="0" smtClean="0">
                <a:cs typeface="Nazanin" pitchFamily="2" charset="-78"/>
              </a:rPr>
              <a:t>دلار صرفه جويي در هزينه هاي اجرايي</a:t>
            </a:r>
            <a:r>
              <a:rPr lang="en-US" b="1" dirty="0" smtClean="0">
                <a:cs typeface="Nazanin" pitchFamily="2" charset="-78"/>
              </a:rPr>
              <a:t>  </a:t>
            </a:r>
            <a:r>
              <a:rPr lang="ar-SA" b="1" dirty="0" smtClean="0">
                <a:cs typeface="Nazanin" pitchFamily="2" charset="-78"/>
              </a:rPr>
              <a:t>بدست آمده است،</a:t>
            </a:r>
            <a:r>
              <a:rPr lang="en-US" b="1" dirty="0" smtClean="0">
                <a:cs typeface="Nazanin" pitchFamily="2" charset="-78"/>
              </a:rPr>
              <a:t> </a:t>
            </a:r>
            <a:r>
              <a:rPr lang="ar-SA" b="1" dirty="0" smtClean="0">
                <a:cs typeface="Nazanin" pitchFamily="2" charset="-78"/>
              </a:rPr>
              <a:t>به نحوي كه از زمان به كارگيري مهندسي ارزش در آمريكا تا سال</a:t>
            </a:r>
            <a:r>
              <a:rPr lang="en-US" b="1" dirty="0" smtClean="0">
                <a:cs typeface="Nazanin" pitchFamily="2" charset="-78"/>
              </a:rPr>
              <a:t>1973 </a:t>
            </a:r>
            <a:r>
              <a:rPr lang="fa-IR" b="1" dirty="0" smtClean="0">
                <a:cs typeface="Nazanin" pitchFamily="2" charset="-78"/>
              </a:rPr>
              <a:t>  1/8</a:t>
            </a:r>
            <a:r>
              <a:rPr lang="ar-SA" b="1" dirty="0" smtClean="0">
                <a:cs typeface="Nazanin" pitchFamily="2" charset="-78"/>
              </a:rPr>
              <a:t>ميليارد دلار صرفه جويي شده است</a:t>
            </a:r>
            <a:r>
              <a:rPr lang="en-US" b="1" dirty="0" smtClean="0">
                <a:cs typeface="Nazanin" pitchFamily="2" charset="-78"/>
              </a:rPr>
              <a:t> . </a:t>
            </a:r>
            <a:r>
              <a:rPr lang="ar-SA" b="1" dirty="0" smtClean="0">
                <a:cs typeface="Nazanin" pitchFamily="2" charset="-78"/>
              </a:rPr>
              <a:t>اين صرفه جويي تا سال</a:t>
            </a:r>
            <a:r>
              <a:rPr lang="en-US" b="1" dirty="0" smtClean="0">
                <a:cs typeface="Nazanin" pitchFamily="2" charset="-78"/>
              </a:rPr>
              <a:t> 1989 </a:t>
            </a:r>
            <a:r>
              <a:rPr lang="ar-SA" b="1" dirty="0" smtClean="0">
                <a:cs typeface="Nazanin" pitchFamily="2" charset="-78"/>
              </a:rPr>
              <a:t>به بيش از</a:t>
            </a:r>
            <a:endParaRPr lang="en-US" dirty="0" smtClean="0">
              <a:cs typeface="Nazanin" pitchFamily="2" charset="-78"/>
            </a:endParaRPr>
          </a:p>
          <a:p>
            <a:pPr algn="just" rtl="1">
              <a:buNone/>
            </a:pPr>
            <a:r>
              <a:rPr lang="en-US" b="1" dirty="0" smtClean="0">
                <a:cs typeface="Nazanin" pitchFamily="2" charset="-78"/>
              </a:rPr>
              <a:t>4/3 </a:t>
            </a:r>
            <a:r>
              <a:rPr lang="ar-SA" b="1" dirty="0" smtClean="0">
                <a:cs typeface="Nazanin" pitchFamily="2" charset="-78"/>
              </a:rPr>
              <a:t>ميليارد دلار افزايش يافته است</a:t>
            </a:r>
            <a:r>
              <a:rPr lang="en-US" b="1" dirty="0" smtClean="0">
                <a:cs typeface="Nazanin" pitchFamily="2" charset="-78"/>
              </a:rPr>
              <a:t> . </a:t>
            </a:r>
            <a:r>
              <a:rPr lang="ar-SA" b="1" dirty="0" smtClean="0">
                <a:cs typeface="Nazanin" pitchFamily="2" charset="-78"/>
              </a:rPr>
              <a:t>بازده مهندسي ارزش از سال</a:t>
            </a:r>
            <a:r>
              <a:rPr lang="en-US" b="1" dirty="0" smtClean="0">
                <a:cs typeface="Nazanin" pitchFamily="2" charset="-78"/>
              </a:rPr>
              <a:t> 1973 </a:t>
            </a:r>
            <a:r>
              <a:rPr lang="ar-SA" b="1" dirty="0" smtClean="0">
                <a:cs typeface="Nazanin" pitchFamily="2" charset="-78"/>
              </a:rPr>
              <a:t>تا سال</a:t>
            </a:r>
            <a:r>
              <a:rPr lang="en-US" b="1" dirty="0" smtClean="0">
                <a:cs typeface="Nazanin" pitchFamily="2" charset="-78"/>
              </a:rPr>
              <a:t> 1995 </a:t>
            </a:r>
            <a:r>
              <a:rPr lang="ar-SA" b="1" dirty="0" smtClean="0">
                <a:cs typeface="Nazanin" pitchFamily="2" charset="-78"/>
              </a:rPr>
              <a:t>براي</a:t>
            </a:r>
            <a:r>
              <a:rPr lang="en-US" b="1" dirty="0" smtClean="0">
                <a:cs typeface="Nazanin" pitchFamily="2" charset="-78"/>
              </a:rPr>
              <a:t> </a:t>
            </a:r>
            <a:r>
              <a:rPr lang="ar-SA" b="1" dirty="0" smtClean="0">
                <a:cs typeface="Nazanin" pitchFamily="2" charset="-78"/>
              </a:rPr>
              <a:t>هر يك دلار هزينه سرمايه گذاري شده، مبلغي حدود</a:t>
            </a:r>
            <a:r>
              <a:rPr lang="en-US" b="1" dirty="0" smtClean="0">
                <a:cs typeface="Nazanin" pitchFamily="2" charset="-78"/>
              </a:rPr>
              <a:t> 15 </a:t>
            </a:r>
            <a:r>
              <a:rPr lang="ar-SA" b="1" dirty="0" smtClean="0">
                <a:cs typeface="Nazanin" pitchFamily="2" charset="-78"/>
              </a:rPr>
              <a:t>تا</a:t>
            </a:r>
            <a:r>
              <a:rPr lang="en-US" b="1" dirty="0" smtClean="0">
                <a:cs typeface="Nazanin" pitchFamily="2" charset="-78"/>
              </a:rPr>
              <a:t> 30 </a:t>
            </a:r>
            <a:r>
              <a:rPr lang="ar-SA" b="1" dirty="0" smtClean="0">
                <a:cs typeface="Nazanin" pitchFamily="2" charset="-78"/>
              </a:rPr>
              <a:t>دلار بوده است</a:t>
            </a:r>
            <a:r>
              <a:rPr lang="en-US" b="1" dirty="0" smtClean="0">
                <a:cs typeface="Nazanin" pitchFamily="2" charset="-78"/>
              </a:rPr>
              <a:t> . </a:t>
            </a:r>
            <a:r>
              <a:rPr lang="ar-SA" b="1" dirty="0" smtClean="0">
                <a:cs typeface="Nazanin" pitchFamily="2" charset="-78"/>
              </a:rPr>
              <a:t>در آمريكا وكانادا استفاده ازمهندسي ارزش در صنايع عمده، عموميت داشته و در طر ح هاي</a:t>
            </a:r>
            <a:r>
              <a:rPr lang="fa-IR" b="1" dirty="0" smtClean="0">
                <a:cs typeface="Nazanin" pitchFamily="2" charset="-78"/>
              </a:rPr>
              <a:t> </a:t>
            </a:r>
            <a:r>
              <a:rPr lang="ar-SA" b="1" dirty="0" smtClean="0">
                <a:cs typeface="Nazanin" pitchFamily="2" charset="-78"/>
              </a:rPr>
              <a:t>عمومي</a:t>
            </a:r>
            <a:r>
              <a:rPr lang="en-US" b="1" dirty="0" smtClean="0">
                <a:cs typeface="Nazanin" pitchFamily="2" charset="-78"/>
              </a:rPr>
              <a:t>(</a:t>
            </a:r>
            <a:r>
              <a:rPr lang="ar-SA" b="1" dirty="0" smtClean="0">
                <a:cs typeface="Nazanin" pitchFamily="2" charset="-78"/>
              </a:rPr>
              <a:t>دولتي</a:t>
            </a:r>
            <a:r>
              <a:rPr lang="en-US" b="1" dirty="0" smtClean="0">
                <a:cs typeface="Nazanin" pitchFamily="2" charset="-78"/>
              </a:rPr>
              <a:t>) </a:t>
            </a:r>
            <a:r>
              <a:rPr lang="ar-SA" b="1" dirty="0" smtClean="0">
                <a:cs typeface="Nazanin" pitchFamily="2" charset="-78"/>
              </a:rPr>
              <a:t>اجباري مي باشد</a:t>
            </a:r>
            <a:r>
              <a:rPr lang="en-US" b="1" dirty="0" smtClean="0">
                <a:cs typeface="Nazanin" pitchFamily="2" charset="-78"/>
              </a:rPr>
              <a:t> . </a:t>
            </a:r>
            <a:r>
              <a:rPr lang="ar-SA" b="1" dirty="0" smtClean="0">
                <a:cs typeface="Nazanin" pitchFamily="2" charset="-78"/>
              </a:rPr>
              <a:t>مهندسي ارزش در دايره عمران آمريكا در بين سا ل هاي</a:t>
            </a:r>
            <a:r>
              <a:rPr lang="en-US" b="1" dirty="0" smtClean="0">
                <a:cs typeface="Nazanin" pitchFamily="2" charset="-78"/>
              </a:rPr>
              <a:t> 1996 </a:t>
            </a:r>
            <a:r>
              <a:rPr lang="ar-SA" b="1" dirty="0" smtClean="0">
                <a:cs typeface="Nazanin" pitchFamily="2" charset="-78"/>
              </a:rPr>
              <a:t>تا</a:t>
            </a:r>
            <a:r>
              <a:rPr lang="en-US" b="1" dirty="0" smtClean="0">
                <a:cs typeface="Nazanin" pitchFamily="2" charset="-78"/>
              </a:rPr>
              <a:t>2000</a:t>
            </a:r>
            <a:r>
              <a:rPr lang="ar-SA" b="1" dirty="0" smtClean="0">
                <a:cs typeface="Nazanin" pitchFamily="2" charset="-78"/>
              </a:rPr>
              <a:t>بيش از</a:t>
            </a:r>
            <a:r>
              <a:rPr lang="en-US" b="1" dirty="0" smtClean="0">
                <a:cs typeface="Nazanin" pitchFamily="2" charset="-78"/>
              </a:rPr>
              <a:t> 35 </a:t>
            </a:r>
            <a:r>
              <a:rPr lang="ar-SA" b="1" dirty="0" smtClean="0">
                <a:cs typeface="Nazanin" pitchFamily="2" charset="-78"/>
              </a:rPr>
              <a:t>ميليارد دلار صرفه جويي در پي داشته و از</a:t>
            </a:r>
            <a:r>
              <a:rPr lang="en-US" b="1" dirty="0" smtClean="0">
                <a:cs typeface="Nazanin" pitchFamily="2" charset="-78"/>
              </a:rPr>
              <a:t> 55 </a:t>
            </a:r>
            <a:r>
              <a:rPr lang="ar-SA" b="1" dirty="0" smtClean="0">
                <a:cs typeface="Nazanin" pitchFamily="2" charset="-78"/>
              </a:rPr>
              <a:t>ميليارد دلار هزينه اضافي</a:t>
            </a:r>
            <a:r>
              <a:rPr lang="en-US" b="1" dirty="0" smtClean="0">
                <a:cs typeface="Nazanin" pitchFamily="2" charset="-78"/>
              </a:rPr>
              <a:t> </a:t>
            </a:r>
            <a:r>
              <a:rPr lang="ar-SA" b="1" dirty="0" smtClean="0">
                <a:cs typeface="Nazanin" pitchFamily="2" charset="-78"/>
              </a:rPr>
              <a:t>نيز جلوگيري نموده است</a:t>
            </a:r>
            <a:r>
              <a:rPr lang="en-US" b="1" dirty="0" smtClean="0">
                <a:cs typeface="Nazanin" pitchFamily="2" charset="-78"/>
              </a:rPr>
              <a:t> .</a:t>
            </a:r>
            <a:endParaRPr lang="en-US" dirty="0" smtClean="0">
              <a:cs typeface="Nazanin" pitchFamily="2" charset="-78"/>
            </a:endParaRPr>
          </a:p>
          <a:p>
            <a:pPr algn="just" rtl="1">
              <a:buNone/>
            </a:pPr>
            <a:r>
              <a:rPr lang="ar-SA" b="1" dirty="0" smtClean="0">
                <a:cs typeface="Nazanin" pitchFamily="2" charset="-78"/>
              </a:rPr>
              <a:t>در ژاپن از</a:t>
            </a:r>
            <a:r>
              <a:rPr lang="en-US" b="1" dirty="0" smtClean="0">
                <a:cs typeface="Nazanin" pitchFamily="2" charset="-78"/>
              </a:rPr>
              <a:t> 698 </a:t>
            </a:r>
            <a:r>
              <a:rPr lang="ar-SA" b="1" dirty="0" smtClean="0">
                <a:cs typeface="Nazanin" pitchFamily="2" charset="-78"/>
              </a:rPr>
              <a:t>شركت كه مورد بررسي قرار گرفت ه اند، حدود</a:t>
            </a:r>
            <a:r>
              <a:rPr lang="en-US" b="1" dirty="0" smtClean="0">
                <a:cs typeface="Nazanin" pitchFamily="2" charset="-78"/>
              </a:rPr>
              <a:t> 71 </a:t>
            </a:r>
            <a:r>
              <a:rPr lang="ar-SA" b="1" dirty="0" smtClean="0">
                <a:cs typeface="Nazanin" pitchFamily="2" charset="-78"/>
              </a:rPr>
              <a:t>درصد، مهندسي ارزش رادر توليد محصولات و ارائه خدمات خود به كار برده اند</a:t>
            </a:r>
            <a:r>
              <a:rPr lang="en-US" b="1" dirty="0" smtClean="0">
                <a:cs typeface="Nazanin" pitchFamily="2" charset="-78"/>
              </a:rPr>
              <a:t>.</a:t>
            </a:r>
            <a:r>
              <a:rPr lang="ar-SA" b="1" dirty="0" smtClean="0">
                <a:cs typeface="Nazanin" pitchFamily="2" charset="-78"/>
              </a:rPr>
              <a:t>در حاليكه</a:t>
            </a:r>
            <a:r>
              <a:rPr lang="en-US" b="1" dirty="0" smtClean="0">
                <a:cs typeface="Nazanin" pitchFamily="2" charset="-78"/>
              </a:rPr>
              <a:t> 85 </a:t>
            </a:r>
            <a:r>
              <a:rPr lang="ar-SA" b="1" dirty="0" smtClean="0">
                <a:cs typeface="Nazanin" pitchFamily="2" charset="-78"/>
              </a:rPr>
              <a:t>درصد درآمد عربستان ، به عنوان ثروتمندترين كشور عربي ، از فروش نفت</a:t>
            </a:r>
            <a:r>
              <a:rPr lang="en-US" b="1" dirty="0" smtClean="0">
                <a:cs typeface="Nazanin" pitchFamily="2" charset="-78"/>
              </a:rPr>
              <a:t> </a:t>
            </a:r>
            <a:r>
              <a:rPr lang="ar-SA" b="1" dirty="0" smtClean="0">
                <a:cs typeface="Nazanin" pitchFamily="2" charset="-78"/>
              </a:rPr>
              <a:t>حاصل مي شود، بيش از بيست سال است كه مهندسي ارزش را در دستور كا ر خود قرارداده است</a:t>
            </a:r>
            <a:r>
              <a:rPr lang="en-US" b="1" dirty="0" smtClean="0">
                <a:cs typeface="Nazanin" pitchFamily="2" charset="-78"/>
              </a:rPr>
              <a:t>.</a:t>
            </a:r>
            <a:endParaRPr lang="en-US" dirty="0" smtClean="0">
              <a:cs typeface="Nazanin" pitchFamily="2" charset="-78"/>
            </a:endParaRPr>
          </a:p>
          <a:p>
            <a:pPr algn="just" rtl="1">
              <a:buNone/>
            </a:pPr>
            <a:endParaRPr lang="fa-IR" dirty="0">
              <a:cs typeface="Nazanin" pitchFamily="2" charset="-78"/>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174</TotalTime>
  <Words>2155</Words>
  <Application>Microsoft Office PowerPoint</Application>
  <PresentationFormat>On-screen Show (4:3)</PresentationFormat>
  <Paragraphs>98</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Solstice</vt:lpstr>
      <vt:lpstr>بنام خدا</vt:lpstr>
      <vt:lpstr>مفهوم،تئوري واصول مهندسي ارزش</vt:lpstr>
      <vt:lpstr>مفهوم،تئوري واصول مهندسي ارزش</vt:lpstr>
      <vt:lpstr>مفهوم،تئوري واصول مهندسي ارزش</vt:lpstr>
      <vt:lpstr>مهندسي ارزش در ايران</vt:lpstr>
      <vt:lpstr>برنامه كاري مهندسي ارزش</vt:lpstr>
      <vt:lpstr>فازعمومي- فاز اطلاعات </vt:lpstr>
      <vt:lpstr>فازعملكرد- فاز خلاقيت</vt:lpstr>
      <vt:lpstr> فازارزيابي-فاز بررسي وتوسعه</vt:lpstr>
      <vt:lpstr>فازتوصيه</vt:lpstr>
      <vt:lpstr>روش هاي مهندسي ارزش</vt:lpstr>
      <vt:lpstr>روش هاي مهندسي ارزش</vt:lpstr>
      <vt:lpstr>هدف مهندسي ارزش </vt:lpstr>
      <vt:lpstr>توصيه هاي مهندسي ارزش </vt:lpstr>
      <vt:lpstr>توصيه هاي مهندسي ارزش </vt:lpstr>
      <vt:lpstr>اصول بنيادي مهندسي ارزش </vt:lpstr>
      <vt:lpstr>فرآيند مهندسي ارزش</vt:lpstr>
      <vt:lpstr>ادامه:</vt:lpstr>
      <vt:lpstr>ادامه:</vt:lpstr>
      <vt:lpstr>ادامه:</vt:lpstr>
      <vt:lpstr>مهندسي ارزش در دنيا كارايي خود را اثبات كرده است</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دانشکده علوم اقتصادی رشته حسابداری درس حسابداری مدیریت  مهندسی ارزش</dc:title>
  <dc:creator>MAHMOODI BROTHERS</dc:creator>
  <cp:lastModifiedBy>Windows User</cp:lastModifiedBy>
  <cp:revision>15</cp:revision>
  <dcterms:created xsi:type="dcterms:W3CDTF">2010-04-23T07:17:59Z</dcterms:created>
  <dcterms:modified xsi:type="dcterms:W3CDTF">2020-05-23T05:56:57Z</dcterms:modified>
</cp:coreProperties>
</file>