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69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5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C3142A55-928C-4EBF-8192-E93558627533}" type="datetimeFigureOut">
              <a:rPr lang="en-GB" smtClean="0"/>
              <a:pPr/>
              <a:t>13/10/2015</a:t>
            </a:fld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A853AF1-9BEE-441B-9449-8D206418789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42A55-928C-4EBF-8192-E93558627533}" type="datetimeFigureOut">
              <a:rPr lang="en-GB" smtClean="0"/>
              <a:pPr/>
              <a:t>13/10/2015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53AF1-9BEE-441B-9449-8D206418789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3142A55-928C-4EBF-8192-E93558627533}" type="datetimeFigureOut">
              <a:rPr lang="en-GB" smtClean="0"/>
              <a:pPr/>
              <a:t>13/10/2015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A853AF1-9BEE-441B-9449-8D206418789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42A55-928C-4EBF-8192-E93558627533}" type="datetimeFigureOut">
              <a:rPr lang="en-GB" smtClean="0"/>
              <a:pPr/>
              <a:t>13/10/2015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53AF1-9BEE-441B-9449-8D206418789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42A55-928C-4EBF-8192-E93558627533}" type="datetimeFigureOut">
              <a:rPr lang="en-GB" smtClean="0"/>
              <a:pPr/>
              <a:t>13/10/2015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53AF1-9BEE-441B-9449-8D206418789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42A55-928C-4EBF-8192-E93558627533}" type="datetimeFigureOut">
              <a:rPr lang="en-GB" smtClean="0"/>
              <a:pPr/>
              <a:t>13/10/2015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53AF1-9BEE-441B-9449-8D206418789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42A55-928C-4EBF-8192-E93558627533}" type="datetimeFigureOut">
              <a:rPr lang="en-GB" smtClean="0"/>
              <a:pPr/>
              <a:t>13/10/2015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53AF1-9BEE-441B-9449-8D206418789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42A55-928C-4EBF-8192-E93558627533}" type="datetimeFigureOut">
              <a:rPr lang="en-GB" smtClean="0"/>
              <a:pPr/>
              <a:t>13/10/2015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A853AF1-9BEE-441B-9449-8D206418789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42A55-928C-4EBF-8192-E93558627533}" type="datetimeFigureOut">
              <a:rPr lang="en-GB" smtClean="0"/>
              <a:pPr/>
              <a:t>13/10/2015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53AF1-9BEE-441B-9449-8D206418789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42A55-928C-4EBF-8192-E93558627533}" type="datetimeFigureOut">
              <a:rPr lang="en-GB" smtClean="0"/>
              <a:pPr/>
              <a:t>13/10/2015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53AF1-9BEE-441B-9449-8D206418789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42A55-928C-4EBF-8192-E93558627533}" type="datetimeFigureOut">
              <a:rPr lang="en-GB" smtClean="0"/>
              <a:pPr/>
              <a:t>13/10/2015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A853AF1-9BEE-441B-9449-8D206418789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C3142A55-928C-4EBF-8192-E93558627533}" type="datetimeFigureOut">
              <a:rPr lang="en-GB" smtClean="0"/>
              <a:pPr/>
              <a:t>13/10/2015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6A853AF1-9BEE-441B-9449-8D2064187891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260648"/>
            <a:ext cx="6696744" cy="6480720"/>
          </a:xfrm>
        </p:spPr>
        <p:txBody>
          <a:bodyPr>
            <a:noAutofit/>
          </a:bodyPr>
          <a:lstStyle/>
          <a:p>
            <a:pPr algn="r" rtl="1"/>
            <a:r>
              <a:rPr lang="fa-I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قياس </a:t>
            </a:r>
            <a:r>
              <a:rPr lang="fa-I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از نظر </a:t>
            </a:r>
            <a:r>
              <a:rPr lang="fa-I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لغت</a:t>
            </a:r>
          </a:p>
          <a:p>
            <a:pPr algn="r" rtl="1"/>
            <a:r>
              <a:rPr lang="fa-I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به </a:t>
            </a:r>
            <a:r>
              <a:rPr lang="fa-I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معنای اندازه </a:t>
            </a:r>
            <a:r>
              <a:rPr lang="fa-I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گيری</a:t>
            </a:r>
            <a:r>
              <a:rPr lang="fa-I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، سنجش و برابری </a:t>
            </a:r>
            <a:r>
              <a:rPr lang="fa-I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است</a:t>
            </a:r>
          </a:p>
          <a:p>
            <a:pPr algn="r" rtl="1"/>
            <a:r>
              <a:rPr lang="fa-I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و </a:t>
            </a:r>
            <a:r>
              <a:rPr lang="fa-I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در اصطلاح علم اصول </a:t>
            </a:r>
            <a:r>
              <a:rPr lang="fa-I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عبارت </a:t>
            </a:r>
            <a:r>
              <a:rPr lang="fa-I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است </a:t>
            </a:r>
            <a:r>
              <a:rPr lang="fa-I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از </a:t>
            </a:r>
            <a:r>
              <a:rPr lang="fa-I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اين </a:t>
            </a:r>
            <a:r>
              <a:rPr lang="fa-I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که</a:t>
            </a:r>
          </a:p>
          <a:p>
            <a:pPr algn="r" rtl="1"/>
            <a:r>
              <a:rPr lang="fa-I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در </a:t>
            </a:r>
            <a:r>
              <a:rPr lang="fa-I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دو موضوع مشابه</a:t>
            </a:r>
            <a:r>
              <a:rPr lang="fa-I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،</a:t>
            </a:r>
          </a:p>
          <a:p>
            <a:pPr algn="r" rtl="1"/>
            <a:r>
              <a:rPr lang="fa-I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که </a:t>
            </a:r>
            <a:r>
              <a:rPr lang="fa-I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حکم </a:t>
            </a:r>
            <a:r>
              <a:rPr lang="fa-I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يکی </a:t>
            </a:r>
            <a:r>
              <a:rPr lang="fa-I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معلوم و حکم </a:t>
            </a:r>
            <a:r>
              <a:rPr lang="fa-I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ديگری </a:t>
            </a:r>
            <a:r>
              <a:rPr lang="fa-I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مجهول </a:t>
            </a:r>
            <a:r>
              <a:rPr lang="fa-I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است؛ </a:t>
            </a:r>
            <a:endParaRPr lang="fa-IR" sz="2800" b="1" dirty="0" smtClean="0">
              <a:solidFill>
                <a:schemeClr val="accent5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sawi" pitchFamily="2" charset="-78"/>
              <a:cs typeface="Mosawi" pitchFamily="2" charset="-78"/>
            </a:endParaRPr>
          </a:p>
          <a:p>
            <a:pPr algn="r" rtl="1"/>
            <a:r>
              <a:rPr lang="fa-I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با </a:t>
            </a:r>
            <a:r>
              <a:rPr lang="fa-I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مقايسه </a:t>
            </a:r>
            <a:r>
              <a:rPr lang="fa-I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کردن آنها حکم شرعی مجهول مشخص گردد.</a:t>
            </a:r>
          </a:p>
          <a:p>
            <a:pPr algn="r" rtl="1"/>
            <a:r>
              <a:rPr lang="fa-I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به </a:t>
            </a:r>
            <a:r>
              <a:rPr lang="fa-I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سخن </a:t>
            </a:r>
            <a:r>
              <a:rPr lang="fa-I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ديگر قياس </a:t>
            </a:r>
            <a:r>
              <a:rPr lang="fa-I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آن است </a:t>
            </a:r>
            <a:r>
              <a:rPr lang="fa-I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که</a:t>
            </a:r>
          </a:p>
          <a:p>
            <a:pPr algn="r" rtl="1"/>
            <a:r>
              <a:rPr lang="fa-I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شخصى </a:t>
            </a:r>
            <a:r>
              <a:rPr lang="fa-I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حکم </a:t>
            </a:r>
            <a:r>
              <a:rPr lang="fa-I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يکى </a:t>
            </a:r>
            <a:r>
              <a:rPr lang="fa-I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را بداند </a:t>
            </a:r>
            <a:r>
              <a:rPr lang="fa-I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وحکم </a:t>
            </a:r>
            <a:r>
              <a:rPr lang="fa-I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ديگری </a:t>
            </a:r>
            <a:r>
              <a:rPr lang="fa-I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را نداند</a:t>
            </a:r>
            <a:r>
              <a:rPr lang="fa-I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،</a:t>
            </a:r>
          </a:p>
          <a:p>
            <a:pPr algn="r" rtl="1"/>
            <a:r>
              <a:rPr lang="fa-I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سپس </a:t>
            </a:r>
            <a:r>
              <a:rPr lang="fa-I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تشبيه </a:t>
            </a:r>
            <a:r>
              <a:rPr lang="fa-I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کند که </a:t>
            </a:r>
            <a:r>
              <a:rPr lang="fa-I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اين </a:t>
            </a:r>
            <a:r>
              <a:rPr lang="fa-I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به آن شباهت </a:t>
            </a:r>
            <a:r>
              <a:rPr lang="fa-I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دارد</a:t>
            </a:r>
          </a:p>
          <a:p>
            <a:pPr algn="r" rtl="1"/>
            <a:r>
              <a:rPr lang="fa-I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پس </a:t>
            </a:r>
            <a:r>
              <a:rPr lang="fa-I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حکمشان ‏</a:t>
            </a:r>
            <a:r>
              <a:rPr lang="fa-I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بايد چنين </a:t>
            </a:r>
            <a:r>
              <a:rPr lang="fa-IR" sz="28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باشد</a:t>
            </a:r>
            <a:r>
              <a:rPr lang="fa-IR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.</a:t>
            </a:r>
          </a:p>
          <a:p>
            <a:pPr algn="r" rtl="1"/>
            <a:endParaRPr lang="fa-IR" sz="2800" b="1" dirty="0" smtClean="0">
              <a:solidFill>
                <a:schemeClr val="accent5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sawi" pitchFamily="2" charset="-78"/>
              <a:cs typeface="Mosawi" pitchFamily="2" charset="-78"/>
            </a:endParaRPr>
          </a:p>
          <a:p>
            <a:pPr algn="r" rtl="1"/>
            <a:r>
              <a:rPr lang="fa-IR" sz="1600" b="1" spc="0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مجلسى، محمد تقى، لوامع صاحبقرانی، ج ‏۷، ص ۲۷۵، ‏مؤسسه اسماعیلیان، قم‏، چاپ دوم‏، ۱۴۱۴ هـ ق.‏</a:t>
            </a:r>
            <a:endParaRPr lang="en-GB" sz="1600" b="1" spc="0" dirty="0">
              <a:solidFill>
                <a:schemeClr val="accent5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sawi" pitchFamily="2" charset="-78"/>
              <a:cs typeface="Mosawi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7734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801689" cy="1645920"/>
          </a:xfrm>
        </p:spPr>
        <p:txBody>
          <a:bodyPr>
            <a:noAutofit/>
          </a:bodyPr>
          <a:lstStyle/>
          <a:p>
            <a:r>
              <a:rPr lang="fa-IR" sz="48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قیاس</a:t>
            </a:r>
          </a:p>
          <a:p>
            <a:r>
              <a:rPr lang="fa-IR" sz="48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و </a:t>
            </a:r>
          </a:p>
          <a:p>
            <a:r>
              <a:rPr lang="fa-IR" sz="48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مقایسه</a:t>
            </a:r>
            <a:endParaRPr lang="en-GB" sz="48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620688"/>
            <a:ext cx="6324600" cy="5832648"/>
          </a:xfrm>
        </p:spPr>
        <p:txBody>
          <a:bodyPr/>
          <a:lstStyle/>
          <a:p>
            <a:pPr rtl="1"/>
            <a: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از </a:t>
            </a:r>
            <a:r>
              <a:rPr lang="fa-I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مسلّمات شیعه آن است </a:t>
            </a:r>
            <a: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که</a:t>
            </a:r>
            <a:b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قیاس </a:t>
            </a:r>
            <a:r>
              <a:rPr lang="fa-I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راه </a:t>
            </a:r>
            <a: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درستی</a:t>
            </a:r>
            <a:b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برای </a:t>
            </a:r>
            <a:r>
              <a:rPr lang="fa-I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به دست آوردن احکام شرعی نیست</a:t>
            </a:r>
            <a: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b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a-I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امام صادق (ع</a:t>
            </a:r>
            <a: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خطاب به ابوحنیفه ‏</a:t>
            </a:r>
            <a:r>
              <a:rPr lang="fa-I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فرمود:</a:t>
            </a:r>
            <a:br>
              <a:rPr lang="fa-I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يا </a:t>
            </a:r>
            <a:r>
              <a:rPr lang="fa-I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نعمان إياك </a:t>
            </a:r>
            <a: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والقياس</a:t>
            </a:r>
            <a:b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a-IR" sz="2000" spc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فإن </a:t>
            </a:r>
            <a:r>
              <a:rPr lang="fa-IR" sz="2000" spc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أبي حدثني عن آبائه </a:t>
            </a:r>
            <a:r>
              <a:rPr lang="fa-IR" sz="1600" spc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عليهم السلام  </a:t>
            </a:r>
            <a:r>
              <a:rPr lang="fa-IR" sz="2000" spc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أن رسول الله </a:t>
            </a:r>
            <a:r>
              <a:rPr lang="fa-IR" sz="1600" spc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صلى الله عليه واله </a:t>
            </a:r>
            <a:r>
              <a:rPr lang="fa-IR" sz="2000" spc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قال </a:t>
            </a:r>
            <a:r>
              <a:rPr lang="fa-IR" sz="2000" spc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من </a:t>
            </a:r>
            <a:r>
              <a:rPr lang="fa-I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قاس شيئا من الدين </a:t>
            </a:r>
            <a: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برأيه</a:t>
            </a:r>
            <a:b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قرنه </a:t>
            </a:r>
            <a:r>
              <a:rPr lang="fa-I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الله تبارك وتعالى مع إبليس  في </a:t>
            </a:r>
            <a: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النار،</a:t>
            </a:r>
            <a:b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فإنه </a:t>
            </a:r>
            <a:r>
              <a:rPr lang="fa-I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أول من قاس حيث قال : خلقتني من نار وخلقته من طين </a:t>
            </a:r>
            <a: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b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فدعوا </a:t>
            </a:r>
            <a:r>
              <a:rPr lang="fa-I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الرأي  </a:t>
            </a:r>
            <a: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والقياس</a:t>
            </a:r>
            <a:b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فإن دين </a:t>
            </a:r>
            <a:r>
              <a:rPr lang="fa-I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الله لم يوضع على القياس </a:t>
            </a:r>
            <a: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br>
              <a:rPr lang="fa-I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a-I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a-IR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a-IR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بحار الانوار </a:t>
            </a:r>
            <a:r>
              <a:rPr lang="fa-IR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ج 2 ص 286.</a:t>
            </a:r>
            <a:endParaRPr lang="en-GB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9474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395536" y="1988840"/>
            <a:ext cx="4038600" cy="4407408"/>
          </a:xfrm>
          <a:solidFill>
            <a:srgbClr val="002060"/>
          </a:solidFill>
        </p:spPr>
        <p:txBody>
          <a:bodyPr/>
          <a:lstStyle/>
          <a:p>
            <a:pPr algn="ctr" rtl="1"/>
            <a:endParaRPr lang="en-US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اذان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و اقامه</a:t>
            </a: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،</a:t>
            </a:r>
            <a:endParaRPr lang="en-US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مختص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نماز واجب است</a:t>
            </a: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؛</a:t>
            </a:r>
            <a:endParaRPr lang="en-US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spc="-15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آن </a:t>
            </a:r>
            <a:r>
              <a:rPr lang="fa-IR" sz="3600" b="1" spc="-15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هم نه تمام نمازهای واجب</a:t>
            </a:r>
            <a:r>
              <a:rPr lang="fa-IR" sz="3600" b="1" spc="-15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؛</a:t>
            </a:r>
            <a:endParaRPr lang="en-US" sz="3600" b="1" spc="-15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بلکه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فقط نمازهای </a:t>
            </a: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ي</a:t>
            </a: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وميه</a:t>
            </a:r>
            <a:endParaRPr lang="en-GB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709864" y="1973920"/>
            <a:ext cx="4038600" cy="4407408"/>
          </a:xfr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>
            <a:noAutofit/>
          </a:bodyPr>
          <a:lstStyle/>
          <a:p>
            <a:pPr marL="45720" indent="0" algn="ctr" rtl="1">
              <a:buNone/>
            </a:pPr>
            <a:endParaRPr lang="en-US" sz="3600" b="1" dirty="0" smtClean="0"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با </a:t>
            </a: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اينکه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اذان و </a:t>
            </a: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اقامه</a:t>
            </a:r>
          </a:p>
          <a:p>
            <a:pPr marL="45720" indent="0" algn="ctr" rtl="1">
              <a:buNone/>
            </a:pPr>
            <a:r>
              <a:rPr lang="fa-IR" sz="3600" b="1" spc="-150" dirty="0" smtClean="0">
                <a:latin typeface="Mosawi" pitchFamily="2" charset="-78"/>
                <a:cs typeface="Mosawi" pitchFamily="2" charset="-78"/>
              </a:rPr>
              <a:t>دارای </a:t>
            </a:r>
            <a:r>
              <a:rPr lang="fa-IR" sz="3600" b="1" spc="-150" dirty="0" smtClean="0">
                <a:latin typeface="Mosawi" pitchFamily="2" charset="-78"/>
                <a:cs typeface="Mosawi" pitchFamily="2" charset="-78"/>
              </a:rPr>
              <a:t>فضيلت بسيار </a:t>
            </a:r>
            <a:r>
              <a:rPr lang="fa-IR" sz="3600" b="1" spc="-150" dirty="0">
                <a:latin typeface="Mosawi" pitchFamily="2" charset="-78"/>
                <a:cs typeface="Mosawi" pitchFamily="2" charset="-78"/>
              </a:rPr>
              <a:t>است؛ </a:t>
            </a:r>
            <a:endParaRPr lang="en-US" sz="3600" b="1" spc="-150" dirty="0" smtClean="0"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ولی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نماز مستحبی، </a:t>
            </a:r>
            <a:endParaRPr lang="en-US" sz="3600" b="1" dirty="0" smtClean="0"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اذان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و اقامه ندارد؛ </a:t>
            </a:r>
          </a:p>
          <a:p>
            <a:pPr algn="ctr" rtl="1"/>
            <a:endParaRPr lang="en-GB" sz="3600" b="1" dirty="0">
              <a:latin typeface="Mosawi" pitchFamily="2" charset="-78"/>
              <a:cs typeface="Mosawi" pitchFamily="2" charset="-78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latin typeface="Mosawi" pitchFamily="2" charset="-78"/>
                <a:cs typeface="Mosawi" pitchFamily="2" charset="-78"/>
              </a:rPr>
              <a:t/>
            </a:r>
            <a:br>
              <a:rPr lang="en-US" sz="4000" b="1" dirty="0" smtClean="0">
                <a:latin typeface="Mosawi" pitchFamily="2" charset="-78"/>
                <a:cs typeface="Mosawi" pitchFamily="2" charset="-78"/>
              </a:rPr>
            </a:br>
            <a:r>
              <a:rPr lang="fa-IR" sz="4000" b="1" dirty="0" smtClean="0">
                <a:latin typeface="Mosawi" pitchFamily="2" charset="-78"/>
                <a:cs typeface="Mosawi" pitchFamily="2" charset="-78"/>
              </a:rPr>
              <a:t>فرق </a:t>
            </a:r>
            <a:r>
              <a:rPr lang="fa-IR" sz="4000" b="1" dirty="0" smtClean="0">
                <a:latin typeface="Mosawi" pitchFamily="2" charset="-78"/>
                <a:cs typeface="Mosawi" pitchFamily="2" charset="-78"/>
              </a:rPr>
              <a:t>بين </a:t>
            </a:r>
            <a:r>
              <a:rPr lang="fa-IR" sz="4000" b="1" dirty="0">
                <a:latin typeface="Mosawi" pitchFamily="2" charset="-78"/>
                <a:cs typeface="Mosawi" pitchFamily="2" charset="-78"/>
              </a:rPr>
              <a:t>نماز مستحب و </a:t>
            </a:r>
            <a:r>
              <a:rPr lang="fa-IR" sz="4000" b="1" dirty="0" smtClean="0">
                <a:latin typeface="Mosawi" pitchFamily="2" charset="-78"/>
                <a:cs typeface="Mosawi" pitchFamily="2" charset="-78"/>
              </a:rPr>
              <a:t>نماز واجب</a:t>
            </a:r>
            <a:r>
              <a:rPr lang="en-US" sz="4000" b="1" dirty="0" smtClean="0">
                <a:latin typeface="Mosawi" pitchFamily="2" charset="-78"/>
                <a:cs typeface="Mosawi" pitchFamily="2" charset="-78"/>
              </a:rPr>
              <a:t/>
            </a:r>
            <a:br>
              <a:rPr lang="en-US" sz="4000" b="1" dirty="0" smtClean="0">
                <a:latin typeface="Mosawi" pitchFamily="2" charset="-78"/>
                <a:cs typeface="Mosawi" pitchFamily="2" charset="-78"/>
              </a:rPr>
            </a:br>
            <a:endParaRPr lang="en-GB" sz="4000" b="1" dirty="0">
              <a:latin typeface="Mosawi" pitchFamily="2" charset="-78"/>
              <a:cs typeface="Mosawi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5536" y="6381328"/>
            <a:ext cx="24689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400" dirty="0" smtClean="0">
                <a:solidFill>
                  <a:srgbClr val="00B0F0"/>
                </a:solidFill>
              </a:rPr>
              <a:t>توضیح </a:t>
            </a:r>
            <a:r>
              <a:rPr lang="fa-IR" sz="1400" dirty="0">
                <a:solidFill>
                  <a:srgbClr val="00B0F0"/>
                </a:solidFill>
              </a:rPr>
              <a:t>المسائل محشی، ج‏1، ص‏518.</a:t>
            </a:r>
          </a:p>
        </p:txBody>
      </p:sp>
    </p:spTree>
    <p:extLst>
      <p:ext uri="{BB962C8B-B14F-4D97-AF65-F5344CB8AC3E}">
        <p14:creationId xmlns:p14="http://schemas.microsoft.com/office/powerpoint/2010/main" xmlns="" val="4277386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 animBg="1"/>
      <p:bldP spid="3" grpId="0" uiExpand="1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395536" y="1988840"/>
            <a:ext cx="4038600" cy="4407408"/>
          </a:xfrm>
          <a:solidFill>
            <a:srgbClr val="002060"/>
          </a:solidFill>
        </p:spPr>
        <p:txBody>
          <a:bodyPr/>
          <a:lstStyle/>
          <a:p>
            <a:pPr algn="ctr" rtl="1"/>
            <a:endParaRPr lang="fa-I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و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در </a:t>
            </a:r>
            <a:endParaRPr lang="fa-I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نمازهای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واجب</a:t>
            </a: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،</a:t>
            </a: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واجب است.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709864" y="1973920"/>
            <a:ext cx="4038600" cy="4407408"/>
          </a:xfr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>
            <a:noAutofit/>
          </a:bodyPr>
          <a:lstStyle/>
          <a:p>
            <a:pPr marL="45720" indent="0" algn="ctr" rtl="1">
              <a:buNone/>
            </a:pPr>
            <a:endParaRPr lang="fa-IR" sz="3600" b="1" dirty="0" smtClean="0"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خواندن سوره</a:t>
            </a:r>
          </a:p>
          <a:p>
            <a:pPr marL="45720" indent="0" algn="ctr" rtl="1"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در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نمازهای مستحبی </a:t>
            </a:r>
            <a:endParaRPr lang="fa-IR" sz="3600" b="1" dirty="0" smtClean="0"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مستحب،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latin typeface="Mosawi" pitchFamily="2" charset="-78"/>
                <a:cs typeface="Mosawi" pitchFamily="2" charset="-78"/>
              </a:rPr>
              <a:t/>
            </a:r>
            <a:br>
              <a:rPr lang="en-US" sz="4000" b="1" dirty="0" smtClean="0">
                <a:latin typeface="Mosawi" pitchFamily="2" charset="-78"/>
                <a:cs typeface="Mosawi" pitchFamily="2" charset="-78"/>
              </a:rPr>
            </a:br>
            <a:r>
              <a:rPr lang="fa-IR" sz="4000" b="1" dirty="0" smtClean="0">
                <a:latin typeface="Mosawi" pitchFamily="2" charset="-78"/>
                <a:cs typeface="Mosawi" pitchFamily="2" charset="-78"/>
              </a:rPr>
              <a:t>فرق </a:t>
            </a:r>
            <a:r>
              <a:rPr lang="fa-IR" sz="4000" b="1" dirty="0" smtClean="0">
                <a:latin typeface="Mosawi" pitchFamily="2" charset="-78"/>
                <a:cs typeface="Mosawi" pitchFamily="2" charset="-78"/>
              </a:rPr>
              <a:t>بين </a:t>
            </a:r>
            <a:r>
              <a:rPr lang="fa-IR" sz="4000" b="1" dirty="0">
                <a:latin typeface="Mosawi" pitchFamily="2" charset="-78"/>
                <a:cs typeface="Mosawi" pitchFamily="2" charset="-78"/>
              </a:rPr>
              <a:t>نماز مستحب و </a:t>
            </a:r>
            <a:r>
              <a:rPr lang="fa-IR" sz="4000" b="1" dirty="0" smtClean="0">
                <a:latin typeface="Mosawi" pitchFamily="2" charset="-78"/>
                <a:cs typeface="Mosawi" pitchFamily="2" charset="-78"/>
              </a:rPr>
              <a:t>نماز واجب</a:t>
            </a:r>
            <a:r>
              <a:rPr lang="en-US" sz="4000" b="1" dirty="0" smtClean="0">
                <a:latin typeface="Mosawi" pitchFamily="2" charset="-78"/>
                <a:cs typeface="Mosawi" pitchFamily="2" charset="-78"/>
              </a:rPr>
              <a:t/>
            </a:r>
            <a:br>
              <a:rPr lang="en-US" sz="4000" b="1" dirty="0" smtClean="0">
                <a:latin typeface="Mosawi" pitchFamily="2" charset="-78"/>
                <a:cs typeface="Mosawi" pitchFamily="2" charset="-78"/>
              </a:rPr>
            </a:br>
            <a:endParaRPr lang="en-GB" sz="4000" b="1" dirty="0">
              <a:latin typeface="Mosawi" pitchFamily="2" charset="-78"/>
              <a:cs typeface="Mosawi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5536" y="6361583"/>
            <a:ext cx="32800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400" dirty="0" smtClean="0">
                <a:solidFill>
                  <a:srgbClr val="00B0F0"/>
                </a:solidFill>
              </a:rPr>
              <a:t>تحریر </a:t>
            </a:r>
            <a:r>
              <a:rPr lang="fa-IR" sz="1400" dirty="0">
                <a:solidFill>
                  <a:srgbClr val="00B0F0"/>
                </a:solidFill>
              </a:rPr>
              <a:t>الوسیله، امام خمینی رحمه الله، ج‏1، ص‏149.</a:t>
            </a:r>
          </a:p>
        </p:txBody>
      </p:sp>
    </p:spTree>
    <p:extLst>
      <p:ext uri="{BB962C8B-B14F-4D97-AF65-F5344CB8AC3E}">
        <p14:creationId xmlns:p14="http://schemas.microsoft.com/office/powerpoint/2010/main" xmlns="" val="2674994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395536" y="1988840"/>
            <a:ext cx="4038600" cy="4407408"/>
          </a:xfrm>
          <a:solidFill>
            <a:srgbClr val="002060"/>
          </a:solidFill>
        </p:spPr>
        <p:txBody>
          <a:bodyPr/>
          <a:lstStyle/>
          <a:p>
            <a:pPr marL="45720" indent="0" algn="ctr" rtl="1">
              <a:buNone/>
            </a:pPr>
            <a:endParaRPr lang="fa-I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اما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در نماز واجب</a:t>
            </a: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،</a:t>
            </a: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آرامش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بدن </a:t>
            </a:r>
            <a:endParaRPr lang="fa-I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و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رو به قبله بودن </a:t>
            </a:r>
            <a:endParaRPr lang="fa-I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لازم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است</a:t>
            </a: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.</a:t>
            </a:r>
            <a:endParaRPr lang="fa-I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sawi" pitchFamily="2" charset="-78"/>
              <a:cs typeface="Mosawi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709864" y="1973920"/>
            <a:ext cx="4038600" cy="4407408"/>
          </a:xfr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>
            <a:noAutofit/>
          </a:bodyPr>
          <a:lstStyle/>
          <a:p>
            <a:pPr marL="45720" indent="0" algn="ctr" rtl="1">
              <a:buNone/>
            </a:pPr>
            <a:endParaRPr lang="fa-IR" sz="3600" b="1" dirty="0" smtClean="0"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نماز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مستحبی را </a:t>
            </a: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می‌شود</a:t>
            </a:r>
          </a:p>
          <a:p>
            <a:pPr marL="45720" indent="0" algn="ctr" rtl="1">
              <a:buNone/>
            </a:pPr>
            <a:r>
              <a:rPr lang="fa-IR" sz="3600" b="1" spc="-150" dirty="0" smtClean="0">
                <a:latin typeface="Mosawi" pitchFamily="2" charset="-78"/>
                <a:cs typeface="Mosawi" pitchFamily="2" charset="-78"/>
              </a:rPr>
              <a:t>حتی درحال </a:t>
            </a:r>
            <a:r>
              <a:rPr lang="fa-IR" sz="3600" b="1" spc="-150" dirty="0">
                <a:latin typeface="Mosawi" pitchFamily="2" charset="-78"/>
                <a:cs typeface="Mosawi" pitchFamily="2" charset="-78"/>
              </a:rPr>
              <a:t>راه رفتن </a:t>
            </a:r>
            <a:r>
              <a:rPr lang="fa-IR" sz="3600" b="1" spc="-150" dirty="0" smtClean="0">
                <a:latin typeface="Mosawi" pitchFamily="2" charset="-78"/>
                <a:cs typeface="Mosawi" pitchFamily="2" charset="-78"/>
              </a:rPr>
              <a:t>خواند</a:t>
            </a:r>
          </a:p>
          <a:p>
            <a:pPr marL="45720" indent="0" algn="ctr" rtl="1"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و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در </a:t>
            </a: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اين </a:t>
            </a: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صورت</a:t>
            </a:r>
          </a:p>
          <a:p>
            <a:pPr marL="45720" indent="0" algn="ctr" rtl="1"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رو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به قبله </a:t>
            </a: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بودن</a:t>
            </a:r>
          </a:p>
          <a:p>
            <a:pPr marL="45720" indent="0" algn="ctr" rtl="1"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وآرامش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بدن لازم </a:t>
            </a: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نيست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؛ </a:t>
            </a:r>
            <a:endParaRPr lang="fa-IR" sz="3600" b="1" dirty="0" smtClean="0">
              <a:latin typeface="Mosawi" pitchFamily="2" charset="-78"/>
              <a:cs typeface="Mosawi" pitchFamily="2" charset="-78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latin typeface="Mosawi" pitchFamily="2" charset="-78"/>
                <a:cs typeface="Mosawi" pitchFamily="2" charset="-78"/>
              </a:rPr>
              <a:t/>
            </a:r>
            <a:br>
              <a:rPr lang="en-US" sz="4000" b="1" dirty="0" smtClean="0">
                <a:latin typeface="Mosawi" pitchFamily="2" charset="-78"/>
                <a:cs typeface="Mosawi" pitchFamily="2" charset="-78"/>
              </a:rPr>
            </a:br>
            <a:r>
              <a:rPr lang="fa-IR" sz="4000" b="1" dirty="0" smtClean="0">
                <a:latin typeface="Mosawi" pitchFamily="2" charset="-78"/>
                <a:cs typeface="Mosawi" pitchFamily="2" charset="-78"/>
              </a:rPr>
              <a:t>فرق </a:t>
            </a:r>
            <a:r>
              <a:rPr lang="fa-IR" sz="4000" b="1" dirty="0" smtClean="0">
                <a:latin typeface="Mosawi" pitchFamily="2" charset="-78"/>
                <a:cs typeface="Mosawi" pitchFamily="2" charset="-78"/>
              </a:rPr>
              <a:t>بين </a:t>
            </a:r>
            <a:r>
              <a:rPr lang="fa-IR" sz="4000" b="1" dirty="0">
                <a:latin typeface="Mosawi" pitchFamily="2" charset="-78"/>
                <a:cs typeface="Mosawi" pitchFamily="2" charset="-78"/>
              </a:rPr>
              <a:t>نماز مستحب و </a:t>
            </a:r>
            <a:r>
              <a:rPr lang="fa-IR" sz="4000" b="1" dirty="0" smtClean="0">
                <a:latin typeface="Mosawi" pitchFamily="2" charset="-78"/>
                <a:cs typeface="Mosawi" pitchFamily="2" charset="-78"/>
              </a:rPr>
              <a:t>نماز واجب</a:t>
            </a:r>
            <a:r>
              <a:rPr lang="en-US" sz="4000" b="1" dirty="0" smtClean="0">
                <a:latin typeface="Mosawi" pitchFamily="2" charset="-78"/>
                <a:cs typeface="Mosawi" pitchFamily="2" charset="-78"/>
              </a:rPr>
              <a:t/>
            </a:r>
            <a:br>
              <a:rPr lang="en-US" sz="4000" b="1" dirty="0" smtClean="0">
                <a:latin typeface="Mosawi" pitchFamily="2" charset="-78"/>
                <a:cs typeface="Mosawi" pitchFamily="2" charset="-78"/>
              </a:rPr>
            </a:br>
            <a:endParaRPr lang="en-GB" sz="4000" b="1" dirty="0">
              <a:latin typeface="Mosawi" pitchFamily="2" charset="-78"/>
              <a:cs typeface="Mosawi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5536" y="6381328"/>
            <a:ext cx="24689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400" dirty="0" smtClean="0">
                <a:solidFill>
                  <a:srgbClr val="00B0F0"/>
                </a:solidFill>
              </a:rPr>
              <a:t>توضیح </a:t>
            </a:r>
            <a:r>
              <a:rPr lang="fa-IR" sz="1400" dirty="0">
                <a:solidFill>
                  <a:srgbClr val="00B0F0"/>
                </a:solidFill>
              </a:rPr>
              <a:t>المسائل محشی، ج‏1، ص‏432.</a:t>
            </a:r>
          </a:p>
        </p:txBody>
      </p:sp>
    </p:spTree>
    <p:extLst>
      <p:ext uri="{BB962C8B-B14F-4D97-AF65-F5344CB8AC3E}">
        <p14:creationId xmlns:p14="http://schemas.microsoft.com/office/powerpoint/2010/main" xmlns="" val="4161446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395536" y="1988840"/>
            <a:ext cx="4038600" cy="4407408"/>
          </a:xfrm>
          <a:solidFill>
            <a:srgbClr val="002060"/>
          </a:solidFill>
        </p:spPr>
        <p:txBody>
          <a:bodyPr>
            <a:normAutofit fontScale="92500"/>
          </a:bodyPr>
          <a:lstStyle/>
          <a:p>
            <a:pPr marL="45720" indent="0" algn="ctr" rtl="1">
              <a:buNone/>
            </a:pPr>
            <a:endParaRPr lang="fa-I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اما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نماز واجب </a:t>
            </a: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بايد</a:t>
            </a:r>
            <a:endParaRPr lang="fa-I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در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حال </a:t>
            </a: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قيام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خوانده </a:t>
            </a: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شود</a:t>
            </a: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و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اگر نمازگزار</a:t>
            </a: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،</a:t>
            </a: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توانايی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نداشت</a:t>
            </a: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،</a:t>
            </a: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هرمقدار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آن را که </a:t>
            </a: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می‌تواند</a:t>
            </a: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بايد ايستاده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بخواند</a:t>
            </a: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.</a:t>
            </a:r>
            <a:endParaRPr lang="fa-I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sawi" pitchFamily="2" charset="-78"/>
              <a:cs typeface="Mosawi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709864" y="1973920"/>
            <a:ext cx="4038600" cy="4407408"/>
          </a:xfr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>
            <a:noAutofit/>
          </a:bodyPr>
          <a:lstStyle/>
          <a:p>
            <a:pPr marL="45720" indent="0" algn="ctr" rtl="1">
              <a:buNone/>
            </a:pPr>
            <a:endParaRPr lang="fa-IR" sz="3600" b="1" dirty="0" smtClean="0"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نماز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مستحبی را </a:t>
            </a:r>
            <a:endParaRPr lang="fa-IR" sz="3600" b="1" dirty="0" smtClean="0"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می‌شود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نشسته خواند</a:t>
            </a: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،</a:t>
            </a:r>
          </a:p>
          <a:p>
            <a:pPr marL="45720" indent="0" algn="ctr" rtl="1"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گرچه نمازگزار</a:t>
            </a: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،</a:t>
            </a:r>
          </a:p>
          <a:p>
            <a:pPr marL="45720" indent="0" algn="ctr" rtl="1"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 </a:t>
            </a: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توانايی ايستادن </a:t>
            </a:r>
            <a:endParaRPr lang="fa-IR" sz="3600" b="1" dirty="0" smtClean="0"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داشته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باشد؛ 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latin typeface="Mosawi" pitchFamily="2" charset="-78"/>
                <a:cs typeface="Mosawi" pitchFamily="2" charset="-78"/>
              </a:rPr>
              <a:t/>
            </a:r>
            <a:br>
              <a:rPr lang="en-US" sz="4000" b="1" dirty="0" smtClean="0">
                <a:latin typeface="Mosawi" pitchFamily="2" charset="-78"/>
                <a:cs typeface="Mosawi" pitchFamily="2" charset="-78"/>
              </a:rPr>
            </a:br>
            <a:r>
              <a:rPr lang="fa-IR" sz="4000" b="1" dirty="0" smtClean="0">
                <a:latin typeface="Mosawi" pitchFamily="2" charset="-78"/>
                <a:cs typeface="Mosawi" pitchFamily="2" charset="-78"/>
              </a:rPr>
              <a:t>فرق </a:t>
            </a:r>
            <a:r>
              <a:rPr lang="fa-IR" sz="4000" b="1" dirty="0" smtClean="0">
                <a:latin typeface="Mosawi" pitchFamily="2" charset="-78"/>
                <a:cs typeface="Mosawi" pitchFamily="2" charset="-78"/>
              </a:rPr>
              <a:t>بين </a:t>
            </a:r>
            <a:r>
              <a:rPr lang="fa-IR" sz="4000" b="1" dirty="0">
                <a:latin typeface="Mosawi" pitchFamily="2" charset="-78"/>
                <a:cs typeface="Mosawi" pitchFamily="2" charset="-78"/>
              </a:rPr>
              <a:t>نماز مستحب و </a:t>
            </a:r>
            <a:r>
              <a:rPr lang="fa-IR" sz="4000" b="1" dirty="0" smtClean="0">
                <a:latin typeface="Mosawi" pitchFamily="2" charset="-78"/>
                <a:cs typeface="Mosawi" pitchFamily="2" charset="-78"/>
              </a:rPr>
              <a:t>نماز واجب</a:t>
            </a:r>
            <a:r>
              <a:rPr lang="en-US" sz="4000" b="1" dirty="0" smtClean="0">
                <a:latin typeface="Mosawi" pitchFamily="2" charset="-78"/>
                <a:cs typeface="Mosawi" pitchFamily="2" charset="-78"/>
              </a:rPr>
              <a:t/>
            </a:r>
            <a:br>
              <a:rPr lang="en-US" sz="4000" b="1" dirty="0" smtClean="0">
                <a:latin typeface="Mosawi" pitchFamily="2" charset="-78"/>
                <a:cs typeface="Mosawi" pitchFamily="2" charset="-78"/>
              </a:rPr>
            </a:br>
            <a:endParaRPr lang="en-GB" sz="4000" b="1" dirty="0">
              <a:latin typeface="Mosawi" pitchFamily="2" charset="-78"/>
              <a:cs typeface="Mosawi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5536" y="6381328"/>
            <a:ext cx="24689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400" dirty="0" smtClean="0">
                <a:solidFill>
                  <a:srgbClr val="00B0F0"/>
                </a:solidFill>
              </a:rPr>
              <a:t>توضیح </a:t>
            </a:r>
            <a:r>
              <a:rPr lang="fa-IR" sz="1400" dirty="0">
                <a:solidFill>
                  <a:srgbClr val="00B0F0"/>
                </a:solidFill>
              </a:rPr>
              <a:t>المسائل محشی، ج‏1، </a:t>
            </a:r>
            <a:r>
              <a:rPr lang="fa-IR" sz="1400" dirty="0" smtClean="0">
                <a:solidFill>
                  <a:srgbClr val="00B0F0"/>
                </a:solidFill>
              </a:rPr>
              <a:t>ص</a:t>
            </a:r>
            <a:r>
              <a:rPr lang="fa-IR" sz="1400" dirty="0">
                <a:solidFill>
                  <a:srgbClr val="00B0F0"/>
                </a:solidFill>
              </a:rPr>
              <a:t>‏426.</a:t>
            </a:r>
          </a:p>
          <a:p>
            <a:r>
              <a:rPr lang="fa-IR" sz="1400" dirty="0" smtClean="0">
                <a:solidFill>
                  <a:srgbClr val="00B0F0"/>
                </a:solidFill>
              </a:rPr>
              <a:t>.</a:t>
            </a:r>
            <a:endParaRPr lang="fa-IR" sz="14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0888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4716016" y="1988840"/>
            <a:ext cx="4038600" cy="4407408"/>
          </a:xfrm>
          <a:solidFill>
            <a:srgbClr val="002060"/>
          </a:solidFill>
        </p:spPr>
        <p:txBody>
          <a:bodyPr>
            <a:normAutofit/>
          </a:bodyPr>
          <a:lstStyle/>
          <a:p>
            <a:pPr marL="45720" indent="0" algn="ctr" rtl="1">
              <a:buNone/>
            </a:pPr>
            <a:endParaRPr lang="fa-I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در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نماز واجب</a:t>
            </a:r>
          </a:p>
          <a:p>
            <a:pPr marL="45720" indent="0" algn="ctr" rtl="1">
              <a:buNone/>
            </a:pP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خواندن «سور عزائم</a:t>
            </a: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»</a:t>
            </a:r>
            <a:endParaRPr lang="en-US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جايز نيست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؛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395536" y="1988840"/>
            <a:ext cx="4038600" cy="4407408"/>
          </a:xfr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>
            <a:noAutofit/>
          </a:bodyPr>
          <a:lstStyle/>
          <a:p>
            <a:pPr marL="45720" indent="0" algn="ctr" rtl="1">
              <a:buNone/>
            </a:pPr>
            <a:endParaRPr lang="fa-IR" sz="3600" b="1" dirty="0"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اما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خواندن </a:t>
            </a: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آنها</a:t>
            </a:r>
          </a:p>
          <a:p>
            <a:pPr marL="45720" indent="0" algn="ctr" rtl="1"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در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نمازهای مستحبی </a:t>
            </a:r>
            <a:endParaRPr lang="fa-IR" sz="3600" b="1" dirty="0" smtClean="0"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اشکال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ندارد. 5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latin typeface="Mosawi" pitchFamily="2" charset="-78"/>
                <a:cs typeface="Mosawi" pitchFamily="2" charset="-78"/>
              </a:rPr>
              <a:t/>
            </a:r>
            <a:br>
              <a:rPr lang="en-US" sz="4000" b="1" dirty="0" smtClean="0">
                <a:latin typeface="Mosawi" pitchFamily="2" charset="-78"/>
                <a:cs typeface="Mosawi" pitchFamily="2" charset="-78"/>
              </a:rPr>
            </a:br>
            <a:r>
              <a:rPr lang="fa-IR" sz="4000" b="1" dirty="0" smtClean="0">
                <a:latin typeface="Mosawi" pitchFamily="2" charset="-78"/>
                <a:cs typeface="Mosawi" pitchFamily="2" charset="-78"/>
              </a:rPr>
              <a:t>فرق </a:t>
            </a:r>
            <a:r>
              <a:rPr lang="fa-IR" sz="4000" b="1" dirty="0" smtClean="0">
                <a:latin typeface="Mosawi" pitchFamily="2" charset="-78"/>
                <a:cs typeface="Mosawi" pitchFamily="2" charset="-78"/>
              </a:rPr>
              <a:t>بين </a:t>
            </a:r>
            <a:r>
              <a:rPr lang="fa-IR" sz="4000" b="1" dirty="0">
                <a:latin typeface="Mosawi" pitchFamily="2" charset="-78"/>
                <a:cs typeface="Mosawi" pitchFamily="2" charset="-78"/>
              </a:rPr>
              <a:t>نماز مستحب و </a:t>
            </a:r>
            <a:r>
              <a:rPr lang="fa-IR" sz="4000" b="1" dirty="0" smtClean="0">
                <a:latin typeface="Mosawi" pitchFamily="2" charset="-78"/>
                <a:cs typeface="Mosawi" pitchFamily="2" charset="-78"/>
              </a:rPr>
              <a:t>نماز واجب</a:t>
            </a:r>
            <a:r>
              <a:rPr lang="en-US" sz="4000" b="1" dirty="0" smtClean="0">
                <a:latin typeface="Mosawi" pitchFamily="2" charset="-78"/>
                <a:cs typeface="Mosawi" pitchFamily="2" charset="-78"/>
              </a:rPr>
              <a:t/>
            </a:r>
            <a:br>
              <a:rPr lang="en-US" sz="4000" b="1" dirty="0" smtClean="0">
                <a:latin typeface="Mosawi" pitchFamily="2" charset="-78"/>
                <a:cs typeface="Mosawi" pitchFamily="2" charset="-78"/>
              </a:rPr>
            </a:br>
            <a:endParaRPr lang="en-GB" sz="4000" b="1" dirty="0">
              <a:latin typeface="Mosawi" pitchFamily="2" charset="-78"/>
              <a:cs typeface="Mosawi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5536" y="6381328"/>
            <a:ext cx="32800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400" dirty="0" smtClean="0">
                <a:solidFill>
                  <a:srgbClr val="00B0F0"/>
                </a:solidFill>
              </a:rPr>
              <a:t>تحریر </a:t>
            </a:r>
            <a:r>
              <a:rPr lang="fa-IR" sz="1400" dirty="0">
                <a:solidFill>
                  <a:srgbClr val="00B0F0"/>
                </a:solidFill>
              </a:rPr>
              <a:t>الوسیله، امام خمینی رحمه الله، ج‏1، ص‏149.</a:t>
            </a:r>
          </a:p>
        </p:txBody>
      </p:sp>
    </p:spTree>
    <p:extLst>
      <p:ext uri="{BB962C8B-B14F-4D97-AF65-F5344CB8AC3E}">
        <p14:creationId xmlns:p14="http://schemas.microsoft.com/office/powerpoint/2010/main" xmlns="" val="4129423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395536" y="1988840"/>
            <a:ext cx="4038600" cy="4032448"/>
          </a:xfrm>
          <a:solidFill>
            <a:srgbClr val="002060"/>
          </a:solidFill>
        </p:spPr>
        <p:txBody>
          <a:bodyPr>
            <a:normAutofit fontScale="92500" lnSpcReduction="20000"/>
          </a:bodyPr>
          <a:lstStyle/>
          <a:p>
            <a:pPr marL="45720" indent="0" algn="ctr" rtl="1">
              <a:lnSpc>
                <a:spcPts val="1800"/>
              </a:lnSpc>
              <a:buNone/>
            </a:pPr>
            <a:endParaRPr lang="fa-I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اما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در نمازهای واجب</a:t>
            </a: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،</a:t>
            </a: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مانند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ظهر و عصر</a:t>
            </a: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،</a:t>
            </a: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همه موظف هستند به </a:t>
            </a: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اخفات درحمد وسوره</a:t>
            </a:r>
          </a:p>
          <a:p>
            <a:pPr marL="45720" indent="0" algn="ctr" rtl="1">
              <a:buNone/>
            </a:pPr>
            <a:r>
              <a:rPr lang="fa-IR" sz="3600" b="1" spc="-15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 ودرنمازصبح ومغرب وعشا </a:t>
            </a: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مردها موظف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به </a:t>
            </a: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جهر</a:t>
            </a: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در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حمد و سوره </a:t>
            </a: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است</a:t>
            </a:r>
            <a:endParaRPr lang="fa-I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sawi" pitchFamily="2" charset="-78"/>
              <a:cs typeface="Mosawi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709864" y="1973920"/>
            <a:ext cx="4038600" cy="4047368"/>
          </a:xfr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>
            <a:noAutofit/>
          </a:bodyPr>
          <a:lstStyle/>
          <a:p>
            <a:pPr marL="45720" indent="0" algn="ctr" rtl="1">
              <a:lnSpc>
                <a:spcPts val="2000"/>
              </a:lnSpc>
              <a:buNone/>
            </a:pPr>
            <a:endParaRPr lang="fa-IR" sz="3600" b="1" dirty="0" smtClean="0"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نمازگزار </a:t>
            </a:r>
          </a:p>
          <a:p>
            <a:pPr marL="45720" indent="0" algn="ctr" rtl="1"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در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حمد و </a:t>
            </a: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سوره</a:t>
            </a:r>
          </a:p>
          <a:p>
            <a:pPr marL="45720" indent="0" algn="ctr" rtl="1"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نمازهای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مستحبی </a:t>
            </a:r>
            <a:endParaRPr lang="fa-IR" sz="3600" b="1" dirty="0" smtClean="0"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بين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جهر و </a:t>
            </a: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اخفات</a:t>
            </a:r>
          </a:p>
          <a:p>
            <a:pPr marL="45720" indent="0" algn="ctr" rtl="1"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 </a:t>
            </a: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مخيرّ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است؛ 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latin typeface="Mosawi" pitchFamily="2" charset="-78"/>
                <a:cs typeface="Mosawi" pitchFamily="2" charset="-78"/>
              </a:rPr>
              <a:t/>
            </a:r>
            <a:br>
              <a:rPr lang="en-US" sz="4000" b="1" dirty="0" smtClean="0">
                <a:latin typeface="Mosawi" pitchFamily="2" charset="-78"/>
                <a:cs typeface="Mosawi" pitchFamily="2" charset="-78"/>
              </a:rPr>
            </a:br>
            <a:r>
              <a:rPr lang="fa-IR" sz="4000" b="1" dirty="0" smtClean="0">
                <a:latin typeface="Mosawi" pitchFamily="2" charset="-78"/>
                <a:cs typeface="Mosawi" pitchFamily="2" charset="-78"/>
              </a:rPr>
              <a:t>فرق </a:t>
            </a:r>
            <a:r>
              <a:rPr lang="fa-IR" sz="4000" b="1" dirty="0" smtClean="0">
                <a:latin typeface="Mosawi" pitchFamily="2" charset="-78"/>
                <a:cs typeface="Mosawi" pitchFamily="2" charset="-78"/>
              </a:rPr>
              <a:t>بين </a:t>
            </a:r>
            <a:r>
              <a:rPr lang="fa-IR" sz="4000" b="1" dirty="0">
                <a:latin typeface="Mosawi" pitchFamily="2" charset="-78"/>
                <a:cs typeface="Mosawi" pitchFamily="2" charset="-78"/>
              </a:rPr>
              <a:t>نماز مستحب و </a:t>
            </a:r>
            <a:r>
              <a:rPr lang="fa-IR" sz="4000" b="1" dirty="0" smtClean="0">
                <a:latin typeface="Mosawi" pitchFamily="2" charset="-78"/>
                <a:cs typeface="Mosawi" pitchFamily="2" charset="-78"/>
              </a:rPr>
              <a:t>نماز واجب</a:t>
            </a:r>
            <a:r>
              <a:rPr lang="en-US" sz="4000" b="1" dirty="0" smtClean="0">
                <a:latin typeface="Mosawi" pitchFamily="2" charset="-78"/>
                <a:cs typeface="Mosawi" pitchFamily="2" charset="-78"/>
              </a:rPr>
              <a:t/>
            </a:r>
            <a:br>
              <a:rPr lang="en-US" sz="4000" b="1" dirty="0" smtClean="0">
                <a:latin typeface="Mosawi" pitchFamily="2" charset="-78"/>
                <a:cs typeface="Mosawi" pitchFamily="2" charset="-78"/>
              </a:rPr>
            </a:br>
            <a:endParaRPr lang="en-GB" sz="4000" b="1" dirty="0">
              <a:latin typeface="Mosawi" pitchFamily="2" charset="-78"/>
              <a:cs typeface="Mosawi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5536" y="6093296"/>
            <a:ext cx="8316416" cy="369332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 rtl="1"/>
            <a:r>
              <a:rPr lang="fa-IR" dirty="0" smtClean="0">
                <a:solidFill>
                  <a:schemeClr val="accent5">
                    <a:lumMod val="50000"/>
                  </a:schemeClr>
                </a:solidFill>
              </a:rPr>
              <a:t>و در نمازهای واجب غیریومیه نیز بین جهر و اخفات مخیر می‌باشد، مانند نماز آیات و طواف. 6</a:t>
            </a:r>
            <a:endParaRPr lang="fa-IR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67544" y="6466612"/>
            <a:ext cx="32800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400" dirty="0" smtClean="0">
                <a:solidFill>
                  <a:srgbClr val="00B0F0"/>
                </a:solidFill>
              </a:rPr>
              <a:t>تحریر </a:t>
            </a:r>
            <a:r>
              <a:rPr lang="fa-IR" sz="1400" dirty="0">
                <a:solidFill>
                  <a:srgbClr val="00B0F0"/>
                </a:solidFill>
              </a:rPr>
              <a:t>الوسیله، امام خمینی رحمه الله، ج‏1، ص</a:t>
            </a:r>
            <a:r>
              <a:rPr lang="fa-IR" sz="1400" dirty="0" smtClean="0">
                <a:solidFill>
                  <a:srgbClr val="00B0F0"/>
                </a:solidFill>
              </a:rPr>
              <a:t>‏150.</a:t>
            </a:r>
            <a:endParaRPr lang="fa-IR" sz="14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451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25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7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75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"/>
                            </p:stCondLst>
                            <p:childTnLst>
                              <p:par>
                                <p:cTn id="5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25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7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7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7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7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750"/>
                            </p:stCondLst>
                            <p:childTnLst>
                              <p:par>
                                <p:cTn id="7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7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7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500"/>
                            </p:stCondLst>
                            <p:childTnLst>
                              <p:par>
                                <p:cTn id="8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7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7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  <p:bldP spid="3" grpId="0" build="p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395536" y="1988840"/>
            <a:ext cx="4038600" cy="4407408"/>
          </a:xfrm>
          <a:solidFill>
            <a:srgbClr val="002060"/>
          </a:solidFill>
        </p:spPr>
        <p:txBody>
          <a:bodyPr>
            <a:normAutofit/>
          </a:bodyPr>
          <a:lstStyle/>
          <a:p>
            <a:pPr marL="45720" indent="0" algn="ctr" rtl="1">
              <a:buNone/>
            </a:pPr>
            <a:endParaRPr lang="fa-I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اما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نمازهای واجب </a:t>
            </a: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را</a:t>
            </a: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می‌شود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به جماعت خواند</a:t>
            </a: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،</a:t>
            </a: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مانند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نمازهای </a:t>
            </a: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ي</a:t>
            </a: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وميه</a:t>
            </a:r>
            <a:endParaRPr lang="fa-I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و </a:t>
            </a: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آيات</a:t>
            </a: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...</a:t>
            </a:r>
            <a:endParaRPr lang="fa-I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sawi" pitchFamily="2" charset="-78"/>
              <a:cs typeface="Mosawi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709864" y="1973920"/>
            <a:ext cx="4038600" cy="4407408"/>
          </a:xfr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>
            <a:noAutofit/>
          </a:bodyPr>
          <a:lstStyle/>
          <a:p>
            <a:pPr marL="45720" indent="0" algn="ctr" rtl="1">
              <a:buNone/>
            </a:pPr>
            <a:endParaRPr lang="fa-IR" sz="3600" b="1" dirty="0" smtClean="0"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نمازهای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مستحبی را </a:t>
            </a:r>
            <a:endParaRPr lang="fa-IR" sz="3600" b="1" dirty="0" smtClean="0"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spc="-150" dirty="0" smtClean="0">
                <a:latin typeface="Mosawi" pitchFamily="2" charset="-78"/>
                <a:cs typeface="Mosawi" pitchFamily="2" charset="-78"/>
              </a:rPr>
              <a:t>نمی‌شود </a:t>
            </a:r>
            <a:r>
              <a:rPr lang="fa-IR" sz="3600" b="1" spc="-150" dirty="0">
                <a:latin typeface="Mosawi" pitchFamily="2" charset="-78"/>
                <a:cs typeface="Mosawi" pitchFamily="2" charset="-78"/>
              </a:rPr>
              <a:t>به جماعت خواند</a:t>
            </a:r>
            <a:r>
              <a:rPr lang="fa-IR" sz="3600" b="1" spc="-150" dirty="0" smtClean="0">
                <a:latin typeface="Mosawi" pitchFamily="2" charset="-78"/>
                <a:cs typeface="Mosawi" pitchFamily="2" charset="-78"/>
              </a:rPr>
              <a:t>،</a:t>
            </a:r>
          </a:p>
          <a:p>
            <a:pPr marL="45720" indent="0" algn="ctr" rtl="1"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مگر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نماز طلب </a:t>
            </a: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باران</a:t>
            </a:r>
          </a:p>
          <a:p>
            <a:pPr marL="45720" indent="0" algn="ctr" rtl="1"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و </a:t>
            </a: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عيد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فطر و قربان؛ 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latin typeface="Mosawi" pitchFamily="2" charset="-78"/>
                <a:cs typeface="Mosawi" pitchFamily="2" charset="-78"/>
              </a:rPr>
              <a:t/>
            </a:r>
            <a:br>
              <a:rPr lang="en-US" sz="4000" b="1" dirty="0" smtClean="0">
                <a:latin typeface="Mosawi" pitchFamily="2" charset="-78"/>
                <a:cs typeface="Mosawi" pitchFamily="2" charset="-78"/>
              </a:rPr>
            </a:br>
            <a:r>
              <a:rPr lang="fa-IR" sz="4000" b="1" dirty="0" smtClean="0">
                <a:latin typeface="Mosawi" pitchFamily="2" charset="-78"/>
                <a:cs typeface="Mosawi" pitchFamily="2" charset="-78"/>
              </a:rPr>
              <a:t>فرق </a:t>
            </a:r>
            <a:r>
              <a:rPr lang="fa-IR" sz="4000" b="1" dirty="0" smtClean="0">
                <a:latin typeface="Mosawi" pitchFamily="2" charset="-78"/>
                <a:cs typeface="Mosawi" pitchFamily="2" charset="-78"/>
              </a:rPr>
              <a:t>بين </a:t>
            </a:r>
            <a:r>
              <a:rPr lang="fa-IR" sz="4000" b="1" dirty="0">
                <a:latin typeface="Mosawi" pitchFamily="2" charset="-78"/>
                <a:cs typeface="Mosawi" pitchFamily="2" charset="-78"/>
              </a:rPr>
              <a:t>نماز مستحب و </a:t>
            </a:r>
            <a:r>
              <a:rPr lang="fa-IR" sz="4000" b="1" dirty="0" smtClean="0">
                <a:latin typeface="Mosawi" pitchFamily="2" charset="-78"/>
                <a:cs typeface="Mosawi" pitchFamily="2" charset="-78"/>
              </a:rPr>
              <a:t>نماز واجب</a:t>
            </a:r>
            <a:r>
              <a:rPr lang="en-US" sz="4000" b="1" dirty="0" smtClean="0">
                <a:latin typeface="Mosawi" pitchFamily="2" charset="-78"/>
                <a:cs typeface="Mosawi" pitchFamily="2" charset="-78"/>
              </a:rPr>
              <a:t/>
            </a:r>
            <a:br>
              <a:rPr lang="en-US" sz="4000" b="1" dirty="0" smtClean="0">
                <a:latin typeface="Mosawi" pitchFamily="2" charset="-78"/>
                <a:cs typeface="Mosawi" pitchFamily="2" charset="-78"/>
              </a:rPr>
            </a:br>
            <a:endParaRPr lang="en-GB" sz="4000" b="1" dirty="0">
              <a:latin typeface="Mosawi" pitchFamily="2" charset="-78"/>
              <a:cs typeface="Mosawi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5536" y="6381328"/>
            <a:ext cx="34788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400" dirty="0">
                <a:solidFill>
                  <a:srgbClr val="00B0F0"/>
                </a:solidFill>
              </a:rPr>
              <a:t>5. تحریر الوسیله، امام خمینی رحمه الله، ج‏1، ص</a:t>
            </a:r>
            <a:r>
              <a:rPr lang="fa-IR" sz="1400" dirty="0" smtClean="0">
                <a:solidFill>
                  <a:srgbClr val="00B0F0"/>
                </a:solidFill>
              </a:rPr>
              <a:t>‏241.</a:t>
            </a:r>
            <a:endParaRPr lang="fa-IR" sz="14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3888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5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25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7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7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395536" y="1988840"/>
            <a:ext cx="4038600" cy="4407408"/>
          </a:xfrm>
          <a:solidFill>
            <a:srgbClr val="002060"/>
          </a:solidFill>
        </p:spPr>
        <p:txBody>
          <a:bodyPr>
            <a:normAutofit/>
          </a:bodyPr>
          <a:lstStyle/>
          <a:p>
            <a:pPr marL="45720" indent="0" algn="ctr" rtl="1">
              <a:buNone/>
            </a:pPr>
            <a:endParaRPr lang="fa-I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اما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در </a:t>
            </a:r>
            <a:endParaRPr lang="fa-I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نمازهای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واجب </a:t>
            </a: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يوميه</a:t>
            </a: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،</a:t>
            </a: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تفصيلات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و اقسام خاص خود را دارد.8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709864" y="1973920"/>
            <a:ext cx="4038600" cy="4407408"/>
          </a:xfr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>
            <a:noAutofit/>
          </a:bodyPr>
          <a:lstStyle/>
          <a:p>
            <a:pPr marL="45720" indent="0" algn="ctr" rtl="1">
              <a:lnSpc>
                <a:spcPts val="900"/>
              </a:lnSpc>
              <a:buNone/>
            </a:pPr>
            <a:endParaRPr lang="fa-IR" sz="3600" b="1" dirty="0" smtClean="0"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lnSpc>
                <a:spcPts val="3800"/>
              </a:lnSpc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اگر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نمازگزار </a:t>
            </a:r>
            <a:endParaRPr lang="fa-IR" sz="3600" b="1" dirty="0" smtClean="0"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lnSpc>
                <a:spcPts val="3800"/>
              </a:lnSpc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در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نمازهای مستحبی</a:t>
            </a: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،</a:t>
            </a:r>
          </a:p>
          <a:p>
            <a:pPr marL="45720" indent="0" algn="ctr" rtl="1">
              <a:lnSpc>
                <a:spcPts val="3800"/>
              </a:lnSpc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شک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کند که </a:t>
            </a:r>
            <a:endParaRPr lang="fa-IR" sz="3600" b="1" dirty="0" smtClean="0"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lnSpc>
                <a:spcPts val="3800"/>
              </a:lnSpc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رکعت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اول است </a:t>
            </a: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يا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دوم</a:t>
            </a: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،</a:t>
            </a:r>
          </a:p>
          <a:p>
            <a:pPr marL="45720" indent="0" algn="ctr" rtl="1">
              <a:lnSpc>
                <a:spcPts val="3800"/>
              </a:lnSpc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مخيّر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است </a:t>
            </a: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که</a:t>
            </a:r>
          </a:p>
          <a:p>
            <a:pPr marL="45720" indent="0" algn="ctr" rtl="1">
              <a:lnSpc>
                <a:spcPts val="3800"/>
              </a:lnSpc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بنا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را بر رکعت اول </a:t>
            </a:r>
            <a:endParaRPr lang="fa-IR" sz="3600" b="1" dirty="0" smtClean="0"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lnSpc>
                <a:spcPts val="3800"/>
              </a:lnSpc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بگذارد ي</a:t>
            </a: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ا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دوم</a:t>
            </a: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؛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latin typeface="Mosawi" pitchFamily="2" charset="-78"/>
                <a:cs typeface="Mosawi" pitchFamily="2" charset="-78"/>
              </a:rPr>
              <a:t/>
            </a:r>
            <a:br>
              <a:rPr lang="en-US" sz="4000" b="1" dirty="0" smtClean="0">
                <a:latin typeface="Mosawi" pitchFamily="2" charset="-78"/>
                <a:cs typeface="Mosawi" pitchFamily="2" charset="-78"/>
              </a:rPr>
            </a:br>
            <a:r>
              <a:rPr lang="fa-IR" sz="4000" b="1" dirty="0" smtClean="0">
                <a:latin typeface="Mosawi" pitchFamily="2" charset="-78"/>
                <a:cs typeface="Mosawi" pitchFamily="2" charset="-78"/>
              </a:rPr>
              <a:t>فرق </a:t>
            </a:r>
            <a:r>
              <a:rPr lang="fa-IR" sz="4000" b="1" dirty="0" smtClean="0">
                <a:latin typeface="Mosawi" pitchFamily="2" charset="-78"/>
                <a:cs typeface="Mosawi" pitchFamily="2" charset="-78"/>
              </a:rPr>
              <a:t>بين </a:t>
            </a:r>
            <a:r>
              <a:rPr lang="fa-IR" sz="4000" b="1" dirty="0">
                <a:latin typeface="Mosawi" pitchFamily="2" charset="-78"/>
                <a:cs typeface="Mosawi" pitchFamily="2" charset="-78"/>
              </a:rPr>
              <a:t>نماز مستحب و </a:t>
            </a:r>
            <a:r>
              <a:rPr lang="fa-IR" sz="4000" b="1" dirty="0" smtClean="0">
                <a:latin typeface="Mosawi" pitchFamily="2" charset="-78"/>
                <a:cs typeface="Mosawi" pitchFamily="2" charset="-78"/>
              </a:rPr>
              <a:t>نماز واجب</a:t>
            </a:r>
            <a:r>
              <a:rPr lang="en-US" sz="4000" b="1" dirty="0" smtClean="0">
                <a:latin typeface="Mosawi" pitchFamily="2" charset="-78"/>
                <a:cs typeface="Mosawi" pitchFamily="2" charset="-78"/>
              </a:rPr>
              <a:t/>
            </a:r>
            <a:br>
              <a:rPr lang="en-US" sz="4000" b="1" dirty="0" smtClean="0">
                <a:latin typeface="Mosawi" pitchFamily="2" charset="-78"/>
                <a:cs typeface="Mosawi" pitchFamily="2" charset="-78"/>
              </a:rPr>
            </a:br>
            <a:endParaRPr lang="en-GB" sz="4000" b="1" dirty="0">
              <a:latin typeface="Mosawi" pitchFamily="2" charset="-78"/>
              <a:cs typeface="Mosawi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5536" y="6381328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a-IR" sz="1400" dirty="0" smtClean="0">
                <a:solidFill>
                  <a:srgbClr val="00B0F0"/>
                </a:solidFill>
              </a:rPr>
              <a:t>مجمع </a:t>
            </a:r>
            <a:r>
              <a:rPr lang="fa-IR" sz="1400" dirty="0">
                <a:solidFill>
                  <a:srgbClr val="00B0F0"/>
                </a:solidFill>
              </a:rPr>
              <a:t>الرسائل (المحشی لصاحب الجواهر)، ج‏1، ص‏309.</a:t>
            </a:r>
          </a:p>
        </p:txBody>
      </p:sp>
    </p:spTree>
    <p:extLst>
      <p:ext uri="{BB962C8B-B14F-4D97-AF65-F5344CB8AC3E}">
        <p14:creationId xmlns:p14="http://schemas.microsoft.com/office/powerpoint/2010/main" xmlns="" val="1749683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25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7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75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7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7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7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50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7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7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75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75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  <p:bldP spid="3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4716016" y="1988840"/>
            <a:ext cx="4038600" cy="4407408"/>
          </a:xfrm>
          <a:solidFill>
            <a:srgbClr val="002060"/>
          </a:solidFill>
        </p:spPr>
        <p:txBody>
          <a:bodyPr>
            <a:normAutofit lnSpcReduction="10000"/>
          </a:bodyPr>
          <a:lstStyle/>
          <a:p>
            <a:pPr marL="45720" indent="0" algn="ctr" rtl="1">
              <a:buNone/>
            </a:pPr>
            <a:endParaRPr lang="fa-I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نمازهای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واجب را </a:t>
            </a:r>
          </a:p>
          <a:p>
            <a:pPr marL="45720" indent="0" algn="ctr" rtl="1">
              <a:buNone/>
            </a:pP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درسفر و وطن </a:t>
            </a: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بايد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خواند</a:t>
            </a: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،</a:t>
            </a: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گرچه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در سفر بعضی از آنها </a:t>
            </a:r>
            <a:endParaRPr lang="fa-I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کوتاه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(قصر) می‌شوند</a:t>
            </a: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،</a:t>
            </a: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مثل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ظهر و عصر و عشا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395536" y="1988840"/>
            <a:ext cx="4038600" cy="4407408"/>
          </a:xfr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>
            <a:noAutofit/>
          </a:bodyPr>
          <a:lstStyle/>
          <a:p>
            <a:pPr marL="45720" indent="0" algn="ctr" rtl="1">
              <a:lnSpc>
                <a:spcPts val="2100"/>
              </a:lnSpc>
              <a:buNone/>
            </a:pPr>
            <a:endParaRPr lang="fa-IR" sz="3600" b="1" dirty="0" smtClean="0"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اما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خواندن برخی از نمازهای مستحبی در سفر </a:t>
            </a: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جايز نيست</a:t>
            </a: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،</a:t>
            </a:r>
          </a:p>
          <a:p>
            <a:pPr marL="45720" indent="0" algn="ctr" rtl="1"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مانند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نافله ظهر و عصر. </a:t>
            </a: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9</a:t>
            </a:r>
          </a:p>
          <a:p>
            <a:pPr marL="45720" indent="0" algn="ctr" rtl="1">
              <a:buNone/>
            </a:pPr>
            <a:r>
              <a:rPr lang="fa-IR" sz="2000" b="1" spc="0" dirty="0" smtClean="0">
                <a:latin typeface="Mosawi" pitchFamily="2" charset="-78"/>
                <a:cs typeface="Mosawi" pitchFamily="2" charset="-78"/>
              </a:rPr>
              <a:t>البته مسافری </a:t>
            </a:r>
            <a:r>
              <a:rPr lang="fa-IR" sz="2000" b="1" spc="0" dirty="0">
                <a:latin typeface="Mosawi" pitchFamily="2" charset="-78"/>
                <a:cs typeface="Mosawi" pitchFamily="2" charset="-78"/>
              </a:rPr>
              <a:t>که </a:t>
            </a:r>
            <a:r>
              <a:rPr lang="fa-IR" sz="2000" b="1" spc="0" dirty="0" smtClean="0">
                <a:latin typeface="Mosawi" pitchFamily="2" charset="-78"/>
                <a:cs typeface="Mosawi" pitchFamily="2" charset="-78"/>
              </a:rPr>
              <a:t>بايد </a:t>
            </a:r>
            <a:r>
              <a:rPr lang="fa-IR" sz="2000" b="1" spc="0" dirty="0">
                <a:latin typeface="Mosawi" pitchFamily="2" charset="-78"/>
                <a:cs typeface="Mosawi" pitchFamily="2" charset="-78"/>
              </a:rPr>
              <a:t>نمازهای خود را کامل بخواند، مانند کسی که قصد ده روز </a:t>
            </a:r>
            <a:r>
              <a:rPr lang="fa-IR" sz="2000" b="1" spc="0" dirty="0" smtClean="0">
                <a:latin typeface="Mosawi" pitchFamily="2" charset="-78"/>
                <a:cs typeface="Mosawi" pitchFamily="2" charset="-78"/>
              </a:rPr>
              <a:t>يا بيشتر </a:t>
            </a:r>
            <a:r>
              <a:rPr lang="fa-IR" sz="2000" b="1" spc="0" dirty="0">
                <a:latin typeface="Mosawi" pitchFamily="2" charset="-78"/>
                <a:cs typeface="Mosawi" pitchFamily="2" charset="-78"/>
              </a:rPr>
              <a:t>کرده است، می‌تواند نافلة ظهر و عصر را </a:t>
            </a:r>
            <a:r>
              <a:rPr lang="fa-IR" sz="2000" b="1" spc="0" dirty="0" smtClean="0">
                <a:latin typeface="Mosawi" pitchFamily="2" charset="-78"/>
                <a:cs typeface="Mosawi" pitchFamily="2" charset="-78"/>
              </a:rPr>
              <a:t>بخواند</a:t>
            </a:r>
            <a:endParaRPr lang="fa-IR" sz="3200" b="1" spc="0" dirty="0">
              <a:latin typeface="Mosawi" pitchFamily="2" charset="-78"/>
              <a:cs typeface="Mosawi" pitchFamily="2" charset="-78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latin typeface="Mosawi" pitchFamily="2" charset="-78"/>
                <a:cs typeface="Mosawi" pitchFamily="2" charset="-78"/>
              </a:rPr>
              <a:t/>
            </a:r>
            <a:br>
              <a:rPr lang="en-US" sz="4000" b="1" dirty="0" smtClean="0">
                <a:latin typeface="Mosawi" pitchFamily="2" charset="-78"/>
                <a:cs typeface="Mosawi" pitchFamily="2" charset="-78"/>
              </a:rPr>
            </a:br>
            <a:r>
              <a:rPr lang="fa-IR" sz="4000" b="1" dirty="0" smtClean="0">
                <a:latin typeface="Mosawi" pitchFamily="2" charset="-78"/>
                <a:cs typeface="Mosawi" pitchFamily="2" charset="-78"/>
              </a:rPr>
              <a:t>فرق </a:t>
            </a:r>
            <a:r>
              <a:rPr lang="fa-IR" sz="4000" b="1" dirty="0" smtClean="0">
                <a:latin typeface="Mosawi" pitchFamily="2" charset="-78"/>
                <a:cs typeface="Mosawi" pitchFamily="2" charset="-78"/>
              </a:rPr>
              <a:t>بين </a:t>
            </a:r>
            <a:r>
              <a:rPr lang="fa-IR" sz="4000" b="1" dirty="0">
                <a:latin typeface="Mosawi" pitchFamily="2" charset="-78"/>
                <a:cs typeface="Mosawi" pitchFamily="2" charset="-78"/>
              </a:rPr>
              <a:t>نماز مستحب و </a:t>
            </a:r>
            <a:r>
              <a:rPr lang="fa-IR" sz="4000" b="1" dirty="0" smtClean="0">
                <a:latin typeface="Mosawi" pitchFamily="2" charset="-78"/>
                <a:cs typeface="Mosawi" pitchFamily="2" charset="-78"/>
              </a:rPr>
              <a:t>نماز واجب</a:t>
            </a:r>
            <a:r>
              <a:rPr lang="en-US" sz="4000" b="1" dirty="0" smtClean="0">
                <a:latin typeface="Mosawi" pitchFamily="2" charset="-78"/>
                <a:cs typeface="Mosawi" pitchFamily="2" charset="-78"/>
              </a:rPr>
              <a:t/>
            </a:r>
            <a:br>
              <a:rPr lang="en-US" sz="4000" b="1" dirty="0" smtClean="0">
                <a:latin typeface="Mosawi" pitchFamily="2" charset="-78"/>
                <a:cs typeface="Mosawi" pitchFamily="2" charset="-78"/>
              </a:rPr>
            </a:br>
            <a:endParaRPr lang="en-GB" sz="4000" b="1" dirty="0">
              <a:latin typeface="Mosawi" pitchFamily="2" charset="-78"/>
              <a:cs typeface="Mosawi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5536" y="6381328"/>
            <a:ext cx="24689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400" dirty="0" smtClean="0">
                <a:solidFill>
                  <a:srgbClr val="00B0F0"/>
                </a:solidFill>
              </a:rPr>
              <a:t>توضیح </a:t>
            </a:r>
            <a:r>
              <a:rPr lang="fa-IR" sz="1400" dirty="0">
                <a:solidFill>
                  <a:srgbClr val="00B0F0"/>
                </a:solidFill>
              </a:rPr>
              <a:t>المسائل محشی، ج‏1، ص‏426.</a:t>
            </a:r>
          </a:p>
        </p:txBody>
      </p:sp>
    </p:spTree>
    <p:extLst>
      <p:ext uri="{BB962C8B-B14F-4D97-AF65-F5344CB8AC3E}">
        <p14:creationId xmlns:p14="http://schemas.microsoft.com/office/powerpoint/2010/main" xmlns="" val="1406300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25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7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7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7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7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75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"/>
                            </p:stCondLst>
                            <p:childTnLst>
                              <p:par>
                                <p:cTn id="5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  <p:bldP spid="3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395536" y="1988840"/>
            <a:ext cx="4038600" cy="4407408"/>
          </a:xfrm>
          <a:solidFill>
            <a:srgbClr val="002060"/>
          </a:solidFill>
        </p:spPr>
        <p:txBody>
          <a:bodyPr>
            <a:normAutofit fontScale="92500"/>
          </a:bodyPr>
          <a:lstStyle/>
          <a:p>
            <a:pPr marL="45720" indent="0" algn="ctr" rtl="1">
              <a:buNone/>
            </a:pPr>
            <a:endParaRPr lang="fa-I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اما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اگر در نماز واجب </a:t>
            </a:r>
            <a:endParaRPr lang="fa-I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پس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از گفتن </a:t>
            </a: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تکبيرة </a:t>
            </a: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الاحرام</a:t>
            </a: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سهوا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به رکوع برود</a:t>
            </a: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،</a:t>
            </a:r>
          </a:p>
          <a:p>
            <a:pPr marL="45720" indent="0" algn="ctr" rtl="1">
              <a:buNone/>
            </a:pPr>
            <a:r>
              <a:rPr lang="fa-IR" sz="36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بايد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نماز را ادامه دهد </a:t>
            </a:r>
            <a:endParaRPr lang="fa-I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و </a:t>
            </a:r>
            <a:r>
              <a:rPr lang="fa-I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sawi" pitchFamily="2" charset="-78"/>
                <a:cs typeface="Mosawi" pitchFamily="2" charset="-78"/>
              </a:rPr>
              <a:t>نخواندن حمد و سوره، اشکالی ندارد. 10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709864" y="1973920"/>
            <a:ext cx="4038600" cy="4407408"/>
          </a:xfrm>
          <a:gradFill flip="none" rotWithShape="1">
            <a:gsLst>
              <a:gs pos="0">
                <a:srgbClr val="92D050">
                  <a:shade val="30000"/>
                  <a:satMod val="11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>
            <a:noAutofit/>
          </a:bodyPr>
          <a:lstStyle/>
          <a:p>
            <a:pPr marL="45720" indent="0" algn="ctr" rtl="1">
              <a:lnSpc>
                <a:spcPts val="3800"/>
              </a:lnSpc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کم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‏ شدن </a:t>
            </a: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رکن</a:t>
            </a:r>
          </a:p>
          <a:p>
            <a:pPr marL="45720" indent="0" algn="ctr" rtl="1">
              <a:lnSpc>
                <a:spcPts val="3800"/>
              </a:lnSpc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در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نماز </a:t>
            </a: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مستحبی</a:t>
            </a:r>
          </a:p>
          <a:p>
            <a:pPr marL="45720" indent="0" algn="ctr" rtl="1">
              <a:lnSpc>
                <a:spcPts val="3800"/>
              </a:lnSpc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آن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را مانند نماز </a:t>
            </a: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واجب</a:t>
            </a:r>
          </a:p>
          <a:p>
            <a:pPr marL="45720" indent="0" algn="ctr" rtl="1">
              <a:lnSpc>
                <a:spcPts val="3800"/>
              </a:lnSpc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باطل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می‌کند؛ </a:t>
            </a:r>
            <a:endParaRPr lang="fa-IR" sz="3600" b="1" dirty="0" smtClean="0">
              <a:latin typeface="Mosawi" pitchFamily="2" charset="-78"/>
              <a:cs typeface="Mosawi" pitchFamily="2" charset="-78"/>
            </a:endParaRPr>
          </a:p>
          <a:p>
            <a:pPr marL="45720" indent="0" algn="ctr" rtl="1"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ولی </a:t>
            </a: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زياد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شدن رکن</a:t>
            </a: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،</a:t>
            </a:r>
          </a:p>
          <a:p>
            <a:pPr marL="45720" indent="0" algn="ctr" rtl="1">
              <a:lnSpc>
                <a:spcPts val="3800"/>
              </a:lnSpc>
              <a:buNone/>
            </a:pP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آن </a:t>
            </a:r>
            <a:r>
              <a:rPr lang="fa-IR" sz="3600" b="1" dirty="0">
                <a:latin typeface="Mosawi" pitchFamily="2" charset="-78"/>
                <a:cs typeface="Mosawi" pitchFamily="2" charset="-78"/>
              </a:rPr>
              <a:t>را باطل نمی‌کند</a:t>
            </a:r>
            <a:r>
              <a:rPr lang="fa-IR" sz="3600" b="1" dirty="0" smtClean="0">
                <a:latin typeface="Mosawi" pitchFamily="2" charset="-78"/>
                <a:cs typeface="Mosawi" pitchFamily="2" charset="-78"/>
              </a:rPr>
              <a:t>.</a:t>
            </a:r>
          </a:p>
          <a:p>
            <a:pPr marL="45720" indent="0" algn="ctr" rtl="1">
              <a:buNone/>
            </a:pPr>
            <a:r>
              <a:rPr lang="fa-IR" sz="1800" b="1" spc="0" dirty="0" smtClean="0">
                <a:latin typeface="Mosawi" pitchFamily="2" charset="-78"/>
                <a:cs typeface="Mosawi" pitchFamily="2" charset="-78"/>
              </a:rPr>
              <a:t>پس </a:t>
            </a:r>
            <a:r>
              <a:rPr lang="fa-IR" sz="1800" b="1" spc="0" dirty="0">
                <a:latin typeface="Mosawi" pitchFamily="2" charset="-78"/>
                <a:cs typeface="Mosawi" pitchFamily="2" charset="-78"/>
              </a:rPr>
              <a:t>اگر در نماز مستحبی بعد از گفتن </a:t>
            </a:r>
            <a:r>
              <a:rPr lang="fa-IR" sz="1800" b="1" spc="0" dirty="0" smtClean="0">
                <a:latin typeface="Mosawi" pitchFamily="2" charset="-78"/>
                <a:cs typeface="Mosawi" pitchFamily="2" charset="-78"/>
              </a:rPr>
              <a:t>تکبيرة </a:t>
            </a:r>
            <a:r>
              <a:rPr lang="fa-IR" sz="1800" b="1" spc="0" dirty="0">
                <a:latin typeface="Mosawi" pitchFamily="2" charset="-78"/>
                <a:cs typeface="Mosawi" pitchFamily="2" charset="-78"/>
              </a:rPr>
              <a:t>الاحرام سهواً به رکوع رود </a:t>
            </a:r>
            <a:r>
              <a:rPr lang="fa-IR" sz="1800" b="1" spc="0" dirty="0" smtClean="0">
                <a:latin typeface="Mosawi" pitchFamily="2" charset="-78"/>
                <a:cs typeface="Mosawi" pitchFamily="2" charset="-78"/>
              </a:rPr>
              <a:t>وحمد </a:t>
            </a:r>
            <a:r>
              <a:rPr lang="fa-IR" sz="1800" b="1" spc="0" dirty="0">
                <a:latin typeface="Mosawi" pitchFamily="2" charset="-78"/>
                <a:cs typeface="Mosawi" pitchFamily="2" charset="-78"/>
              </a:rPr>
              <a:t>وسوره را ترک کند، </a:t>
            </a:r>
            <a:r>
              <a:rPr lang="fa-IR" sz="1800" b="1" spc="0" dirty="0" smtClean="0">
                <a:latin typeface="Mosawi" pitchFamily="2" charset="-78"/>
                <a:cs typeface="Mosawi" pitchFamily="2" charset="-78"/>
              </a:rPr>
              <a:t>بايد </a:t>
            </a:r>
            <a:r>
              <a:rPr lang="fa-IR" sz="1800" b="1" spc="0" dirty="0">
                <a:latin typeface="Mosawi" pitchFamily="2" charset="-78"/>
                <a:cs typeface="Mosawi" pitchFamily="2" charset="-78"/>
              </a:rPr>
              <a:t>برگردد و حمد و سوره را بخواند و دو مرتبه به رکوع برود؛ 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latin typeface="Mosawi" pitchFamily="2" charset="-78"/>
                <a:cs typeface="Mosawi" pitchFamily="2" charset="-78"/>
              </a:rPr>
              <a:t/>
            </a:r>
            <a:br>
              <a:rPr lang="en-US" sz="4000" b="1" dirty="0" smtClean="0">
                <a:latin typeface="Mosawi" pitchFamily="2" charset="-78"/>
                <a:cs typeface="Mosawi" pitchFamily="2" charset="-78"/>
              </a:rPr>
            </a:br>
            <a:r>
              <a:rPr lang="fa-IR" sz="4000" b="1" dirty="0" smtClean="0">
                <a:latin typeface="Mosawi" pitchFamily="2" charset="-78"/>
                <a:cs typeface="Mosawi" pitchFamily="2" charset="-78"/>
              </a:rPr>
              <a:t>فرق </a:t>
            </a:r>
            <a:r>
              <a:rPr lang="fa-IR" sz="4000" b="1" dirty="0" smtClean="0">
                <a:latin typeface="Mosawi" pitchFamily="2" charset="-78"/>
                <a:cs typeface="Mosawi" pitchFamily="2" charset="-78"/>
              </a:rPr>
              <a:t>بين </a:t>
            </a:r>
            <a:r>
              <a:rPr lang="fa-IR" sz="4000" b="1" dirty="0">
                <a:latin typeface="Mosawi" pitchFamily="2" charset="-78"/>
                <a:cs typeface="Mosawi" pitchFamily="2" charset="-78"/>
              </a:rPr>
              <a:t>نماز مستحب و </a:t>
            </a:r>
            <a:r>
              <a:rPr lang="fa-IR" sz="4000" b="1" dirty="0" smtClean="0">
                <a:latin typeface="Mosawi" pitchFamily="2" charset="-78"/>
                <a:cs typeface="Mosawi" pitchFamily="2" charset="-78"/>
              </a:rPr>
              <a:t>نماز واجب</a:t>
            </a:r>
            <a:r>
              <a:rPr lang="en-US" sz="4000" b="1" dirty="0" smtClean="0">
                <a:latin typeface="Mosawi" pitchFamily="2" charset="-78"/>
                <a:cs typeface="Mosawi" pitchFamily="2" charset="-78"/>
              </a:rPr>
              <a:t/>
            </a:r>
            <a:br>
              <a:rPr lang="en-US" sz="4000" b="1" dirty="0" smtClean="0">
                <a:latin typeface="Mosawi" pitchFamily="2" charset="-78"/>
                <a:cs typeface="Mosawi" pitchFamily="2" charset="-78"/>
              </a:rPr>
            </a:br>
            <a:endParaRPr lang="en-GB" sz="4000" b="1" dirty="0">
              <a:latin typeface="Mosawi" pitchFamily="2" charset="-78"/>
              <a:cs typeface="Mosawi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67544" y="6381328"/>
            <a:ext cx="280717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1600" dirty="0" smtClean="0">
                <a:solidFill>
                  <a:srgbClr val="00B0F0"/>
                </a:solidFill>
              </a:rPr>
              <a:t>توضیح </a:t>
            </a:r>
            <a:r>
              <a:rPr lang="fa-IR" sz="1600" dirty="0">
                <a:solidFill>
                  <a:srgbClr val="00B0F0"/>
                </a:solidFill>
              </a:rPr>
              <a:t>المسائل محشی، ج‏1، ص</a:t>
            </a:r>
            <a:r>
              <a:rPr lang="fa-IR" sz="1600" dirty="0" smtClean="0">
                <a:solidFill>
                  <a:srgbClr val="00B0F0"/>
                </a:solidFill>
              </a:rPr>
              <a:t>‏648.</a:t>
            </a:r>
            <a:endParaRPr lang="fa-IR" sz="16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59071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25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7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75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7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50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7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7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7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75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250"/>
                            </p:stCondLst>
                            <p:childTnLst>
                              <p:par>
                                <p:cTn id="7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7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7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7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7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  <p:bldP spid="3" grpId="0" build="p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rid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Grid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Compos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5000"/>
                <a:satMod val="300000"/>
              </a:schemeClr>
            </a:gs>
            <a:gs pos="12000">
              <a:schemeClr val="phClr">
                <a:tint val="50000"/>
                <a:shade val="90000"/>
                <a:satMod val="250000"/>
              </a:schemeClr>
            </a:gs>
            <a:gs pos="100000">
              <a:schemeClr val="phClr">
                <a:tint val="85000"/>
                <a:shade val="75000"/>
                <a:satMod val="1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75000"/>
                <a:shade val="95000"/>
                <a:satMod val="175000"/>
              </a:schemeClr>
            </a:gs>
            <a:gs pos="12000">
              <a:schemeClr val="phClr">
                <a:tint val="90000"/>
                <a:shade val="90000"/>
                <a:satMod val="150000"/>
              </a:schemeClr>
            </a:gs>
            <a:gs pos="100000">
              <a:schemeClr val="phClr">
                <a:tint val="100000"/>
                <a:shade val="75000"/>
                <a:satMod val="15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freezing" dir="t">
              <a:rot lat="0" lon="0" rev="6000000"/>
            </a:lightRig>
          </a:scene3d>
          <a:sp3d contourW="12700" prstMaterial="dkEdge">
            <a:bevelT w="44450" h="254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294</TotalTime>
  <Words>719</Words>
  <Application>Microsoft Office PowerPoint</Application>
  <PresentationFormat>On-screen Show (4:3)</PresentationFormat>
  <Paragraphs>147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Grid</vt:lpstr>
      <vt:lpstr>Slide 1</vt:lpstr>
      <vt:lpstr>از مسلّمات شیعه آن است که قیاس راه درستی برای به دست آوردن احکام شرعی نیست.   امام صادق (ع) خطاب به ابوحنیفه ‏فرمود: يا نعمان إياك والقياس فإن أبي حدثني عن آبائه عليهم السلام  أن رسول الله صلى الله عليه واله قال : من قاس شيئا من الدين برأيه قرنه الله تبارك وتعالى مع إبليس  في النار، فإنه أول من قاس حيث قال : خلقتني من نار وخلقته من طين . فدعوا الرأي  والقياس فإن دين الله لم يوضع على القياس .  بحار الانوار ج 2 ص 286.</vt:lpstr>
      <vt:lpstr> فرق بين نماز مستحب و نماز واجب </vt:lpstr>
      <vt:lpstr> فرق بين نماز مستحب و نماز واجب </vt:lpstr>
      <vt:lpstr> فرق بين نماز مستحب و نماز واجب </vt:lpstr>
      <vt:lpstr> فرق بين نماز مستحب و نماز واجب </vt:lpstr>
      <vt:lpstr> فرق بين نماز مستحب و نماز واجب </vt:lpstr>
      <vt:lpstr> فرق بين نماز مستحب و نماز واجب </vt:lpstr>
      <vt:lpstr> فرق بين نماز مستحب و نماز واجب </vt:lpstr>
      <vt:lpstr> فرق بين نماز مستحب و نماز واجب </vt:lpstr>
      <vt:lpstr> فرق بين نماز مستحب و نماز واجب </vt:lpstr>
      <vt:lpstr> فرق بين نماز مستحب و نماز واجب </vt:lpstr>
    </vt:vector>
  </TitlesOfParts>
  <Company>MRT www.Win2Farsi.com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MRT</dc:creator>
  <cp:lastModifiedBy>Administrator</cp:lastModifiedBy>
  <cp:revision>19</cp:revision>
  <dcterms:created xsi:type="dcterms:W3CDTF">2013-10-03T18:46:18Z</dcterms:created>
  <dcterms:modified xsi:type="dcterms:W3CDTF">2015-10-13T05:18:34Z</dcterms:modified>
</cp:coreProperties>
</file>