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61" r:id="rId2"/>
    <p:sldId id="260" r:id="rId3"/>
    <p:sldId id="256" r:id="rId4"/>
    <p:sldId id="257" r:id="rId5"/>
    <p:sldId id="259" r:id="rId6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176" autoAdjust="0"/>
    <p:restoredTop sz="94660"/>
  </p:normalViewPr>
  <p:slideViewPr>
    <p:cSldViewPr snapToGrid="0">
      <p:cViewPr varScale="1">
        <p:scale>
          <a:sx n="66" d="100"/>
          <a:sy n="66" d="100"/>
        </p:scale>
        <p:origin x="-94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09223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65080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58686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97250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34486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59768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59206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21056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6828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81876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2460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02483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906191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539390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94433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10027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1BC7B-5D6F-49E4-BC66-B2FE70B44319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F65B47D-9CE2-4560-852A-7F710ABEFAD9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331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53406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6265" y="2413337"/>
            <a:ext cx="7133298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fa-IR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orvarid" panose="00000400000000000000" pitchFamily="2" charset="-78"/>
              </a:rPr>
              <a:t>مقایسه ی کسرها</a:t>
            </a:r>
            <a:endParaRPr lang="fa-IR" sz="8000" dirty="0">
              <a:cs typeface="B Morvarid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0435" y="3736776"/>
            <a:ext cx="610682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fa-IR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orvarid" panose="00000400000000000000" pitchFamily="2" charset="-78"/>
              </a:rPr>
              <a:t>با صورت ها و مخرج های مختلف</a:t>
            </a:r>
            <a:endParaRPr lang="fa-IR" sz="4000" dirty="0">
              <a:cs typeface="B Morvarid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408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26">
        <p14:doors dir="vert"/>
      </p:transition>
    </mc:Choice>
    <mc:Fallback xmlns="">
      <p:transition spd="slow" advTm="302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6342" y="833204"/>
            <a:ext cx="96123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حالت سوّم: کسرهایی که صورت و مخرج آن ها شبیه به هم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نیست</a:t>
            </a:r>
            <a:r>
              <a:rPr lang="fa-IR" sz="2800" dirty="0" smtClean="0">
                <a:cs typeface="B Koodak" panose="00000700000000000000" pitchFamily="2" charset="-78"/>
              </a:rPr>
              <a:t>.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8565" y="1356424"/>
            <a:ext cx="1132014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dirty="0" smtClean="0">
                <a:cs typeface="B Koodak" panose="00000700000000000000" pitchFamily="2" charset="-78"/>
              </a:rPr>
              <a:t>اگر یکی از کسرها بزرگتر از واحد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(ب.و) </a:t>
            </a:r>
            <a:r>
              <a:rPr lang="fa-IR" sz="2800" dirty="0" smtClean="0">
                <a:cs typeface="B Koodak" panose="00000700000000000000" pitchFamily="2" charset="-78"/>
              </a:rPr>
              <a:t>و دیگری واحد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(و) </a:t>
            </a:r>
            <a:r>
              <a:rPr lang="fa-IR" sz="2800" dirty="0" smtClean="0">
                <a:cs typeface="B Koodak" panose="00000700000000000000" pitchFamily="2" charset="-78"/>
              </a:rPr>
              <a:t>یا کوچکتر از واحد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(ک.و) </a:t>
            </a:r>
            <a:r>
              <a:rPr lang="fa-IR" sz="2800" dirty="0" smtClean="0">
                <a:cs typeface="B Koodak" panose="00000700000000000000" pitchFamily="2" charset="-78"/>
              </a:rPr>
              <a:t>باشد، کسر </a:t>
            </a:r>
            <a:r>
              <a:rPr lang="fa-IR" sz="2800" dirty="0">
                <a:solidFill>
                  <a:srgbClr val="FF0000"/>
                </a:solidFill>
                <a:cs typeface="B Koodak" panose="00000700000000000000" pitchFamily="2" charset="-78"/>
              </a:rPr>
              <a:t>(ب.و)</a:t>
            </a:r>
            <a:r>
              <a:rPr lang="fa-IR" sz="2800" dirty="0" smtClean="0">
                <a:cs typeface="B Koodak" panose="00000700000000000000" pitchFamily="2" charset="-78"/>
              </a:rPr>
              <a:t> بزرگتر خواهد بود و به طور کلی: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44202" y="2602918"/>
            <a:ext cx="140779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ب.و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23768" y="2412426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44509" y="2412426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71342" y="2602918"/>
            <a:ext cx="140779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و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398482" y="2602918"/>
            <a:ext cx="140779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ک.و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flipH="1">
            <a:off x="8048099" y="3105810"/>
            <a:ext cx="1" cy="593017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6548347" y="3105810"/>
            <a:ext cx="1" cy="593017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5048595" y="3105810"/>
            <a:ext cx="1" cy="593017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799077" y="3784166"/>
                <a:ext cx="525929" cy="93833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fa-IR" sz="3200" i="1" smtClean="0">
                            <a:solidFill>
                              <a:srgbClr val="FF000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</m:oMath>
                </a14:m>
                <a:r>
                  <a:rPr lang="fa-IR" sz="24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 </a:t>
                </a:r>
                <a:endParaRPr lang="fa-IR" sz="24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9077" y="3784166"/>
                <a:ext cx="525929" cy="938334"/>
              </a:xfrm>
              <a:prstGeom prst="rect">
                <a:avLst/>
              </a:prstGeom>
              <a:blipFill rotWithShape="0">
                <a:blip r:embed="rId3"/>
                <a:stretch>
                  <a:fillRect l="-36782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6911206" y="3816813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886" y="3816813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6312275" y="3804139"/>
                <a:ext cx="525929" cy="85119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fa-IR" sz="3200" i="1" smtClean="0">
                            <a:solidFill>
                              <a:srgbClr val="FF000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</m:oMath>
                </a14:m>
                <a:r>
                  <a:rPr lang="fa-IR" sz="24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 </a:t>
                </a:r>
                <a:endParaRPr lang="fa-IR" sz="24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2275" y="3804139"/>
                <a:ext cx="525929" cy="851195"/>
              </a:xfrm>
              <a:prstGeom prst="rect">
                <a:avLst/>
              </a:prstGeom>
              <a:blipFill rotWithShape="0">
                <a:blip r:embed="rId4"/>
                <a:stretch>
                  <a:fillRect l="-37931" b="-571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7825473" y="3824112"/>
                <a:ext cx="525929" cy="85683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fa-IR" sz="3200" i="1" smtClean="0">
                            <a:solidFill>
                              <a:srgbClr val="FF000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</m:oMath>
                </a14:m>
                <a:r>
                  <a:rPr lang="fa-IR" sz="24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 </a:t>
                </a:r>
                <a:endParaRPr lang="fa-IR" sz="24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5473" y="3824112"/>
                <a:ext cx="525929" cy="856838"/>
              </a:xfrm>
              <a:prstGeom prst="rect">
                <a:avLst/>
              </a:prstGeom>
              <a:blipFill rotWithShape="0">
                <a:blip r:embed="rId5"/>
                <a:stretch>
                  <a:fillRect l="-39535" b="-567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Connector 46"/>
          <p:cNvCxnSpPr/>
          <p:nvPr/>
        </p:nvCxnSpPr>
        <p:spPr>
          <a:xfrm>
            <a:off x="8316801" y="4655334"/>
            <a:ext cx="1244697" cy="576003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6548347" y="4638320"/>
            <a:ext cx="1" cy="593017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588981" y="4577034"/>
            <a:ext cx="1247009" cy="514368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6" name="Group 55"/>
          <p:cNvGrpSpPr/>
          <p:nvPr/>
        </p:nvGrpSpPr>
        <p:grpSpPr>
          <a:xfrm>
            <a:off x="2212745" y="5311777"/>
            <a:ext cx="2160000" cy="1082006"/>
            <a:chOff x="2431484" y="1701739"/>
            <a:chExt cx="2160000" cy="1082006"/>
          </a:xfrm>
        </p:grpSpPr>
        <p:sp>
          <p:nvSpPr>
            <p:cNvPr id="57" name="Rectangle 56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2431484" y="1702741"/>
              <a:ext cx="2160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293683" y="1703242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1" name="Rectangle 60"/>
            <p:cNvSpPr/>
            <p:nvPr/>
          </p:nvSpPr>
          <p:spPr>
            <a:xfrm>
              <a:off x="3727157" y="1702240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198639" y="5309771"/>
            <a:ext cx="2160000" cy="1082006"/>
            <a:chOff x="2431484" y="1701739"/>
            <a:chExt cx="2160000" cy="1082006"/>
          </a:xfrm>
        </p:grpSpPr>
        <p:sp>
          <p:nvSpPr>
            <p:cNvPr id="63" name="Rectangle 62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2431484" y="1702967"/>
              <a:ext cx="2160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3293683" y="1703582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3727157" y="1702353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8483299" y="5307765"/>
            <a:ext cx="2160000" cy="1082006"/>
            <a:chOff x="2431484" y="1701739"/>
            <a:chExt cx="2160000" cy="1082006"/>
          </a:xfrm>
        </p:grpSpPr>
        <p:sp>
          <p:nvSpPr>
            <p:cNvPr id="69" name="Rectangle 68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2431484" y="1702967"/>
              <a:ext cx="2160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71" name="Rectangle 70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3293683" y="1703582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3727157" y="1702353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sp>
        <p:nvSpPr>
          <p:cNvPr id="74" name="Rectangle 73"/>
          <p:cNvSpPr/>
          <p:nvPr/>
        </p:nvSpPr>
        <p:spPr>
          <a:xfrm>
            <a:off x="10819392" y="5307765"/>
            <a:ext cx="432000" cy="1080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a-IR"/>
          </a:p>
        </p:txBody>
      </p:sp>
      <p:sp>
        <p:nvSpPr>
          <p:cNvPr id="75" name="TextBox 74"/>
          <p:cNvSpPr txBox="1"/>
          <p:nvPr/>
        </p:nvSpPr>
        <p:spPr>
          <a:xfrm>
            <a:off x="7479607" y="5492373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368527" y="5464435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062318" y="3053157"/>
            <a:ext cx="10876395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dirty="0" smtClean="0">
                <a:cs typeface="B Koodak" panose="00000700000000000000" pitchFamily="2" charset="-78"/>
              </a:rPr>
              <a:t>اگر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هر دو کسر </a:t>
            </a:r>
            <a:r>
              <a:rPr lang="fa-IR" sz="2800" dirty="0" smtClean="0">
                <a:cs typeface="B Koodak" panose="00000700000000000000" pitchFamily="2" charset="-78"/>
              </a:rPr>
              <a:t>بزرگ تر از واحد بودند </a:t>
            </a:r>
            <a:r>
              <a:rPr lang="fa-IR" sz="6000" dirty="0" smtClean="0">
                <a:solidFill>
                  <a:srgbClr val="FF0000"/>
                </a:solidFill>
                <a:cs typeface="B Koodak" panose="00000700000000000000" pitchFamily="2" charset="-78"/>
              </a:rPr>
              <a:t>یا</a:t>
            </a:r>
            <a:r>
              <a:rPr lang="fa-IR" sz="2800" dirty="0" smtClean="0">
                <a:cs typeface="B Koodak" panose="00000700000000000000" pitchFamily="2" charset="-78"/>
              </a:rPr>
              <a:t> </a:t>
            </a:r>
            <a:r>
              <a:rPr lang="fa-IR" sz="2800" dirty="0">
                <a:solidFill>
                  <a:srgbClr val="0070C0"/>
                </a:solidFill>
                <a:cs typeface="B Koodak" panose="00000700000000000000" pitchFamily="2" charset="-78"/>
              </a:rPr>
              <a:t>هر دو کسر </a:t>
            </a:r>
            <a:r>
              <a:rPr lang="fa-IR" sz="2800" dirty="0">
                <a:cs typeface="B Koodak" panose="00000700000000000000" pitchFamily="2" charset="-78"/>
              </a:rPr>
              <a:t>کوچک تر از </a:t>
            </a:r>
            <a:r>
              <a:rPr lang="fa-IR" sz="2800" dirty="0" smtClean="0">
                <a:cs typeface="B Koodak" panose="00000700000000000000" pitchFamily="2" charset="-78"/>
              </a:rPr>
              <a:t>واحد چی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؟</a:t>
            </a:r>
            <a:endParaRPr lang="fa-IR" sz="2800" dirty="0">
              <a:solidFill>
                <a:srgbClr val="FF0000"/>
              </a:solidFill>
              <a:cs typeface="B Koodak" panose="00000700000000000000" pitchFamily="2" charset="-78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fa-IR" sz="2400" dirty="0">
              <a:cs typeface="B Koodak" panose="00000700000000000000" pitchFamily="2" charset="-78"/>
            </a:endParaRPr>
          </a:p>
        </p:txBody>
      </p:sp>
      <p:grpSp>
        <p:nvGrpSpPr>
          <p:cNvPr id="80" name="Group 79"/>
          <p:cNvGrpSpPr/>
          <p:nvPr/>
        </p:nvGrpSpPr>
        <p:grpSpPr>
          <a:xfrm>
            <a:off x="5687055" y="3866414"/>
            <a:ext cx="1461243" cy="1050159"/>
            <a:chOff x="4799077" y="3797613"/>
            <a:chExt cx="1461243" cy="105015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TextBox 80"/>
                <p:cNvSpPr txBox="1"/>
                <p:nvPr/>
              </p:nvSpPr>
              <p:spPr>
                <a:xfrm>
                  <a:off x="4799077" y="3797613"/>
                  <a:ext cx="525929" cy="1050159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600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6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32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a14:m>
                  <a:r>
                    <a:rPr lang="fa-IR" sz="2800" dirty="0" smtClean="0">
                      <a:solidFill>
                        <a:srgbClr val="FF0000"/>
                      </a:solidFill>
                      <a:cs typeface="B Koodak" panose="00000700000000000000" pitchFamily="2" charset="-78"/>
                    </a:rPr>
                    <a:t>  </a:t>
                  </a:r>
                  <a:endParaRPr lang="fa-IR" sz="2800" dirty="0">
                    <a:solidFill>
                      <a:srgbClr val="FF0000"/>
                    </a:solidFill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81" name="TextBox 8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99077" y="3797613"/>
                  <a:ext cx="525929" cy="1050159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 l="-51163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2" name="TextBox 81"/>
                <p:cNvSpPr txBox="1"/>
                <p:nvPr/>
              </p:nvSpPr>
              <p:spPr>
                <a:xfrm>
                  <a:off x="5734391" y="3818712"/>
                  <a:ext cx="525929" cy="95417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600" i="1">
                              <a:solidFill>
                                <a:srgbClr val="FF0000"/>
                              </a:solidFill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6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6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2800" dirty="0" smtClean="0">
                      <a:solidFill>
                        <a:srgbClr val="FF0000"/>
                      </a:solidFill>
                      <a:cs typeface="B Koodak" panose="00000700000000000000" pitchFamily="2" charset="-78"/>
                    </a:rPr>
                    <a:t>  </a:t>
                  </a:r>
                  <a:endParaRPr lang="fa-IR" sz="2800" dirty="0">
                    <a:solidFill>
                      <a:srgbClr val="FF0000"/>
                    </a:solidFill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82" name="TextBox 8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34391" y="3818712"/>
                  <a:ext cx="525929" cy="954172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l="-41379" b="-8333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3" name="TextBox 82"/>
            <p:cNvSpPr txBox="1"/>
            <p:nvPr/>
          </p:nvSpPr>
          <p:spPr>
            <a:xfrm>
              <a:off x="5048444" y="3924442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؟</a:t>
              </a:r>
              <a:endParaRPr lang="fa-IR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1151291" y="4841111"/>
            <a:ext cx="10321968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174625" algn="just"/>
            <a:r>
              <a:rPr lang="fa-IR" sz="2800" dirty="0">
                <a:cs typeface="B Koodak" panose="00000700000000000000" pitchFamily="2" charset="-78"/>
              </a:rPr>
              <a:t>برای اینکه </a:t>
            </a:r>
            <a:r>
              <a:rPr lang="fa-IR" sz="2800" dirty="0" smtClean="0">
                <a:cs typeface="B Koodak" panose="00000700000000000000" pitchFamily="2" charset="-78"/>
              </a:rPr>
              <a:t>بدونیم کدوم </a:t>
            </a:r>
            <a:r>
              <a:rPr lang="fa-IR" sz="2800" dirty="0">
                <a:cs typeface="B Koodak" panose="00000700000000000000" pitchFamily="2" charset="-78"/>
              </a:rPr>
              <a:t>یک از کسرهای بالا بزرگ </a:t>
            </a:r>
            <a:r>
              <a:rPr lang="fa-IR" sz="2800" dirty="0" smtClean="0">
                <a:cs typeface="B Koodak" panose="00000700000000000000" pitchFamily="2" charset="-78"/>
              </a:rPr>
              <a:t>تره باید </a:t>
            </a:r>
            <a:r>
              <a:rPr lang="fa-IR" sz="2800" dirty="0">
                <a:cs typeface="B Koodak" panose="00000700000000000000" pitchFamily="2" charset="-78"/>
              </a:rPr>
              <a:t>کسری مساوی با کسرهای بالا پیدا کنیم، به طوری که مخرج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(یا صورت) </a:t>
            </a:r>
            <a:r>
              <a:rPr lang="fa-IR" sz="2800" dirty="0" smtClean="0">
                <a:cs typeface="B Koodak" panose="00000700000000000000" pitchFamily="2" charset="-78"/>
              </a:rPr>
              <a:t>هر </a:t>
            </a:r>
            <a:r>
              <a:rPr lang="fa-IR" sz="2800" dirty="0">
                <a:cs typeface="B Koodak" panose="00000700000000000000" pitchFamily="2" charset="-78"/>
              </a:rPr>
              <a:t>دوی </a:t>
            </a:r>
            <a:r>
              <a:rPr lang="fa-IR" sz="2800" dirty="0" smtClean="0">
                <a:cs typeface="B Koodak" panose="00000700000000000000" pitchFamily="2" charset="-78"/>
              </a:rPr>
              <a:t>اونها </a:t>
            </a:r>
            <a:r>
              <a:rPr lang="fa-IR" sz="2800" dirty="0">
                <a:cs typeface="B Koodak" panose="00000700000000000000" pitchFamily="2" charset="-78"/>
              </a:rPr>
              <a:t>مثل هم </a:t>
            </a:r>
            <a:r>
              <a:rPr lang="fa-IR" sz="2800" dirty="0" smtClean="0">
                <a:cs typeface="B Koodak" panose="00000700000000000000" pitchFamily="2" charset="-78"/>
              </a:rPr>
              <a:t>باشه. به همین خاطر ابتدا به سراغ آموزش کسرهای مساوی می رویم و دوباره به این قسمت برمی گردیم.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117308" y="4180425"/>
            <a:ext cx="71866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solidFill>
                  <a:srgbClr val="0070C0"/>
                </a:solidFill>
                <a:cs typeface="B Koodak" panose="00000700000000000000" pitchFamily="2" charset="-78"/>
              </a:rPr>
              <a:t>ک.و  </a:t>
            </a:r>
            <a:endParaRPr lang="fa-IR" sz="2400" dirty="0">
              <a:solidFill>
                <a:srgbClr val="0070C0"/>
              </a:solidFill>
              <a:cs typeface="B Koodak" panose="00000700000000000000" pitchFamily="2" charset="-78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958335" y="4172624"/>
            <a:ext cx="71866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solidFill>
                  <a:srgbClr val="0070C0"/>
                </a:solidFill>
                <a:cs typeface="B Koodak" panose="00000700000000000000" pitchFamily="2" charset="-78"/>
              </a:rPr>
              <a:t>ک.و  </a:t>
            </a:r>
            <a:endParaRPr lang="fa-IR" sz="2400" dirty="0">
              <a:solidFill>
                <a:srgbClr val="0070C0"/>
              </a:solidFill>
              <a:cs typeface="B Koodak" panose="00000700000000000000" pitchFamily="2" charset="-78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-96637" y="768054"/>
            <a:ext cx="155625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287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132002">
        <p15:prstTrans prst="curtains"/>
      </p:transition>
    </mc:Choice>
    <mc:Fallback>
      <p:transition spd="slow" advTm="1320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4" grpId="0"/>
      <p:bldP spid="24" grpId="1"/>
      <p:bldP spid="28" grpId="0"/>
      <p:bldP spid="28" grpId="1"/>
      <p:bldP spid="29" grpId="0"/>
      <p:bldP spid="29" grpId="1"/>
      <p:bldP spid="31" grpId="0"/>
      <p:bldP spid="31" grpId="1"/>
      <p:bldP spid="32" grpId="0"/>
      <p:bldP spid="32" grpId="1"/>
      <p:bldP spid="41" grpId="0"/>
      <p:bldP spid="41" grpId="1"/>
      <p:bldP spid="42" grpId="0"/>
      <p:bldP spid="42" grpId="1"/>
      <p:bldP spid="43" grpId="0"/>
      <p:bldP spid="43" grpId="1"/>
      <p:bldP spid="45" grpId="0"/>
      <p:bldP spid="45" grpId="1"/>
      <p:bldP spid="46" grpId="0"/>
      <p:bldP spid="46" grpId="1"/>
      <p:bldP spid="74" grpId="0" animBg="1"/>
      <p:bldP spid="74" grpId="1" animBg="1"/>
      <p:bldP spid="75" grpId="0"/>
      <p:bldP spid="75" grpId="1"/>
      <p:bldP spid="76" grpId="0"/>
      <p:bldP spid="76" grpId="1"/>
      <p:bldP spid="79" grpId="0"/>
      <p:bldP spid="79" grpId="1"/>
      <p:bldP spid="86" grpId="0"/>
      <p:bldP spid="87" grpId="0"/>
      <p:bldP spid="8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333500" y="4445000"/>
            <a:ext cx="10605213" cy="1892300"/>
          </a:xfrm>
          <a:prstGeom prst="roundRect">
            <a:avLst/>
          </a:prstGeom>
          <a:solidFill>
            <a:srgbClr val="FFC000">
              <a:alpha val="4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TextBox 16"/>
          <p:cNvSpPr txBox="1"/>
          <p:nvPr/>
        </p:nvSpPr>
        <p:spPr>
          <a:xfrm>
            <a:off x="8429786" y="4524059"/>
            <a:ext cx="3605811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4000" dirty="0" smtClean="0"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نکته طلایی </a:t>
            </a:r>
            <a:r>
              <a:rPr lang="fa-IR" sz="4000" dirty="0" smtClean="0">
                <a:solidFill>
                  <a:srgbClr val="00B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5</a:t>
            </a:r>
            <a:endParaRPr lang="fa-IR" sz="3600" dirty="0">
              <a:solidFill>
                <a:srgbClr val="00B05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37" y="3163173"/>
            <a:ext cx="4109621" cy="4460272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  <p:sp>
        <p:nvSpPr>
          <p:cNvPr id="26" name="TextBox 25"/>
          <p:cNvSpPr txBox="1"/>
          <p:nvPr/>
        </p:nvSpPr>
        <p:spPr>
          <a:xfrm>
            <a:off x="8893866" y="5173762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29279" y="5391149"/>
            <a:ext cx="311999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کوچک تر از واحد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091203" y="5379612"/>
            <a:ext cx="311999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بزرگ تر از واحد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46161" y="5391150"/>
            <a:ext cx="135877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واحد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35597" y="5391148"/>
            <a:ext cx="139853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صفر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279139" y="5173762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188928" y="5173762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34" name="Picture 8" descr="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728" y="5841277"/>
            <a:ext cx="772264" cy="68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8" descr="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2581" y="4230161"/>
            <a:ext cx="772264" cy="68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293" y="335471"/>
            <a:ext cx="5333970" cy="4188588"/>
          </a:xfrm>
          <a:prstGeom prst="rect">
            <a:avLst/>
          </a:prstGeom>
        </p:spPr>
      </p:pic>
      <p:grpSp>
        <p:nvGrpSpPr>
          <p:cNvPr id="38" name="Group 37"/>
          <p:cNvGrpSpPr/>
          <p:nvPr/>
        </p:nvGrpSpPr>
        <p:grpSpPr>
          <a:xfrm rot="19800000">
            <a:off x="5110945" y="1171255"/>
            <a:ext cx="1108294" cy="1103621"/>
            <a:chOff x="0" y="-13"/>
            <a:chExt cx="903605" cy="900013"/>
          </a:xfrm>
        </p:grpSpPr>
        <p:grpSp>
          <p:nvGrpSpPr>
            <p:cNvPr id="39" name="Group 38"/>
            <p:cNvGrpSpPr/>
            <p:nvPr/>
          </p:nvGrpSpPr>
          <p:grpSpPr>
            <a:xfrm>
              <a:off x="0" y="0"/>
              <a:ext cx="900000" cy="900000"/>
              <a:chOff x="0" y="0"/>
              <a:chExt cx="900000" cy="900000"/>
            </a:xfrm>
          </p:grpSpPr>
          <p:sp>
            <p:nvSpPr>
              <p:cNvPr id="43" name="Flowchart: Or 42"/>
              <p:cNvSpPr>
                <a:spLocks noChangeAspect="1"/>
              </p:cNvSpPr>
              <p:nvPr/>
            </p:nvSpPr>
            <p:spPr>
              <a:xfrm>
                <a:off x="0" y="0"/>
                <a:ext cx="900000" cy="900000"/>
              </a:xfrm>
              <a:prstGeom prst="flowChartOr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44" name="Flowchart: Or 43"/>
              <p:cNvSpPr>
                <a:spLocks noChangeAspect="1"/>
              </p:cNvSpPr>
              <p:nvPr/>
            </p:nvSpPr>
            <p:spPr>
              <a:xfrm rot="18900000">
                <a:off x="0" y="0"/>
                <a:ext cx="900000" cy="900000"/>
              </a:xfrm>
              <a:prstGeom prst="flowChartOr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</p:grpSp>
        <p:sp>
          <p:nvSpPr>
            <p:cNvPr id="40" name="Pie 39"/>
            <p:cNvSpPr/>
            <p:nvPr/>
          </p:nvSpPr>
          <p:spPr>
            <a:xfrm>
              <a:off x="0" y="0"/>
              <a:ext cx="899795" cy="899795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41" name="Pie 40"/>
            <p:cNvSpPr/>
            <p:nvPr/>
          </p:nvSpPr>
          <p:spPr>
            <a:xfrm rot="8100000">
              <a:off x="205" y="205"/>
              <a:ext cx="899795" cy="899795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42" name="Pie 41"/>
            <p:cNvSpPr/>
            <p:nvPr/>
          </p:nvSpPr>
          <p:spPr>
            <a:xfrm rot="16200000">
              <a:off x="3810" y="-13"/>
              <a:ext cx="899795" cy="899795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-96637" y="768054"/>
            <a:ext cx="155625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p:pic>
        <p:nvPicPr>
          <p:cNvPr id="24" name="Picture 8" descr="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911" y="1411139"/>
            <a:ext cx="414713" cy="3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1083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16447">
        <p15:prstTrans prst="curtains"/>
      </p:transition>
    </mc:Choice>
    <mc:Fallback>
      <p:transition spd="slow" advTm="164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437937" y="833204"/>
            <a:ext cx="463123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کسرهای زیر را باهم مقایسه کنید.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96637" y="768054"/>
            <a:ext cx="155625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08108" y="1668371"/>
                <a:ext cx="844359" cy="87876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8108" y="1668371"/>
                <a:ext cx="844359" cy="87876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574647" y="1668371"/>
                <a:ext cx="667631" cy="89370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4647" y="1668371"/>
                <a:ext cx="667631" cy="893706"/>
              </a:xfrm>
              <a:prstGeom prst="rect">
                <a:avLst/>
              </a:prstGeom>
              <a:blipFill rotWithShape="0">
                <a:blip r:embed="rId4"/>
                <a:stretch>
                  <a:fillRect r="-12727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992698" y="1668371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2698" y="1668371"/>
                <a:ext cx="844359" cy="89005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061351" y="1668371"/>
                <a:ext cx="844359" cy="91493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1351" y="1668371"/>
                <a:ext cx="844359" cy="914930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593578" y="1668371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925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926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3578" y="1668371"/>
                <a:ext cx="844359" cy="890052"/>
              </a:xfrm>
              <a:prstGeom prst="rect">
                <a:avLst/>
              </a:prstGeom>
              <a:blipFill rotWithShape="0">
                <a:blip r:embed="rId7"/>
                <a:stretch>
                  <a:fillRect r="-1159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860117" y="1668371"/>
                <a:ext cx="844359" cy="8905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0117" y="1668371"/>
                <a:ext cx="844359" cy="890565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743470" y="3772401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3470" y="3772401"/>
                <a:ext cx="844359" cy="890052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37056" y="3772401"/>
                <a:ext cx="844359" cy="8905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7056" y="3772401"/>
                <a:ext cx="844359" cy="890565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/>
          <p:cNvSpPr/>
          <p:nvPr/>
        </p:nvSpPr>
        <p:spPr>
          <a:xfrm>
            <a:off x="2230713" y="1907377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Oval 15"/>
          <p:cNvSpPr/>
          <p:nvPr/>
        </p:nvSpPr>
        <p:spPr>
          <a:xfrm>
            <a:off x="4829564" y="1921025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Oval 16"/>
          <p:cNvSpPr/>
          <p:nvPr/>
        </p:nvSpPr>
        <p:spPr>
          <a:xfrm>
            <a:off x="7620837" y="1907377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Oval 17"/>
          <p:cNvSpPr/>
          <p:nvPr/>
        </p:nvSpPr>
        <p:spPr>
          <a:xfrm>
            <a:off x="4584572" y="3964943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776478" y="3771888"/>
                <a:ext cx="844359" cy="89005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6478" y="3771888"/>
                <a:ext cx="844359" cy="890052"/>
              </a:xfrm>
              <a:prstGeom prst="rect">
                <a:avLst/>
              </a:prstGeom>
              <a:blipFill rotWithShape="0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7928266" y="3771888"/>
                <a:ext cx="844359" cy="8905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 smtClean="0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b="0" i="0" dirty="0" smtClean="0"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8266" y="3771888"/>
                <a:ext cx="844359" cy="890565"/>
              </a:xfrm>
              <a:prstGeom prst="rect">
                <a:avLst/>
              </a:prstGeom>
              <a:blipFill rotWithShape="0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Oval 20"/>
          <p:cNvSpPr/>
          <p:nvPr/>
        </p:nvSpPr>
        <p:spPr>
          <a:xfrm>
            <a:off x="7561417" y="3964430"/>
            <a:ext cx="504968" cy="50496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4" name="TextBox 23"/>
          <p:cNvSpPr txBox="1"/>
          <p:nvPr/>
        </p:nvSpPr>
        <p:spPr>
          <a:xfrm>
            <a:off x="2120062" y="1886133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 smtClean="0">
                <a:cs typeface="B Koodak" panose="00000700000000000000" pitchFamily="2" charset="-78"/>
              </a:rPr>
              <a:t>&lt;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4640" y="1888560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 smtClean="0">
                <a:cs typeface="B Koodak" panose="00000700000000000000" pitchFamily="2" charset="-78"/>
              </a:rPr>
              <a:t>&gt;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484153" y="1886132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 smtClean="0">
                <a:cs typeface="B Koodak" panose="00000700000000000000" pitchFamily="2" charset="-78"/>
              </a:rPr>
              <a:t>&gt;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437937" y="3921897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 smtClean="0">
                <a:cs typeface="B Koodak" panose="00000700000000000000" pitchFamily="2" charset="-78"/>
              </a:rPr>
              <a:t>&lt;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414877" y="3949194"/>
            <a:ext cx="87977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3600" dirty="0">
                <a:cs typeface="B Koodak" panose="00000700000000000000" pitchFamily="2" charset="-78"/>
              </a:rPr>
              <a:t>&gt;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75536" y="2607731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ب.و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19173" y="2589213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ک.و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910339" y="2542802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ک.و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104526" y="2532464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ب.و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96778" y="2559579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ب.و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747029" y="2558423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ک.و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37056" y="4657894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ب.و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578941" y="4709396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واحد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47029" y="4657894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واحد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859583" y="4657894"/>
            <a:ext cx="10668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ک.و</a:t>
            </a:r>
            <a:endParaRPr lang="fa-IR" sz="2400" dirty="0"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7544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61141">
        <p15:prstTrans prst="curtains"/>
      </p:transition>
    </mc:Choice>
    <mc:Fallback>
      <p:transition spd="slow" advTm="611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 animBg="1"/>
      <p:bldP spid="24" grpId="0"/>
      <p:bldP spid="25" grpId="0"/>
      <p:bldP spid="28" grpId="0"/>
      <p:bldP spid="29" grpId="0"/>
      <p:bldP spid="30" grpId="0"/>
      <p:bldP spid="26" grpId="0"/>
      <p:bldP spid="31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7.3|14.4|3.5|1|2.9|0.8|3.3|1.1|4.7|1.1|3.4|1.6|5.7|13.2|1.1|2.5|0.9|2.3|0.7|14.4|3.5|1.2|6.2|1|4.5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8|2.7|1.8|1.9|2.8|1.9|4|3.1|3.1|3|3|2.8|3.6|1.2|2.2|2.9|1.9|1.8|2.8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</TotalTime>
  <Words>280</Words>
  <Application>Microsoft Office PowerPoint</Application>
  <PresentationFormat>Custom</PresentationFormat>
  <Paragraphs>64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Wisp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 zahra</dc:creator>
  <cp:lastModifiedBy>Windows User</cp:lastModifiedBy>
  <cp:revision>15</cp:revision>
  <dcterms:created xsi:type="dcterms:W3CDTF">2013-11-23T23:33:55Z</dcterms:created>
  <dcterms:modified xsi:type="dcterms:W3CDTF">2020-06-13T12:50:32Z</dcterms:modified>
</cp:coreProperties>
</file>