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0" r:id="rId2"/>
    <p:sldId id="259" r:id="rId3"/>
    <p:sldId id="256" r:id="rId4"/>
    <p:sldId id="258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69732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05089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40784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04738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7757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15162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7815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17253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8229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68025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3596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64578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9773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2309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3389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36150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99405-3A3E-4236-B15A-137E725F983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4FF0301-938D-443F-A7FD-45056B6BABA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20078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46542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0998" y="1473265"/>
            <a:ext cx="7133298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مقایسه ی کسرها</a:t>
            </a:r>
            <a:endParaRPr lang="fa-IR" sz="8000" dirty="0">
              <a:cs typeface="B Morvarid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7170" y="2796704"/>
            <a:ext cx="418765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با صورت های برابر</a:t>
            </a:r>
            <a:endParaRPr lang="fa-IR" sz="4000" dirty="0">
              <a:cs typeface="B Morvarid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316" y="3504590"/>
            <a:ext cx="3612177" cy="335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93">
        <p14:doors dir="vert"/>
      </p:transition>
    </mc:Choice>
    <mc:Fallback xmlns="">
      <p:transition spd="slow" advTm="13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33364" y="833204"/>
            <a:ext cx="72053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دوّم: کسرهایی که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صورت </a:t>
            </a:r>
            <a:r>
              <a:rPr lang="fa-IR" sz="2800" dirty="0" smtClean="0">
                <a:cs typeface="B Koodak" panose="00000700000000000000" pitchFamily="2" charset="-78"/>
              </a:rPr>
              <a:t>آن ها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شبیه به هم </a:t>
            </a:r>
            <a:r>
              <a:rPr lang="fa-IR" sz="2800" dirty="0" smtClean="0">
                <a:cs typeface="B Koodak" panose="00000700000000000000" pitchFamily="2" charset="-78"/>
              </a:rPr>
              <a:t>است.</a:t>
            </a: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489399" y="1555981"/>
            <a:ext cx="2827372" cy="1080000"/>
            <a:chOff x="4902399" y="1555981"/>
            <a:chExt cx="2827372" cy="1080000"/>
          </a:xfrm>
        </p:grpSpPr>
        <p:grpSp>
          <p:nvGrpSpPr>
            <p:cNvPr id="24" name="Group 23"/>
            <p:cNvGrpSpPr/>
            <p:nvPr/>
          </p:nvGrpSpPr>
          <p:grpSpPr>
            <a:xfrm>
              <a:off x="5569771" y="1555981"/>
              <a:ext cx="2160000" cy="1080000"/>
              <a:chOff x="5569771" y="1555981"/>
              <a:chExt cx="2160000" cy="108000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5569771" y="1555981"/>
                <a:ext cx="1080000" cy="1080000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5569771" y="1555981"/>
                <a:ext cx="2160000" cy="1080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fa-IR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4902399" y="1666985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2399" y="1666985"/>
                  <a:ext cx="525929" cy="857992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l="-2988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Group 26"/>
          <p:cNvGrpSpPr/>
          <p:nvPr/>
        </p:nvGrpSpPr>
        <p:grpSpPr>
          <a:xfrm>
            <a:off x="3154544" y="2797348"/>
            <a:ext cx="2685275" cy="1080481"/>
            <a:chOff x="5567544" y="2835448"/>
            <a:chExt cx="2685275" cy="108048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7726890" y="2952378"/>
                  <a:ext cx="525929" cy="9615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6890" y="2952378"/>
                  <a:ext cx="525929" cy="961545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l="-38372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5" name="Group 24"/>
            <p:cNvGrpSpPr/>
            <p:nvPr/>
          </p:nvGrpSpPr>
          <p:grpSpPr>
            <a:xfrm>
              <a:off x="5567544" y="2835448"/>
              <a:ext cx="2160000" cy="1080481"/>
              <a:chOff x="5567544" y="2835448"/>
              <a:chExt cx="2160000" cy="1080481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5567544" y="2835929"/>
                <a:ext cx="432000" cy="1080000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5567544" y="2835538"/>
                <a:ext cx="2160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fa-IR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5999544" y="2836304"/>
                <a:ext cx="432000" cy="107761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6429743" y="2835766"/>
                <a:ext cx="432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863217" y="2835448"/>
                <a:ext cx="432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630443" y="3044826"/>
                <a:ext cx="817293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a-IR" sz="4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4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0443" y="3044826"/>
                <a:ext cx="817293" cy="83099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oup 33"/>
          <p:cNvGrpSpPr/>
          <p:nvPr/>
        </p:nvGrpSpPr>
        <p:grpSpPr>
          <a:xfrm>
            <a:off x="0" y="3960036"/>
            <a:ext cx="12035597" cy="2907798"/>
            <a:chOff x="0" y="3960036"/>
            <a:chExt cx="12035597" cy="2907798"/>
          </a:xfrm>
        </p:grpSpPr>
        <p:sp>
          <p:nvSpPr>
            <p:cNvPr id="30" name="Rounded Rectangle 29"/>
            <p:cNvSpPr/>
            <p:nvPr/>
          </p:nvSpPr>
          <p:spPr>
            <a:xfrm>
              <a:off x="1333500" y="4445000"/>
              <a:ext cx="10605213" cy="1892300"/>
            </a:xfrm>
            <a:prstGeom prst="roundRect">
              <a:avLst/>
            </a:prstGeom>
            <a:solidFill>
              <a:srgbClr val="FFC000">
                <a:alpha val="46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955800" y="5231945"/>
              <a:ext cx="9618973" cy="95410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sz="2800" dirty="0" smtClean="0">
                  <a:cs typeface="B Koodak" panose="00000700000000000000" pitchFamily="2" charset="-78"/>
                </a:rPr>
                <a:t>اگر صورت دو کسر یکسان (مثل هم) باشد، کسری بزرگتر است که </a:t>
              </a:r>
              <a:r>
                <a:rPr lang="fa-IR" sz="28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مخرج</a:t>
              </a:r>
              <a:r>
                <a:rPr lang="fa-IR" sz="2800" dirty="0" smtClean="0">
                  <a:cs typeface="B Koodak" panose="00000700000000000000" pitchFamily="2" charset="-78"/>
                </a:rPr>
                <a:t> آن </a:t>
              </a:r>
              <a:r>
                <a:rPr lang="fa-IR" sz="28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کوچک تر </a:t>
              </a:r>
              <a:r>
                <a:rPr lang="fa-IR" sz="2800" dirty="0" smtClean="0">
                  <a:cs typeface="B Koodak" panose="00000700000000000000" pitchFamily="2" charset="-78"/>
                </a:rPr>
                <a:t>باشد.</a:t>
              </a:r>
              <a:endParaRPr lang="fa-IR" sz="2400" dirty="0">
                <a:cs typeface="B Koodak" panose="00000700000000000000" pitchFamily="2" charset="-78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429786" y="4524059"/>
              <a:ext cx="3605811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4000" dirty="0" smtClean="0">
                  <a:solidFill>
                    <a:srgbClr val="FFC000"/>
                  </a:soli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نکته طلایی </a:t>
              </a:r>
              <a:r>
                <a:rPr lang="fa-IR" sz="4000" dirty="0" smtClean="0">
                  <a:solidFill>
                    <a:srgbClr val="00B050"/>
                  </a:soli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4</a:t>
              </a:r>
              <a:endParaRPr lang="fa-IR" sz="3600" dirty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960036"/>
              <a:ext cx="2679197" cy="2907798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4666217" y="2375086"/>
            <a:ext cx="3447997" cy="961545"/>
            <a:chOff x="2431160" y="1318610"/>
            <a:chExt cx="3447997" cy="96154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5353228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3228" y="1370386"/>
                  <a:ext cx="525929" cy="857992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3139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4431697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1697" y="1370386"/>
                  <a:ext cx="525929" cy="857992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l="-3139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/>
                <p:cNvSpPr txBox="1"/>
                <p:nvPr/>
              </p:nvSpPr>
              <p:spPr>
                <a:xfrm>
                  <a:off x="3397602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5" name="TextBox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97602" y="1370386"/>
                  <a:ext cx="525929" cy="857992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l="-30233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/>
                <p:cNvSpPr txBox="1"/>
                <p:nvPr/>
              </p:nvSpPr>
              <p:spPr>
                <a:xfrm>
                  <a:off x="2431160" y="1318610"/>
                  <a:ext cx="525929" cy="9615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6" name="TextBox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160" y="1318610"/>
                  <a:ext cx="525929" cy="961545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36782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" name="TextBox 46"/>
            <p:cNvSpPr txBox="1"/>
            <p:nvPr/>
          </p:nvSpPr>
          <p:spPr>
            <a:xfrm>
              <a:off x="4796268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13379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761113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529890" y="2247683"/>
            <a:ext cx="1786753" cy="1291790"/>
            <a:chOff x="2431160" y="1310569"/>
            <a:chExt cx="1786753" cy="12917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3426024" y="1310569"/>
                  <a:ext cx="791889" cy="113486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44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400" dirty="0" smtClean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3600" dirty="0" smtClean="0">
                      <a:cs typeface="B Koodak" panose="00000700000000000000" pitchFamily="2" charset="-78"/>
                    </a:rPr>
                    <a:t>  </a:t>
                  </a:r>
                  <a:endParaRPr lang="fa-IR" sz="36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26024" y="1310569"/>
                  <a:ext cx="791889" cy="1134862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 l="-28462" b="-11290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431160" y="1318610"/>
                  <a:ext cx="684093" cy="1283749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44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400" dirty="0" smtClean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4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40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3600" dirty="0" smtClean="0">
                      <a:cs typeface="B Koodak" panose="00000700000000000000" pitchFamily="2" charset="-78"/>
                    </a:rPr>
                    <a:t>  </a:t>
                  </a:r>
                  <a:endParaRPr lang="fa-IR" sz="36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160" y="1318610"/>
                  <a:ext cx="684093" cy="1283749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l="-49107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873057" y="1522101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7575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77970">
        <p15:prstTrans prst="curtains"/>
      </p:transition>
    </mc:Choice>
    <mc:Fallback>
      <p:transition spd="slow" advTm="779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44444E-6 L 0.15482 4.44444E-6 C 0.22409 4.44444E-6 0.30964 0.05 0.30964 0.09097 L 0.30964 0.18194 " pathEditMode="relative" rAng="0" ptsTypes="AAA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2" y="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9" grpId="0"/>
      <p:bldP spid="2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37937" y="833204"/>
            <a:ext cx="463123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کسرهای زیر را باهم مقایسه کنید.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08108" y="1668371"/>
                <a:ext cx="844359" cy="87876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108" y="1668371"/>
                <a:ext cx="844359" cy="87876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74647" y="1668371"/>
                <a:ext cx="667631" cy="89370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647" y="1668371"/>
                <a:ext cx="667631" cy="893706"/>
              </a:xfrm>
              <a:prstGeom prst="rect">
                <a:avLst/>
              </a:prstGeom>
              <a:blipFill rotWithShape="0">
                <a:blip r:embed="rId4"/>
                <a:stretch>
                  <a:fillRect r="-12727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61351" y="1668371"/>
                <a:ext cx="844359" cy="8802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351" y="1668371"/>
                <a:ext cx="844359" cy="88024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blipFill rotWithShape="0">
                <a:blip r:embed="rId7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blipFill rotWithShape="0">
                <a:blip r:embed="rId8"/>
                <a:stretch>
                  <a:fillRect r="-1151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2275299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Oval 15"/>
          <p:cNvSpPr/>
          <p:nvPr/>
        </p:nvSpPr>
        <p:spPr>
          <a:xfrm>
            <a:off x="4829564" y="1921025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Oval 16"/>
          <p:cNvSpPr/>
          <p:nvPr/>
        </p:nvSpPr>
        <p:spPr>
          <a:xfrm>
            <a:off x="7620837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Oval 17"/>
          <p:cNvSpPr/>
          <p:nvPr/>
        </p:nvSpPr>
        <p:spPr>
          <a:xfrm>
            <a:off x="4584572" y="3964943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blipFill rotWithShape="0">
                <a:blip r:embed="rId11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8119291" y="3771888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19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9291" y="3771888"/>
                <a:ext cx="844359" cy="890565"/>
              </a:xfrm>
              <a:prstGeom prst="rect">
                <a:avLst/>
              </a:prstGeom>
              <a:blipFill rotWithShape="0">
                <a:blip r:embed="rId12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/>
          <p:cNvSpPr/>
          <p:nvPr/>
        </p:nvSpPr>
        <p:spPr>
          <a:xfrm>
            <a:off x="7860117" y="3964430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2120107" y="1878956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6507" y="1900807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005711" y="269728"/>
            <a:ext cx="268261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با صورت برابر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14020" y="1904655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40511" y="3939381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12073" y="3964430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600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48002">
        <p15:prstTrans prst="curtains"/>
      </p:transition>
    </mc:Choice>
    <mc:Fallback>
      <p:transition spd="slow" advTm="48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 animBg="1"/>
      <p:bldP spid="24" grpId="0"/>
      <p:bldP spid="25" grpId="0"/>
      <p:bldP spid="28" grpId="0"/>
      <p:bldP spid="29" grpId="0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6|0.9|6.2|8|9.1|4.7|7.8|1.2|17.6|0.9|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8|6.9|2.4|8|2.3|6.6|3.4|3.7|3.5|3.1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</TotalTime>
  <Words>164</Words>
  <Application>Microsoft Office PowerPoint</Application>
  <PresentationFormat>Custom</PresentationFormat>
  <Paragraphs>40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Wisp</vt:lpstr>
      <vt:lpstr>بنام خدا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Windows User</cp:lastModifiedBy>
  <cp:revision>10</cp:revision>
  <dcterms:created xsi:type="dcterms:W3CDTF">2013-11-23T23:27:47Z</dcterms:created>
  <dcterms:modified xsi:type="dcterms:W3CDTF">2020-06-13T12:51:13Z</dcterms:modified>
</cp:coreProperties>
</file>