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9" r:id="rId2"/>
    <p:sldId id="258" r:id="rId3"/>
    <p:sldId id="256" r:id="rId4"/>
    <p:sldId id="257" r:id="rId5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66" d="100"/>
          <a:sy n="66" d="100"/>
        </p:scale>
        <p:origin x="-87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A5F70-1582-4752-93C5-4A4F9D2876BE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69290E6-619D-40AC-AB98-42635BCF0C8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17646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A5F70-1582-4752-93C5-4A4F9D2876BE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290E6-619D-40AC-AB98-42635BCF0C8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599821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A5F70-1582-4752-93C5-4A4F9D2876BE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69290E6-619D-40AC-AB98-42635BCF0C8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31183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A5F70-1582-4752-93C5-4A4F9D2876BE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69290E6-619D-40AC-AB98-42635BCF0C8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241663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A5F70-1582-4752-93C5-4A4F9D2876BE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69290E6-619D-40AC-AB98-42635BCF0C8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26966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A5F70-1582-4752-93C5-4A4F9D2876BE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290E6-619D-40AC-AB98-42635BCF0C8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123978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A5F70-1582-4752-93C5-4A4F9D2876BE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290E6-619D-40AC-AB98-42635BCF0C8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58521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A5F70-1582-4752-93C5-4A4F9D2876BE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290E6-619D-40AC-AB98-42635BCF0C8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93403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A5F70-1582-4752-93C5-4A4F9D2876BE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69290E6-619D-40AC-AB98-42635BCF0C8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471591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A5F70-1582-4752-93C5-4A4F9D2876BE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69290E6-619D-40AC-AB98-42635BCF0C8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565719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A5F70-1582-4752-93C5-4A4F9D2876BE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69290E6-619D-40AC-AB98-42635BCF0C83}" type="slidenum">
              <a:rPr lang="fa-IR" smtClean="0"/>
              <a:t>‹#›</a:t>
            </a:fld>
            <a:endParaRPr lang="fa-I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261560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A5F70-1582-4752-93C5-4A4F9D2876BE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69290E6-619D-40AC-AB98-42635BCF0C8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249819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A5F70-1582-4752-93C5-4A4F9D2876BE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69290E6-619D-40AC-AB98-42635BCF0C83}" type="slidenum">
              <a:rPr lang="fa-IR" smtClean="0"/>
              <a:t>‹#›</a:t>
            </a:fld>
            <a:endParaRPr lang="fa-I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66540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A5F70-1582-4752-93C5-4A4F9D2876BE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69290E6-619D-40AC-AB98-42635BCF0C8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3756557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A5F70-1582-4752-93C5-4A4F9D2876BE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290E6-619D-40AC-AB98-42635BCF0C8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5088441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A5F70-1582-4752-93C5-4A4F9D2876BE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290E6-619D-40AC-AB98-42635BCF0C8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52433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3A5F70-1582-4752-93C5-4A4F9D2876BE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69290E6-619D-40AC-AB98-42635BCF0C8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07004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1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2551678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70998" y="1473265"/>
            <a:ext cx="7133298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orvarid" panose="00000400000000000000" pitchFamily="2" charset="-78"/>
              </a:rPr>
              <a:t>مقایسه ی کسرها</a:t>
            </a:r>
            <a:endParaRPr lang="fa-IR" sz="8000" dirty="0">
              <a:cs typeface="B Morvarid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77170" y="2796704"/>
            <a:ext cx="4187656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orvarid" panose="00000400000000000000" pitchFamily="2" charset="-78"/>
              </a:rPr>
              <a:t>با مخرج </a:t>
            </a:r>
            <a:r>
              <a:rPr lang="fa-IR" sz="40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orvarid" panose="00000400000000000000" pitchFamily="2" charset="-78"/>
              </a:rPr>
              <a:t>های برابر</a:t>
            </a:r>
            <a:endParaRPr lang="fa-IR" sz="4000" dirty="0">
              <a:cs typeface="B Morvarid" panose="000004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316" y="3504590"/>
            <a:ext cx="3612177" cy="3353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56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28">
        <p14:doors dir="vert"/>
      </p:transition>
    </mc:Choice>
    <mc:Fallback xmlns="">
      <p:transition spd="slow" advTm="302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860117" y="248429"/>
            <a:ext cx="407859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مقایسه کسرها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33364" y="833204"/>
            <a:ext cx="720534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2800" dirty="0" smtClean="0">
                <a:cs typeface="B Koodak" panose="00000700000000000000" pitchFamily="2" charset="-78"/>
              </a:rPr>
              <a:t>حالت اول: کسرهایی که </a:t>
            </a:r>
            <a:r>
              <a:rPr lang="fa-IR" sz="2800" dirty="0" smtClean="0">
                <a:solidFill>
                  <a:srgbClr val="FF0000"/>
                </a:solidFill>
                <a:cs typeface="B Koodak" panose="00000700000000000000" pitchFamily="2" charset="-78"/>
              </a:rPr>
              <a:t>مخرج </a:t>
            </a:r>
            <a:r>
              <a:rPr lang="fa-IR" sz="2800" dirty="0" smtClean="0">
                <a:cs typeface="B Koodak" panose="00000700000000000000" pitchFamily="2" charset="-78"/>
              </a:rPr>
              <a:t>آن ها </a:t>
            </a:r>
            <a:r>
              <a:rPr lang="fa-IR" sz="2800" dirty="0" smtClean="0">
                <a:solidFill>
                  <a:srgbClr val="FF0000"/>
                </a:solidFill>
                <a:cs typeface="B Koodak" panose="00000700000000000000" pitchFamily="2" charset="-78"/>
              </a:rPr>
              <a:t>شبیه به هم </a:t>
            </a:r>
            <a:r>
              <a:rPr lang="fa-IR" sz="2800" dirty="0" smtClean="0">
                <a:cs typeface="B Koodak" panose="00000700000000000000" pitchFamily="2" charset="-78"/>
              </a:rPr>
              <a:t>است.</a:t>
            </a:r>
            <a:endParaRPr lang="fa-IR" sz="2400" dirty="0">
              <a:cs typeface="B Koodak" panose="00000700000000000000" pitchFamily="2" charset="-78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7256038" y="1811211"/>
            <a:ext cx="2160000" cy="1082006"/>
            <a:chOff x="2431484" y="1701739"/>
            <a:chExt cx="2160000" cy="1082006"/>
          </a:xfrm>
        </p:grpSpPr>
        <p:sp>
          <p:nvSpPr>
            <p:cNvPr id="7" name="Rectangle 6"/>
            <p:cNvSpPr/>
            <p:nvPr/>
          </p:nvSpPr>
          <p:spPr>
            <a:xfrm>
              <a:off x="2431484" y="1703745"/>
              <a:ext cx="432000" cy="1080000"/>
            </a:xfrm>
            <a:prstGeom prst="rect">
              <a:avLst/>
            </a:prstGeom>
            <a:solidFill>
              <a:srgbClr val="0070C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8" name="Rectangle 7"/>
            <p:cNvSpPr/>
            <p:nvPr/>
          </p:nvSpPr>
          <p:spPr>
            <a:xfrm>
              <a:off x="2431484" y="1703354"/>
              <a:ext cx="2160000" cy="108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/>
            </a:p>
          </p:txBody>
        </p:sp>
        <p:sp>
          <p:nvSpPr>
            <p:cNvPr id="9" name="Rectangle 8"/>
            <p:cNvSpPr/>
            <p:nvPr/>
          </p:nvSpPr>
          <p:spPr>
            <a:xfrm>
              <a:off x="2863484" y="1701739"/>
              <a:ext cx="432000" cy="1080000"/>
            </a:xfrm>
            <a:prstGeom prst="rect">
              <a:avLst/>
            </a:prstGeom>
            <a:solidFill>
              <a:srgbClr val="0070C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3293683" y="1703582"/>
              <a:ext cx="432000" cy="1080000"/>
            </a:xfrm>
            <a:prstGeom prst="rect">
              <a:avLst/>
            </a:prstGeom>
            <a:solidFill>
              <a:srgbClr val="0070C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3727157" y="1703264"/>
              <a:ext cx="432000" cy="108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2947737" y="1811211"/>
            <a:ext cx="2160000" cy="1082006"/>
            <a:chOff x="2431484" y="1701739"/>
            <a:chExt cx="2160000" cy="1082006"/>
          </a:xfrm>
        </p:grpSpPr>
        <p:sp>
          <p:nvSpPr>
            <p:cNvPr id="13" name="Rectangle 12"/>
            <p:cNvSpPr/>
            <p:nvPr/>
          </p:nvSpPr>
          <p:spPr>
            <a:xfrm>
              <a:off x="2431484" y="1703745"/>
              <a:ext cx="432000" cy="1080000"/>
            </a:xfrm>
            <a:prstGeom prst="rect">
              <a:avLst/>
            </a:prstGeom>
            <a:solidFill>
              <a:srgbClr val="0070C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2431484" y="1703354"/>
              <a:ext cx="2160000" cy="108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2863484" y="1701739"/>
              <a:ext cx="432000" cy="108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3293683" y="1703582"/>
              <a:ext cx="432000" cy="108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3727157" y="1703264"/>
              <a:ext cx="432000" cy="108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3595737" y="2992204"/>
                <a:ext cx="844359" cy="1010277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dirty="0">
                              <a:cs typeface="B Koodak" panose="00000700000000000000" pitchFamily="2" charset="-78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dirty="0">
                              <a:cs typeface="B Koodak" panose="00000700000000000000" pitchFamily="2" charset="-78"/>
                            </a:rPr>
                            <m:t>5</m:t>
                          </m:r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 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5737" y="2992204"/>
                <a:ext cx="844359" cy="1010277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7860117" y="2992204"/>
                <a:ext cx="844359" cy="1010277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dirty="0">
                              <a:cs typeface="B Koodak" panose="00000700000000000000" pitchFamily="2" charset="-78"/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dirty="0">
                              <a:cs typeface="B Koodak" panose="00000700000000000000" pitchFamily="2" charset="-78"/>
                            </a:rPr>
                            <m:t>5</m:t>
                          </m:r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 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0117" y="2992204"/>
                <a:ext cx="844359" cy="1010277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4963506" y="1201611"/>
                <a:ext cx="2056891" cy="2646878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a-IR" sz="166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cs typeface="B Koodak" panose="00000700000000000000" pitchFamily="2" charset="-78"/>
                        </a:rPr>
                        <m:t>&lt;</m:t>
                      </m:r>
                    </m:oMath>
                  </m:oMathPara>
                </a14:m>
                <a:endParaRPr lang="fa-IR" sz="16600" dirty="0">
                  <a:solidFill>
                    <a:srgbClr val="0070C0"/>
                  </a:solidFill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3506" y="1201611"/>
                <a:ext cx="2056891" cy="2646878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ounded Rectangle 2"/>
          <p:cNvSpPr/>
          <p:nvPr/>
        </p:nvSpPr>
        <p:spPr>
          <a:xfrm>
            <a:off x="1333500" y="4445000"/>
            <a:ext cx="10605213" cy="1892300"/>
          </a:xfrm>
          <a:prstGeom prst="roundRect">
            <a:avLst/>
          </a:prstGeom>
          <a:solidFill>
            <a:srgbClr val="FFC000">
              <a:alpha val="4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1" name="TextBox 20"/>
          <p:cNvSpPr txBox="1"/>
          <p:nvPr/>
        </p:nvSpPr>
        <p:spPr>
          <a:xfrm>
            <a:off x="1955800" y="5231945"/>
            <a:ext cx="9618973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dirty="0" smtClean="0">
                <a:cs typeface="B Koodak" panose="00000700000000000000" pitchFamily="2" charset="-78"/>
              </a:rPr>
              <a:t>اگر مخرج دو کسر یکسان (مثل هم) باشد، کسری بزرگتر است که صورت آن </a:t>
            </a:r>
            <a:r>
              <a:rPr lang="fa-IR" sz="2800" dirty="0" smtClean="0">
                <a:solidFill>
                  <a:srgbClr val="FF0000"/>
                </a:solidFill>
                <a:cs typeface="B Koodak" panose="00000700000000000000" pitchFamily="2" charset="-78"/>
              </a:rPr>
              <a:t>بزرگتر</a:t>
            </a:r>
            <a:r>
              <a:rPr lang="fa-IR" sz="2800" dirty="0" smtClean="0">
                <a:cs typeface="B Koodak" panose="00000700000000000000" pitchFamily="2" charset="-78"/>
              </a:rPr>
              <a:t> باشد.</a:t>
            </a:r>
            <a:endParaRPr lang="fa-IR" sz="2400" dirty="0">
              <a:cs typeface="B Koodak" panose="000007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5775378" y="3129039"/>
                <a:ext cx="817293" cy="830997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fa-IR" sz="4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B Koodak" panose="00000700000000000000" pitchFamily="2" charset="-78"/>
                        </a:rPr>
                        <m:t>&lt;</m:t>
                      </m:r>
                    </m:oMath>
                  </m:oMathPara>
                </a14:m>
                <a:endParaRPr lang="fa-IR" sz="4800" dirty="0">
                  <a:solidFill>
                    <a:srgbClr val="FF0000"/>
                  </a:solidFill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75378" y="3129039"/>
                <a:ext cx="817293" cy="830997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8429786" y="4524059"/>
            <a:ext cx="3605811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4000" dirty="0" smtClean="0">
                <a:solidFill>
                  <a:srgbClr val="FFC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نکته طلایی </a:t>
            </a:r>
            <a:r>
              <a:rPr lang="fa-IR" sz="4000" dirty="0" smtClean="0">
                <a:solidFill>
                  <a:srgbClr val="00B05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3</a:t>
            </a:r>
            <a:endParaRPr lang="fa-IR" sz="3600" dirty="0">
              <a:solidFill>
                <a:srgbClr val="00B05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Koodak" panose="00000700000000000000" pitchFamily="2" charset="-78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24835"/>
            <a:ext cx="2895907" cy="3142999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-96637" y="768054"/>
            <a:ext cx="155625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مقایسه کسرها</a:t>
            </a:r>
            <a:endParaRPr lang="fa-IR" sz="20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131860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 advTm="39665">
        <p15:prstTrans prst="curtains"/>
      </p:transition>
    </mc:Choice>
    <mc:Fallback>
      <p:transition spd="slow" advTm="396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7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3.7037E-6 L -0.03724 0.04005 C -0.04492 0.04908 -0.05651 0.05394 -0.06875 0.05394 C -0.08256 0.05394 -0.09375 0.04908 -0.10144 0.04005 L -0.13854 -3.7037E-6 " pathEditMode="relative" rAng="0" ptsTypes="AAAAA">
                                      <p:cBhvr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27" y="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7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3.7037E-6 L 0.0345 0.04005 C 0.04166 0.04908 0.05247 0.05394 0.0638 0.05394 C 0.07669 0.05394 0.08711 0.04908 0.09427 0.04005 L 0.12903 -3.7037E-6 " pathEditMode="relative" rAng="0" ptsTypes="AAAAA">
                                      <p:cBhvr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45" y="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8" grpId="0"/>
      <p:bldP spid="18" grpId="1"/>
      <p:bldP spid="19" grpId="0"/>
      <p:bldP spid="19" grpId="1"/>
      <p:bldP spid="20" grpId="0"/>
      <p:bldP spid="20" grpId="1"/>
      <p:bldP spid="3" grpId="0" animBg="1"/>
      <p:bldP spid="21" grpId="0"/>
      <p:bldP spid="22" grpId="0"/>
      <p:bldP spid="22" grpId="1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863822" y="968632"/>
            <a:ext cx="720534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2800" dirty="0" smtClean="0">
                <a:cs typeface="B Koodak" panose="00000700000000000000" pitchFamily="2" charset="-78"/>
              </a:rPr>
              <a:t>کسرهای زیر را باهم مقایسه کنید.</a:t>
            </a:r>
            <a:endParaRPr lang="fa-IR" sz="2400" dirty="0">
              <a:cs typeface="B Koodak" panose="000007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60117" y="248429"/>
            <a:ext cx="407859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مقایسه کسرها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96637" y="768054"/>
            <a:ext cx="155625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مقایسه کسرها</a:t>
            </a:r>
            <a:endParaRPr lang="fa-IR" sz="20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308108" y="1668371"/>
                <a:ext cx="844359" cy="1010277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10</m:t>
                          </m:r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 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8108" y="1668371"/>
                <a:ext cx="844359" cy="1010277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574647" y="1668371"/>
                <a:ext cx="667631" cy="1010277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10</m:t>
                          </m:r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 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4647" y="1668371"/>
                <a:ext cx="667631" cy="1010277"/>
              </a:xfrm>
              <a:prstGeom prst="rect">
                <a:avLst/>
              </a:prstGeom>
              <a:blipFill rotWithShape="0">
                <a:blip r:embed="rId4"/>
                <a:stretch>
                  <a:fillRect r="-21818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992698" y="1668371"/>
                <a:ext cx="844359" cy="89005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16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24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2698" y="1668371"/>
                <a:ext cx="844359" cy="890052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5061351" y="1668371"/>
                <a:ext cx="844359" cy="88024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12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24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1351" y="1668371"/>
                <a:ext cx="844359" cy="880241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6593578" y="1668371"/>
                <a:ext cx="844359" cy="89005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11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925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93578" y="1668371"/>
                <a:ext cx="844359" cy="890052"/>
              </a:xfrm>
              <a:prstGeom prst="rect">
                <a:avLst/>
              </a:prstGeom>
              <a:blipFill rotWithShape="0">
                <a:blip r:embed="rId7"/>
                <a:stretch>
                  <a:fillRect r="-11594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7860117" y="1668371"/>
                <a:ext cx="844359" cy="89056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 smtClean="0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24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925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0117" y="1668371"/>
                <a:ext cx="844359" cy="890565"/>
              </a:xfrm>
              <a:prstGeom prst="rect">
                <a:avLst/>
              </a:prstGeom>
              <a:blipFill rotWithShape="0">
                <a:blip r:embed="rId8"/>
                <a:stretch>
                  <a:fillRect r="-11511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743470" y="3772401"/>
                <a:ext cx="844359" cy="89005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50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3470" y="3772401"/>
                <a:ext cx="844359" cy="890052"/>
              </a:xfrm>
              <a:prstGeom prst="rect">
                <a:avLst/>
              </a:prstGeom>
              <a:blipFill rotWithShape="0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837056" y="3772401"/>
                <a:ext cx="844359" cy="89056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 smtClean="0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50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7056" y="3772401"/>
                <a:ext cx="844359" cy="890565"/>
              </a:xfrm>
              <a:prstGeom prst="rect">
                <a:avLst/>
              </a:prstGeom>
              <a:blipFill rotWithShape="0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Oval 14"/>
          <p:cNvSpPr/>
          <p:nvPr/>
        </p:nvSpPr>
        <p:spPr>
          <a:xfrm>
            <a:off x="2275299" y="1907377"/>
            <a:ext cx="504968" cy="50496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6" name="Oval 15"/>
          <p:cNvSpPr/>
          <p:nvPr/>
        </p:nvSpPr>
        <p:spPr>
          <a:xfrm>
            <a:off x="4829564" y="1921025"/>
            <a:ext cx="504968" cy="50496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7" name="Oval 16"/>
          <p:cNvSpPr/>
          <p:nvPr/>
        </p:nvSpPr>
        <p:spPr>
          <a:xfrm>
            <a:off x="7620837" y="1907377"/>
            <a:ext cx="504968" cy="50496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8" name="Oval 17"/>
          <p:cNvSpPr/>
          <p:nvPr/>
        </p:nvSpPr>
        <p:spPr>
          <a:xfrm>
            <a:off x="4584572" y="3964943"/>
            <a:ext cx="504968" cy="50496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776478" y="3771888"/>
                <a:ext cx="844359" cy="89005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124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6478" y="3771888"/>
                <a:ext cx="844359" cy="890052"/>
              </a:xfrm>
              <a:prstGeom prst="rect">
                <a:avLst/>
              </a:prstGeom>
              <a:blipFill rotWithShape="0">
                <a:blip r:embed="rId11"/>
                <a:stretch>
                  <a:fillRect r="-11594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8119291" y="3771888"/>
                <a:ext cx="844359" cy="89056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 smtClean="0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123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19291" y="3771888"/>
                <a:ext cx="844359" cy="890565"/>
              </a:xfrm>
              <a:prstGeom prst="rect">
                <a:avLst/>
              </a:prstGeom>
              <a:blipFill rotWithShape="0">
                <a:blip r:embed="rId12"/>
                <a:stretch>
                  <a:fillRect r="-11594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Oval 20"/>
          <p:cNvSpPr/>
          <p:nvPr/>
        </p:nvSpPr>
        <p:spPr>
          <a:xfrm>
            <a:off x="7860117" y="3964430"/>
            <a:ext cx="504968" cy="50496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2" name="TextBox 21"/>
          <p:cNvSpPr txBox="1"/>
          <p:nvPr/>
        </p:nvSpPr>
        <p:spPr>
          <a:xfrm>
            <a:off x="8012647" y="3923486"/>
            <a:ext cx="61161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3600" dirty="0" smtClean="0">
                <a:cs typeface="B Koodak" panose="00000700000000000000" pitchFamily="2" charset="-78"/>
              </a:rPr>
              <a:t>&lt;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433372" y="3964430"/>
            <a:ext cx="87977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3600" dirty="0">
                <a:cs typeface="B Koodak" panose="00000700000000000000" pitchFamily="2" charset="-78"/>
              </a:rPr>
              <a:t>&gt;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134761" y="1874985"/>
            <a:ext cx="87977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3600" dirty="0">
                <a:cs typeface="B Koodak" panose="00000700000000000000" pitchFamily="2" charset="-78"/>
              </a:rPr>
              <a:t>&gt;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19633" y="1898444"/>
            <a:ext cx="87977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3600" dirty="0" smtClean="0">
                <a:cs typeface="B Koodak" panose="00000700000000000000" pitchFamily="2" charset="-78"/>
              </a:rPr>
              <a:t>&lt;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477820" y="1854822"/>
            <a:ext cx="87977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3600" dirty="0">
                <a:cs typeface="B Koodak" panose="00000700000000000000" pitchFamily="2" charset="-78"/>
              </a:rPr>
              <a:t>&gt;</a:t>
            </a:r>
            <a:endParaRPr lang="fa-IR" sz="3200" dirty="0">
              <a:cs typeface="B Koodak" panose="000007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13105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 advTm="55001">
        <p15:prstTrans prst="curtains"/>
      </p:transition>
    </mc:Choice>
    <mc:Fallback>
      <p:transition spd="slow" advTm="550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 animBg="1"/>
      <p:bldP spid="22" grpId="0"/>
      <p:bldP spid="23" grpId="0"/>
      <p:bldP spid="24" grpId="0"/>
      <p:bldP spid="25" grpId="0"/>
      <p:bldP spid="2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5.5|2.4|3.1|4|2.2|3.9|0.9|2|1.6|2.1|0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.9|8.9|2.6|9.5|2.9|9|3.2|5.8|2.6|1.4"/>
</p:tagLst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19</TotalTime>
  <Words>127</Words>
  <Application>Microsoft Office PowerPoint</Application>
  <PresentationFormat>Custom</PresentationFormat>
  <Paragraphs>30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Wisp</vt:lpstr>
      <vt:lpstr>بنام خدا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ya zahra</dc:creator>
  <cp:lastModifiedBy>Windows User</cp:lastModifiedBy>
  <cp:revision>18</cp:revision>
  <dcterms:created xsi:type="dcterms:W3CDTF">2013-11-23T23:17:34Z</dcterms:created>
  <dcterms:modified xsi:type="dcterms:W3CDTF">2020-06-13T12:51:48Z</dcterms:modified>
</cp:coreProperties>
</file>