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1" r:id="rId2"/>
    <p:sldId id="256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70" r:id="rId12"/>
    <p:sldId id="268" r:id="rId13"/>
    <p:sldId id="266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3399"/>
    <a:srgbClr val="FFFFCC"/>
    <a:srgbClr val="FFCCFF"/>
    <a:srgbClr val="B4AB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4/27/2020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1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r" rtl="1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r" rtl="1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r" rtl="1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kamali.com/research/example6.ht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1303800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2286000"/>
            <a:ext cx="7175351" cy="1793167"/>
          </a:xfrm>
        </p:spPr>
        <p:txBody>
          <a:bodyPr/>
          <a:lstStyle/>
          <a:p>
            <a:r>
              <a:rPr lang="fa-IR" dirty="0">
                <a:latin typeface="Arial" pitchFamily="34" charset="0"/>
                <a:cs typeface="Arial" pitchFamily="34" charset="0"/>
              </a:rPr>
              <a:t>مقدمه و معرفی پژوهش (بیان مسئله)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4368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072494" cy="4786346"/>
          </a:xfrm>
          <a:solidFill>
            <a:srgbClr val="FFFFCC"/>
          </a:solidFill>
        </p:spPr>
        <p:txBody>
          <a:bodyPr>
            <a:normAutofit/>
          </a:bodyPr>
          <a:lstStyle/>
          <a:p>
            <a:pPr algn="r" rtl="1">
              <a:buClr>
                <a:schemeClr val="accent2"/>
              </a:buClr>
              <a:buFont typeface="Wingdings" pitchFamily="2" charset="2"/>
              <a:buChar char="v"/>
            </a:pPr>
            <a:r>
              <a:rPr lang="fa-IR" sz="2800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بیان مسئله وسیله ای برای توضیح و توجیه موضوع طرح پژوهشی می باشد.</a:t>
            </a:r>
          </a:p>
          <a:p>
            <a:pPr algn="r" rtl="1">
              <a:buClr>
                <a:schemeClr val="accent2"/>
              </a:buClr>
              <a:buFont typeface="Wingdings" pitchFamily="2" charset="2"/>
              <a:buChar char="v"/>
            </a:pPr>
            <a:r>
              <a:rPr lang="fa-IR" sz="2800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باعث روشن شدن ابعاد مختلف مسئله می شود.</a:t>
            </a:r>
          </a:p>
          <a:p>
            <a:pPr algn="r" rtl="1">
              <a:buClr>
                <a:schemeClr val="accent2"/>
              </a:buClr>
              <a:buFont typeface="Wingdings" pitchFamily="2" charset="2"/>
              <a:buChar char="v"/>
            </a:pPr>
            <a:r>
              <a:rPr lang="fa-IR" sz="2800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ضرورت انجام طرح را نمایان خواهد ساخت.</a:t>
            </a:r>
          </a:p>
          <a:p>
            <a:pPr algn="r" rtl="1">
              <a:buClr>
                <a:schemeClr val="accent2"/>
              </a:buClr>
              <a:buFont typeface="Wingdings" pitchFamily="2" charset="2"/>
              <a:buChar char="v"/>
            </a:pPr>
            <a:r>
              <a:rPr lang="fa-IR" sz="2800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ارائه طرح را به مسئولین و سازمانهای تامین کننده بودجه آسان می سازد.</a:t>
            </a:r>
          </a:p>
          <a:p>
            <a:pPr algn="r" rtl="1">
              <a:buFont typeface="Wingdings" pitchFamily="2" charset="2"/>
              <a:buChar char="q"/>
            </a:pPr>
            <a:r>
              <a:rPr lang="fa-IR" sz="2800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بطور کلی بیان مسئله باید واضح ، دقیق و مختصر ولی حاوی نکات اصلی باشد و معمولاً از 2 تا 3 صفحه ( هزار کلمه )تجاوز ننماید. </a:t>
            </a:r>
            <a:endParaRPr lang="en-US" sz="2800" b="1" dirty="0" smtClean="0">
              <a:solidFill>
                <a:srgbClr val="0033CC"/>
              </a:solidFill>
              <a:latin typeface="Arial" pitchFamily="34" charset="0"/>
              <a:cs typeface="Arial" pitchFamily="34" charset="0"/>
            </a:endParaRPr>
          </a:p>
          <a:p>
            <a:pPr algn="r" rtl="1"/>
            <a:endParaRPr lang="en-US" sz="2800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819136"/>
          </a:xfrm>
        </p:spPr>
        <p:txBody>
          <a:bodyPr/>
          <a:lstStyle/>
          <a:p>
            <a:pPr rtl="1"/>
            <a:r>
              <a:rPr lang="fa-IR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بیان مسئله</a:t>
            </a:r>
            <a:endParaRPr lang="en-US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1386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357298"/>
            <a:ext cx="7772400" cy="5000660"/>
          </a:xfrm>
          <a:solidFill>
            <a:srgbClr val="FFFFCC"/>
          </a:solidFill>
        </p:spPr>
        <p:txBody>
          <a:bodyPr>
            <a:normAutofit/>
          </a:bodyPr>
          <a:lstStyle/>
          <a:p>
            <a:pPr algn="r" rtl="1" eaLnBrk="1" hangingPunct="1">
              <a:buClr>
                <a:schemeClr val="accent2"/>
              </a:buClr>
              <a:buFont typeface="Arial" charset="0"/>
              <a:buChar char="۞"/>
            </a:pPr>
            <a:r>
              <a:rPr lang="fa-IR" sz="28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توضیح موضوع مورد پژوهش </a:t>
            </a:r>
          </a:p>
          <a:p>
            <a:pPr algn="r" rtl="1" eaLnBrk="1" hangingPunct="1">
              <a:buClr>
                <a:schemeClr val="accent2"/>
              </a:buClr>
              <a:buFont typeface="Arial" charset="0"/>
              <a:buChar char="۞"/>
            </a:pPr>
            <a:r>
              <a:rPr lang="fa-IR" sz="28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محدود سازی مسئله در یک حوزه تخصصی</a:t>
            </a:r>
          </a:p>
          <a:p>
            <a:pPr algn="r" rtl="1" eaLnBrk="1" hangingPunct="1">
              <a:buClr>
                <a:schemeClr val="accent2"/>
              </a:buClr>
              <a:buFont typeface="Arial" charset="0"/>
              <a:buChar char="۞"/>
            </a:pPr>
            <a:r>
              <a:rPr lang="fa-IR" sz="28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ذکر وسعت مسئله در ایران و جهان با ارایه آمار و اطلاعات</a:t>
            </a:r>
          </a:p>
          <a:p>
            <a:pPr algn="r" rtl="1" eaLnBrk="1" hangingPunct="1">
              <a:buClr>
                <a:schemeClr val="accent2"/>
              </a:buClr>
              <a:buFont typeface="Arial" charset="0"/>
              <a:buChar char="۞"/>
            </a:pPr>
            <a:r>
              <a:rPr lang="fa-IR" sz="28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بیان اهمیت تحقیق در مورد مسئله و کاربردهای آن</a:t>
            </a:r>
          </a:p>
          <a:p>
            <a:pPr algn="r" rtl="1">
              <a:buClr>
                <a:schemeClr val="accent2"/>
              </a:buClr>
              <a:buFont typeface="Arial" charset="0"/>
              <a:buChar char="۞"/>
            </a:pPr>
            <a:r>
              <a:rPr lang="fa-IR" sz="28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تعمیم نتایج قبلی(</a:t>
            </a:r>
            <a:r>
              <a:rPr lang="fa-IR" sz="2800" b="1" dirty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اشاره مختصری از تحقیقات قبلی با ذکر منابع</a:t>
            </a:r>
          </a:p>
          <a:p>
            <a:pPr algn="r" rtl="1" eaLnBrk="1" hangingPunct="1">
              <a:buClr>
                <a:schemeClr val="accent2"/>
              </a:buClr>
              <a:buFont typeface="Arial" charset="0"/>
              <a:buChar char="۞"/>
            </a:pPr>
            <a:r>
              <a:rPr lang="fa-IR" sz="28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شرح عوامل یا علل موثر بر مسئله به کمک اطلاعات آماری </a:t>
            </a:r>
            <a:endParaRPr lang="en-US" sz="2800" b="1" dirty="0" smtClean="0">
              <a:solidFill>
                <a:srgbClr val="0033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60482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a-IR" sz="36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مندرجات بیان مسئله</a:t>
            </a:r>
            <a:endParaRPr lang="en-US" sz="36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5819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1472" y="1143000"/>
            <a:ext cx="8072494" cy="4893647"/>
          </a:xfrm>
          <a:prstGeom prst="rect">
            <a:avLst/>
          </a:prstGeom>
          <a:solidFill>
            <a:srgbClr val="FFFFCC"/>
          </a:solidFill>
        </p:spPr>
        <p:txBody>
          <a:bodyPr wrap="square">
            <a:spAutoFit/>
          </a:bodyPr>
          <a:lstStyle/>
          <a:p>
            <a:pPr algn="r" rtl="1" eaLnBrk="1" hangingPunct="1">
              <a:buClr>
                <a:schemeClr val="accent1"/>
              </a:buClr>
              <a:buFont typeface="Arial" charset="0"/>
              <a:buChar char="۞"/>
            </a:pPr>
            <a:r>
              <a:rPr lang="fa-IR" sz="2800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ذکر روشها و سایر اقدامات انجام شده و این که چرا این روش انتخاب شده است. </a:t>
            </a:r>
          </a:p>
          <a:p>
            <a:pPr algn="r" rtl="1" eaLnBrk="1" hangingPunct="1">
              <a:buClr>
                <a:schemeClr val="accent1"/>
              </a:buClr>
              <a:buFont typeface="Arial" charset="0"/>
              <a:buChar char="۞"/>
            </a:pPr>
            <a:r>
              <a:rPr lang="fa-IR" sz="2800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اشاره به موارد اختلاف نظر در صورت وجود</a:t>
            </a:r>
          </a:p>
          <a:p>
            <a:pPr algn="r" rtl="1" eaLnBrk="1" hangingPunct="1">
              <a:buClr>
                <a:schemeClr val="accent1"/>
              </a:buClr>
              <a:buFont typeface="Arial" charset="0"/>
              <a:buChar char="۞"/>
            </a:pPr>
            <a:r>
              <a:rPr lang="fa-IR" sz="2800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اشاره به جمعیت مورد مطالعه</a:t>
            </a:r>
          </a:p>
          <a:p>
            <a:pPr algn="r" rtl="1" eaLnBrk="1" hangingPunct="1">
              <a:buClr>
                <a:srgbClr val="660033"/>
              </a:buClr>
              <a:buFont typeface="Wingdings" pitchFamily="2" charset="2"/>
              <a:buChar char="q"/>
            </a:pPr>
            <a:r>
              <a:rPr lang="fa-IR" sz="2800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آمارهای ارایه شده در بیان مسئله به اقتضای موارد صورت می گیردومتاثر از نوع مطالعه می باشند.</a:t>
            </a:r>
          </a:p>
          <a:p>
            <a:pPr algn="r" rtl="1" eaLnBrk="1" hangingPunct="1">
              <a:buClr>
                <a:srgbClr val="660033"/>
              </a:buClr>
              <a:buFont typeface="Wingdings" pitchFamily="2" charset="2"/>
              <a:buChar char="q"/>
            </a:pPr>
            <a:r>
              <a:rPr lang="fa-IR" sz="2800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در مطالعات توصیفی اشاره به درصد شیوع و وسعت مسئله کفایت می کند.</a:t>
            </a:r>
          </a:p>
          <a:p>
            <a:pPr algn="r" rtl="1" eaLnBrk="1" hangingPunct="1">
              <a:buClr>
                <a:srgbClr val="660033"/>
              </a:buClr>
              <a:buFont typeface="Wingdings" pitchFamily="2" charset="2"/>
              <a:buChar char="q"/>
            </a:pPr>
            <a:r>
              <a:rPr lang="fa-IR" sz="2800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در مطالعات تحلیلی بایستی از تفسیرآزمون های آماری بهره جست.</a:t>
            </a:r>
            <a:endParaRPr lang="en-US" sz="2800" b="1" dirty="0" smtClean="0">
              <a:solidFill>
                <a:srgbClr val="0033CC"/>
              </a:solidFill>
              <a:latin typeface="Arial" pitchFamily="34" charset="0"/>
              <a:cs typeface="Arial" pitchFamily="34" charset="0"/>
            </a:endParaRPr>
          </a:p>
          <a:p>
            <a:pPr algn="r" rtl="1" eaLnBrk="1" hangingPunct="1">
              <a:buClr>
                <a:schemeClr val="accent1"/>
              </a:buClr>
              <a:buFont typeface="Arial" charset="0"/>
              <a:buChar char="۞"/>
            </a:pPr>
            <a:endParaRPr lang="en-US" sz="3200" b="1" dirty="0" smtClean="0">
              <a:solidFill>
                <a:schemeClr val="bg2"/>
              </a:solidFill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36444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0034" y="2000240"/>
            <a:ext cx="8143932" cy="2517612"/>
          </a:xfrm>
          <a:prstGeom prst="rect">
            <a:avLst/>
          </a:prstGeom>
          <a:solidFill>
            <a:srgbClr val="FFFFCC"/>
          </a:solidFill>
        </p:spPr>
        <p:txBody>
          <a:bodyPr wrap="square">
            <a:spAutoFit/>
          </a:bodyPr>
          <a:lstStyle/>
          <a:p>
            <a:pPr algn="r" rtl="1">
              <a:lnSpc>
                <a:spcPct val="90000"/>
              </a:lnSpc>
              <a:spcBef>
                <a:spcPct val="20000"/>
              </a:spcBef>
              <a:buClr>
                <a:srgbClr val="FF3300"/>
              </a:buClr>
              <a:buFont typeface="Wingdings" pitchFamily="2" charset="2"/>
              <a:buChar char="§"/>
            </a:pPr>
            <a:r>
              <a:rPr lang="fa-IR" sz="3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یادمان نرود که بیان مسئله </a:t>
            </a:r>
            <a:r>
              <a:rPr lang="ar-SA" sz="3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نبايد بيش از</a:t>
            </a:r>
            <a:r>
              <a:rPr lang="fa-IR" sz="3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ar-SA" sz="3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ar-SA" sz="3200" b="1" i="1" dirty="0" smtClean="0">
                <a:solidFill>
                  <a:srgbClr val="E000E0"/>
                </a:solidFill>
                <a:latin typeface="Arial" pitchFamily="34" charset="0"/>
                <a:cs typeface="Arial" pitchFamily="34" charset="0"/>
              </a:rPr>
              <a:t>دو يا سه صفحه</a:t>
            </a:r>
            <a:r>
              <a:rPr lang="ar-SA" sz="3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باشد ( 1000 </a:t>
            </a:r>
            <a:r>
              <a:rPr lang="fa-IR" sz="3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کلمه</a:t>
            </a:r>
            <a:r>
              <a:rPr lang="ar-SA" sz="3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). </a:t>
            </a:r>
            <a:endParaRPr lang="fa-IR" sz="3200" b="1" dirty="0" smtClean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  <a:p>
            <a:pPr algn="r" rtl="1">
              <a:lnSpc>
                <a:spcPct val="90000"/>
              </a:lnSpc>
              <a:spcBef>
                <a:spcPct val="20000"/>
              </a:spcBef>
              <a:buClr>
                <a:srgbClr val="FF3300"/>
              </a:buClr>
              <a:buFont typeface="Wingdings" pitchFamily="2" charset="2"/>
              <a:buNone/>
            </a:pPr>
            <a:endParaRPr lang="fa-IR" sz="3200" b="1" dirty="0" smtClean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  <a:p>
            <a:pPr algn="r" rtl="1">
              <a:lnSpc>
                <a:spcPct val="90000"/>
              </a:lnSpc>
              <a:spcBef>
                <a:spcPct val="20000"/>
              </a:spcBef>
              <a:buClr>
                <a:srgbClr val="FF3300"/>
              </a:buClr>
              <a:buFont typeface="Wingdings" pitchFamily="2" charset="2"/>
              <a:buChar char="§"/>
            </a:pPr>
            <a:r>
              <a:rPr lang="ar-SA" sz="3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با دراز نويسي ، خواننده را خسته و سردرگم نكنيد. از حاشيه روي </a:t>
            </a:r>
            <a:r>
              <a:rPr lang="fa-IR" sz="3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هم </a:t>
            </a:r>
            <a:r>
              <a:rPr lang="ar-SA" sz="3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خوداري نمائيد.</a:t>
            </a:r>
            <a:endParaRPr lang="ar-SA" sz="3200" b="1" dirty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0832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571612"/>
            <a:ext cx="7772400" cy="4448188"/>
          </a:xfrm>
          <a:solidFill>
            <a:srgbClr val="FFFFCC"/>
          </a:solidFill>
        </p:spPr>
        <p:txBody>
          <a:bodyPr/>
          <a:lstStyle/>
          <a:p>
            <a:pPr algn="r" rtl="1" eaLnBrk="1" hangingPunct="1">
              <a:lnSpc>
                <a:spcPct val="90000"/>
              </a:lnSpc>
              <a:buClr>
                <a:srgbClr val="003300"/>
              </a:buClr>
              <a:buFont typeface="Wingdings" pitchFamily="2" charset="2"/>
              <a:buChar char="q"/>
            </a:pPr>
            <a:r>
              <a:rPr lang="fa-IR" sz="28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بعد از بیان مسئله بایستی واژ های مهم و تاثیر گذار را تعریف کرد.</a:t>
            </a:r>
          </a:p>
          <a:p>
            <a:pPr algn="r" rtl="1" eaLnBrk="1" hangingPunct="1">
              <a:lnSpc>
                <a:spcPct val="90000"/>
              </a:lnSpc>
              <a:buClr>
                <a:srgbClr val="003300"/>
              </a:buClr>
              <a:buFont typeface="Wingdings" pitchFamily="2" charset="2"/>
              <a:buChar char="q"/>
            </a:pPr>
            <a:r>
              <a:rPr lang="fa-IR" sz="28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به عبارت دیگر معیاری که برای اندازه گیری متغیرها و یا تفکیک و افتراق موارد از یکدیگر بکار گرفته می شود را تعیین نمود.</a:t>
            </a:r>
          </a:p>
          <a:p>
            <a:pPr algn="r" rtl="1" eaLnBrk="1" hangingPunct="1">
              <a:lnSpc>
                <a:spcPct val="90000"/>
              </a:lnSpc>
              <a:buClr>
                <a:srgbClr val="003300"/>
              </a:buClr>
              <a:buFont typeface="Wingdings" pitchFamily="2" charset="2"/>
              <a:buChar char="q"/>
            </a:pPr>
            <a:r>
              <a:rPr lang="fa-IR" sz="28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واژه هایی که در عنوان تحقیق و یا قسمت بیان مسئله احتیاج به تعریف داشته باشند در قسمت تعریف علمی واژه ها مشخص و تعریف می شوند.</a:t>
            </a:r>
          </a:p>
          <a:p>
            <a:pPr algn="r" rtl="1" eaLnBrk="1" hangingPunct="1">
              <a:lnSpc>
                <a:spcPct val="90000"/>
              </a:lnSpc>
              <a:buClr>
                <a:srgbClr val="003300"/>
              </a:buClr>
              <a:buFont typeface="Wingdings" pitchFamily="2" charset="2"/>
              <a:buChar char="q"/>
            </a:pPr>
            <a:r>
              <a:rPr lang="fa-IR" sz="2800" b="1" dirty="0" smtClean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باید توجه داشت که تعریف علمی با تعریف عملی در جدول متغیرها تفاوت اساسی دارد.</a:t>
            </a:r>
            <a:endParaRPr lang="en-US" sz="2800" b="1" dirty="0" smtClean="0">
              <a:solidFill>
                <a:srgbClr val="0033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676260"/>
          </a:xfrm>
        </p:spPr>
        <p:txBody>
          <a:bodyPr/>
          <a:lstStyle/>
          <a:p>
            <a:pPr rtl="1" eaLnBrk="1" hangingPunct="1"/>
            <a:r>
              <a:rPr lang="fa-IR" sz="36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تعریف واژه ها</a:t>
            </a:r>
            <a:endParaRPr lang="en-US" sz="36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957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685800" y="1676400"/>
            <a:ext cx="7620000" cy="39703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r" rtl="1">
              <a:defRPr/>
            </a:pPr>
            <a:r>
              <a:rPr lang="fa-I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در نگارش بیان مسئله ، </a:t>
            </a:r>
            <a:r>
              <a:rPr lang="ar-SA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بايد همه </a:t>
            </a:r>
            <a:r>
              <a:rPr lang="ar-SA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عوامل ايجاد</a:t>
            </a:r>
            <a:r>
              <a:rPr 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ar-SA" sz="3600" b="1" dirty="0">
                <a:solidFill>
                  <a:srgbClr val="FF3B0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كننده</a:t>
            </a:r>
            <a:r>
              <a:rPr lang="ar-SA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fa-IR" sz="36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یا</a:t>
            </a:r>
            <a:r>
              <a:rPr lang="fa-I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 تاثیر گذار </a:t>
            </a:r>
            <a:r>
              <a:rPr lang="fa-IR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را</a:t>
            </a:r>
            <a:r>
              <a:rPr lang="ar-SA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 در نظر گرفت</a:t>
            </a:r>
            <a:r>
              <a:rPr lang="ar-SA" sz="3600" b="1" dirty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 .</a:t>
            </a:r>
            <a:endParaRPr lang="fa-IR" sz="3600" b="1" dirty="0">
              <a:solidFill>
                <a:srgbClr val="800000"/>
              </a:solidFill>
              <a:latin typeface="Arial" pitchFamily="34" charset="0"/>
              <a:cs typeface="Arial" pitchFamily="34" charset="0"/>
            </a:endParaRPr>
          </a:p>
          <a:p>
            <a:pPr algn="r">
              <a:defRPr/>
            </a:pPr>
            <a:endParaRPr lang="fa-IR" sz="3600" b="1" dirty="0">
              <a:solidFill>
                <a:srgbClr val="800000"/>
              </a:solidFill>
              <a:cs typeface="B Titr" pitchFamily="2" charset="-78"/>
            </a:endParaRPr>
          </a:p>
          <a:p>
            <a:pPr algn="r">
              <a:defRPr/>
            </a:pPr>
            <a:endParaRPr lang="fa-IR" sz="3600" b="1" dirty="0">
              <a:solidFill>
                <a:srgbClr val="FF3B0D"/>
              </a:solidFill>
              <a:cs typeface="B Titr" pitchFamily="2" charset="-78"/>
            </a:endParaRPr>
          </a:p>
          <a:p>
            <a:pPr algn="r">
              <a:defRPr/>
            </a:pPr>
            <a:endParaRPr lang="ar-SA" sz="3600" b="1" dirty="0">
              <a:solidFill>
                <a:srgbClr val="FF3B0D"/>
              </a:solidFill>
              <a:cs typeface="B Titr" pitchFamily="2" charset="-78"/>
            </a:endParaRPr>
          </a:p>
          <a:p>
            <a:pPr algn="r">
              <a:defRPr/>
            </a:pPr>
            <a:r>
              <a:rPr lang="ar-SA" sz="3600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براي شناسائي </a:t>
            </a:r>
            <a:r>
              <a:rPr lang="ar-SA" sz="3600" b="1" dirty="0">
                <a:solidFill>
                  <a:srgbClr val="E000E0"/>
                </a:solidFill>
                <a:latin typeface="Arial" pitchFamily="34" charset="0"/>
                <a:cs typeface="Arial" pitchFamily="34" charset="0"/>
              </a:rPr>
              <a:t>دلايل</a:t>
            </a:r>
            <a:r>
              <a:rPr lang="ar-SA" sz="3600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ايجاد كننده و نشان دادن </a:t>
            </a:r>
            <a:r>
              <a:rPr lang="ar-SA" sz="3600" b="1" dirty="0">
                <a:solidFill>
                  <a:srgbClr val="E000E0"/>
                </a:solidFill>
                <a:latin typeface="Arial" pitchFamily="34" charset="0"/>
                <a:cs typeface="Arial" pitchFamily="34" charset="0"/>
              </a:rPr>
              <a:t>روابط </a:t>
            </a:r>
            <a:r>
              <a:rPr lang="ar-SA" sz="3600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بين آنها بايد يك </a:t>
            </a:r>
            <a:r>
              <a:rPr lang="ar-SA" sz="3600" b="1" dirty="0">
                <a:solidFill>
                  <a:srgbClr val="800000"/>
                </a:solidFill>
                <a:latin typeface="Arial" pitchFamily="34" charset="0"/>
                <a:cs typeface="Arial" pitchFamily="34" charset="0"/>
              </a:rPr>
              <a:t>نمودار</a:t>
            </a:r>
            <a:r>
              <a:rPr lang="ar-SA" sz="3600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 تهيه شود</a:t>
            </a:r>
            <a:r>
              <a:rPr lang="ar-SA" sz="3600" b="1" dirty="0">
                <a:solidFill>
                  <a:srgbClr val="000099"/>
                </a:solidFill>
                <a:cs typeface="B Titr" pitchFamily="2" charset="-78"/>
              </a:rPr>
              <a:t>.</a:t>
            </a:r>
            <a:endParaRPr lang="en-US" sz="3600" b="1" dirty="0">
              <a:solidFill>
                <a:srgbClr val="000099"/>
              </a:solidFill>
              <a:cs typeface="B Titr" pitchFamily="2" charset="-78"/>
            </a:endParaRPr>
          </a:p>
        </p:txBody>
      </p:sp>
      <p:sp>
        <p:nvSpPr>
          <p:cNvPr id="9219" name="Oval Callout 2"/>
          <p:cNvSpPr>
            <a:spLocks noChangeArrowheads="1"/>
          </p:cNvSpPr>
          <p:nvPr/>
        </p:nvSpPr>
        <p:spPr bwMode="auto">
          <a:xfrm>
            <a:off x="4876800" y="2895600"/>
            <a:ext cx="2667000" cy="12954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rgbClr val="FFC000"/>
          </a:solidFill>
          <a:ln w="12700" cap="sq" algn="ctr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 algn="ctr"/>
            <a:r>
              <a:rPr lang="fa-IR" sz="3200" b="1">
                <a:solidFill>
                  <a:schemeClr val="bg1"/>
                </a:solidFill>
                <a:cs typeface="B Titr" pitchFamily="2" charset="-78"/>
              </a:rPr>
              <a:t>شبکه علیتی</a:t>
            </a:r>
          </a:p>
        </p:txBody>
      </p:sp>
    </p:spTree>
    <p:extLst>
      <p:ext uri="{BB962C8B-B14F-4D97-AF65-F5344CB8AC3E}">
        <p14:creationId xmlns:p14="http://schemas.microsoft.com/office/powerpoint/2010/main" val="1303082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Oval 2"/>
          <p:cNvSpPr>
            <a:spLocks noChangeArrowheads="1"/>
          </p:cNvSpPr>
          <p:nvPr/>
        </p:nvSpPr>
        <p:spPr bwMode="auto">
          <a:xfrm>
            <a:off x="4067175" y="2276475"/>
            <a:ext cx="1368425" cy="963613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a-IR"/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4143372" y="1785926"/>
            <a:ext cx="122555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endParaRPr lang="fa-IR" dirty="0" smtClean="0">
              <a:latin typeface="Arial" charset="0"/>
              <a:cs typeface="B Homa" pitchFamily="2" charset="-78"/>
            </a:endParaRPr>
          </a:p>
          <a:p>
            <a:pPr algn="ctr" rtl="1">
              <a:spcBef>
                <a:spcPct val="50000"/>
              </a:spcBef>
            </a:pPr>
            <a:r>
              <a:rPr lang="ar-SA" sz="2800" dirty="0" smtClean="0">
                <a:solidFill>
                  <a:srgbClr val="FFFF00"/>
                </a:solidFill>
                <a:latin typeface="Arial" charset="0"/>
                <a:cs typeface="B Titr" pitchFamily="2" charset="-78"/>
              </a:rPr>
              <a:t>سوء </a:t>
            </a:r>
            <a:r>
              <a:rPr lang="ar-SA" sz="2800" dirty="0">
                <a:solidFill>
                  <a:srgbClr val="FFFF00"/>
                </a:solidFill>
                <a:latin typeface="Arial" charset="0"/>
                <a:cs typeface="B Titr" pitchFamily="2" charset="-78"/>
              </a:rPr>
              <a:t>تغذيه </a:t>
            </a:r>
            <a:endParaRPr lang="en-US" sz="2800" dirty="0">
              <a:solidFill>
                <a:srgbClr val="FFFF00"/>
              </a:solidFill>
              <a:latin typeface="Arial" charset="0"/>
              <a:cs typeface="B Titr" pitchFamily="2" charset="-78"/>
            </a:endParaRPr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5437188" y="782638"/>
            <a:ext cx="1079500" cy="792162"/>
          </a:xfrm>
          <a:prstGeom prst="rect">
            <a:avLst/>
          </a:prstGeom>
          <a:solidFill>
            <a:srgbClr val="7030A0"/>
          </a:solidFill>
          <a:ln w="9525">
            <a:solidFill>
              <a:srgbClr val="FF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a-IR"/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5429256" y="935038"/>
            <a:ext cx="1211257" cy="433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rtl="1">
              <a:lnSpc>
                <a:spcPct val="90000"/>
              </a:lnSpc>
              <a:spcBef>
                <a:spcPct val="20000"/>
              </a:spcBef>
            </a:pPr>
            <a:r>
              <a:rPr lang="ar-SA" sz="2400" dirty="0">
                <a:solidFill>
                  <a:srgbClr val="FFFF00"/>
                </a:solidFill>
                <a:latin typeface="Arial" charset="0"/>
                <a:cs typeface="B Titr" pitchFamily="2" charset="-78"/>
              </a:rPr>
              <a:t>بيماري </a:t>
            </a:r>
            <a:endParaRPr lang="en-US" sz="2400" dirty="0">
              <a:solidFill>
                <a:srgbClr val="FFFF00"/>
              </a:solidFill>
              <a:latin typeface="Arial" charset="0"/>
              <a:cs typeface="B Titr" pitchFamily="2" charset="-78"/>
            </a:endParaRPr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6011863" y="3954463"/>
            <a:ext cx="1439862" cy="698500"/>
          </a:xfrm>
          <a:prstGeom prst="rect">
            <a:avLst/>
          </a:prstGeom>
          <a:solidFill>
            <a:srgbClr val="7030A0"/>
          </a:solidFill>
          <a:ln w="9525">
            <a:solidFill>
              <a:srgbClr val="FFCC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a-IR"/>
          </a:p>
        </p:txBody>
      </p:sp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6011862" y="4149725"/>
            <a:ext cx="1417657" cy="406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rtl="1">
              <a:lnSpc>
                <a:spcPct val="80000"/>
              </a:lnSpc>
              <a:spcBef>
                <a:spcPct val="20000"/>
              </a:spcBef>
            </a:pPr>
            <a:r>
              <a:rPr lang="ar-SA" sz="2400" dirty="0">
                <a:solidFill>
                  <a:schemeClr val="bg1"/>
                </a:solidFill>
                <a:latin typeface="Arial" charset="0"/>
                <a:cs typeface="B Titr" pitchFamily="2" charset="-78"/>
              </a:rPr>
              <a:t>فقر </a:t>
            </a:r>
            <a:r>
              <a:rPr lang="fa-IR" sz="2400" dirty="0" smtClean="0">
                <a:solidFill>
                  <a:schemeClr val="bg1"/>
                </a:solidFill>
                <a:latin typeface="Arial" charset="0"/>
                <a:cs typeface="B Titr" pitchFamily="2" charset="-78"/>
              </a:rPr>
              <a:t>غذایی</a:t>
            </a:r>
            <a:r>
              <a:rPr lang="ar-SA" sz="2400" dirty="0" smtClean="0">
                <a:solidFill>
                  <a:schemeClr val="bg1"/>
                </a:solidFill>
                <a:latin typeface="Arial" charset="0"/>
                <a:cs typeface="B Titr" pitchFamily="2" charset="-78"/>
              </a:rPr>
              <a:t> </a:t>
            </a:r>
            <a:endParaRPr lang="ar-SA" sz="2400" dirty="0">
              <a:solidFill>
                <a:schemeClr val="bg1"/>
              </a:solidFill>
              <a:latin typeface="Arial" charset="0"/>
              <a:cs typeface="B Titr" pitchFamily="2" charset="-78"/>
            </a:endParaRPr>
          </a:p>
        </p:txBody>
      </p:sp>
      <p:sp>
        <p:nvSpPr>
          <p:cNvPr id="20488" name="Line 8"/>
          <p:cNvSpPr>
            <a:spLocks noChangeShapeType="1"/>
          </p:cNvSpPr>
          <p:nvPr/>
        </p:nvSpPr>
        <p:spPr bwMode="auto">
          <a:xfrm>
            <a:off x="5508625" y="3240088"/>
            <a:ext cx="577850" cy="4318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0489" name="Line 9"/>
          <p:cNvSpPr>
            <a:spLocks noChangeShapeType="1"/>
          </p:cNvSpPr>
          <p:nvPr/>
        </p:nvSpPr>
        <p:spPr bwMode="auto">
          <a:xfrm flipV="1">
            <a:off x="5364163" y="1798638"/>
            <a:ext cx="792162" cy="503237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0490" name="Rectangle 10"/>
          <p:cNvSpPr>
            <a:spLocks noChangeArrowheads="1"/>
          </p:cNvSpPr>
          <p:nvPr/>
        </p:nvSpPr>
        <p:spPr bwMode="auto">
          <a:xfrm rot="18891510">
            <a:off x="7446169" y="572294"/>
            <a:ext cx="1154113" cy="1127125"/>
          </a:xfrm>
          <a:prstGeom prst="rect">
            <a:avLst/>
          </a:prstGeom>
          <a:solidFill>
            <a:schemeClr val="tx2">
              <a:lumMod val="85000"/>
            </a:schemeClr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a-IR"/>
          </a:p>
        </p:txBody>
      </p:sp>
      <p:sp>
        <p:nvSpPr>
          <p:cNvPr id="20491" name="Rectangle 11"/>
          <p:cNvSpPr>
            <a:spLocks noChangeArrowheads="1"/>
          </p:cNvSpPr>
          <p:nvPr/>
        </p:nvSpPr>
        <p:spPr bwMode="auto">
          <a:xfrm rot="-2708490">
            <a:off x="3271838" y="763588"/>
            <a:ext cx="1177925" cy="1127125"/>
          </a:xfrm>
          <a:prstGeom prst="rect">
            <a:avLst/>
          </a:prstGeom>
          <a:solidFill>
            <a:schemeClr val="tx2">
              <a:lumMod val="85000"/>
            </a:schemeClr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a-IR"/>
          </a:p>
        </p:txBody>
      </p:sp>
      <p:sp>
        <p:nvSpPr>
          <p:cNvPr id="20492" name="Rectangle 12"/>
          <p:cNvSpPr>
            <a:spLocks noChangeArrowheads="1"/>
          </p:cNvSpPr>
          <p:nvPr/>
        </p:nvSpPr>
        <p:spPr bwMode="auto">
          <a:xfrm rot="-2708490">
            <a:off x="3013869" y="3299619"/>
            <a:ext cx="1330325" cy="1354137"/>
          </a:xfrm>
          <a:prstGeom prst="rect">
            <a:avLst/>
          </a:prstGeom>
          <a:solidFill>
            <a:schemeClr val="tx2">
              <a:lumMod val="85000"/>
            </a:schemeClr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a-IR"/>
          </a:p>
        </p:txBody>
      </p:sp>
      <p:sp>
        <p:nvSpPr>
          <p:cNvPr id="20493" name="Rectangle 13"/>
          <p:cNvSpPr>
            <a:spLocks noChangeArrowheads="1"/>
          </p:cNvSpPr>
          <p:nvPr/>
        </p:nvSpPr>
        <p:spPr bwMode="auto">
          <a:xfrm rot="-24136520">
            <a:off x="3436938" y="5140325"/>
            <a:ext cx="1204912" cy="12461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a-IR"/>
          </a:p>
        </p:txBody>
      </p:sp>
      <p:sp>
        <p:nvSpPr>
          <p:cNvPr id="20494" name="Text Box 14"/>
          <p:cNvSpPr txBox="1">
            <a:spLocks noChangeArrowheads="1"/>
          </p:cNvSpPr>
          <p:nvPr/>
        </p:nvSpPr>
        <p:spPr bwMode="auto">
          <a:xfrm>
            <a:off x="7319963" y="633413"/>
            <a:ext cx="1295400" cy="95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1">
              <a:spcBef>
                <a:spcPct val="50000"/>
              </a:spcBef>
            </a:pPr>
            <a:r>
              <a:rPr lang="ar-SA" sz="1900">
                <a:solidFill>
                  <a:srgbClr val="0000FF"/>
                </a:solidFill>
                <a:latin typeface="Arial" charset="0"/>
                <a:cs typeface="B Homa" pitchFamily="2" charset="-78"/>
              </a:rPr>
              <a:t>دسترسي محدود به خدمات</a:t>
            </a:r>
            <a:endParaRPr lang="en-US" sz="1900">
              <a:solidFill>
                <a:srgbClr val="0000FF"/>
              </a:solidFill>
              <a:latin typeface="Arial" charset="0"/>
              <a:cs typeface="B Homa" pitchFamily="2" charset="-78"/>
            </a:endParaRPr>
          </a:p>
        </p:txBody>
      </p:sp>
      <p:sp>
        <p:nvSpPr>
          <p:cNvPr id="20495" name="Text Box 15"/>
          <p:cNvSpPr txBox="1">
            <a:spLocks noChangeArrowheads="1"/>
          </p:cNvSpPr>
          <p:nvPr/>
        </p:nvSpPr>
        <p:spPr bwMode="auto">
          <a:xfrm>
            <a:off x="3276600" y="896938"/>
            <a:ext cx="1223963" cy="597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1">
              <a:lnSpc>
                <a:spcPct val="90000"/>
              </a:lnSpc>
              <a:spcBef>
                <a:spcPct val="20000"/>
              </a:spcBef>
            </a:pPr>
            <a:r>
              <a:rPr lang="ar-SA" sz="1800" dirty="0">
                <a:solidFill>
                  <a:schemeClr val="bg1"/>
                </a:solidFill>
                <a:latin typeface="Arial" charset="0"/>
                <a:cs typeface="B Homa" pitchFamily="2" charset="-78"/>
              </a:rPr>
              <a:t>عدم رعايت اصول بهداشتي </a:t>
            </a:r>
            <a:endParaRPr lang="en-US" sz="1800" dirty="0">
              <a:solidFill>
                <a:schemeClr val="bg1"/>
              </a:solidFill>
              <a:latin typeface="Arial" charset="0"/>
              <a:cs typeface="B Homa" pitchFamily="2" charset="-78"/>
            </a:endParaRPr>
          </a:p>
        </p:txBody>
      </p:sp>
      <p:sp>
        <p:nvSpPr>
          <p:cNvPr id="20496" name="Text Box 16"/>
          <p:cNvSpPr txBox="1">
            <a:spLocks noChangeArrowheads="1"/>
          </p:cNvSpPr>
          <p:nvPr/>
        </p:nvSpPr>
        <p:spPr bwMode="auto">
          <a:xfrm>
            <a:off x="2957513" y="3530600"/>
            <a:ext cx="1366837" cy="83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1">
              <a:lnSpc>
                <a:spcPct val="90000"/>
              </a:lnSpc>
              <a:spcBef>
                <a:spcPct val="20000"/>
              </a:spcBef>
            </a:pPr>
            <a:r>
              <a:rPr lang="ar-SA" sz="1800" dirty="0">
                <a:solidFill>
                  <a:srgbClr val="0000FF"/>
                </a:solidFill>
                <a:latin typeface="Arial" charset="0"/>
                <a:cs typeface="B Homa" pitchFamily="2" charset="-78"/>
              </a:rPr>
              <a:t>توزيع محدود مواد غذايي بين خانواده ها </a:t>
            </a:r>
            <a:endParaRPr lang="en-US" sz="1800" dirty="0">
              <a:solidFill>
                <a:srgbClr val="0000FF"/>
              </a:solidFill>
              <a:latin typeface="Arial" charset="0"/>
              <a:cs typeface="B Homa" pitchFamily="2" charset="-78"/>
            </a:endParaRPr>
          </a:p>
        </p:txBody>
      </p:sp>
      <p:sp>
        <p:nvSpPr>
          <p:cNvPr id="20497" name="Text Box 17"/>
          <p:cNvSpPr txBox="1">
            <a:spLocks noChangeArrowheads="1"/>
          </p:cNvSpPr>
          <p:nvPr/>
        </p:nvSpPr>
        <p:spPr bwMode="auto">
          <a:xfrm>
            <a:off x="3419475" y="5327650"/>
            <a:ext cx="1223963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1">
              <a:spcBef>
                <a:spcPct val="20000"/>
              </a:spcBef>
            </a:pPr>
            <a:r>
              <a:rPr lang="ar-SA" sz="1800" dirty="0">
                <a:solidFill>
                  <a:srgbClr val="0000FF"/>
                </a:solidFill>
                <a:latin typeface="Arial" charset="0"/>
                <a:cs typeface="B Homa" pitchFamily="2" charset="-78"/>
              </a:rPr>
              <a:t>فقدان مواد غذايي در خانواده ها </a:t>
            </a:r>
            <a:endParaRPr lang="en-US" sz="1800" dirty="0">
              <a:solidFill>
                <a:srgbClr val="0000FF"/>
              </a:solidFill>
              <a:latin typeface="Arial" charset="0"/>
              <a:cs typeface="B Homa" pitchFamily="2" charset="-78"/>
            </a:endParaRPr>
          </a:p>
        </p:txBody>
      </p:sp>
      <p:sp>
        <p:nvSpPr>
          <p:cNvPr id="20498" name="AutoShape 18"/>
          <p:cNvSpPr>
            <a:spLocks noChangeArrowheads="1"/>
          </p:cNvSpPr>
          <p:nvPr/>
        </p:nvSpPr>
        <p:spPr bwMode="auto">
          <a:xfrm rot="-5400000">
            <a:off x="1072356" y="1043782"/>
            <a:ext cx="701675" cy="1763712"/>
          </a:xfrm>
          <a:prstGeom prst="flowChartDelay">
            <a:avLst/>
          </a:prstGeom>
          <a:blipFill>
            <a:blip r:embed="rId2" cstate="print"/>
            <a:tile tx="0" ty="0" sx="100000" sy="100000" flip="none" algn="tl"/>
          </a:blipFill>
          <a:ln w="9525">
            <a:solidFill>
              <a:srgbClr val="FF339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a-IR"/>
          </a:p>
        </p:txBody>
      </p:sp>
      <p:sp>
        <p:nvSpPr>
          <p:cNvPr id="20499" name="Text Box 19"/>
          <p:cNvSpPr txBox="1">
            <a:spLocks noChangeArrowheads="1"/>
          </p:cNvSpPr>
          <p:nvPr/>
        </p:nvSpPr>
        <p:spPr bwMode="auto">
          <a:xfrm>
            <a:off x="573088" y="1649413"/>
            <a:ext cx="15128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ar-SA" sz="1800" dirty="0">
                <a:solidFill>
                  <a:schemeClr val="bg1"/>
                </a:solidFill>
                <a:latin typeface="Arial" charset="0"/>
                <a:cs typeface="B Homa" pitchFamily="2" charset="-78"/>
              </a:rPr>
              <a:t>پائين بودن سطح سواد مادر </a:t>
            </a:r>
            <a:endParaRPr lang="en-US" sz="1800" dirty="0">
              <a:solidFill>
                <a:schemeClr val="bg1"/>
              </a:solidFill>
              <a:latin typeface="Arial" charset="0"/>
              <a:cs typeface="B Homa" pitchFamily="2" charset="-78"/>
            </a:endParaRPr>
          </a:p>
        </p:txBody>
      </p:sp>
      <p:sp>
        <p:nvSpPr>
          <p:cNvPr id="20500" name="AutoShape 20"/>
          <p:cNvSpPr>
            <a:spLocks noChangeArrowheads="1"/>
          </p:cNvSpPr>
          <p:nvPr/>
        </p:nvSpPr>
        <p:spPr bwMode="auto">
          <a:xfrm rot="-5400000">
            <a:off x="1216820" y="2818606"/>
            <a:ext cx="773112" cy="2124075"/>
          </a:xfrm>
          <a:prstGeom prst="flowChartDelay">
            <a:avLst/>
          </a:prstGeom>
          <a:blipFill>
            <a:blip r:embed="rId2" cstate="print"/>
            <a:tile tx="0" ty="0" sx="100000" sy="100000" flip="none" algn="tl"/>
          </a:blipFill>
          <a:ln w="9525">
            <a:solidFill>
              <a:srgbClr val="FF339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a-IR"/>
          </a:p>
        </p:txBody>
      </p:sp>
      <p:sp>
        <p:nvSpPr>
          <p:cNvPr id="20501" name="AutoShape 21"/>
          <p:cNvSpPr>
            <a:spLocks noChangeArrowheads="1"/>
          </p:cNvSpPr>
          <p:nvPr/>
        </p:nvSpPr>
        <p:spPr bwMode="auto">
          <a:xfrm rot="-5400000">
            <a:off x="1010444" y="4671219"/>
            <a:ext cx="773113" cy="2124075"/>
          </a:xfrm>
          <a:prstGeom prst="flowChartDelay">
            <a:avLst/>
          </a:prstGeom>
          <a:blipFill>
            <a:blip r:embed="rId2" cstate="print"/>
            <a:tile tx="0" ty="0" sx="100000" sy="100000" flip="none" algn="tl"/>
          </a:blipFill>
          <a:ln w="9525">
            <a:solidFill>
              <a:srgbClr val="FF339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a-IR"/>
          </a:p>
        </p:txBody>
      </p:sp>
      <p:sp>
        <p:nvSpPr>
          <p:cNvPr id="20502" name="Text Box 22"/>
          <p:cNvSpPr txBox="1">
            <a:spLocks noChangeArrowheads="1"/>
          </p:cNvSpPr>
          <p:nvPr/>
        </p:nvSpPr>
        <p:spPr bwMode="auto">
          <a:xfrm>
            <a:off x="431800" y="3606800"/>
            <a:ext cx="223202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ar-SA" sz="1700" dirty="0">
                <a:solidFill>
                  <a:schemeClr val="bg1"/>
                </a:solidFill>
                <a:latin typeface="Arial" charset="0"/>
                <a:cs typeface="B Homa" pitchFamily="2" charset="-78"/>
              </a:rPr>
              <a:t>محدوديت امكانات غذايي در منطقه ( خشكسالي </a:t>
            </a:r>
            <a:r>
              <a:rPr lang="ar-SA" sz="1700" dirty="0">
                <a:latin typeface="Arial" charset="0"/>
                <a:cs typeface="B Homa" pitchFamily="2" charset="-78"/>
              </a:rPr>
              <a:t>)‌</a:t>
            </a:r>
            <a:endParaRPr lang="en-US" sz="1700" dirty="0">
              <a:latin typeface="Arial" charset="0"/>
              <a:cs typeface="B Homa" pitchFamily="2" charset="-78"/>
            </a:endParaRPr>
          </a:p>
        </p:txBody>
      </p:sp>
      <p:sp>
        <p:nvSpPr>
          <p:cNvPr id="20503" name="Text Box 23"/>
          <p:cNvSpPr txBox="1">
            <a:spLocks noChangeArrowheads="1"/>
          </p:cNvSpPr>
          <p:nvPr/>
        </p:nvSpPr>
        <p:spPr bwMode="auto">
          <a:xfrm>
            <a:off x="514350" y="5470525"/>
            <a:ext cx="19446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ar-SA" sz="1800" dirty="0">
                <a:solidFill>
                  <a:schemeClr val="bg1"/>
                </a:solidFill>
                <a:latin typeface="Arial" charset="0"/>
                <a:cs typeface="B Homa" pitchFamily="2" charset="-78"/>
              </a:rPr>
              <a:t>محدوديت دسترسي به زمين ، پول و ...</a:t>
            </a:r>
            <a:r>
              <a:rPr lang="ar-SA" sz="1800" dirty="0">
                <a:latin typeface="Arial" charset="0"/>
                <a:cs typeface="B Homa" pitchFamily="2" charset="-78"/>
              </a:rPr>
              <a:t>.</a:t>
            </a:r>
            <a:endParaRPr lang="en-US" sz="1800" dirty="0">
              <a:latin typeface="Arial" charset="0"/>
              <a:cs typeface="B Homa" pitchFamily="2" charset="-78"/>
            </a:endParaRPr>
          </a:p>
        </p:txBody>
      </p:sp>
      <p:sp>
        <p:nvSpPr>
          <p:cNvPr id="20504" name="Line 24"/>
          <p:cNvSpPr>
            <a:spLocks noChangeShapeType="1"/>
          </p:cNvSpPr>
          <p:nvPr/>
        </p:nvSpPr>
        <p:spPr bwMode="auto">
          <a:xfrm>
            <a:off x="4716463" y="1125538"/>
            <a:ext cx="719137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0505" name="Line 25"/>
          <p:cNvSpPr>
            <a:spLocks noChangeShapeType="1"/>
          </p:cNvSpPr>
          <p:nvPr/>
        </p:nvSpPr>
        <p:spPr bwMode="auto">
          <a:xfrm flipH="1">
            <a:off x="6640513" y="1177925"/>
            <a:ext cx="576262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0506" name="Line 26"/>
          <p:cNvSpPr>
            <a:spLocks noChangeShapeType="1"/>
          </p:cNvSpPr>
          <p:nvPr/>
        </p:nvSpPr>
        <p:spPr bwMode="auto">
          <a:xfrm flipV="1">
            <a:off x="4932363" y="4824413"/>
            <a:ext cx="719137" cy="430212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0507" name="Line 27"/>
          <p:cNvSpPr>
            <a:spLocks noChangeShapeType="1"/>
          </p:cNvSpPr>
          <p:nvPr/>
        </p:nvSpPr>
        <p:spPr bwMode="auto">
          <a:xfrm>
            <a:off x="4716463" y="4175125"/>
            <a:ext cx="8636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0508" name="Line 28"/>
          <p:cNvSpPr>
            <a:spLocks noChangeShapeType="1"/>
          </p:cNvSpPr>
          <p:nvPr/>
        </p:nvSpPr>
        <p:spPr bwMode="auto">
          <a:xfrm>
            <a:off x="2484438" y="5832475"/>
            <a:ext cx="6477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0509" name="Line 29"/>
          <p:cNvSpPr>
            <a:spLocks noChangeShapeType="1"/>
          </p:cNvSpPr>
          <p:nvPr/>
        </p:nvSpPr>
        <p:spPr bwMode="auto">
          <a:xfrm flipV="1">
            <a:off x="2411413" y="1630363"/>
            <a:ext cx="504825" cy="35877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0510" name="Line 30"/>
          <p:cNvSpPr>
            <a:spLocks noChangeShapeType="1"/>
          </p:cNvSpPr>
          <p:nvPr/>
        </p:nvSpPr>
        <p:spPr bwMode="auto">
          <a:xfrm>
            <a:off x="2339975" y="2349500"/>
            <a:ext cx="649288" cy="649288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0511" name="Line 31"/>
          <p:cNvSpPr>
            <a:spLocks noChangeShapeType="1"/>
          </p:cNvSpPr>
          <p:nvPr/>
        </p:nvSpPr>
        <p:spPr bwMode="auto">
          <a:xfrm>
            <a:off x="2124075" y="4535488"/>
            <a:ext cx="792163" cy="6477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0512" name="Line 32"/>
          <p:cNvSpPr>
            <a:spLocks noChangeShapeType="1"/>
          </p:cNvSpPr>
          <p:nvPr/>
        </p:nvSpPr>
        <p:spPr bwMode="auto">
          <a:xfrm flipV="1">
            <a:off x="6516688" y="1916113"/>
            <a:ext cx="0" cy="1584325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59871112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10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10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10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20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10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10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0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1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10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3" dur="500"/>
                                        <p:tgtEl>
                                          <p:spTgt spid="20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10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10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6" dur="500"/>
                                        <p:tgtEl>
                                          <p:spTgt spid="20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1" dur="10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4" dur="1000"/>
                                        <p:tgtEl>
                                          <p:spTgt spid="20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9" dur="500"/>
                                        <p:tgtEl>
                                          <p:spTgt spid="20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2" dur="500"/>
                                        <p:tgtEl>
                                          <p:spTgt spid="20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7" dur="1000"/>
                                        <p:tgtEl>
                                          <p:spTgt spid="20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0" dur="1000"/>
                                        <p:tgtEl>
                                          <p:spTgt spid="20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5" dur="1000"/>
                                        <p:tgtEl>
                                          <p:spTgt spid="20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 nodeType="clickPar">
                      <p:stCondLst>
                        <p:cond delay="indefinite"/>
                      </p:stCondLst>
                      <p:childTnLst>
                        <p:par>
                          <p:cTn id="1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0" dur="1000"/>
                                        <p:tgtEl>
                                          <p:spTgt spid="20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3" dur="1000"/>
                                        <p:tgtEl>
                                          <p:spTgt spid="20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8" dur="500"/>
                                        <p:tgtEl>
                                          <p:spTgt spid="20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1" dur="1000"/>
                                        <p:tgtEl>
                                          <p:spTgt spid="20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 nodeType="clickPar">
                      <p:stCondLst>
                        <p:cond delay="indefinite"/>
                      </p:stCondLst>
                      <p:childTnLst>
                        <p:par>
                          <p:cTn id="1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4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6" dur="500"/>
                                        <p:tgtEl>
                                          <p:spTgt spid="20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animBg="1"/>
      <p:bldP spid="20483" grpId="0"/>
      <p:bldP spid="20484" grpId="0" animBg="1"/>
      <p:bldP spid="20485" grpId="0"/>
      <p:bldP spid="20486" grpId="0" animBg="1"/>
      <p:bldP spid="20487" grpId="0"/>
      <p:bldP spid="20488" grpId="0" animBg="1"/>
      <p:bldP spid="20489" grpId="0" animBg="1"/>
      <p:bldP spid="20490" grpId="0" animBg="1"/>
      <p:bldP spid="20491" grpId="0" animBg="1"/>
      <p:bldP spid="20492" grpId="0" animBg="1"/>
      <p:bldP spid="20493" grpId="0" animBg="1"/>
      <p:bldP spid="20494" grpId="0"/>
      <p:bldP spid="20495" grpId="0"/>
      <p:bldP spid="20496" grpId="0"/>
      <p:bldP spid="20497" grpId="0"/>
      <p:bldP spid="20498" grpId="0" animBg="1"/>
      <p:bldP spid="20499" grpId="0"/>
      <p:bldP spid="20500" grpId="0" animBg="1"/>
      <p:bldP spid="20501" grpId="0" animBg="1"/>
      <p:bldP spid="20502" grpId="0"/>
      <p:bldP spid="20503" grpId="0"/>
      <p:bldP spid="20504" grpId="0" animBg="1"/>
      <p:bldP spid="20505" grpId="0" animBg="1"/>
      <p:bldP spid="20506" grpId="0" animBg="1"/>
      <p:bldP spid="20507" grpId="0" animBg="1"/>
      <p:bldP spid="20508" grpId="0" animBg="1"/>
      <p:bldP spid="20509" grpId="0" animBg="1"/>
      <p:bldP spid="20510" grpId="0" animBg="1"/>
      <p:bldP spid="20511" grpId="0" animBg="1"/>
      <p:bldP spid="20512" grpId="0" animBg="1"/>
      <p:bldP spid="20512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1600200"/>
            <a:ext cx="6400800" cy="3474720"/>
          </a:xfrm>
          <a:solidFill>
            <a:srgbClr val="FFFFCC"/>
          </a:solidFill>
        </p:spPr>
        <p:txBody>
          <a:bodyPr>
            <a:normAutofit/>
          </a:bodyPr>
          <a:lstStyle/>
          <a:p>
            <a:pPr algn="r" rtl="1">
              <a:lnSpc>
                <a:spcPct val="150000"/>
              </a:lnSpc>
            </a:pPr>
            <a:r>
              <a:rPr lang="en-US" sz="2800" dirty="0" smtClean="0">
                <a:solidFill>
                  <a:srgbClr val="0033CC"/>
                </a:solidFill>
              </a:rPr>
              <a:t>  </a:t>
            </a:r>
            <a:r>
              <a:rPr lang="ar-SA" sz="2800" b="1" dirty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در بحث بیان مساله تنها باید به این اشاره کنید که در این زمینه خاص مورد نظر شما تا به حال چه کارهایی انجام شده ...چه کارهایی انجام نشده و شما می خواهید کدام یک از این کارهای انجام نشده را انجام دهید.</a:t>
            </a:r>
            <a:endParaRPr lang="en-US" sz="2800" b="1" dirty="0">
              <a:solidFill>
                <a:srgbClr val="0033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457200"/>
            <a:ext cx="6512511" cy="1143000"/>
          </a:xfrm>
        </p:spPr>
        <p:txBody>
          <a:bodyPr/>
          <a:lstStyle/>
          <a:p>
            <a:r>
              <a:rPr lang="fa-IR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نتیجه گیری</a:t>
            </a:r>
            <a:endParaRPr lang="en-US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0839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828800"/>
            <a:ext cx="6400800" cy="3474720"/>
          </a:xfrm>
        </p:spPr>
        <p:txBody>
          <a:bodyPr/>
          <a:lstStyle/>
          <a:p>
            <a:pPr algn="r" rtl="1"/>
            <a:r>
              <a:rPr lang="fa-IR" sz="2800" b="1" dirty="0">
                <a:solidFill>
                  <a:srgbClr val="003399"/>
                </a:solidFill>
                <a:latin typeface="Arial" pitchFamily="34" charset="0"/>
                <a:cs typeface="Arial" pitchFamily="34" charset="0"/>
              </a:rPr>
              <a:t>جستجو و تحليل نظام مند منابع (اعم از مقاله، کتاب، پايان نامه و ...) که در يک زمينه موضوعی خاص منتشر شده است</a:t>
            </a:r>
            <a:r>
              <a:rPr lang="fa-IR" sz="2400" dirty="0">
                <a:latin typeface="Tahoma" pitchFamily="34" charset="0"/>
                <a:cs typeface="Mitra" pitchFamily="2" charset="-78"/>
              </a:rPr>
              <a:t>.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304800"/>
            <a:ext cx="6512511" cy="1143000"/>
          </a:xfrm>
        </p:spPr>
        <p:txBody>
          <a:bodyPr/>
          <a:lstStyle/>
          <a:p>
            <a:pPr rtl="1"/>
            <a:r>
              <a:rPr lang="fa-IR" sz="4800" dirty="0">
                <a:solidFill>
                  <a:schemeClr val="tx1"/>
                </a:solidFill>
                <a:cs typeface="Nazanin" pitchFamily="2" charset="-78"/>
              </a:rPr>
              <a:t>مرور متون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1208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981200"/>
            <a:ext cx="6400800" cy="3474720"/>
          </a:xfrm>
        </p:spPr>
        <p:txBody>
          <a:bodyPr>
            <a:normAutofit fontScale="92500" lnSpcReduction="10000"/>
          </a:bodyPr>
          <a:lstStyle/>
          <a:p>
            <a:pPr algn="r" rtl="1">
              <a:buNone/>
            </a:pPr>
            <a:r>
              <a:rPr lang="fa-IR" sz="3400" b="1" dirty="0">
                <a:solidFill>
                  <a:srgbClr val="0033CC"/>
                </a:solidFill>
                <a:latin typeface="Tahoma" pitchFamily="34" charset="0"/>
                <a:cs typeface="Mitra" pitchFamily="2" charset="-78"/>
              </a:rPr>
              <a:t>مرور متون بر اساس موضوع پژوهش صورت می گيرد و در موارد زير بکار می رود:</a:t>
            </a:r>
          </a:p>
          <a:p>
            <a:pPr lvl="1" algn="r" rtl="1"/>
            <a:r>
              <a:rPr lang="fa-IR" sz="3000" b="1" dirty="0">
                <a:solidFill>
                  <a:srgbClr val="0033CC"/>
                </a:solidFill>
                <a:latin typeface="Tahoma" pitchFamily="34" charset="0"/>
                <a:cs typeface="Mitra" pitchFamily="2" charset="-78"/>
              </a:rPr>
              <a:t>در تهيه پروپوزال</a:t>
            </a:r>
          </a:p>
          <a:p>
            <a:pPr algn="r" rtl="1">
              <a:buNone/>
            </a:pPr>
            <a:r>
              <a:rPr lang="fa-IR" sz="3400" b="1" dirty="0">
                <a:solidFill>
                  <a:srgbClr val="0033CC"/>
                </a:solidFill>
                <a:latin typeface="Tahoma" pitchFamily="34" charset="0"/>
                <a:cs typeface="Mitra" pitchFamily="2" charset="-78"/>
              </a:rPr>
              <a:t>     مقدمه و بيان مساله</a:t>
            </a:r>
          </a:p>
          <a:p>
            <a:pPr lvl="1" algn="r" rtl="1"/>
            <a:r>
              <a:rPr lang="fa-IR" sz="3000" b="1" dirty="0">
                <a:solidFill>
                  <a:srgbClr val="0033CC"/>
                </a:solidFill>
                <a:latin typeface="Tahoma" pitchFamily="34" charset="0"/>
                <a:cs typeface="Mitra" pitchFamily="2" charset="-78"/>
              </a:rPr>
              <a:t>در تنظيم گزارش نهايی</a:t>
            </a:r>
          </a:p>
          <a:p>
            <a:pPr algn="r" rtl="1">
              <a:buNone/>
            </a:pPr>
            <a:r>
              <a:rPr lang="fa-IR" sz="3400" b="1" dirty="0">
                <a:solidFill>
                  <a:srgbClr val="0033CC"/>
                </a:solidFill>
                <a:latin typeface="Tahoma" pitchFamily="34" charset="0"/>
                <a:cs typeface="Mitra" pitchFamily="2" charset="-78"/>
              </a:rPr>
              <a:t>    مقدمه و بحث</a:t>
            </a:r>
            <a:endParaRPr lang="en-GB" sz="3400" b="1" dirty="0">
              <a:solidFill>
                <a:srgbClr val="0033CC"/>
              </a:solidFill>
              <a:latin typeface="Tahoma" pitchFamily="34" charset="0"/>
              <a:cs typeface="Mitra" pitchFamily="2" charset="-78"/>
            </a:endParaRPr>
          </a:p>
          <a:p>
            <a:pPr lvl="1" algn="r" rtl="1"/>
            <a:r>
              <a:rPr lang="fa-IR" sz="3000" b="1" dirty="0">
                <a:solidFill>
                  <a:srgbClr val="0033CC"/>
                </a:solidFill>
                <a:latin typeface="Tahoma" pitchFamily="34" charset="0"/>
                <a:cs typeface="Mitra" pitchFamily="2" charset="-78"/>
              </a:rPr>
              <a:t>ساير موارد مانند ...</a:t>
            </a:r>
          </a:p>
          <a:p>
            <a:endParaRPr lang="en-US" b="1" dirty="0">
              <a:solidFill>
                <a:srgbClr val="0033CC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6512511" cy="1143000"/>
          </a:xfrm>
        </p:spPr>
        <p:txBody>
          <a:bodyPr/>
          <a:lstStyle/>
          <a:p>
            <a:r>
              <a:rPr lang="fa-IR" sz="4800" dirty="0">
                <a:cs typeface="Nazanin" pitchFamily="2" charset="-78"/>
              </a:rPr>
              <a:t>اهميت مرور متون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3174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457200" y="1997839"/>
            <a:ext cx="81534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rtl="1"/>
            <a:r>
              <a:rPr lang="ar-SA" dirty="0"/>
              <a:t>توصيه می شود تا قبل از نوشتن اين قسمت ، اقدام به تجزيه و تحليۀ مساله کرد. با اين کار نسبت به متغيرهای تاثير گذار بر آن به خوبی آشنا شده و از آنها به هنگام نوشتن می توان استفاده نمود. برای اين کار می توان یکي از روش های موجود را بکاربست. متداولترين روش ها برای تجزيه و تحليل مساله عبارتند از: </a:t>
            </a:r>
            <a:endParaRPr lang="en-US" dirty="0"/>
          </a:p>
          <a:p>
            <a:pPr lvl="0" rtl="1"/>
            <a:r>
              <a:rPr lang="fa-IR" dirty="0"/>
              <a:t> </a:t>
            </a:r>
            <a:r>
              <a:rPr lang="ar-SA" dirty="0"/>
              <a:t>شبكه علیت </a:t>
            </a:r>
            <a:r>
              <a:rPr lang="en-US" dirty="0"/>
              <a:t> (</a:t>
            </a:r>
            <a:r>
              <a:rPr lang="ar-SA" u="sng" dirty="0">
                <a:hlinkClick r:id="rId2"/>
              </a:rPr>
              <a:t>مثال</a:t>
            </a:r>
            <a:r>
              <a:rPr lang="en-US" dirty="0"/>
              <a:t>) </a:t>
            </a:r>
          </a:p>
          <a:p>
            <a:pPr lvl="0" rtl="1"/>
            <a:r>
              <a:rPr lang="ar-SA" dirty="0"/>
              <a:t> نمودار استخوان ماهي </a:t>
            </a:r>
            <a:r>
              <a:rPr lang="en-US" dirty="0"/>
              <a:t> (</a:t>
            </a:r>
            <a:r>
              <a:rPr lang="ar-SA" u="sng" dirty="0">
                <a:hlinkClick r:id="rId2"/>
              </a:rPr>
              <a:t>مثال</a:t>
            </a:r>
            <a:r>
              <a:rPr lang="en-US" dirty="0"/>
              <a:t>) </a:t>
            </a:r>
          </a:p>
          <a:p>
            <a:r>
              <a:rPr lang="ar-SA" dirty="0"/>
              <a:t> نمودارشش كلمه اي( </a:t>
            </a:r>
            <a:r>
              <a:rPr lang="fa-IR" dirty="0"/>
              <a:t>که؟ </a:t>
            </a:r>
            <a:r>
              <a:rPr lang="en-US" dirty="0"/>
              <a:t> </a:t>
            </a:r>
            <a:r>
              <a:rPr lang="fa-IR" dirty="0"/>
              <a:t>،کي؟ ،کجا؟ ، چگونه؟ ،چي؟ ،چرا؟)</a:t>
            </a:r>
            <a:r>
              <a:rPr lang="en-US" dirty="0"/>
              <a:t>(</a:t>
            </a:r>
          </a:p>
        </p:txBody>
      </p:sp>
    </p:spTree>
    <p:extLst>
      <p:ext uri="{BB962C8B-B14F-4D97-AF65-F5344CB8AC3E}">
        <p14:creationId xmlns:p14="http://schemas.microsoft.com/office/powerpoint/2010/main" val="427001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430</TotalTime>
  <Words>606</Words>
  <Application>Microsoft Office PowerPoint</Application>
  <PresentationFormat>On-screen Show (4:3)</PresentationFormat>
  <Paragraphs>61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Concourse</vt:lpstr>
      <vt:lpstr>بنام خدا</vt:lpstr>
      <vt:lpstr>مقدمه و معرفی پژوهش (بیان مسئله)</vt:lpstr>
      <vt:lpstr>بیان مسئله</vt:lpstr>
      <vt:lpstr>مندرجات بیان مسئله</vt:lpstr>
      <vt:lpstr>PowerPoint Presentation</vt:lpstr>
      <vt:lpstr>PowerPoint Presentation</vt:lpstr>
      <vt:lpstr>تعریف واژه ها</vt:lpstr>
      <vt:lpstr>PowerPoint Presentation</vt:lpstr>
      <vt:lpstr>PowerPoint Presentation</vt:lpstr>
      <vt:lpstr>نتیجه گیری</vt:lpstr>
      <vt:lpstr>مرور متون</vt:lpstr>
      <vt:lpstr>اهميت مرور متون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مقدمه و معرفی پژوهش (بیان مسئله)</dc:title>
  <dc:creator/>
  <cp:lastModifiedBy>Windows User</cp:lastModifiedBy>
  <cp:revision>14</cp:revision>
  <dcterms:created xsi:type="dcterms:W3CDTF">2006-08-16T00:00:00Z</dcterms:created>
  <dcterms:modified xsi:type="dcterms:W3CDTF">2020-04-27T17:04:30Z</dcterms:modified>
</cp:coreProperties>
</file>