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312" r:id="rId2"/>
    <p:sldId id="256" r:id="rId3"/>
    <p:sldId id="280" r:id="rId4"/>
    <p:sldId id="257" r:id="rId5"/>
    <p:sldId id="284" r:id="rId6"/>
    <p:sldId id="282" r:id="rId7"/>
    <p:sldId id="285" r:id="rId8"/>
    <p:sldId id="279" r:id="rId9"/>
    <p:sldId id="258" r:id="rId10"/>
    <p:sldId id="259" r:id="rId11"/>
    <p:sldId id="260" r:id="rId12"/>
    <p:sldId id="266" r:id="rId13"/>
    <p:sldId id="261" r:id="rId14"/>
    <p:sldId id="262" r:id="rId15"/>
    <p:sldId id="263" r:id="rId16"/>
    <p:sldId id="264" r:id="rId17"/>
    <p:sldId id="286" r:id="rId18"/>
    <p:sldId id="265" r:id="rId19"/>
    <p:sldId id="267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303" r:id="rId31"/>
    <p:sldId id="306" r:id="rId32"/>
    <p:sldId id="311" r:id="rId33"/>
    <p:sldId id="30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5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39858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7200" dirty="0" smtClean="0"/>
              <a:t>مقیاس هوشی وکسلر کودکان(6 تا 16 سال)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تعریف هوش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قابلیتی که در شخص وجود دارد و منجر به </a:t>
            </a:r>
            <a:r>
              <a:rPr lang="fa-IR" b="1" dirty="0" smtClean="0"/>
              <a:t>شکل گیری اقدام هدفمند</a:t>
            </a:r>
            <a:r>
              <a:rPr lang="fa-IR" dirty="0" smtClean="0"/>
              <a:t>، </a:t>
            </a:r>
          </a:p>
          <a:p>
            <a:pPr algn="just" rtl="1">
              <a:buNone/>
            </a:pPr>
            <a:r>
              <a:rPr lang="fa-IR" b="1" dirty="0" smtClean="0"/>
              <a:t>تفکر منطقی </a:t>
            </a:r>
            <a:r>
              <a:rPr lang="fa-IR" dirty="0" smtClean="0"/>
              <a:t>و </a:t>
            </a:r>
            <a:r>
              <a:rPr lang="fa-IR" b="1" dirty="0" smtClean="0"/>
              <a:t>ارتباط موثر با محیط پیرامون </a:t>
            </a:r>
            <a:r>
              <a:rPr lang="fa-IR" dirty="0" smtClean="0"/>
              <a:t>می شود. (وکسلر، 1944)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نکات کلی راجع به اجرای آزمون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/>
              <a:t>این آزمون شامل 15 خرده آزمون است. 10 خرده آزمون اصلی و 5 خرده آزمون اختیاری(جانشین)</a:t>
            </a:r>
          </a:p>
          <a:p>
            <a:pPr algn="just" rtl="1"/>
            <a:r>
              <a:rPr lang="fa-IR" dirty="0" smtClean="0"/>
              <a:t>هدف از اجرای خرده آزمونهای اصلی:</a:t>
            </a:r>
          </a:p>
          <a:p>
            <a:pPr algn="just" rtl="1">
              <a:buNone/>
            </a:pPr>
            <a:r>
              <a:rPr lang="fa-IR" dirty="0" smtClean="0"/>
              <a:t>تعیین هوشبهر کل یا نمره ی توانایی ذهنی عمومی</a:t>
            </a:r>
          </a:p>
          <a:p>
            <a:pPr algn="just" rtl="1">
              <a:buNone/>
            </a:pPr>
            <a:r>
              <a:rPr lang="fa-IR" dirty="0" smtClean="0"/>
              <a:t>هدف از اجرای خرده آزمونهای جانشین:</a:t>
            </a:r>
          </a:p>
          <a:p>
            <a:pPr algn="just" rtl="1">
              <a:buNone/>
            </a:pPr>
            <a:r>
              <a:rPr lang="fa-IR" dirty="0" smtClean="0"/>
              <a:t>دریافت اطلاعات بالینی تکمیلی در جهت غربالگری ، تشخیص و شناسایی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آزمونهای جانشین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تا حد امکان آزمونهای اصلی حذف نشوند.</a:t>
            </a:r>
          </a:p>
          <a:p>
            <a:pPr algn="r" rtl="1"/>
            <a:r>
              <a:rPr lang="fa-IR" dirty="0" smtClean="0"/>
              <a:t>چنانچه آزمودنی عملکرد ضعیفی در آزمونهای اصلی نشان داد از آزمونهای جانشین استفاده شود.</a:t>
            </a:r>
          </a:p>
          <a:p>
            <a:pPr algn="r" rtl="1"/>
            <a:r>
              <a:rPr lang="fa-IR" dirty="0" smtClean="0"/>
              <a:t>حذف بیش از دو آزمون اصلی، باعث فقدان روایی نیمرخ هوشی آزمودنی می شود.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انواع هوشبهر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از اجرای آزمون هوش وکسلر کودکان، 5 نوع هوشبهر حاصل می شود:</a:t>
            </a:r>
          </a:p>
          <a:p>
            <a:pPr algn="r" rtl="1">
              <a:buNone/>
            </a:pPr>
            <a:r>
              <a:rPr lang="fa-IR" dirty="0" smtClean="0"/>
              <a:t>1-هوشبهر درک مطلب کلامی</a:t>
            </a:r>
          </a:p>
          <a:p>
            <a:pPr algn="r" rtl="1">
              <a:buNone/>
            </a:pPr>
            <a:r>
              <a:rPr lang="fa-IR" dirty="0" smtClean="0"/>
              <a:t>2-هوشبهر استدلال ادراکی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3-هوشبهر حافظه فعال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4-هوشبهر سرعت پردازش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 5-هوشبهر کل</a:t>
            </a:r>
            <a:endParaRPr lang="en-US" dirty="0" smtClean="0"/>
          </a:p>
          <a:p>
            <a:pPr algn="r" rtl="1">
              <a:buNone/>
            </a:pPr>
            <a:endParaRPr lang="fa-I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انواع مقیاسها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b="1" dirty="0" smtClean="0"/>
              <a:t>درک مطلب کلامی</a:t>
            </a:r>
          </a:p>
          <a:p>
            <a:pPr algn="r" rtl="1">
              <a:buNone/>
            </a:pPr>
            <a:r>
              <a:rPr lang="fa-IR" dirty="0" smtClean="0"/>
              <a:t>آزمونهای اصلی: شباهت ها، واژگان، درک مطلب</a:t>
            </a:r>
          </a:p>
          <a:p>
            <a:pPr algn="r" rtl="1">
              <a:buNone/>
            </a:pPr>
            <a:r>
              <a:rPr lang="fa-IR" dirty="0" smtClean="0"/>
              <a:t>آزمونهای جانشین: اطلاعات عمومی، استدلال کلامی</a:t>
            </a:r>
          </a:p>
          <a:p>
            <a:pPr algn="r" rtl="1"/>
            <a:r>
              <a:rPr lang="fa-IR" b="1" dirty="0" smtClean="0"/>
              <a:t>استدلال ادراکی</a:t>
            </a:r>
          </a:p>
          <a:p>
            <a:pPr algn="r" rtl="1">
              <a:buNone/>
            </a:pPr>
            <a:r>
              <a:rPr lang="fa-IR" dirty="0" smtClean="0"/>
              <a:t>اصلی: طراحی با مکعب، مفاهیم تصویری، استدلال تصویری</a:t>
            </a:r>
          </a:p>
          <a:p>
            <a:pPr algn="r" rtl="1">
              <a:buNone/>
            </a:pPr>
            <a:r>
              <a:rPr lang="fa-IR" dirty="0" smtClean="0"/>
              <a:t>جانشین: تکمیل تصاویر</a:t>
            </a:r>
          </a:p>
          <a:p>
            <a:pPr algn="r" rtl="1"/>
            <a:r>
              <a:rPr lang="fa-IR" b="1" dirty="0" smtClean="0"/>
              <a:t>حافظه فعال</a:t>
            </a:r>
          </a:p>
          <a:p>
            <a:pPr algn="r" rtl="1">
              <a:buNone/>
            </a:pPr>
            <a:r>
              <a:rPr lang="fa-IR" dirty="0" smtClean="0"/>
              <a:t>اصلی: فراخنای ارقام، توالی حرف و عدد</a:t>
            </a:r>
          </a:p>
          <a:p>
            <a:pPr algn="r" rtl="1">
              <a:buNone/>
            </a:pPr>
            <a:r>
              <a:rPr lang="fa-IR" dirty="0" smtClean="0"/>
              <a:t>جانشین: حساب</a:t>
            </a:r>
          </a:p>
          <a:p>
            <a:pPr algn="r" rtl="1"/>
            <a:r>
              <a:rPr lang="fa-IR" b="1" dirty="0" smtClean="0"/>
              <a:t>سرعت پردازش</a:t>
            </a:r>
          </a:p>
          <a:p>
            <a:pPr algn="r" rtl="1">
              <a:buNone/>
            </a:pPr>
            <a:r>
              <a:rPr lang="fa-IR" dirty="0" smtClean="0"/>
              <a:t>اصلی: رمزنگاری، نمادیابی</a:t>
            </a:r>
          </a:p>
          <a:p>
            <a:pPr algn="r" rtl="1">
              <a:buNone/>
            </a:pPr>
            <a:r>
              <a:rPr lang="fa-IR" dirty="0" smtClean="0"/>
              <a:t>جانشین</a:t>
            </a:r>
            <a:r>
              <a:rPr lang="fa-IR" smtClean="0"/>
              <a:t>: خط زنی</a:t>
            </a:r>
            <a:endParaRPr lang="fa-IR" dirty="0" smtClean="0"/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endParaRPr lang="fa-I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مواد آزمایشی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9 مکعب دو رنگ سفید و قرمز</a:t>
            </a:r>
          </a:p>
          <a:p>
            <a:pPr algn="r" rtl="1"/>
            <a:r>
              <a:rPr lang="fa-IR" dirty="0" smtClean="0"/>
              <a:t>کتاب 135 صفحه ای راهنما</a:t>
            </a:r>
          </a:p>
          <a:p>
            <a:pPr algn="r" rtl="1"/>
            <a:r>
              <a:rPr lang="fa-IR" dirty="0" smtClean="0"/>
              <a:t>کتاب محرک</a:t>
            </a:r>
          </a:p>
          <a:p>
            <a:pPr algn="r" rtl="1"/>
            <a:r>
              <a:rPr lang="fa-IR" dirty="0" smtClean="0"/>
              <a:t>پاسخنامه</a:t>
            </a:r>
          </a:p>
          <a:p>
            <a:pPr algn="r" rtl="1"/>
            <a:r>
              <a:rPr lang="fa-IR" dirty="0" smtClean="0"/>
              <a:t>دفترچه پاسخنامه</a:t>
            </a:r>
          </a:p>
          <a:p>
            <a:pPr algn="r" rtl="1"/>
            <a:r>
              <a:rPr lang="fa-IR" dirty="0" smtClean="0"/>
              <a:t>3 عدد مداد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1- طراحی با مکعب ها(اصلی)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dirty="0" smtClean="0"/>
              <a:t>بازسازی الگو با دیدن الگو در کتابچه سوالها، با استفاده از مکعب های قرمز و سفید </a:t>
            </a:r>
          </a:p>
          <a:p>
            <a:pPr algn="r" rtl="1"/>
            <a:r>
              <a:rPr lang="fa-IR" dirty="0" smtClean="0"/>
              <a:t>مواد آزمون: </a:t>
            </a:r>
          </a:p>
          <a:p>
            <a:pPr algn="r" rtl="1">
              <a:buNone/>
            </a:pPr>
            <a:r>
              <a:rPr lang="fa-IR" dirty="0" smtClean="0"/>
              <a:t>تصاویر مکعب ها در داخل کتابچه(اول کتاب)، مکعب ها، کرنومتر</a:t>
            </a:r>
          </a:p>
          <a:p>
            <a:pPr algn="r" rtl="1"/>
            <a:r>
              <a:rPr lang="fa-IR" dirty="0" smtClean="0"/>
              <a:t>توقف: بعد از کسب 3 نمره صفر متوالی</a:t>
            </a:r>
          </a:p>
          <a:p>
            <a:pPr algn="r" rtl="1"/>
            <a:r>
              <a:rPr lang="fa-IR" dirty="0" smtClean="0"/>
              <a:t>زمانگیری بسیار مهم است.</a:t>
            </a:r>
          </a:p>
          <a:p>
            <a:pPr algn="r" rtl="1"/>
            <a:r>
              <a:rPr lang="fa-IR" dirty="0" smtClean="0"/>
              <a:t>برای آزمودنی های 6-7 ساله یا دارای مشکل هوشی: از سوال یک</a:t>
            </a:r>
          </a:p>
          <a:p>
            <a:pPr algn="r" rtl="1">
              <a:buNone/>
            </a:pPr>
            <a:r>
              <a:rPr lang="fa-IR" dirty="0" smtClean="0"/>
              <a:t>8 تا 16 ساله: سوال 3</a:t>
            </a:r>
          </a:p>
          <a:p>
            <a:pPr algn="r" rtl="1"/>
            <a:r>
              <a:rPr lang="fa-IR" dirty="0" smtClean="0"/>
              <a:t>اجرای معکوس: </a:t>
            </a:r>
          </a:p>
          <a:p>
            <a:pPr algn="r" rtl="1">
              <a:buNone/>
            </a:pPr>
            <a:r>
              <a:rPr lang="fa-IR" dirty="0" smtClean="0"/>
              <a:t>اگر 8-16 نتواند سوالهای خود را جواب دهد به سوالهای سن پایین بر می گردد.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(ادامه)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سوال 1 و2 نمونه جلوی کودک ساخته می شود و بعد کودک خود باید بسازد. دو بار فرصت دارد.(در صورت توانستن در بار اول احتیاجی به اجرای بار دوم نیست)</a:t>
            </a:r>
          </a:p>
          <a:p>
            <a:pPr algn="r" rtl="1"/>
            <a:r>
              <a:rPr lang="fa-IR" dirty="0" smtClean="0"/>
              <a:t>سوال 3 هم نمونه و هم تصویر. 2 بار فرصت</a:t>
            </a:r>
          </a:p>
          <a:p>
            <a:pPr algn="r" rtl="1"/>
            <a:r>
              <a:rPr lang="fa-IR" dirty="0" smtClean="0"/>
              <a:t>4 به بعد تصویر از طریق کتابچه توسط کودک ساخته می شود</a:t>
            </a:r>
          </a:p>
          <a:p>
            <a:pPr algn="r" rtl="1"/>
            <a:r>
              <a:rPr lang="fa-IR" dirty="0" smtClean="0"/>
              <a:t>امتیاز دهی:</a:t>
            </a:r>
          </a:p>
          <a:p>
            <a:pPr algn="r" rtl="1">
              <a:buNone/>
            </a:pPr>
            <a:r>
              <a:rPr lang="fa-IR" dirty="0" smtClean="0"/>
              <a:t>تا سوال 3 دو بار کوشش دارد بار اول 2 امتیاز، بار دوم 1 امتیاز</a:t>
            </a:r>
          </a:p>
          <a:p>
            <a:pPr algn="r" rtl="1">
              <a:buNone/>
            </a:pPr>
            <a:r>
              <a:rPr lang="fa-IR" dirty="0" smtClean="0"/>
              <a:t>سوال 4 تا 8: یا 4 امتیاز یا صفر</a:t>
            </a:r>
          </a:p>
          <a:p>
            <a:pPr algn="r" rtl="1">
              <a:buNone/>
            </a:pPr>
            <a:r>
              <a:rPr lang="fa-IR" dirty="0" smtClean="0"/>
              <a:t>بقیه سوالها براساس ثانیه انجام شده در پاسخنامه ص 9</a:t>
            </a:r>
          </a:p>
          <a:p>
            <a:pPr algn="r" rtl="1"/>
            <a:r>
              <a:rPr lang="fa-IR" dirty="0" smtClean="0"/>
              <a:t>برحسب شکل و به همان تعداد مکعب می دهیم.</a:t>
            </a:r>
          </a:p>
          <a:p>
            <a:pPr algn="r" rtl="1">
              <a:buNone/>
            </a:pPr>
            <a:endParaRPr lang="fa-IR" dirty="0" smtClean="0"/>
          </a:p>
          <a:p>
            <a:pPr algn="r" rtl="1"/>
            <a:endParaRPr lang="fa-IR" dirty="0" smtClean="0"/>
          </a:p>
          <a:p>
            <a:pPr algn="r" rt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2- شباهت ها(اصلی)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دو کلمه گفته می شود و از آزمودنی خواسته می شود بگوید این دو کلمه از چه نظر به هم شبیه هستند.</a:t>
            </a:r>
          </a:p>
          <a:p>
            <a:pPr algn="r" rtl="1"/>
            <a:r>
              <a:rPr lang="fa-IR" dirty="0" smtClean="0"/>
              <a:t>توقف: بعد از کسب 5 نمره صفر متوالی</a:t>
            </a:r>
          </a:p>
          <a:p>
            <a:pPr algn="r" rtl="1"/>
            <a:r>
              <a:rPr lang="fa-IR" dirty="0" smtClean="0"/>
              <a:t>از چه نظر ....و .... مثل همه اند؟</a:t>
            </a:r>
          </a:p>
          <a:p>
            <a:pPr algn="r" rtl="1">
              <a:buNone/>
            </a:pPr>
            <a:r>
              <a:rPr lang="fa-IR" dirty="0" smtClean="0"/>
              <a:t>برای بار دوم:</a:t>
            </a:r>
          </a:p>
          <a:p>
            <a:pPr algn="r" rtl="1">
              <a:buNone/>
            </a:pPr>
            <a:r>
              <a:rPr lang="fa-IR" dirty="0" smtClean="0"/>
              <a:t>منظورت چیست؟ در این مورد بیشتر برایم بگو؟</a:t>
            </a:r>
          </a:p>
          <a:p>
            <a:pPr algn="r" rtl="1"/>
            <a:r>
              <a:rPr lang="fa-IR" dirty="0" smtClean="0"/>
              <a:t>نمره گذاری: صفر، 1، 2</a:t>
            </a:r>
          </a:p>
          <a:p>
            <a:pPr algn="r" rtl="1"/>
            <a:r>
              <a:rPr lang="fa-IR" dirty="0" smtClean="0"/>
              <a:t>اجرای معکوس دارد. بر مبنای سن آزمودنی شروع سوال فرق دارد.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(ادامه)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1- مداد و خودکار از چه نظر به هم شبیه اند؟</a:t>
            </a:r>
          </a:p>
          <a:p>
            <a:pPr algn="r" rtl="1">
              <a:buNone/>
            </a:pPr>
            <a:r>
              <a:rPr lang="fa-IR" dirty="0" smtClean="0"/>
              <a:t>2- پرتقال و خیار از چه نظر به هم شبیه اند؟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22- اولین و آخرین از چه نظر بهم شبیه اند؟</a:t>
            </a:r>
          </a:p>
          <a:p>
            <a:pPr algn="r" rtl="1">
              <a:buNone/>
            </a:pPr>
            <a:r>
              <a:rPr lang="fa-IR" dirty="0" smtClean="0"/>
              <a:t>23- فضا و مکان از چه نظر به هم شبیه اند؟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3- فراخنای ارقام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فراخنای ارقام رو به جلو: اعداد به همان شکل تکرار می شود.</a:t>
            </a:r>
          </a:p>
          <a:p>
            <a:pPr algn="r" rtl="1"/>
            <a:r>
              <a:rPr lang="fa-IR" dirty="0" smtClean="0"/>
              <a:t>فراخنای ارقام معکوس: اعداد به صورت وارونه تکرار می شود.</a:t>
            </a:r>
          </a:p>
          <a:p>
            <a:pPr algn="r" rtl="1"/>
            <a:r>
              <a:rPr lang="fa-IR" dirty="0" smtClean="0"/>
              <a:t>توقف: بعد از دو نمره صفر متوالی در دو کوشش مربوط به یک سوال</a:t>
            </a:r>
          </a:p>
          <a:p>
            <a:pPr algn="r" rtl="1"/>
            <a:r>
              <a:rPr lang="fa-IR" dirty="0" smtClean="0"/>
              <a:t>هیچ کوششی تکرار نمی شود.</a:t>
            </a:r>
          </a:p>
          <a:p>
            <a:pPr algn="r" rtl="1"/>
            <a:r>
              <a:rPr lang="fa-IR" dirty="0" smtClean="0"/>
              <a:t>اعداد از چپ به راست خوانده می شود.</a:t>
            </a:r>
          </a:p>
          <a:p>
            <a:pPr algn="r" rtl="1"/>
            <a:r>
              <a:rPr lang="fa-IR" dirty="0" smtClean="0"/>
              <a:t>نمره برای هر کوشش: یک امتیاز</a:t>
            </a:r>
          </a:p>
          <a:p>
            <a:pPr algn="r" rtl="1"/>
            <a:r>
              <a:rPr lang="fa-IR" dirty="0" smtClean="0"/>
              <a:t>برای همه آزمودنیها، رو به جلو از سوال یک</a:t>
            </a:r>
          </a:p>
          <a:p>
            <a:pPr algn="r" rtl="1">
              <a:buNone/>
            </a:pPr>
            <a:r>
              <a:rPr lang="fa-IR" dirty="0" smtClean="0"/>
              <a:t>معکوس نمونه بعد سوال یک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4- مفاهیم تصویری(اصلی)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به آزمودنی 2 یا 3 ردیف تصویر ارایه و از او خواسته می شود که از هر ردیف یک تصویر انتخاب کند که با تصاویر انتخاب شده از ردیف بعد گروهی را تشکیل دهند که دارای یک خصوصیت مشترک باشند.</a:t>
            </a:r>
          </a:p>
          <a:p>
            <a:pPr algn="r" rtl="1"/>
            <a:r>
              <a:rPr lang="fa-IR" dirty="0" smtClean="0"/>
              <a:t>مواد آزمون: کتابچه تصاویر </a:t>
            </a:r>
          </a:p>
          <a:p>
            <a:pPr algn="r" rtl="1"/>
            <a:r>
              <a:rPr lang="fa-IR" dirty="0" smtClean="0"/>
              <a:t>توقف: بعد از کسب 5 نمره صفر متوالی</a:t>
            </a:r>
          </a:p>
          <a:p>
            <a:pPr algn="r" rtl="1"/>
            <a:r>
              <a:rPr lang="fa-IR" dirty="0" smtClean="0"/>
              <a:t>نمره گذاری: صفر ، 1</a:t>
            </a:r>
          </a:p>
          <a:p>
            <a:pPr algn="r" rtl="1"/>
            <a:r>
              <a:rPr lang="fa-IR" dirty="0" smtClean="0"/>
              <a:t>فقط در نمونه الف و ب کمک می شود.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5- رمز نویسی(اصلی)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رونویسی نماد همراه با اشکال توسط آزمودنی</a:t>
            </a:r>
          </a:p>
          <a:p>
            <a:pPr algn="r" rtl="1"/>
            <a:r>
              <a:rPr lang="fa-IR" dirty="0" smtClean="0"/>
              <a:t>ثبت زمان بسیار مهم است.</a:t>
            </a:r>
          </a:p>
          <a:p>
            <a:pPr algn="r" rtl="1"/>
            <a:r>
              <a:rPr lang="fa-IR" dirty="0" smtClean="0"/>
              <a:t>توقف: بعد از 120 ثانیه زمان</a:t>
            </a:r>
          </a:p>
          <a:p>
            <a:pPr algn="r" rtl="1"/>
            <a:r>
              <a:rPr lang="fa-IR" dirty="0" smtClean="0"/>
              <a:t>برای 6-7 سال از رمز نویسی </a:t>
            </a:r>
            <a:r>
              <a:rPr lang="en-US" dirty="0" smtClean="0"/>
              <a:t>A</a:t>
            </a:r>
          </a:p>
          <a:p>
            <a:pPr algn="r" rtl="1"/>
            <a:r>
              <a:rPr lang="fa-IR" dirty="0" smtClean="0"/>
              <a:t> برای 8 تا 16 سال از رمز نویسی </a:t>
            </a:r>
            <a:r>
              <a:rPr lang="en-US" dirty="0" smtClean="0"/>
              <a:t>B</a:t>
            </a:r>
            <a:endParaRPr lang="fa-IR" dirty="0" smtClean="0"/>
          </a:p>
          <a:p>
            <a:pPr algn="r" rtl="1"/>
            <a:r>
              <a:rPr lang="fa-IR" dirty="0" smtClean="0"/>
              <a:t>استفاده از پاک کن نداریم.</a:t>
            </a:r>
          </a:p>
          <a:p>
            <a:pPr algn="r" rtl="1"/>
            <a:r>
              <a:rPr lang="fa-IR" dirty="0" smtClean="0"/>
              <a:t>هر نماد صحیح در </a:t>
            </a:r>
            <a:r>
              <a:rPr lang="en-US" dirty="0" smtClean="0"/>
              <a:t>A</a:t>
            </a:r>
            <a:r>
              <a:rPr lang="fa-IR" dirty="0" smtClean="0"/>
              <a:t> و </a:t>
            </a:r>
            <a:r>
              <a:rPr lang="en-US" dirty="0" smtClean="0"/>
              <a:t>B</a:t>
            </a:r>
            <a:r>
              <a:rPr lang="fa-IR" dirty="0" smtClean="0"/>
              <a:t>: یک امتیاز</a:t>
            </a:r>
          </a:p>
          <a:p>
            <a:pPr algn="r" rtl="1"/>
            <a:r>
              <a:rPr lang="fa-IR" dirty="0" smtClean="0"/>
              <a:t>نمره نمادهای نمونه در نظر گرفته نمی شود.</a:t>
            </a:r>
          </a:p>
          <a:p>
            <a:pPr algn="r" rtl="1"/>
            <a:r>
              <a:rPr lang="fa-IR" dirty="0" smtClean="0"/>
              <a:t>در رمز نویسی </a:t>
            </a:r>
            <a:r>
              <a:rPr lang="en-US" dirty="0" smtClean="0"/>
              <a:t>  A</a:t>
            </a:r>
            <a:r>
              <a:rPr lang="fa-IR" dirty="0" smtClean="0"/>
              <a:t> اگر زودتر از 120 ثانیه تمام شد و به طور صحیح و کامل، نمره اضافه هم دارد. داخل پرسشنامه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6- واژگان(اصلی)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سوال 1 تا 4 از کتاب تصاویر</a:t>
            </a:r>
          </a:p>
          <a:p>
            <a:pPr algn="r" rtl="1">
              <a:buNone/>
            </a:pPr>
            <a:r>
              <a:rPr lang="fa-IR" dirty="0" smtClean="0"/>
              <a:t>نشان دادن تصاویر و پرسیدن این چیست؟</a:t>
            </a:r>
          </a:p>
          <a:p>
            <a:pPr algn="r" rtl="1">
              <a:buNone/>
            </a:pPr>
            <a:r>
              <a:rPr lang="fa-IR" dirty="0" smtClean="0"/>
              <a:t>سوال 5 به بعد برای کودکان 9 تا 16 سال نشان دادن کلمه در کتابچه و نشان دادن آن به وسیله کودک با دست</a:t>
            </a:r>
          </a:p>
          <a:p>
            <a:pPr algn="r" rtl="1"/>
            <a:r>
              <a:rPr lang="fa-IR" dirty="0" smtClean="0"/>
              <a:t>نمره گذاری: </a:t>
            </a:r>
          </a:p>
          <a:p>
            <a:pPr algn="r" rtl="1">
              <a:buNone/>
            </a:pPr>
            <a:r>
              <a:rPr lang="fa-IR" dirty="0" smtClean="0"/>
              <a:t>از 1 تا 4:  صفر و یک</a:t>
            </a:r>
          </a:p>
          <a:p>
            <a:pPr algn="r" rtl="1">
              <a:buNone/>
            </a:pPr>
            <a:r>
              <a:rPr lang="fa-IR" dirty="0" smtClean="0"/>
              <a:t>سوال 5 به بعد: 2، 1 و صفر</a:t>
            </a:r>
          </a:p>
          <a:p>
            <a:pPr algn="r" rtl="1">
              <a:buNone/>
            </a:pPr>
            <a:r>
              <a:rPr lang="fa-IR" dirty="0" smtClean="0"/>
              <a:t>جواب اول در نظر گرفته می شود و نمره می گیرد بدون هیچگونه توضیحی</a:t>
            </a:r>
          </a:p>
          <a:p>
            <a:pPr algn="r" rtl="1">
              <a:buNone/>
            </a:pPr>
            <a:r>
              <a:rPr lang="fa-IR" dirty="0" smtClean="0"/>
              <a:t>نحوه صحیح پاسخ و نمره ص 45 کتاب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(ادامه)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5- چتر چیست؟</a:t>
            </a:r>
          </a:p>
          <a:p>
            <a:pPr algn="r" rtl="1"/>
            <a:r>
              <a:rPr lang="fa-IR" dirty="0" smtClean="0"/>
              <a:t>6- گاو چیست؟</a:t>
            </a:r>
          </a:p>
          <a:p>
            <a:pPr algn="r" rtl="1">
              <a:buNone/>
            </a:pPr>
            <a:r>
              <a:rPr lang="fa-IR" dirty="0" smtClean="0"/>
              <a:t>در این دو سوال اگر جواب دو نمره ای نداد جواب گفته می شود.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35-اختلاس یعنی چه؟</a:t>
            </a:r>
          </a:p>
          <a:p>
            <a:pPr algn="r" rtl="1"/>
            <a:r>
              <a:rPr lang="fa-IR" dirty="0" smtClean="0"/>
              <a:t>36- مسامحه یعنی چه؟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7- توالی حرف و عدد(اصلی)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/>
            <a:r>
              <a:rPr lang="fa-IR" dirty="0" smtClean="0"/>
              <a:t>یک سلسله از اعداد و حروف خوانده می شود. آزمودنی باید اعداد را با نظم صعودی و کلمات را با نظم الفبایی تکرار کند.(ابتدا اعداد و بعد حروف گفته می شود)</a:t>
            </a:r>
          </a:p>
          <a:p>
            <a:pPr algn="just" rtl="1"/>
            <a:r>
              <a:rPr lang="fa-IR" dirty="0" smtClean="0"/>
              <a:t>توقف: در سوالهای تشخیصی و یا نمره صفر در سه کوشش هر سوال</a:t>
            </a:r>
          </a:p>
          <a:p>
            <a:pPr algn="just" rtl="1"/>
            <a:r>
              <a:rPr lang="fa-IR" dirty="0" smtClean="0"/>
              <a:t>در صورتی که کودک در شمارش یا حروف الفبا مشکل داشت این خرده آزمون متوقف و به جایش حساب انجام می شود.</a:t>
            </a:r>
          </a:p>
          <a:p>
            <a:pPr algn="just" rtl="1"/>
            <a:r>
              <a:rPr lang="fa-IR" dirty="0" smtClean="0"/>
              <a:t>نمره گذاری: برای هر کوشش یک امتیاز.</a:t>
            </a:r>
          </a:p>
          <a:p>
            <a:pPr algn="just" rtl="1"/>
            <a:r>
              <a:rPr lang="fa-IR" dirty="0" smtClean="0"/>
              <a:t>شروع:با توجه به سن متفاوت است.</a:t>
            </a:r>
          </a:p>
          <a:p>
            <a:pPr algn="just" rtl="1"/>
            <a:r>
              <a:rPr lang="fa-IR" dirty="0" smtClean="0"/>
              <a:t>ابتدا شمارش کند تا 3 اگر درست بود سراغ الفبا میرویم در غیر اینصورت توقف و خرده آزمون حساب انجام می شود.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8- استدلال تصویری(اصلی)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از آزمودنی خواسته می شود به جدول های ناکامل نگاه کند و از 5 پاسخ پیش روی یکی را انتخاب کند.</a:t>
            </a:r>
          </a:p>
          <a:p>
            <a:pPr algn="r" rtl="1"/>
            <a:r>
              <a:rPr lang="fa-IR" dirty="0" smtClean="0"/>
              <a:t>توقف: بعد از کسب 4 نمره ی صفر متوالی</a:t>
            </a:r>
          </a:p>
          <a:p>
            <a:pPr algn="r" rtl="1"/>
            <a:r>
              <a:rPr lang="fa-IR" dirty="0" smtClean="0"/>
              <a:t>فقط در نمونه الف و ب و پ کمک می شود.</a:t>
            </a:r>
          </a:p>
          <a:p>
            <a:pPr algn="r" rtl="1"/>
            <a:r>
              <a:rPr lang="fa-IR" dirty="0" smtClean="0"/>
              <a:t>نمره گذاری: به هر جواب صحیح یک نمره</a:t>
            </a:r>
          </a:p>
          <a:p>
            <a:pPr algn="r" rtl="1"/>
            <a:r>
              <a:rPr lang="fa-IR" dirty="0" smtClean="0"/>
              <a:t>ن نوشته شده در پاسخنامه یعنی نمیدانم</a:t>
            </a:r>
          </a:p>
          <a:p>
            <a:pPr algn="r" rtl="1"/>
            <a:r>
              <a:rPr lang="fa-IR" dirty="0" smtClean="0"/>
              <a:t>شروع براساس سن متفاوت است و همچنین اجرای معکوس دارد.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9- درک مطلب(اصلی)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جواب به سوالات توسط آزمودنی براساس درک و فهمش از قوانین کلی و یا موقعیت های اجتماعی است. </a:t>
            </a:r>
          </a:p>
          <a:p>
            <a:pPr algn="r" rtl="1"/>
            <a:r>
              <a:rPr lang="fa-IR" dirty="0" smtClean="0"/>
              <a:t>توقف: بعد از 4 نمره ی صفر متوالی</a:t>
            </a:r>
          </a:p>
          <a:p>
            <a:pPr algn="r" rtl="1"/>
            <a:r>
              <a:rPr lang="fa-IR" dirty="0" smtClean="0"/>
              <a:t>نمره گذاری: بر مبنای کتاب</a:t>
            </a:r>
          </a:p>
          <a:p>
            <a:pPr algn="r" rtl="1"/>
            <a:r>
              <a:rPr lang="fa-IR" dirty="0" smtClean="0"/>
              <a:t>امتیاز 2، 1، صفر</a:t>
            </a:r>
          </a:p>
          <a:p>
            <a:pPr algn="r" rtl="1"/>
            <a:r>
              <a:rPr lang="fa-IR" dirty="0" smtClean="0"/>
              <a:t>شروع براساس سن متفاوت است و اجرای معکوس دارد.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(ادامه)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1-چرا مردم دندانهایشان را مسواک می زنند؟</a:t>
            </a:r>
          </a:p>
          <a:p>
            <a:pPr algn="r" rtl="1"/>
            <a:r>
              <a:rPr lang="fa-IR" dirty="0" smtClean="0"/>
              <a:t>2-اگر در مغازه ای یک کیف پول پیدا کنید، چه می کنید؟</a:t>
            </a:r>
          </a:p>
          <a:p>
            <a:pPr algn="r" rtl="1"/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20- علت ثبت ازدواج ها در دفاتر رسمی چیست؟</a:t>
            </a:r>
          </a:p>
          <a:p>
            <a:pPr algn="r" rtl="1"/>
            <a:r>
              <a:rPr lang="fa-IR" dirty="0" smtClean="0"/>
              <a:t>21- چرا باید روی پاکت نامه تمبر چسباند؟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10- نمادیابی(اصلی)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به کودک یک نماد هدف داده می شود و از او خواسته می شود در نمادهای روبروی آن نماد نگاه کند و ببیند آن نماد بین آنها است یا نه.</a:t>
            </a:r>
          </a:p>
          <a:p>
            <a:pPr algn="r" rtl="1"/>
            <a:r>
              <a:rPr lang="fa-IR" dirty="0" smtClean="0"/>
              <a:t>توقف: هر زمان کار کودک تمام شد یا در 120 ثانیهن</a:t>
            </a:r>
          </a:p>
          <a:p>
            <a:pPr algn="r" rtl="1"/>
            <a:r>
              <a:rPr lang="fa-IR" dirty="0" smtClean="0"/>
              <a:t>برای 6-7 سال از نمونه </a:t>
            </a:r>
            <a:r>
              <a:rPr lang="en-US" dirty="0" smtClean="0"/>
              <a:t>A</a:t>
            </a:r>
          </a:p>
          <a:p>
            <a:pPr algn="r" rtl="1">
              <a:buNone/>
            </a:pPr>
            <a:r>
              <a:rPr lang="fa-IR" dirty="0" smtClean="0"/>
              <a:t>برای 8 تا 16 سال از نمونه </a:t>
            </a:r>
            <a:r>
              <a:rPr lang="en-US" dirty="0" smtClean="0"/>
              <a:t>B</a:t>
            </a:r>
            <a:endParaRPr lang="fa-IR" dirty="0" smtClean="0"/>
          </a:p>
          <a:p>
            <a:pPr algn="r" rtl="1"/>
            <a:r>
              <a:rPr lang="fa-IR" dirty="0" smtClean="0"/>
              <a:t>نمره گذاری: تعداد جوابهای درست از غلطها کم می شود.</a:t>
            </a:r>
          </a:p>
          <a:p>
            <a:pPr algn="r" rtl="1">
              <a:buNone/>
            </a:pPr>
            <a:r>
              <a:rPr lang="fa-IR" dirty="0" smtClean="0"/>
              <a:t>در صورتی که نمره منفی بیشتر باشد نمره صفر در نظر گرفته می شود.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11- تکمیل تصاویر(اختیاری)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تکمیل کردن قسمت جا افتاده در تصویر توسط آزمودنی</a:t>
            </a:r>
          </a:p>
          <a:p>
            <a:pPr algn="r" rtl="1"/>
            <a:r>
              <a:rPr lang="fa-IR" dirty="0" smtClean="0"/>
              <a:t>توقف: بعد از 6 نمره صفر متوالی</a:t>
            </a:r>
          </a:p>
          <a:p>
            <a:pPr algn="r" rtl="1"/>
            <a:r>
              <a:rPr lang="fa-IR" dirty="0" smtClean="0"/>
              <a:t>زمانگیری مهم است. هر کارت 20 ثانیه وقت دارد.</a:t>
            </a:r>
          </a:p>
          <a:p>
            <a:pPr algn="r" rtl="1"/>
            <a:r>
              <a:rPr lang="fa-IR" dirty="0" smtClean="0"/>
              <a:t>نمره: صفر و یک</a:t>
            </a:r>
          </a:p>
          <a:p>
            <a:pPr algn="r" rtl="1"/>
            <a:r>
              <a:rPr lang="fa-IR" dirty="0" smtClean="0"/>
              <a:t>اگر آزمودنی اشاره درست کرد ولی نام را اشتباه گفت نمره صفر می گیرد.</a:t>
            </a:r>
          </a:p>
          <a:p>
            <a:pPr algn="r" rtl="1"/>
            <a:r>
              <a:rPr lang="fa-IR" dirty="0" smtClean="0"/>
              <a:t>فقط سوال نمونه و 1 و 2  را به کودک کمک میکنیم.</a:t>
            </a:r>
          </a:p>
          <a:p>
            <a:pPr algn="r" rtl="1"/>
            <a:r>
              <a:rPr lang="fa-IR" dirty="0" smtClean="0"/>
              <a:t>شروع براساس سن متفاوت است و اجرای معکوس هم دارد.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12-خط زنی(اختیاری)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آزمودنی باید تصاویری که به شیوه تصادفی و منظم ارایه شده در محدوده زمان خاص خط بزند.</a:t>
            </a:r>
          </a:p>
          <a:p>
            <a:pPr algn="r" rtl="1"/>
            <a:r>
              <a:rPr lang="fa-IR" dirty="0" smtClean="0"/>
              <a:t>استفاده از مداد قرمز بدون پاک کن</a:t>
            </a:r>
          </a:p>
          <a:p>
            <a:pPr algn="r" rtl="1"/>
            <a:r>
              <a:rPr lang="fa-IR" dirty="0" smtClean="0"/>
              <a:t>توقف: در دو روش تصادفی و منظم بعد از 45 ثانیه</a:t>
            </a:r>
          </a:p>
          <a:p>
            <a:pPr algn="r" rtl="1"/>
            <a:r>
              <a:rPr lang="fa-IR" dirty="0" smtClean="0"/>
              <a:t>اگر زودتر از 45 ثانیه تمام شد زمان ثبت می شود برای امتیازدهی بیشتر</a:t>
            </a:r>
          </a:p>
          <a:p>
            <a:pPr algn="r" rtl="1"/>
            <a:r>
              <a:rPr lang="fa-IR" dirty="0" smtClean="0"/>
              <a:t>امتیازدهی: تعداد پاسخهای غلط از صحیح کم می شود. اگر نمره از 60 کمتر بود همان نمره فرد می شود. اگر بیشتر بود امتیاز اضافه ص 102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13- اطلاعات عمومی(اختیاری)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کودک به سوالهایی پاسخ می دهد که شامل حیطه ی وسیعی از دانش عمومی است.(33 سوال)</a:t>
            </a:r>
          </a:p>
          <a:p>
            <a:pPr algn="r" rtl="1"/>
            <a:r>
              <a:rPr lang="fa-IR" dirty="0" smtClean="0"/>
              <a:t>توقف: بعد از کسب 5 نمره ی صفر متوالی</a:t>
            </a:r>
          </a:p>
          <a:p>
            <a:pPr algn="r" rtl="1"/>
            <a:r>
              <a:rPr lang="fa-IR" dirty="0" smtClean="0"/>
              <a:t>تکرار دوباره سوال اشکالی ندارد.</a:t>
            </a:r>
          </a:p>
          <a:p>
            <a:pPr algn="r" rtl="1"/>
            <a:r>
              <a:rPr lang="fa-IR" dirty="0" smtClean="0"/>
              <a:t>نمره گذاری: صفر و یک</a:t>
            </a:r>
          </a:p>
          <a:p>
            <a:pPr algn="r" rtl="1"/>
            <a:r>
              <a:rPr lang="fa-IR" dirty="0" smtClean="0"/>
              <a:t>سوال یک و دو آموزشی هستند و همراه با جواب می باشد.</a:t>
            </a:r>
          </a:p>
          <a:p>
            <a:pPr algn="r" rtl="1"/>
            <a:r>
              <a:rPr lang="fa-IR" dirty="0" smtClean="0"/>
              <a:t>شروع براساس سن متفاوت است. اجرای معکوس هم داریم.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سوالات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1- پایت را به من نشان بده.</a:t>
            </a:r>
          </a:p>
          <a:p>
            <a:pPr algn="r" rtl="1">
              <a:buNone/>
            </a:pPr>
            <a:r>
              <a:rPr lang="fa-IR" dirty="0" smtClean="0"/>
              <a:t>2- به بینی خودتان اشاره کنید و بگویید اسم این چیست؟</a:t>
            </a:r>
          </a:p>
          <a:p>
            <a:pPr algn="r" rtl="1">
              <a:buNone/>
            </a:pPr>
            <a:r>
              <a:rPr lang="fa-IR" dirty="0" smtClean="0"/>
              <a:t>3- چند تا گوش داری؟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31- هیروگلیف چیست؟</a:t>
            </a:r>
          </a:p>
          <a:p>
            <a:pPr algn="r" rtl="1">
              <a:buNone/>
            </a:pPr>
            <a:r>
              <a:rPr lang="fa-IR" dirty="0" smtClean="0"/>
              <a:t>32- نظریه ی نسبیت بیشتر به نام کدام دانشمند شهرت دارد؟</a:t>
            </a:r>
          </a:p>
          <a:p>
            <a:pPr algn="r" rtl="1">
              <a:buNone/>
            </a:pPr>
            <a:r>
              <a:rPr lang="fa-IR" dirty="0" smtClean="0"/>
              <a:t>33- ماده ی اولیه که در ساختن شیشه از آن استفاده می شود چیست؟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14- حساب(اختیاری)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dirty="0" smtClean="0"/>
              <a:t>مهم: به جای توالی حرف و عدد می آید.</a:t>
            </a:r>
          </a:p>
          <a:p>
            <a:pPr algn="r" rtl="1"/>
            <a:r>
              <a:rPr lang="fa-IR" dirty="0" smtClean="0"/>
              <a:t>آزمودنی به طور ذهنی مسله حساب که شفاها برایش خوانده می شود را در محدوده ی زمانی مشخص حل می کند.</a:t>
            </a:r>
          </a:p>
          <a:p>
            <a:pPr algn="r" rtl="1"/>
            <a:r>
              <a:rPr lang="fa-IR" dirty="0" smtClean="0"/>
              <a:t>توقف: بعد از 4 نمره ی صفر متوالی</a:t>
            </a:r>
          </a:p>
          <a:p>
            <a:pPr algn="r" rtl="1"/>
            <a:r>
              <a:rPr lang="fa-IR" dirty="0" smtClean="0"/>
              <a:t>هر سوال یکبار خوانده می شود. یک تکرار اضافه فقط به درخواست آزمودنی</a:t>
            </a:r>
          </a:p>
          <a:p>
            <a:pPr algn="r" rtl="1"/>
            <a:r>
              <a:rPr lang="fa-IR" dirty="0" smtClean="0"/>
              <a:t>سوال 1 تا 5 درون کتابچه. بقیه سوالات بدون تصویر به صورت شفاهی</a:t>
            </a:r>
          </a:p>
          <a:p>
            <a:pPr algn="r" rtl="1"/>
            <a:r>
              <a:rPr lang="fa-IR" dirty="0" smtClean="0"/>
              <a:t>اگر در محدوده ی زمانی پاسخش را عوض کرد پاسخ دوم در نظر گرفته می شود.</a:t>
            </a:r>
          </a:p>
          <a:p>
            <a:pPr algn="r" rtl="1"/>
            <a:r>
              <a:rPr lang="fa-IR" dirty="0" smtClean="0"/>
              <a:t>نمره گذاری: صفر و یک</a:t>
            </a:r>
          </a:p>
          <a:p>
            <a:pPr algn="r" rtl="1"/>
            <a:r>
              <a:rPr lang="fa-IR" dirty="0" smtClean="0"/>
              <a:t>برای هر سوال 30 ثانیه زمان در نظر گرفته می شود.</a:t>
            </a:r>
          </a:p>
          <a:p>
            <a:pPr algn="r" rtl="1"/>
            <a:r>
              <a:rPr lang="fa-IR" dirty="0" smtClean="0"/>
              <a:t>تا سوال 3 کمک می شود. </a:t>
            </a:r>
          </a:p>
          <a:p>
            <a:pPr algn="r" rtl="1"/>
            <a:r>
              <a:rPr lang="fa-IR" dirty="0" smtClean="0"/>
              <a:t>شروع برای سن مختلف متفاوت است. اجرای معکوس هم داریم.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15- استدلال کلامی(اختیاری)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آزمودنی مفاهیم مشترک را با توضیح در مورد یک سلسله سر نخ ها می شناسد.</a:t>
            </a:r>
          </a:p>
          <a:p>
            <a:pPr algn="just" rtl="1"/>
            <a:r>
              <a:rPr lang="fa-IR" dirty="0" smtClean="0"/>
              <a:t>توقف: بعد از 5 نمره صفر متوالی</a:t>
            </a:r>
          </a:p>
          <a:p>
            <a:pPr algn="just" rtl="1"/>
            <a:r>
              <a:rPr lang="fa-IR" dirty="0" smtClean="0"/>
              <a:t>برای نشان دادن واکنش به هر سر نخ 5 ثانیه فرصت داد.</a:t>
            </a:r>
          </a:p>
          <a:p>
            <a:pPr algn="just" rtl="1"/>
            <a:r>
              <a:rPr lang="fa-IR" dirty="0" smtClean="0"/>
              <a:t>تکرار برای بار دوم یا به درخواست آزمودنی است یا بعد از 5 ثانیه. دوباره 5 ثانیه دیگر فرصت می دهیم.</a:t>
            </a:r>
          </a:p>
          <a:p>
            <a:pPr algn="just" rtl="1"/>
            <a:r>
              <a:rPr lang="fa-IR" dirty="0" smtClean="0"/>
              <a:t>نمره گذاری: صفر و یک</a:t>
            </a:r>
          </a:p>
          <a:p>
            <a:pPr algn="just" rtl="1"/>
            <a:r>
              <a:rPr lang="fa-IR" dirty="0" smtClean="0"/>
              <a:t>شروع با توجه به سن متفاوت است. اجرای معکوس هم داریم.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/>
              <a:t>سوالها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dirty="0" smtClean="0"/>
              <a:t>1- با آن بعد از حمام خود را خشک می کنید.</a:t>
            </a:r>
          </a:p>
          <a:p>
            <a:pPr algn="r" rtl="1">
              <a:buNone/>
            </a:pPr>
            <a:r>
              <a:rPr lang="fa-IR" dirty="0" smtClean="0"/>
              <a:t>2- اتاقی که در آن غذا می پزید؟</a:t>
            </a:r>
          </a:p>
          <a:p>
            <a:pPr algn="r" rtl="1">
              <a:buNone/>
            </a:pPr>
            <a:r>
              <a:rPr lang="fa-IR" dirty="0" smtClean="0"/>
              <a:t>3- برای پوشاندن سرتان از آن استفاده می کنید؟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.</a:t>
            </a:r>
          </a:p>
          <a:p>
            <a:pPr algn="r" rtl="1">
              <a:buNone/>
            </a:pPr>
            <a:r>
              <a:rPr lang="fa-IR" dirty="0" smtClean="0"/>
              <a:t>23- آن چیست که بوسیله مردم ساخته می شود و نمی توان آن را لمس کرد و در حال اتفاق افتادن است؟</a:t>
            </a:r>
          </a:p>
          <a:p>
            <a:pPr algn="r" rtl="1">
              <a:buNone/>
            </a:pPr>
            <a:r>
              <a:rPr lang="fa-IR" dirty="0" smtClean="0"/>
              <a:t>24- آن چیست که قبلا دیده نشده یا انجام نشده و زندگی ما را بهتر یا آسانتر می کند و حاصل کار ذهن است؟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b="1" dirty="0" smtClean="0">
                <a:cs typeface="B Zar" pitchFamily="2" charset="-78"/>
              </a:rPr>
              <a:t>طبقه بندي افراد از لحاظ هوشبهر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/>
              <a:t>خيلي سر آمد (نابغه): 130 و بالاتر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سرآمد (با هوش بالا): 129- 120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بهنجار بالا (با هوش): 119- 110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بهنجار: 109- 90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هنجار پايين (دير آموز): 80-90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مرزي: 79- 70</a:t>
            </a:r>
            <a:endParaRPr lang="en-US" sz="2800" b="1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عقب مانده ذهني: 69 و پایین تر</a:t>
            </a:r>
            <a:endParaRPr lang="en-US" sz="2800" b="1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032754"/>
              </p:ext>
            </p:extLst>
          </p:nvPr>
        </p:nvGraphicFramePr>
        <p:xfrm>
          <a:off x="76199" y="914400"/>
          <a:ext cx="9067801" cy="539800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84544"/>
                <a:gridCol w="1849380"/>
                <a:gridCol w="3237100"/>
                <a:gridCol w="3596777"/>
              </a:tblGrid>
              <a:tr h="3047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b="1" dirty="0">
                          <a:effectLst/>
                          <a:cs typeface="B Zar" pitchFamily="2" charset="-78"/>
                        </a:rPr>
                        <a:t>ردیف</a:t>
                      </a:r>
                      <a:endParaRPr lang="en-US" sz="1800" b="1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  <a:cs typeface="B Zar" pitchFamily="2" charset="-78"/>
                        </a:rPr>
                        <a:t>آزمون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  <a:cs typeface="B Zar" pitchFamily="2" charset="-78"/>
                        </a:rPr>
                        <a:t>اهداف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  <a:cs typeface="B Zar" pitchFamily="2" charset="-78"/>
                        </a:rPr>
                        <a:t>عوامل مؤثر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1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اطلاعات عمومی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دامنه اطلاعات،</a:t>
                      </a:r>
                      <a:endParaRPr lang="en-US" sz="18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حافظه طولانی مدت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محیط رشد اولیه مدت تحصیلات، فرهنگ غالب بر جامعه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4572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2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درک و فهم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قضاوت اجتماعی، مقررات متداول اجتماعی، استفاده معنی‌دار از حقایق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دامنه امكانات فرهنگی، رشد وجدان و اخلاقیات،قدرت ارزشیابی تجارب گذشته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4572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3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حساب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استدلال، تمركز حواس، توانش عددی در حل مسایل ذهنی، توجه، حافظه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امكانات استفاده از یادگیری</a:t>
                      </a:r>
                      <a:endParaRPr lang="en-US" sz="1800" dirty="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حساب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4572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4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شباهت‌ها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جمع‌بندی مفاهیم كلی</a:t>
                      </a:r>
                      <a:br>
                        <a:rPr lang="ar-SA" sz="2000" dirty="0">
                          <a:effectLst/>
                          <a:cs typeface="B Zar" pitchFamily="2" charset="-78"/>
                        </a:rPr>
                      </a:b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تفكر منطقی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حداقل امكانات فرهنگی</a:t>
                      </a:r>
                      <a:endParaRPr lang="en-US" sz="1800" dirty="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علاقه‌مندی‌های فردی و مطالعه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6858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5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>
                          <a:effectLst/>
                          <a:cs typeface="B Zar" pitchFamily="2" charset="-78"/>
                        </a:rPr>
                        <a:t>معانی واژه‌ها</a:t>
                      </a:r>
                      <a:endParaRPr lang="en-US" sz="24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قدرت یادگیری، دامنه اطلاعات، تنوع ایده‌ها، حافظه، جمع‌بندی مفاهیم، رشد زبان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محیط آموزشی اولیه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22860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6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حافظه ارقام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توجه، حافظه كوتاه مدت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توانایی دریافت اطلاعات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68580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7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>
                          <a:effectLst/>
                          <a:cs typeface="B Zar" pitchFamily="2" charset="-78"/>
                        </a:rPr>
                        <a:t>تكمیل تصاویر</a:t>
                      </a:r>
                      <a:endParaRPr lang="en-US" sz="24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توانایی تشخیص جزئیات مهم از جزئیات بی‌اهمیت، تمركز حواس، استدلال، سازماندهی دیداری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تجربه قبلی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00200" y="152400"/>
            <a:ext cx="617219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خلاصه اهداف و عوامل مؤثر بر آزمون‌های وكسلر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1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371600"/>
          <a:ext cx="9067801" cy="45720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84544"/>
                <a:gridCol w="1849380"/>
                <a:gridCol w="3237100"/>
                <a:gridCol w="3596777"/>
              </a:tblGrid>
              <a:tr h="79836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8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ترتیب تصاویر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تفسیر موقعیت‌های اجتماعی، استدلال غیر كلامی، قدرت نقشه‌كشی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حداقل تجزیه فرهنگی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111572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9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مكعب‌ها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هماهنگی دیداری – حركتی، سازماندهی ادراك، تجسم فضایی، تفكر انتزاعی، تجزیه و تحلیل 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بینایی رنگ‌ها</a:t>
                      </a:r>
                      <a:endParaRPr lang="en-US" sz="1800" dirty="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فعالیت های حركتی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74381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10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تنظیم قطعات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هماهنگی دیداری – حركتی، سازماندهی ادراك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فعالیت های حركتی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111572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11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تطبیق علائم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هماهنگی دیداری – حركتی، سرعت عمل در فعالیت‌های ذهنی، حافظه كوتاه مدت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فعالیت های حركتی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  <a:tr h="79836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</a:rPr>
                        <a:t>12</a:t>
                      </a:r>
                      <a:endParaRPr lang="en-US" sz="105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Zar" pitchFamily="2" charset="-78"/>
                        </a:rPr>
                        <a:t>مازها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 smtClean="0">
                          <a:effectLst/>
                          <a:cs typeface="B Zar" pitchFamily="2" charset="-78"/>
                        </a:rPr>
                        <a:t>قدرت نقشه كشی، سازماندهی ادراك، هماهنگی دیداری – حركتی، 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 smtClean="0">
                          <a:effectLst/>
                          <a:cs typeface="B Zar" pitchFamily="2" charset="-78"/>
                        </a:rPr>
                        <a:t>فعالیت های دیداری - حركتی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2200" y="1219200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/>
            <a:r>
              <a:rPr lang="fa-IR" sz="3200" b="1" dirty="0" smtClean="0">
                <a:cs typeface="B Zar" pitchFamily="2" charset="-78"/>
              </a:rPr>
              <a:t>تفسیر وکسلر و اختلالات</a:t>
            </a:r>
          </a:p>
          <a:p>
            <a:pPr algn="ctr" rtl="1"/>
            <a:endParaRPr lang="fa-IR" sz="3200" b="1" dirty="0" smtClean="0">
              <a:cs typeface="B Zar" pitchFamily="2" charset="-78"/>
            </a:endParaRP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ناتوانی یادگیری</a:t>
            </a: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بیش فعالی</a:t>
            </a: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اتیسم </a:t>
            </a: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اختلال زبان</a:t>
            </a: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 آسیب مغزی</a:t>
            </a:r>
          </a:p>
          <a:p>
            <a:pPr marL="342900" indent="-342900" algn="r" rtl="1"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اختلال حافظه</a:t>
            </a:r>
            <a:endParaRPr lang="en-US" sz="2400" b="1" dirty="0" smtClean="0">
              <a:cs typeface="B Zar" pitchFamily="2" charset="-78"/>
            </a:endParaRPr>
          </a:p>
          <a:p>
            <a:pPr marL="342900" indent="-342900" algn="r" rtl="1">
              <a:buFont typeface="Wingdings" pitchFamily="2" charset="2"/>
              <a:buChar char="ü"/>
            </a:pPr>
            <a:endParaRPr lang="en-US" sz="2400" b="1" dirty="0" smtClean="0">
              <a:cs typeface="B Zar" pitchFamily="2" charset="-78"/>
            </a:endParaRPr>
          </a:p>
          <a:p>
            <a:pPr marL="342900" indent="-342900" algn="r" rtl="1"/>
            <a:r>
              <a:rPr lang="fa-IR" sz="2400" dirty="0" smtClean="0"/>
              <a:t>کارگاه تفسیر: توانایی ها، عوامل زمینه ای، معنای احتمالی نمره های بالا، معنای احتمالی نمره های پایین، توصیه های آموزشی، فعالیت های ترمیمی.</a:t>
            </a:r>
            <a:endParaRPr lang="en-US" sz="2400" dirty="0" smtClean="0"/>
          </a:p>
          <a:p>
            <a:pPr marL="342900" indent="-342900" algn="r" rtl="1"/>
            <a:endParaRPr lang="en-US" sz="2400" b="1" dirty="0" smtClean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619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ustom 1">
      <a:majorFont>
        <a:latin typeface="Lucida Sans Unicode"/>
        <a:ea typeface=""/>
        <a:cs typeface="B Farnaz"/>
      </a:majorFont>
      <a:minorFont>
        <a:latin typeface="Lucida Sans Unicode"/>
        <a:ea typeface=""/>
        <a:cs typeface="B Nazanin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6871</TotalTime>
  <Words>2265</Words>
  <Application>Microsoft Office PowerPoint</Application>
  <PresentationFormat>On-screen Show (4:3)</PresentationFormat>
  <Paragraphs>290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Flow</vt:lpstr>
      <vt:lpstr>بنام خدا</vt:lpstr>
      <vt:lpstr>مقیاس هوشی وکسلر کودکان(6 تا 16 سال)</vt:lpstr>
      <vt:lpstr>تعریف هوش</vt:lpstr>
      <vt:lpstr>نکات کلی راجع به اجرای آزمون</vt:lpstr>
      <vt:lpstr>آزمونهای جانشین</vt:lpstr>
      <vt:lpstr>انواع هوشبهر</vt:lpstr>
      <vt:lpstr>انواع مقیاسها</vt:lpstr>
      <vt:lpstr>مواد آزمایشی</vt:lpstr>
      <vt:lpstr>1- طراحی با مکعب ها(اصلی)</vt:lpstr>
      <vt:lpstr>(ادامه)</vt:lpstr>
      <vt:lpstr>2- شباهت ها(اصلی)</vt:lpstr>
      <vt:lpstr>(ادامه)</vt:lpstr>
      <vt:lpstr>3- فراخنای ارقام</vt:lpstr>
      <vt:lpstr>4- مفاهیم تصویری(اصلی)</vt:lpstr>
      <vt:lpstr>5- رمز نویسی(اصلی)</vt:lpstr>
      <vt:lpstr>6- واژگان(اصلی)</vt:lpstr>
      <vt:lpstr>(ادامه)</vt:lpstr>
      <vt:lpstr>7- توالی حرف و عدد(اصلی)</vt:lpstr>
      <vt:lpstr>8- استدلال تصویری(اصلی)</vt:lpstr>
      <vt:lpstr>9- درک مطلب(اصلی)</vt:lpstr>
      <vt:lpstr>(ادامه)</vt:lpstr>
      <vt:lpstr>10- نمادیابی(اصلی)</vt:lpstr>
      <vt:lpstr>11- تکمیل تصاویر(اختیاری)</vt:lpstr>
      <vt:lpstr>12-خط زنی(اختیاری)</vt:lpstr>
      <vt:lpstr>13- اطلاعات عمومی(اختیاری)</vt:lpstr>
      <vt:lpstr>سوالات</vt:lpstr>
      <vt:lpstr>14- حساب(اختیاری)</vt:lpstr>
      <vt:lpstr>15- استدلال کلامی(اختیاری)</vt:lpstr>
      <vt:lpstr>سوالها</vt:lpstr>
      <vt:lpstr>طبقه بندي افراد از لحاظ هوشبهر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مقیاس هوشی وکسلر کودکان(6 تا 16 سال)</dc:title>
  <dc:creator>Zohreh</dc:creator>
  <cp:lastModifiedBy>Windows User</cp:lastModifiedBy>
  <cp:revision>103</cp:revision>
  <dcterms:created xsi:type="dcterms:W3CDTF">2006-08-16T00:00:00Z</dcterms:created>
  <dcterms:modified xsi:type="dcterms:W3CDTF">2020-06-17T13:10:41Z</dcterms:modified>
</cp:coreProperties>
</file>