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sldIdLst>
    <p:sldId id="256" r:id="rId2"/>
    <p:sldId id="281" r:id="rId3"/>
    <p:sldId id="257" r:id="rId4"/>
    <p:sldId id="258" r:id="rId5"/>
    <p:sldId id="259" r:id="rId6"/>
    <p:sldId id="276" r:id="rId7"/>
    <p:sldId id="268" r:id="rId8"/>
    <p:sldId id="260" r:id="rId9"/>
    <p:sldId id="261" r:id="rId10"/>
    <p:sldId id="283" r:id="rId11"/>
    <p:sldId id="284" r:id="rId12"/>
    <p:sldId id="285" r:id="rId13"/>
    <p:sldId id="286" r:id="rId14"/>
    <p:sldId id="287" r:id="rId15"/>
    <p:sldId id="288" r:id="rId16"/>
    <p:sldId id="289" r:id="rId17"/>
    <p:sldId id="290" r:id="rId18"/>
    <p:sldId id="291" r:id="rId19"/>
    <p:sldId id="292" r:id="rId20"/>
    <p:sldId id="293" r:id="rId21"/>
    <p:sldId id="282"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33"/>
    <a:srgbClr val="9900FF"/>
    <a:srgbClr val="00FF99"/>
    <a:srgbClr val="660066"/>
    <a:srgbClr val="D60093"/>
    <a:srgbClr val="FF6600"/>
    <a:srgbClr val="FF61A1"/>
    <a:srgbClr val="FF66CC"/>
    <a:srgbClr val="A50021"/>
    <a:srgbClr val="FF5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varScale="1">
        <p:scale>
          <a:sx n="70" d="100"/>
          <a:sy n="70" d="100"/>
        </p:scale>
        <p:origin x="522"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7E166EB-B9BB-4092-BF0C-6F16AC46AAFF}" type="datetimeFigureOut">
              <a:rPr lang="en-US" smtClean="0"/>
              <a:pPr/>
              <a:t>12/21/2019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E166EB-B9BB-4092-BF0C-6F16AC46AAFF}" type="datetimeFigureOut">
              <a:rPr lang="en-US" smtClean="0"/>
              <a:pPr/>
              <a:t>12/21/2019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7E166EB-B9BB-4092-BF0C-6F16AC46AAFF}" type="datetimeFigureOut">
              <a:rPr lang="en-US" smtClean="0"/>
              <a:pPr/>
              <a:t>12/21/2019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7E166EB-B9BB-4092-BF0C-6F16AC46AAFF}" type="datetimeFigureOut">
              <a:rPr lang="en-US" smtClean="0"/>
              <a:pPr/>
              <a:t>12/21/2019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7E166EB-B9BB-4092-BF0C-6F16AC46AAFF}" type="datetimeFigureOut">
              <a:rPr lang="en-US" smtClean="0"/>
              <a:pPr/>
              <a:t>12/21/2019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7E166EB-B9BB-4092-BF0C-6F16AC46AAFF}" type="datetimeFigureOut">
              <a:rPr lang="en-US" smtClean="0"/>
              <a:pPr/>
              <a:t>12/21/2019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E166EB-B9BB-4092-BF0C-6F16AC46AAFF}" type="datetimeFigureOut">
              <a:rPr lang="en-US" smtClean="0"/>
              <a:pPr/>
              <a:t>12/21/2019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E166EB-B9BB-4092-BF0C-6F16AC46AAFF}" type="datetimeFigureOut">
              <a:rPr lang="en-US" smtClean="0"/>
              <a:pPr/>
              <a:t>12/21/2019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7E166EB-B9BB-4092-BF0C-6F16AC46AAFF}" type="datetimeFigureOut">
              <a:rPr lang="en-US" smtClean="0"/>
              <a:pPr/>
              <a:t>12/21/2019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E166EB-B9BB-4092-BF0C-6F16AC46AAFF}" type="datetimeFigureOut">
              <a:rPr lang="en-US" smtClean="0"/>
              <a:pPr/>
              <a:t>12/21/2019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E166EB-B9BB-4092-BF0C-6F16AC46AAFF}" type="datetimeFigureOut">
              <a:rPr lang="en-US" smtClean="0"/>
              <a:pPr/>
              <a:t>12/21/2019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2618C6F-A450-41A7-B454-15384A33C5F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E166EB-B9BB-4092-BF0C-6F16AC46AAFF}" type="datetimeFigureOut">
              <a:rPr lang="en-US" smtClean="0"/>
              <a:pPr/>
              <a:t>12/21/2019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618C6F-A450-41A7-B454-15384A33C5F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1524000"/>
            <a:ext cx="7772400" cy="1470025"/>
          </a:xfrm>
        </p:spPr>
        <p:txBody>
          <a:bodyPr>
            <a:normAutofit/>
          </a:bodyPr>
          <a:lstStyle/>
          <a:p>
            <a:pPr rtl="1"/>
            <a:r>
              <a:rPr lang="fa-IR" sz="7200" dirty="0" smtClean="0">
                <a:solidFill>
                  <a:srgbClr val="D60093"/>
                </a:solidFill>
                <a:cs typeface="B Nazanin" pitchFamily="2" charset="-78"/>
              </a:rPr>
              <a:t>منطق،ترازوی اندیشه</a:t>
            </a:r>
            <a:endParaRPr lang="en-US" sz="7200" dirty="0">
              <a:solidFill>
                <a:srgbClr val="D60093"/>
              </a:solidFill>
              <a:cs typeface="B Nazanin" pitchFamily="2" charset="-78"/>
            </a:endParaRPr>
          </a:p>
        </p:txBody>
      </p:sp>
      <p:sp>
        <p:nvSpPr>
          <p:cNvPr id="3" name="Subtitle 2"/>
          <p:cNvSpPr>
            <a:spLocks noGrp="1"/>
          </p:cNvSpPr>
          <p:nvPr>
            <p:ph type="subTitle" idx="1"/>
          </p:nvPr>
        </p:nvSpPr>
        <p:spPr/>
        <p:txBody>
          <a:bodyPr/>
          <a:lstStyle/>
          <a:p>
            <a:endParaRPr lang="en-US" dirty="0"/>
          </a:p>
        </p:txBody>
      </p:sp>
      <p:pic>
        <p:nvPicPr>
          <p:cNvPr id="19457" name="Picture 1" descr="D:\مدرسه\ورزش\images.png"/>
          <p:cNvPicPr>
            <a:picLocks noChangeAspect="1" noChangeArrowheads="1"/>
          </p:cNvPicPr>
          <p:nvPr/>
        </p:nvPicPr>
        <p:blipFill>
          <a:blip r:embed="rId2"/>
          <a:srcRect/>
          <a:stretch>
            <a:fillRect/>
          </a:stretch>
        </p:blipFill>
        <p:spPr bwMode="auto">
          <a:xfrm>
            <a:off x="1295400" y="3810000"/>
            <a:ext cx="6982385" cy="2552700"/>
          </a:xfrm>
          <a:prstGeom prst="rect">
            <a:avLst/>
          </a:prstGeom>
          <a:noFill/>
        </p:spPr>
      </p:pic>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Snip Diagonal Corner Rectangle 3"/>
          <p:cNvSpPr/>
          <p:nvPr/>
        </p:nvSpPr>
        <p:spPr>
          <a:xfrm>
            <a:off x="457200" y="304800"/>
            <a:ext cx="8229600" cy="6172200"/>
          </a:xfrm>
          <a:prstGeom prst="snip2DiagRect">
            <a:avLst/>
          </a:prstGeom>
          <a:ln>
            <a:solidFill>
              <a:srgbClr val="9900FF"/>
            </a:solidFill>
            <a:prstDash val="lgDashDotDot"/>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5" name="TextBox 4"/>
          <p:cNvSpPr txBox="1"/>
          <p:nvPr/>
        </p:nvSpPr>
        <p:spPr>
          <a:xfrm>
            <a:off x="1524000" y="1066800"/>
            <a:ext cx="6400800" cy="3600986"/>
          </a:xfrm>
          <a:prstGeom prst="rect">
            <a:avLst/>
          </a:prstGeom>
          <a:noFill/>
        </p:spPr>
        <p:txBody>
          <a:bodyPr wrap="square" rtlCol="0">
            <a:spAutoFit/>
          </a:bodyPr>
          <a:lstStyle/>
          <a:p>
            <a:pPr algn="r" rtl="1"/>
            <a:r>
              <a:rPr lang="fa-IR" sz="3600" b="1" dirty="0" smtClean="0">
                <a:solidFill>
                  <a:srgbClr val="9900FF"/>
                </a:solidFill>
                <a:cs typeface="B Nazanin" pitchFamily="2" charset="-78"/>
              </a:rPr>
              <a:t>موضوع:</a:t>
            </a:r>
          </a:p>
          <a:p>
            <a:pPr algn="r" rtl="1">
              <a:buFont typeface="Arial" pitchFamily="34" charset="0"/>
              <a:buChar char="•"/>
            </a:pPr>
            <a:r>
              <a:rPr lang="fa-IR" sz="3200" dirty="0" smtClean="0">
                <a:solidFill>
                  <a:srgbClr val="33CC33"/>
                </a:solidFill>
                <a:cs typeface="B Nazanin" pitchFamily="2" charset="-78"/>
              </a:rPr>
              <a:t> منطق</a:t>
            </a:r>
          </a:p>
          <a:p>
            <a:pPr algn="r" rtl="1">
              <a:buFont typeface="Arial" pitchFamily="34" charset="0"/>
              <a:buChar char="•"/>
            </a:pPr>
            <a:r>
              <a:rPr lang="fa-IR" sz="3200" dirty="0" smtClean="0">
                <a:solidFill>
                  <a:srgbClr val="33CC33"/>
                </a:solidFill>
                <a:cs typeface="B Nazanin" pitchFamily="2" charset="-78"/>
              </a:rPr>
              <a:t> مغالطه</a:t>
            </a:r>
          </a:p>
          <a:p>
            <a:pPr algn="r" rtl="1">
              <a:buFont typeface="Arial" pitchFamily="34" charset="0"/>
              <a:buChar char="•"/>
            </a:pPr>
            <a:r>
              <a:rPr lang="fa-IR" sz="3200" dirty="0" smtClean="0">
                <a:solidFill>
                  <a:srgbClr val="33CC33"/>
                </a:solidFill>
                <a:cs typeface="B Nazanin" pitchFamily="2" charset="-78"/>
              </a:rPr>
              <a:t> تصور</a:t>
            </a:r>
          </a:p>
          <a:p>
            <a:pPr algn="r" rtl="1">
              <a:buFont typeface="Arial" pitchFamily="34" charset="0"/>
              <a:buChar char="•"/>
            </a:pPr>
            <a:r>
              <a:rPr lang="fa-IR" sz="3200" dirty="0" smtClean="0">
                <a:solidFill>
                  <a:srgbClr val="33CC33"/>
                </a:solidFill>
                <a:cs typeface="B Nazanin" pitchFamily="2" charset="-78"/>
              </a:rPr>
              <a:t> تصدیق</a:t>
            </a:r>
          </a:p>
          <a:p>
            <a:pPr algn="r" rtl="1">
              <a:buFont typeface="Arial" pitchFamily="34" charset="0"/>
              <a:buChar char="•"/>
            </a:pPr>
            <a:r>
              <a:rPr lang="fa-IR" sz="3200" dirty="0" smtClean="0">
                <a:solidFill>
                  <a:srgbClr val="33CC33"/>
                </a:solidFill>
                <a:cs typeface="B Nazanin" pitchFamily="2" charset="-78"/>
              </a:rPr>
              <a:t> تعریف</a:t>
            </a:r>
          </a:p>
          <a:p>
            <a:pPr algn="r" rtl="1">
              <a:buFont typeface="Arial" pitchFamily="34" charset="0"/>
              <a:buChar char="•"/>
            </a:pPr>
            <a:r>
              <a:rPr lang="fa-IR" sz="3200" dirty="0" smtClean="0">
                <a:solidFill>
                  <a:srgbClr val="33CC33"/>
                </a:solidFill>
                <a:cs typeface="B Nazanin" pitchFamily="2" charset="-78"/>
              </a:rPr>
              <a:t> استدلال</a:t>
            </a:r>
            <a:endParaRPr lang="en-US" sz="3200" dirty="0">
              <a:solidFill>
                <a:srgbClr val="33CC33"/>
              </a:solidFill>
            </a:endParaRPr>
          </a:p>
        </p:txBody>
      </p:sp>
      <p:pic>
        <p:nvPicPr>
          <p:cNvPr id="35842" name="Picture 2" descr="D:\مدرسه\ورزش\images (7).png"/>
          <p:cNvPicPr>
            <a:picLocks noChangeAspect="1" noChangeArrowheads="1"/>
          </p:cNvPicPr>
          <p:nvPr/>
        </p:nvPicPr>
        <p:blipFill>
          <a:blip r:embed="rId2"/>
          <a:srcRect/>
          <a:stretch>
            <a:fillRect/>
          </a:stretch>
        </p:blipFill>
        <p:spPr bwMode="auto">
          <a:xfrm rot="1711882">
            <a:off x="2695928" y="3345956"/>
            <a:ext cx="2315027" cy="2943225"/>
          </a:xfrm>
          <a:prstGeom prst="rect">
            <a:avLst/>
          </a:prstGeom>
          <a:noFill/>
        </p:spPr>
      </p:pic>
      <p:pic>
        <p:nvPicPr>
          <p:cNvPr id="35843" name="Picture 3" descr="D:\مدرسه\ورزش\images (7).png"/>
          <p:cNvPicPr>
            <a:picLocks noChangeAspect="1" noChangeArrowheads="1"/>
          </p:cNvPicPr>
          <p:nvPr/>
        </p:nvPicPr>
        <p:blipFill>
          <a:blip r:embed="rId2"/>
          <a:srcRect/>
          <a:stretch>
            <a:fillRect/>
          </a:stretch>
        </p:blipFill>
        <p:spPr bwMode="auto">
          <a:xfrm rot="20466025" flipH="1">
            <a:off x="914172" y="2476605"/>
            <a:ext cx="2096807" cy="2700092"/>
          </a:xfrm>
          <a:prstGeom prst="rect">
            <a:avLst/>
          </a:prstGeom>
          <a:noFill/>
        </p:spPr>
      </p:pic>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علم</a:t>
            </a:r>
            <a:endParaRPr lang="en-US" dirty="0"/>
          </a:p>
        </p:txBody>
      </p:sp>
      <p:pic>
        <p:nvPicPr>
          <p:cNvPr id="6" name="Content Placeholder 5" descr="270px-Adult_Flatfoot.JPG"/>
          <p:cNvPicPr>
            <a:picLocks noGrp="1" noChangeAspect="1"/>
          </p:cNvPicPr>
          <p:nvPr>
            <p:ph idx="1"/>
          </p:nvPr>
        </p:nvPicPr>
        <p:blipFill>
          <a:blip r:embed="rId2"/>
          <a:stretch>
            <a:fillRect/>
          </a:stretch>
        </p:blipFill>
        <p:spPr>
          <a:xfrm>
            <a:off x="3286125" y="3005931"/>
            <a:ext cx="2571750" cy="1714500"/>
          </a:xfrm>
        </p:spPr>
      </p:pic>
      <p:sp>
        <p:nvSpPr>
          <p:cNvPr id="4" name="Rounded Rectangle 3"/>
          <p:cNvSpPr/>
          <p:nvPr/>
        </p:nvSpPr>
        <p:spPr>
          <a:xfrm>
            <a:off x="457200" y="228600"/>
            <a:ext cx="8229600" cy="6248400"/>
          </a:xfrm>
          <a:prstGeom prst="roundRect">
            <a:avLst/>
          </a:prstGeom>
          <a:ln w="38100">
            <a:solidFill>
              <a:schemeClr val="accent6">
                <a:lumMod val="75000"/>
              </a:schemeClr>
            </a:solidFill>
            <a:prstDash val="dash"/>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5" name="TextBox 4"/>
          <p:cNvSpPr txBox="1"/>
          <p:nvPr/>
        </p:nvSpPr>
        <p:spPr>
          <a:xfrm>
            <a:off x="838200" y="609600"/>
            <a:ext cx="7467600" cy="6001643"/>
          </a:xfrm>
          <a:prstGeom prst="rect">
            <a:avLst/>
          </a:prstGeom>
          <a:noFill/>
        </p:spPr>
        <p:txBody>
          <a:bodyPr wrap="square" rtlCol="0">
            <a:spAutoFit/>
          </a:bodyPr>
          <a:lstStyle/>
          <a:p>
            <a:pPr algn="ctr" rtl="1"/>
            <a:r>
              <a:rPr lang="fa-IR" sz="3200" dirty="0" smtClean="0">
                <a:solidFill>
                  <a:schemeClr val="accent6">
                    <a:lumMod val="75000"/>
                  </a:schemeClr>
                </a:solidFill>
                <a:cs typeface="B Nazanin" pitchFamily="2" charset="-78"/>
              </a:rPr>
              <a:t>منطق چیست؟</a:t>
            </a:r>
          </a:p>
          <a:p>
            <a:pPr algn="just" rtl="1"/>
            <a:r>
              <a:rPr lang="fa-IR" sz="2000" dirty="0" smtClean="0">
                <a:solidFill>
                  <a:schemeClr val="tx1">
                    <a:lumMod val="95000"/>
                    <a:lumOff val="5000"/>
                  </a:schemeClr>
                </a:solidFill>
                <a:cs typeface="B Nazanin" pitchFamily="2" charset="-78"/>
              </a:rPr>
              <a:t>علمی که در پی جوگیری از خطای اندیشه است، منطق نام دارد. منطق دانان با بررسی انواع خطای ذهن و دسته بندی ان ها، راه های جلوگیری از ان را به ما نشان داده اند.</a:t>
            </a:r>
          </a:p>
          <a:p>
            <a:pPr algn="just" rtl="1"/>
            <a:endParaRPr lang="fa-IR" sz="2000" dirty="0" smtClean="0">
              <a:solidFill>
                <a:schemeClr val="tx1">
                  <a:lumMod val="95000"/>
                  <a:lumOff val="5000"/>
                </a:schemeClr>
              </a:solidFill>
              <a:cs typeface="B Nazanin" pitchFamily="2" charset="-78"/>
            </a:endParaRPr>
          </a:p>
          <a:p>
            <a:pPr algn="ctr" rtl="1"/>
            <a:r>
              <a:rPr lang="fa-IR" sz="3200" dirty="0" smtClean="0">
                <a:solidFill>
                  <a:schemeClr val="accent6">
                    <a:lumMod val="75000"/>
                  </a:schemeClr>
                </a:solidFill>
                <a:cs typeface="B Nazanin" pitchFamily="2" charset="-78"/>
              </a:rPr>
              <a:t>مغالطه چیست؟</a:t>
            </a:r>
          </a:p>
          <a:p>
            <a:pPr algn="just" rtl="1"/>
            <a:r>
              <a:rPr lang="fa-IR" sz="2000" dirty="0" smtClean="0">
                <a:cs typeface="B Nazanin" pitchFamily="2" charset="-78"/>
              </a:rPr>
              <a:t>به هر گونه خطای اندیشه که ممکن است عمدی یا غر عمدی باشد مغالطه یا سفسطه گفته می شود. مغالطه همچون بیماری هایی است که باید از دچار شدن به ان بر حذر ماند، از این رو دانستن ان برای منطق دانان لازم است تا بتوانند با ان مبارزه کنند.</a:t>
            </a:r>
          </a:p>
          <a:p>
            <a:pPr algn="just" rtl="1"/>
            <a:endParaRPr lang="fa-IR" sz="2000" dirty="0" smtClean="0">
              <a:cs typeface="B Nazanin" pitchFamily="2" charset="-78"/>
            </a:endParaRPr>
          </a:p>
          <a:p>
            <a:pPr algn="just" rtl="1">
              <a:buFont typeface="Wingdings" pitchFamily="2" charset="2"/>
              <a:buChar char="ü"/>
            </a:pPr>
            <a:r>
              <a:rPr lang="fa-IR" sz="2000" dirty="0" smtClean="0">
                <a:cs typeface="B Nazanin" pitchFamily="2" charset="-78"/>
              </a:rPr>
              <a:t> علم منطق به همراه قوانین حاکم بر ذهن، روش های جلوگیری از مغالطلت را بیان می کند.</a:t>
            </a:r>
          </a:p>
          <a:p>
            <a:pPr algn="just" rtl="1">
              <a:buFont typeface="Wingdings" pitchFamily="2" charset="2"/>
              <a:buChar char="ü"/>
            </a:pPr>
            <a:endParaRPr lang="fa-IR" sz="2000" dirty="0" smtClean="0">
              <a:cs typeface="B Nazanin" pitchFamily="2" charset="-78"/>
            </a:endParaRPr>
          </a:p>
          <a:p>
            <a:pPr algn="just" rtl="1">
              <a:buFont typeface="Wingdings" pitchFamily="2" charset="2"/>
              <a:buChar char="ü"/>
            </a:pPr>
            <a:r>
              <a:rPr lang="fa-IR" sz="2000" dirty="0" smtClean="0">
                <a:solidFill>
                  <a:schemeClr val="accent6">
                    <a:lumMod val="75000"/>
                  </a:schemeClr>
                </a:solidFill>
                <a:cs typeface="B Nazanin" pitchFamily="2" charset="-78"/>
              </a:rPr>
              <a:t> </a:t>
            </a:r>
            <a:r>
              <a:rPr lang="fa-IR" sz="2000" dirty="0" smtClean="0">
                <a:cs typeface="B Nazanin" pitchFamily="2" charset="-78"/>
              </a:rPr>
              <a:t>تاکید منطق براموزش </a:t>
            </a:r>
            <a:r>
              <a:rPr lang="fa-IR" sz="2000" dirty="0" smtClean="0">
                <a:solidFill>
                  <a:schemeClr val="accent6">
                    <a:lumMod val="75000"/>
                  </a:schemeClr>
                </a:solidFill>
                <a:cs typeface="B Nazanin" pitchFamily="2" charset="-78"/>
              </a:rPr>
              <a:t>شیوه ی درست اندیشیدن</a:t>
            </a:r>
            <a:r>
              <a:rPr lang="fa-IR" sz="2000" dirty="0" smtClean="0">
                <a:cs typeface="B Nazanin" pitchFamily="2" charset="-78"/>
              </a:rPr>
              <a:t> است تا قادر به تشخیص خطای ذهن باشیم</a:t>
            </a:r>
          </a:p>
          <a:p>
            <a:pPr algn="just" rtl="1">
              <a:buFont typeface="Wingdings" pitchFamily="2" charset="2"/>
              <a:buChar char="ü"/>
            </a:pPr>
            <a:endParaRPr lang="fa-IR" sz="2000" dirty="0" smtClean="0">
              <a:cs typeface="B Nazanin" pitchFamily="2" charset="-78"/>
            </a:endParaRPr>
          </a:p>
          <a:p>
            <a:pPr algn="just" rtl="1">
              <a:buFont typeface="Wingdings" pitchFamily="2" charset="2"/>
              <a:buChar char="ü"/>
            </a:pPr>
            <a:r>
              <a:rPr lang="fa-IR" sz="2000" dirty="0" smtClean="0">
                <a:cs typeface="B Nazanin" pitchFamily="2" charset="-78"/>
              </a:rPr>
              <a:t> ذهن به صورت طبیعی بر اساس قواعدی می اندیشد اما همواره در معرض لغزش قرار میگیرد و ممکن است در </a:t>
            </a:r>
            <a:r>
              <a:rPr lang="fa-IR" sz="2000" dirty="0" smtClean="0">
                <a:solidFill>
                  <a:schemeClr val="accent6">
                    <a:lumMod val="75000"/>
                  </a:schemeClr>
                </a:solidFill>
                <a:cs typeface="B Nazanin" pitchFamily="2" charset="-78"/>
              </a:rPr>
              <a:t>استدلال های پیچیده </a:t>
            </a:r>
            <a:r>
              <a:rPr lang="fa-IR" sz="2000" dirty="0" smtClean="0">
                <a:cs typeface="B Nazanin" pitchFamily="2" charset="-78"/>
              </a:rPr>
              <a:t>یا </a:t>
            </a:r>
            <a:r>
              <a:rPr lang="fa-IR" sz="2000" dirty="0" smtClean="0">
                <a:solidFill>
                  <a:schemeClr val="accent6">
                    <a:lumMod val="75000"/>
                  </a:schemeClr>
                </a:solidFill>
                <a:cs typeface="B Nazanin" pitchFamily="2" charset="-78"/>
              </a:rPr>
              <a:t>تعریف دقیق اصطلاحات خاص  </a:t>
            </a:r>
            <a:r>
              <a:rPr lang="fa-IR" sz="2000" dirty="0" smtClean="0">
                <a:cs typeface="B Nazanin" pitchFamily="2" charset="-78"/>
              </a:rPr>
              <a:t>دچار اشتباه شود.</a:t>
            </a:r>
          </a:p>
          <a:p>
            <a:pPr algn="just" rtl="1"/>
            <a:endParaRPr lang="fa-IR" sz="2000" b="1" dirty="0" smtClean="0">
              <a:solidFill>
                <a:schemeClr val="accent6">
                  <a:lumMod val="75000"/>
                </a:schemeClr>
              </a:solidFill>
              <a:cs typeface="B Nazanin" pitchFamily="2" charset="-78"/>
            </a:endParaRPr>
          </a:p>
          <a:p>
            <a:pPr algn="just" rtl="1"/>
            <a:endParaRPr lang="fa-IR" sz="2000" b="1" dirty="0">
              <a:solidFill>
                <a:schemeClr val="accent6">
                  <a:lumMod val="75000"/>
                </a:schemeClr>
              </a:solidFill>
              <a:cs typeface="B Nazanin" pitchFamily="2" charset="-78"/>
            </a:endParaRPr>
          </a:p>
          <a:p>
            <a:pPr algn="just" rtl="1"/>
            <a:endParaRPr lang="fa-IR" sz="2000" b="1" dirty="0" smtClean="0">
              <a:solidFill>
                <a:schemeClr val="accent6">
                  <a:lumMod val="75000"/>
                </a:schemeClr>
              </a:solidFill>
              <a:cs typeface="B Nazanin" pitchFamily="2" charset="-78"/>
            </a:endParaRPr>
          </a:p>
        </p:txBody>
      </p:sp>
    </p:spTree>
  </p:cSld>
  <p:clrMapOvr>
    <a:masterClrMapping/>
  </p:clrMapOvr>
  <p:transition>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
        <p:nvSpPr>
          <p:cNvPr id="5" name="Plaque 4"/>
          <p:cNvSpPr/>
          <p:nvPr/>
        </p:nvSpPr>
        <p:spPr>
          <a:xfrm>
            <a:off x="457200" y="304800"/>
            <a:ext cx="8229600" cy="6172200"/>
          </a:xfrm>
          <a:prstGeom prst="plaque">
            <a:avLst/>
          </a:prstGeom>
          <a:ln>
            <a:solidFill>
              <a:schemeClr val="accent2">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5122" name="Rectangle 2"/>
          <p:cNvSpPr>
            <a:spLocks noChangeArrowheads="1"/>
          </p:cNvSpPr>
          <p:nvPr/>
        </p:nvSpPr>
        <p:spPr bwMode="auto">
          <a:xfrm>
            <a:off x="914400" y="533401"/>
            <a:ext cx="7086600" cy="103105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sz="3200" b="0" i="0" u="none" strike="noStrike" cap="none" normalizeH="0" baseline="0" dirty="0" smtClean="0">
                <a:ln>
                  <a:noFill/>
                </a:ln>
                <a:solidFill>
                  <a:schemeClr val="accent2">
                    <a:lumMod val="75000"/>
                  </a:schemeClr>
                </a:solidFill>
                <a:effectLst/>
                <a:latin typeface="Arial" pitchFamily="34" charset="0"/>
                <a:cs typeface="B Nazanin" pitchFamily="2" charset="-78"/>
              </a:rPr>
              <a:t>نقش</a:t>
            </a:r>
            <a:r>
              <a:rPr kumimoji="0" lang="fa-IR" sz="3200" b="0" i="0" u="none" strike="noStrike" cap="none" normalizeH="0" dirty="0" smtClean="0">
                <a:ln>
                  <a:noFill/>
                </a:ln>
                <a:solidFill>
                  <a:schemeClr val="accent2">
                    <a:lumMod val="75000"/>
                  </a:schemeClr>
                </a:solidFill>
                <a:effectLst/>
                <a:latin typeface="Arial" pitchFamily="34" charset="0"/>
                <a:cs typeface="B Nazanin" pitchFamily="2" charset="-78"/>
              </a:rPr>
              <a:t> منطق در جلوگیری از خطای ذهن</a:t>
            </a: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accent2">
                  <a:lumMod val="7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r>
              <a:rPr lang="fa-IR" sz="2000" dirty="0" smtClean="0">
                <a:solidFill>
                  <a:schemeClr val="accent2">
                    <a:lumMod val="75000"/>
                  </a:schemeClr>
                </a:solidFill>
                <a:latin typeface="Arial" pitchFamily="34" charset="0"/>
                <a:cs typeface="B Nazanin" pitchFamily="2" charset="-78"/>
              </a:rPr>
              <a:t>1- </a:t>
            </a:r>
            <a:r>
              <a:rPr lang="fa-IR" sz="2000" dirty="0" smtClean="0">
                <a:latin typeface="Arial" pitchFamily="34" charset="0"/>
                <a:cs typeface="B Nazanin" pitchFamily="2" charset="-78"/>
              </a:rPr>
              <a:t>با به کارگیری علم منطق که به دسته بندی و توضیح قواعد ذهن می پردازد، سریعتر و دقیق تر میتوان عوامل لغزش و خطای ذهن را تشخیص داد.</a:t>
            </a: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2000" b="0" i="0" u="none" strike="noStrike" cap="none" normalizeH="0" dirty="0" smtClean="0">
              <a:ln>
                <a:noFill/>
              </a:ln>
              <a:solidFill>
                <a:schemeClr val="accent2">
                  <a:lumMod val="7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r>
              <a:rPr lang="fa-IR" sz="2000" dirty="0" smtClean="0">
                <a:solidFill>
                  <a:schemeClr val="accent2">
                    <a:lumMod val="75000"/>
                  </a:schemeClr>
                </a:solidFill>
                <a:latin typeface="Arial" pitchFamily="34" charset="0"/>
                <a:cs typeface="B Nazanin" pitchFamily="2" charset="-78"/>
              </a:rPr>
              <a:t>2- </a:t>
            </a:r>
            <a:r>
              <a:rPr lang="fa-IR" sz="2000" dirty="0" smtClean="0">
                <a:latin typeface="Arial" pitchFamily="34" charset="0"/>
                <a:cs typeface="B Nazanin" pitchFamily="2" charset="-78"/>
              </a:rPr>
              <a:t>منطق علم </a:t>
            </a:r>
            <a:r>
              <a:rPr lang="fa-IR" sz="2000" dirty="0" smtClean="0">
                <a:solidFill>
                  <a:schemeClr val="accent2">
                    <a:lumMod val="75000"/>
                  </a:schemeClr>
                </a:solidFill>
                <a:latin typeface="Arial" pitchFamily="34" charset="0"/>
                <a:cs typeface="B Nazanin" pitchFamily="2" charset="-78"/>
              </a:rPr>
              <a:t>«کاربردی»</a:t>
            </a:r>
            <a:r>
              <a:rPr lang="fa-IR" sz="2000" dirty="0" smtClean="0">
                <a:latin typeface="Arial" pitchFamily="34" charset="0"/>
                <a:cs typeface="B Nazanin" pitchFamily="2" charset="-78"/>
              </a:rPr>
              <a:t> است بنابراین با تمرین و ممارست در ان می توان به مهارت بیشتری دست یافت.</a:t>
            </a:r>
          </a:p>
          <a:p>
            <a:pPr marL="0" marR="0" lvl="0" indent="0" algn="just" defTabSz="914400" rtl="1" eaLnBrk="1" fontAlgn="base" latinLnBrk="0" hangingPunct="1">
              <a:lnSpc>
                <a:spcPct val="100000"/>
              </a:lnSpc>
              <a:spcBef>
                <a:spcPct val="0"/>
              </a:spcBef>
              <a:spcAft>
                <a:spcPct val="0"/>
              </a:spcAft>
              <a:buClrTx/>
              <a:buSzTx/>
              <a:buFontTx/>
              <a:buNone/>
              <a:tabLst/>
            </a:pPr>
            <a:endParaRPr lang="fa-IR" sz="2000" dirty="0" smtClean="0">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r>
              <a:rPr lang="fa-IR" sz="2000" dirty="0" smtClean="0">
                <a:solidFill>
                  <a:schemeClr val="accent2">
                    <a:lumMod val="75000"/>
                  </a:schemeClr>
                </a:solidFill>
                <a:latin typeface="Arial" pitchFamily="34" charset="0"/>
                <a:cs typeface="B Nazanin" pitchFamily="2" charset="-78"/>
              </a:rPr>
              <a:t>3- </a:t>
            </a:r>
            <a:r>
              <a:rPr lang="fa-IR" sz="2000" dirty="0" smtClean="0">
                <a:latin typeface="Arial" pitchFamily="34" charset="0"/>
                <a:cs typeface="B Nazanin" pitchFamily="2" charset="-78"/>
              </a:rPr>
              <a:t>دانش منطق </a:t>
            </a:r>
            <a:r>
              <a:rPr lang="fa-IR" sz="2000" dirty="0" smtClean="0">
                <a:solidFill>
                  <a:schemeClr val="accent2">
                    <a:lumMod val="75000"/>
                  </a:schemeClr>
                </a:solidFill>
                <a:latin typeface="Arial" pitchFamily="34" charset="0"/>
                <a:cs typeface="B Nazanin" pitchFamily="2" charset="-78"/>
              </a:rPr>
              <a:t>«ابزاری» </a:t>
            </a:r>
            <a:r>
              <a:rPr lang="fa-IR" sz="2000" dirty="0" smtClean="0">
                <a:latin typeface="Arial" pitchFamily="34" charset="0"/>
                <a:cs typeface="B Nazanin" pitchFamily="2" charset="-78"/>
              </a:rPr>
              <a:t>در خدمت سایر علوم است و مانند سیستم های کنترلی یک خودرو میزان بنزین و سرعت و حرکت و گرمای موتور را به ما نشان می دهد ولی باعث حرکت خودرو نمی شود و مانند شاقول بنایی است.</a:t>
            </a:r>
          </a:p>
          <a:p>
            <a:pPr marL="0" marR="0" lvl="0" indent="0" algn="just" defTabSz="914400" rtl="1" eaLnBrk="1" fontAlgn="base" latinLnBrk="0" hangingPunct="1">
              <a:lnSpc>
                <a:spcPct val="100000"/>
              </a:lnSpc>
              <a:spcBef>
                <a:spcPct val="0"/>
              </a:spcBef>
              <a:spcAft>
                <a:spcPct val="0"/>
              </a:spcAft>
              <a:buClrTx/>
              <a:buSzTx/>
              <a:buFontTx/>
              <a:buNone/>
              <a:tabLst/>
            </a:pPr>
            <a:endParaRPr lang="fa-IR" sz="2000" dirty="0" smtClean="0">
              <a:solidFill>
                <a:schemeClr val="accent2">
                  <a:lumMod val="7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r>
              <a:rPr lang="fa-IR" sz="2000" dirty="0" smtClean="0">
                <a:solidFill>
                  <a:schemeClr val="accent2">
                    <a:lumMod val="75000"/>
                  </a:schemeClr>
                </a:solidFill>
                <a:latin typeface="Arial" pitchFamily="34" charset="0"/>
                <a:cs typeface="B Nazanin" pitchFamily="2" charset="-78"/>
              </a:rPr>
              <a:t>شاقول بنایی: </a:t>
            </a:r>
            <a:r>
              <a:rPr lang="fa-IR" sz="2000" dirty="0" smtClean="0">
                <a:latin typeface="Arial" pitchFamily="34" charset="0"/>
                <a:cs typeface="B Nazanin" pitchFamily="2" charset="-78"/>
              </a:rPr>
              <a:t>ابزاری در بنایی که برای تراز کردن دیوار استفاده می شود.</a:t>
            </a:r>
            <a:endParaRPr lang="fa-IR" sz="2000" dirty="0" smtClean="0">
              <a:solidFill>
                <a:schemeClr val="accent2">
                  <a:lumMod val="7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2000" b="0" i="0" u="none" strike="noStrike" cap="none" normalizeH="0" dirty="0" smtClean="0">
              <a:ln>
                <a:noFill/>
              </a:ln>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2000" b="0" i="0" u="none" strike="noStrike" cap="none" normalizeH="0" dirty="0" smtClean="0">
              <a:ln>
                <a:noFill/>
              </a:ln>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20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fa-IR" sz="3200" b="0" i="0" u="none" strike="noStrike" cap="none" normalizeH="0" dirty="0" smtClean="0">
              <a:ln>
                <a:noFill/>
              </a:ln>
              <a:solidFill>
                <a:schemeClr val="tx1">
                  <a:lumMod val="95000"/>
                  <a:lumOff val="5000"/>
                </a:schemeClr>
              </a:solidFill>
              <a:effectLst/>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lang="fa-IR" sz="3200" baseline="0" dirty="0" smtClean="0">
              <a:solidFill>
                <a:schemeClr val="tx1">
                  <a:lumMod val="95000"/>
                  <a:lumOff val="5000"/>
                </a:schemeClr>
              </a:solidFill>
              <a:latin typeface="Arial" pitchFamily="34"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Tx/>
              <a:buNone/>
              <a:tabLst/>
            </a:pPr>
            <a:endParaRPr kumimoji="0" lang="en-US" sz="3200" b="0" i="0" u="none" strike="noStrike" cap="none" normalizeH="0" baseline="0" dirty="0" smtClean="0">
              <a:ln>
                <a:noFill/>
              </a:ln>
              <a:solidFill>
                <a:schemeClr val="tx1">
                  <a:lumMod val="95000"/>
                  <a:lumOff val="5000"/>
                </a:schemeClr>
              </a:solidFill>
              <a:effectLst/>
              <a:latin typeface="Arial" pitchFamily="34" charset="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Flowchart: Document 3"/>
          <p:cNvSpPr/>
          <p:nvPr/>
        </p:nvSpPr>
        <p:spPr>
          <a:xfrm flipH="1">
            <a:off x="457200" y="304800"/>
            <a:ext cx="8229600" cy="6248400"/>
          </a:xfrm>
          <a:prstGeom prst="flowChartDocument">
            <a:avLst/>
          </a:prstGeom>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4097" name="Rectangle 1"/>
          <p:cNvSpPr>
            <a:spLocks noChangeArrowheads="1"/>
          </p:cNvSpPr>
          <p:nvPr/>
        </p:nvSpPr>
        <p:spPr bwMode="auto">
          <a:xfrm>
            <a:off x="762000" y="762000"/>
            <a:ext cx="7696200" cy="3970318"/>
          </a:xfrm>
          <a:prstGeom prst="rect">
            <a:avLst/>
          </a:prstGeom>
          <a:solidFill>
            <a:srgbClr val="FFFFFF"/>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00000"/>
              </a:lnSpc>
              <a:spcBef>
                <a:spcPct val="0"/>
              </a:spcBef>
              <a:spcAft>
                <a:spcPct val="0"/>
              </a:spcAft>
              <a:buClrTx/>
              <a:buSzTx/>
              <a:tabLst/>
            </a:pPr>
            <a:r>
              <a:rPr lang="fa-IR" sz="3200" b="1" dirty="0" smtClean="0">
                <a:solidFill>
                  <a:schemeClr val="accent1">
                    <a:lumMod val="75000"/>
                  </a:schemeClr>
                </a:solidFill>
                <a:latin typeface="Tahoma" pitchFamily="34" charset="0"/>
                <a:ea typeface="Times New Roman" pitchFamily="18" charset="0"/>
                <a:cs typeface="B Nazanin" pitchFamily="2" charset="-78"/>
              </a:rPr>
              <a:t>حیطه کاربرد منطق</a:t>
            </a:r>
          </a:p>
          <a:p>
            <a:pPr marL="0" marR="0" lvl="0" indent="0" algn="just" defTabSz="914400" rtl="1" eaLnBrk="1" fontAlgn="base" latinLnBrk="0" hangingPunct="1">
              <a:lnSpc>
                <a:spcPct val="100000"/>
              </a:lnSpc>
              <a:spcBef>
                <a:spcPct val="0"/>
              </a:spcBef>
              <a:spcAft>
                <a:spcPct val="0"/>
              </a:spcAft>
              <a:buClrTx/>
              <a:buSzTx/>
              <a:tabLst/>
            </a:pPr>
            <a:endParaRPr lang="fa-IR" sz="3200" dirty="0" smtClean="0">
              <a:solidFill>
                <a:schemeClr val="accent1">
                  <a:lumMod val="75000"/>
                </a:schemeClr>
              </a:solidFill>
              <a:latin typeface="Tahoma"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 typeface="Wingdings" pitchFamily="2" charset="2"/>
              <a:buChar char="ü"/>
              <a:tabLst/>
            </a:pP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dirty="0" smtClean="0">
                <a:latin typeface="Tahoma" pitchFamily="34" charset="0"/>
                <a:ea typeface="Times New Roman" pitchFamily="18" charset="0"/>
                <a:cs typeface="B Nazanin" pitchFamily="2" charset="-78"/>
              </a:rPr>
              <a:t> برای </a:t>
            </a:r>
            <a:r>
              <a:rPr lang="fa-IR" sz="2200" b="1" dirty="0" smtClean="0">
                <a:solidFill>
                  <a:schemeClr val="accent1">
                    <a:lumMod val="75000"/>
                  </a:schemeClr>
                </a:solidFill>
                <a:latin typeface="Tahoma" pitchFamily="34" charset="0"/>
                <a:ea typeface="Times New Roman" pitchFamily="18" charset="0"/>
                <a:cs typeface="B Nazanin" pitchFamily="2" charset="-78"/>
              </a:rPr>
              <a:t>فهم فلسفه </a:t>
            </a:r>
            <a:r>
              <a:rPr lang="fa-IR" sz="2200" dirty="0" smtClean="0">
                <a:latin typeface="Tahoma" pitchFamily="34" charset="0"/>
                <a:ea typeface="Times New Roman" pitchFamily="18" charset="0"/>
                <a:cs typeface="B Nazanin" pitchFamily="2" charset="-78"/>
              </a:rPr>
              <a:t>و ارزیابی ادیشه های فلسفه</a:t>
            </a:r>
            <a:endParaRPr lang="fa-IR" sz="2200" dirty="0" smtClean="0">
              <a:solidFill>
                <a:schemeClr val="accent1">
                  <a:lumMod val="75000"/>
                </a:schemeClr>
              </a:solidFill>
              <a:latin typeface="Tahoma"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 typeface="Wingdings" pitchFamily="2" charset="2"/>
              <a:buChar char="ü"/>
              <a:tabLst/>
            </a:pPr>
            <a:endParaRPr lang="fa-IR" sz="2200" dirty="0" smtClean="0">
              <a:solidFill>
                <a:schemeClr val="accent1">
                  <a:lumMod val="75000"/>
                </a:schemeClr>
              </a:solidFill>
              <a:latin typeface="Tahoma"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 typeface="Wingdings" pitchFamily="2" charset="2"/>
              <a:buChar char="ü"/>
              <a:tabLst/>
            </a:pP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dirty="0" smtClean="0">
                <a:latin typeface="Tahoma" pitchFamily="34" charset="0"/>
                <a:ea typeface="Times New Roman" pitchFamily="18" charset="0"/>
                <a:cs typeface="B Nazanin" pitchFamily="2" charset="-78"/>
              </a:rPr>
              <a:t>در</a:t>
            </a: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b="1" dirty="0" smtClean="0">
                <a:solidFill>
                  <a:schemeClr val="accent1">
                    <a:lumMod val="75000"/>
                  </a:schemeClr>
                </a:solidFill>
                <a:latin typeface="Tahoma" pitchFamily="34" charset="0"/>
                <a:ea typeface="Times New Roman" pitchFamily="18" charset="0"/>
                <a:cs typeface="B Nazanin" pitchFamily="2" charset="-78"/>
              </a:rPr>
              <a:t>سراسر زندگی </a:t>
            </a:r>
            <a:r>
              <a:rPr lang="fa-IR" sz="2200" dirty="0" smtClean="0">
                <a:latin typeface="Tahoma" pitchFamily="34" charset="0"/>
                <a:ea typeface="Times New Roman" pitchFamily="18" charset="0"/>
                <a:cs typeface="B Nazanin" pitchFamily="2" charset="-78"/>
              </a:rPr>
              <a:t>برای درست فکر کردن و درست تصمیم گرفتن</a:t>
            </a:r>
          </a:p>
          <a:p>
            <a:pPr marL="0" marR="0" lvl="0" indent="0" algn="just" defTabSz="914400" rtl="1" eaLnBrk="1" fontAlgn="base" latinLnBrk="0" hangingPunct="1">
              <a:lnSpc>
                <a:spcPct val="100000"/>
              </a:lnSpc>
              <a:spcBef>
                <a:spcPct val="0"/>
              </a:spcBef>
              <a:spcAft>
                <a:spcPct val="0"/>
              </a:spcAft>
              <a:buClrTx/>
              <a:buSzTx/>
              <a:tabLst/>
            </a:pPr>
            <a:endParaRPr lang="fa-IR" sz="2200" dirty="0" smtClean="0">
              <a:latin typeface="Tahoma"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buFont typeface="Wingdings" pitchFamily="2" charset="2"/>
              <a:buChar char="ü"/>
              <a:tabLst/>
            </a:pP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dirty="0" smtClean="0">
                <a:latin typeface="Tahoma" pitchFamily="34" charset="0"/>
                <a:ea typeface="Times New Roman" pitchFamily="18" charset="0"/>
                <a:cs typeface="B Nazanin" pitchFamily="2" charset="-78"/>
              </a:rPr>
              <a:t>در</a:t>
            </a:r>
            <a:r>
              <a:rPr lang="fa-IR" sz="2200" dirty="0" smtClean="0">
                <a:solidFill>
                  <a:schemeClr val="accent1">
                    <a:lumMod val="75000"/>
                  </a:schemeClr>
                </a:solidFill>
                <a:latin typeface="Tahoma" pitchFamily="34" charset="0"/>
                <a:ea typeface="Times New Roman" pitchFamily="18" charset="0"/>
                <a:cs typeface="B Nazanin" pitchFamily="2" charset="-78"/>
              </a:rPr>
              <a:t> </a:t>
            </a:r>
            <a:r>
              <a:rPr lang="fa-IR" sz="2200" b="1" dirty="0" smtClean="0">
                <a:solidFill>
                  <a:schemeClr val="accent1">
                    <a:lumMod val="75000"/>
                  </a:schemeClr>
                </a:solidFill>
                <a:latin typeface="Tahoma" pitchFamily="34" charset="0"/>
                <a:ea typeface="Times New Roman" pitchFamily="18" charset="0"/>
                <a:cs typeface="B Nazanin" pitchFamily="2" charset="-78"/>
              </a:rPr>
              <a:t>سایر علوم و دانش ها </a:t>
            </a:r>
            <a:r>
              <a:rPr lang="fa-IR" sz="2200" dirty="0" smtClean="0">
                <a:latin typeface="Tahoma" pitchFamily="34" charset="0"/>
                <a:ea typeface="Times New Roman" pitchFamily="18" charset="0"/>
                <a:cs typeface="B Nazanin" pitchFamily="2" charset="-78"/>
              </a:rPr>
              <a:t>مانند: روانشناسی، فقه، حقوق، علوم اجتماعی</a:t>
            </a:r>
          </a:p>
          <a:p>
            <a:pPr marL="0" marR="0" lvl="0" indent="0" algn="just" defTabSz="914400" rtl="1" eaLnBrk="1" fontAlgn="base" latinLnBrk="0" hangingPunct="1">
              <a:lnSpc>
                <a:spcPct val="100000"/>
              </a:lnSpc>
              <a:spcBef>
                <a:spcPct val="0"/>
              </a:spcBef>
              <a:spcAft>
                <a:spcPct val="0"/>
              </a:spcAft>
              <a:buClrTx/>
              <a:buSzTx/>
              <a:tabLst/>
            </a:pPr>
            <a:endParaRPr lang="fa-IR" sz="2200" dirty="0" smtClean="0">
              <a:latin typeface="Arial"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tabLst/>
            </a:pPr>
            <a:endParaRPr kumimoji="0" lang="fa-IR" sz="2400" b="0" i="0" u="none" strike="noStrike" cap="none" normalizeH="0" baseline="0" dirty="0" smtClean="0">
              <a:ln>
                <a:noFill/>
              </a:ln>
              <a:solidFill>
                <a:schemeClr val="accent1">
                  <a:lumMod val="75000"/>
                </a:schemeClr>
              </a:solidFill>
              <a:effectLst/>
              <a:latin typeface="Arial" pitchFamily="34" charset="0"/>
              <a:ea typeface="Times New Roman" pitchFamily="18" charset="0"/>
              <a:cs typeface="B Nazanin" pitchFamily="2" charset="-78"/>
            </a:endParaRPr>
          </a:p>
          <a:p>
            <a:pPr marL="0" marR="0" lvl="0" indent="0" algn="just" defTabSz="914400" rtl="1" eaLnBrk="1" fontAlgn="base" latinLnBrk="0" hangingPunct="1">
              <a:lnSpc>
                <a:spcPct val="100000"/>
              </a:lnSpc>
              <a:spcBef>
                <a:spcPct val="0"/>
              </a:spcBef>
              <a:spcAft>
                <a:spcPct val="0"/>
              </a:spcAft>
              <a:buClrTx/>
              <a:buSzTx/>
              <a:tabLst/>
            </a:pPr>
            <a:endParaRPr kumimoji="0" lang="en-US" sz="3200" b="0" i="0" u="none" strike="noStrike" cap="none" normalizeH="0" baseline="0" dirty="0" smtClean="0">
              <a:ln>
                <a:noFill/>
              </a:ln>
              <a:solidFill>
                <a:schemeClr val="accent1">
                  <a:lumMod val="75000"/>
                </a:schemeClr>
              </a:solidFill>
              <a:effectLst/>
              <a:latin typeface="Arial" pitchFamily="34" charset="0"/>
              <a:ea typeface="Times New Roman" pitchFamily="18" charset="0"/>
              <a:cs typeface="B Nazanin" pitchFamily="2" charset="-78"/>
            </a:endParaRPr>
          </a:p>
        </p:txBody>
      </p:sp>
    </p:spTree>
  </p:cSld>
  <p:clrMapOvr>
    <a:masterClrMapping/>
  </p:clrMapOvr>
  <p:transition>
    <p:wipe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Rectangle 3"/>
          <p:cNvSpPr/>
          <p:nvPr/>
        </p:nvSpPr>
        <p:spPr>
          <a:xfrm>
            <a:off x="457200" y="304800"/>
            <a:ext cx="8229600" cy="6248400"/>
          </a:xfrm>
          <a:prstGeom prst="rect">
            <a:avLst/>
          </a:prstGeom>
          <a:ln>
            <a:solidFill>
              <a:srgbClr val="7030A0"/>
            </a:solidFill>
            <a:prstDash val="lgDashDotDot"/>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5" name="TextBox 4"/>
          <p:cNvSpPr txBox="1"/>
          <p:nvPr/>
        </p:nvSpPr>
        <p:spPr>
          <a:xfrm>
            <a:off x="685800" y="609600"/>
            <a:ext cx="7848600" cy="7422545"/>
          </a:xfrm>
          <a:prstGeom prst="rect">
            <a:avLst/>
          </a:prstGeom>
          <a:noFill/>
        </p:spPr>
        <p:txBody>
          <a:bodyPr wrap="square" rtlCol="0">
            <a:spAutoFit/>
          </a:bodyPr>
          <a:lstStyle/>
          <a:p>
            <a:pPr lvl="0" algn="r" rtl="1" eaLnBrk="0" fontAlgn="base" hangingPunct="0">
              <a:spcBef>
                <a:spcPct val="0"/>
              </a:spcBef>
              <a:spcAft>
                <a:spcPct val="0"/>
              </a:spcAft>
            </a:pPr>
            <a:r>
              <a:rPr kumimoji="0" lang="fa-IR" sz="2800" b="1" i="0" u="none" strike="noStrike" cap="none" normalizeH="0" baseline="0" dirty="0" smtClean="0">
                <a:ln>
                  <a:noFill/>
                </a:ln>
                <a:solidFill>
                  <a:srgbClr val="7030A0"/>
                </a:solidFill>
                <a:effectLst/>
                <a:latin typeface="Tahoma" pitchFamily="34" charset="0"/>
                <a:ea typeface="Times New Roman" pitchFamily="18" charset="0"/>
                <a:cs typeface="B Nazanin" pitchFamily="2" charset="-78"/>
              </a:rPr>
              <a:t>دو</a:t>
            </a:r>
            <a:r>
              <a:rPr kumimoji="0" lang="fa-IR" sz="2800" b="1" i="0" u="none" strike="noStrike" cap="none" normalizeH="0" dirty="0" smtClean="0">
                <a:ln>
                  <a:noFill/>
                </a:ln>
                <a:solidFill>
                  <a:srgbClr val="7030A0"/>
                </a:solidFill>
                <a:effectLst/>
                <a:latin typeface="Tahoma" pitchFamily="34" charset="0"/>
                <a:ea typeface="Times New Roman" pitchFamily="18" charset="0"/>
                <a:cs typeface="B Nazanin" pitchFamily="2" charset="-78"/>
              </a:rPr>
              <a:t> حیطه اصلی دانش بشری:</a:t>
            </a:r>
            <a:r>
              <a:rPr kumimoji="0" lang="fa-IR" sz="3200" b="1" i="0" u="none" strike="noStrike" cap="none" normalizeH="0" dirty="0" smtClean="0">
                <a:ln>
                  <a:noFill/>
                </a:ln>
                <a:solidFill>
                  <a:srgbClr val="7030A0"/>
                </a:solidFill>
                <a:effectLst/>
                <a:latin typeface="Tahoma" pitchFamily="34" charset="0"/>
                <a:ea typeface="Times New Roman" pitchFamily="18" charset="0"/>
                <a:cs typeface="B Nazanin" pitchFamily="2" charset="-78"/>
              </a:rPr>
              <a:t>    </a:t>
            </a:r>
            <a:r>
              <a:rPr lang="fa-IR" sz="2800" baseline="0" dirty="0" smtClean="0">
                <a:solidFill>
                  <a:srgbClr val="7030A0"/>
                </a:solidFill>
                <a:latin typeface="Tahoma" pitchFamily="34" charset="0"/>
                <a:ea typeface="Times New Roman" pitchFamily="18" charset="0"/>
                <a:cs typeface="B Nazanin" pitchFamily="2" charset="-78"/>
              </a:rPr>
              <a:t>1-</a:t>
            </a:r>
            <a:r>
              <a:rPr lang="fa-IR" sz="2800" dirty="0" smtClean="0">
                <a:solidFill>
                  <a:srgbClr val="252525"/>
                </a:solidFill>
                <a:latin typeface="Tahoma" pitchFamily="34" charset="0"/>
                <a:ea typeface="Times New Roman" pitchFamily="18" charset="0"/>
                <a:cs typeface="B Nazanin" pitchFamily="2" charset="-78"/>
              </a:rPr>
              <a:t> تصور   </a:t>
            </a:r>
            <a:r>
              <a:rPr lang="fa-IR" sz="2800" dirty="0" smtClean="0">
                <a:solidFill>
                  <a:srgbClr val="7030A0"/>
                </a:solidFill>
                <a:latin typeface="Tahoma" pitchFamily="34" charset="0"/>
                <a:ea typeface="Times New Roman" pitchFamily="18" charset="0"/>
                <a:cs typeface="B Nazanin" pitchFamily="2" charset="-78"/>
              </a:rPr>
              <a:t> 2- </a:t>
            </a:r>
            <a:r>
              <a:rPr lang="fa-IR" sz="2800" dirty="0" smtClean="0">
                <a:solidFill>
                  <a:srgbClr val="252525"/>
                </a:solidFill>
                <a:latin typeface="Tahoma" pitchFamily="34" charset="0"/>
                <a:ea typeface="Times New Roman" pitchFamily="18" charset="0"/>
                <a:cs typeface="B Nazanin" pitchFamily="2" charset="-78"/>
              </a:rPr>
              <a:t>تصدیق</a:t>
            </a:r>
          </a:p>
          <a:p>
            <a:pPr lvl="0" algn="r" rtl="1" eaLnBrk="0" fontAlgn="base" hangingPunct="0">
              <a:spcBef>
                <a:spcPct val="0"/>
              </a:spcBef>
              <a:spcAft>
                <a:spcPct val="0"/>
              </a:spcAft>
            </a:pPr>
            <a:endParaRPr lang="fa-IR" sz="2800" dirty="0" smtClean="0">
              <a:solidFill>
                <a:srgbClr val="252525"/>
              </a:solidFill>
              <a:latin typeface="Tahoma" pitchFamily="34" charset="0"/>
              <a:ea typeface="Times New Roman" pitchFamily="18" charset="0"/>
              <a:cs typeface="B Nazanin" pitchFamily="2" charset="-78"/>
            </a:endParaRPr>
          </a:p>
          <a:p>
            <a:pPr algn="just" rtl="1" eaLnBrk="0" fontAlgn="base" hangingPunct="0">
              <a:lnSpc>
                <a:spcPts val="4060"/>
              </a:lnSpc>
              <a:spcBef>
                <a:spcPct val="0"/>
              </a:spcBef>
              <a:spcAft>
                <a:spcPct val="0"/>
              </a:spcAft>
            </a:pPr>
            <a:r>
              <a:rPr lang="fa-IR" sz="2800" dirty="0" smtClean="0">
                <a:solidFill>
                  <a:srgbClr val="7030A0"/>
                </a:solidFill>
                <a:latin typeface="Tahoma" pitchFamily="34" charset="0"/>
                <a:ea typeface="Times New Roman" pitchFamily="18" charset="0"/>
                <a:cs typeface="B Nazanin" pitchFamily="2" charset="-78"/>
              </a:rPr>
              <a:t>تصور:</a:t>
            </a:r>
          </a:p>
          <a:p>
            <a:pPr lvl="0" algn="just" rtl="1" eaLnBrk="0" fontAlgn="base" hangingPunct="0">
              <a:lnSpc>
                <a:spcPts val="4060"/>
              </a:lnSpc>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مفهوم یا مفاهیمی که روی هم رفته یک قضیه یا یک جمله کامل نیستند.</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در ان ها </a:t>
            </a:r>
            <a:r>
              <a:rPr lang="fa-IR" sz="2000" dirty="0" smtClean="0">
                <a:solidFill>
                  <a:srgbClr val="7030A0"/>
                </a:solidFill>
                <a:latin typeface="Tahoma" pitchFamily="34" charset="0"/>
                <a:ea typeface="Times New Roman" pitchFamily="18" charset="0"/>
                <a:cs typeface="B Nazanin" pitchFamily="2" charset="-78"/>
              </a:rPr>
              <a:t>حکم و قضاوت </a:t>
            </a:r>
            <a:r>
              <a:rPr lang="fa-IR" sz="2000" dirty="0" smtClean="0">
                <a:solidFill>
                  <a:srgbClr val="252525"/>
                </a:solidFill>
                <a:latin typeface="Tahoma" pitchFamily="34" charset="0"/>
                <a:ea typeface="Times New Roman" pitchFamily="18" charset="0"/>
                <a:cs typeface="B Nazanin" pitchFamily="2" charset="-78"/>
              </a:rPr>
              <a:t>وجود ندارد.</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به واقعیت داشتن یا عدم واقعیت ان و ارتباط ان با سایر موجودات کاری نداریم.</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با </a:t>
            </a:r>
            <a:r>
              <a:rPr lang="fa-IR" sz="2000" dirty="0" smtClean="0">
                <a:solidFill>
                  <a:srgbClr val="7030A0"/>
                </a:solidFill>
                <a:latin typeface="Tahoma" pitchFamily="34" charset="0"/>
                <a:ea typeface="Times New Roman" pitchFamily="18" charset="0"/>
                <a:cs typeface="B Nazanin" pitchFamily="2" charset="-78"/>
              </a:rPr>
              <a:t>چیست</a:t>
            </a:r>
            <a:r>
              <a:rPr lang="fa-IR" sz="2000" dirty="0" smtClean="0">
                <a:solidFill>
                  <a:srgbClr val="252525"/>
                </a:solidFill>
                <a:latin typeface="Tahoma" pitchFamily="34" charset="0"/>
                <a:ea typeface="Times New Roman" pitchFamily="18" charset="0"/>
                <a:cs typeface="B Nazanin" pitchFamily="2" charset="-78"/>
              </a:rPr>
              <a:t> از ان ها سوال می شود.</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در ان خبری وجود ندارد.</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چیزی به چیزی نسبت یا سلب داده نشده.</a:t>
            </a:r>
          </a:p>
          <a:p>
            <a:pPr lvl="0" algn="just" rtl="1" eaLnBrk="0" fontAlgn="base" hangingPunct="0">
              <a:spcBef>
                <a:spcPct val="0"/>
              </a:spcBef>
              <a:spcAft>
                <a:spcPct val="0"/>
              </a:spcAft>
              <a:buFont typeface="Arial" pitchFamily="34" charset="0"/>
              <a:buChar char="•"/>
            </a:pPr>
            <a:r>
              <a:rPr lang="fa-IR" sz="2000" dirty="0" smtClean="0">
                <a:solidFill>
                  <a:srgbClr val="252525"/>
                </a:solidFill>
                <a:latin typeface="Tahoma" pitchFamily="34" charset="0"/>
                <a:ea typeface="Times New Roman" pitchFamily="18" charset="0"/>
                <a:cs typeface="B Nazanin" pitchFamily="2" charset="-78"/>
              </a:rPr>
              <a:t> مثال: درخت، دانش اموزان کلاس دهم، ...</a:t>
            </a:r>
          </a:p>
          <a:p>
            <a:pPr lvl="0" algn="just" rtl="1" eaLnBrk="0" fontAlgn="base" hangingPunct="0">
              <a:spcBef>
                <a:spcPct val="0"/>
              </a:spcBef>
              <a:spcAft>
                <a:spcPct val="0"/>
              </a:spcAft>
              <a:buFont typeface="Arial" pitchFamily="34" charset="0"/>
              <a:buChar char="•"/>
            </a:pPr>
            <a:endParaRPr lang="fa-IR" sz="2000" dirty="0" smtClean="0">
              <a:solidFill>
                <a:srgbClr val="252525"/>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r>
              <a:rPr lang="fa-IR" sz="2000" dirty="0" smtClean="0">
                <a:solidFill>
                  <a:srgbClr val="7030A0"/>
                </a:solidFill>
                <a:latin typeface="Tahoma" pitchFamily="34" charset="0"/>
                <a:ea typeface="Times New Roman" pitchFamily="18" charset="0"/>
                <a:cs typeface="B Nazanin" pitchFamily="2" charset="-78"/>
              </a:rPr>
              <a:t>نکته: در جملات شرطی هر یک از مقدم و تالی به تنهایی تصور اند.</a:t>
            </a:r>
            <a:endParaRPr lang="en-US" sz="2000" dirty="0" smtClean="0">
              <a:solidFill>
                <a:srgbClr val="7030A0"/>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r>
              <a:rPr lang="fa-IR" sz="2000" dirty="0" smtClean="0">
                <a:solidFill>
                  <a:srgbClr val="7030A0"/>
                </a:solidFill>
                <a:latin typeface="Tahoma" pitchFamily="34" charset="0"/>
                <a:ea typeface="Times New Roman" pitchFamily="18" charset="0"/>
                <a:cs typeface="B Nazanin" pitchFamily="2" charset="-78"/>
              </a:rPr>
              <a:t>نکته: جملات انشایی نیز تصور اند.</a:t>
            </a:r>
          </a:p>
          <a:p>
            <a:pPr lvl="0" algn="just" rtl="1" eaLnBrk="0" fontAlgn="base" hangingPunct="0">
              <a:spcBef>
                <a:spcPct val="0"/>
              </a:spcBef>
              <a:spcAft>
                <a:spcPct val="0"/>
              </a:spcAft>
            </a:pPr>
            <a:endParaRPr lang="fa-IR" sz="2800" dirty="0" smtClean="0">
              <a:solidFill>
                <a:srgbClr val="252525"/>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kumimoji="0" lang="fa-IR" sz="2000" b="0" i="0" u="none" strike="noStrike" cap="none" normalizeH="0" baseline="0" dirty="0" smtClean="0">
              <a:ln>
                <a:noFill/>
              </a:ln>
              <a:solidFill>
                <a:srgbClr val="252525"/>
              </a:solidFill>
              <a:effectLst/>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lang="fa-IR" sz="2000" dirty="0">
              <a:solidFill>
                <a:srgbClr val="252525"/>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kumimoji="0" lang="fa-IR" sz="2000" b="0" i="0" u="none" strike="noStrike" cap="none" normalizeH="0" baseline="0" dirty="0" smtClean="0">
              <a:ln>
                <a:noFill/>
              </a:ln>
              <a:solidFill>
                <a:srgbClr val="252525"/>
              </a:solidFill>
              <a:effectLst/>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lang="fa-IR" sz="2000" dirty="0">
              <a:solidFill>
                <a:srgbClr val="252525"/>
              </a:solidFill>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kumimoji="0" lang="fa-IR" sz="2000" b="0" i="0" u="none" strike="noStrike" cap="none" normalizeH="0" baseline="0" dirty="0" smtClean="0">
              <a:ln>
                <a:noFill/>
              </a:ln>
              <a:solidFill>
                <a:srgbClr val="252525"/>
              </a:solidFill>
              <a:effectLst/>
              <a:latin typeface="Tahoma" pitchFamily="34" charset="0"/>
              <a:ea typeface="Times New Roman" pitchFamily="18" charset="0"/>
              <a:cs typeface="B Nazanin" pitchFamily="2" charset="-78"/>
            </a:endParaRPr>
          </a:p>
          <a:p>
            <a:pPr lvl="0" algn="just" rtl="1" eaLnBrk="0" fontAlgn="base" hangingPunct="0">
              <a:spcBef>
                <a:spcPct val="0"/>
              </a:spcBef>
              <a:spcAft>
                <a:spcPct val="0"/>
              </a:spcAft>
            </a:pPr>
            <a:endParaRPr lang="fa-IR" sz="2000" dirty="0">
              <a:solidFill>
                <a:srgbClr val="252525"/>
              </a:solidFill>
              <a:latin typeface="Tahoma" pitchFamily="34" charset="0"/>
              <a:ea typeface="Times New Roman" pitchFamily="18" charset="0"/>
              <a:cs typeface="B Nazanin" pitchFamily="2" charset="-78"/>
            </a:endParaRPr>
          </a:p>
          <a:p>
            <a:endParaRPr lang="en-US" sz="2000" dirty="0">
              <a:cs typeface="B Nazanin" pitchFamily="2" charset="-78"/>
            </a:endParaRPr>
          </a:p>
        </p:txBody>
      </p:sp>
    </p:spTree>
  </p:cSld>
  <p:clrMapOvr>
    <a:masterClrMapping/>
  </p:clrMapOvr>
  <p:transition>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5" name="Flowchart: Terminator 4"/>
          <p:cNvSpPr/>
          <p:nvPr/>
        </p:nvSpPr>
        <p:spPr>
          <a:xfrm>
            <a:off x="457200" y="304800"/>
            <a:ext cx="8229600" cy="6248400"/>
          </a:xfrm>
          <a:prstGeom prst="flowChartTerminator">
            <a:avLst/>
          </a:prstGeom>
          <a:ln>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TextBox 6"/>
          <p:cNvSpPr txBox="1"/>
          <p:nvPr/>
        </p:nvSpPr>
        <p:spPr>
          <a:xfrm>
            <a:off x="990600" y="914400"/>
            <a:ext cx="7010400" cy="3298339"/>
          </a:xfrm>
          <a:prstGeom prst="rect">
            <a:avLst/>
          </a:prstGeom>
          <a:noFill/>
        </p:spPr>
        <p:txBody>
          <a:bodyPr wrap="square" rtlCol="0">
            <a:spAutoFit/>
          </a:bodyPr>
          <a:lstStyle/>
          <a:p>
            <a:pPr algn="justLow" rtl="1">
              <a:lnSpc>
                <a:spcPts val="4060"/>
              </a:lnSpc>
            </a:pPr>
            <a:r>
              <a:rPr lang="fa-IR" sz="2800" dirty="0" smtClean="0">
                <a:solidFill>
                  <a:srgbClr val="00B0F0"/>
                </a:solidFill>
                <a:cs typeface="B Nazanin" pitchFamily="2" charset="-78"/>
              </a:rPr>
              <a:t>تصدیق:</a:t>
            </a:r>
          </a:p>
          <a:p>
            <a:pPr algn="justLow" rtl="1">
              <a:lnSpc>
                <a:spcPts val="4060"/>
              </a:lnSpc>
              <a:buFont typeface="Arial" pitchFamily="34" charset="0"/>
              <a:buChar char="•"/>
            </a:pPr>
            <a:r>
              <a:rPr lang="fa-IR" sz="1900" dirty="0" smtClean="0">
                <a:solidFill>
                  <a:srgbClr val="00B0F0"/>
                </a:solidFill>
                <a:cs typeface="B Nazanin" pitchFamily="2" charset="-78"/>
              </a:rPr>
              <a:t> </a:t>
            </a:r>
            <a:r>
              <a:rPr lang="fa-IR" sz="1900" dirty="0" smtClean="0">
                <a:cs typeface="B Nazanin" pitchFamily="2" charset="-78"/>
              </a:rPr>
              <a:t>مجموعه مفاهیمی که روی هم رفته یک قضیه یا جمله کامل و با معنا را تشکیل می دهند.</a:t>
            </a:r>
          </a:p>
          <a:p>
            <a:pPr algn="justLow" rtl="1">
              <a:buFont typeface="Arial" pitchFamily="34" charset="0"/>
              <a:buChar char="•"/>
            </a:pPr>
            <a:r>
              <a:rPr lang="fa-IR" sz="2000" dirty="0" smtClean="0">
                <a:cs typeface="B Nazanin" pitchFamily="2" charset="-78"/>
              </a:rPr>
              <a:t> در ان حکم و قضاوت وجود دارد.</a:t>
            </a:r>
          </a:p>
          <a:p>
            <a:pPr algn="justLow" rtl="1">
              <a:buFont typeface="Arial" pitchFamily="34" charset="0"/>
              <a:buChar char="•"/>
            </a:pPr>
            <a:r>
              <a:rPr lang="fa-IR" sz="2000" dirty="0" smtClean="0">
                <a:cs typeface="B Nazanin" pitchFamily="2" charset="-78"/>
              </a:rPr>
              <a:t>در ان خبر وجود دارد.</a:t>
            </a:r>
          </a:p>
          <a:p>
            <a:pPr algn="justLow" rtl="1">
              <a:buFont typeface="Arial" pitchFamily="34" charset="0"/>
              <a:buChar char="•"/>
            </a:pPr>
            <a:r>
              <a:rPr lang="fa-IR" sz="2000" dirty="0" smtClean="0">
                <a:cs typeface="B Nazanin" pitchFamily="2" charset="-78"/>
              </a:rPr>
              <a:t> و ان خبر قابل تصدیق و تکذیب می باشد.</a:t>
            </a:r>
          </a:p>
          <a:p>
            <a:pPr algn="justLow" rtl="1">
              <a:buFont typeface="Arial" pitchFamily="34" charset="0"/>
              <a:buChar char="•"/>
            </a:pPr>
            <a:r>
              <a:rPr lang="fa-IR" sz="2000" dirty="0" smtClean="0">
                <a:cs typeface="B Nazanin" pitchFamily="2" charset="-78"/>
              </a:rPr>
              <a:t> با چرا از ان ها سوال می شود.</a:t>
            </a:r>
          </a:p>
          <a:p>
            <a:pPr algn="justLow" rtl="1">
              <a:buFont typeface="Arial" pitchFamily="34" charset="0"/>
              <a:buChar char="•"/>
            </a:pPr>
            <a:r>
              <a:rPr lang="fa-IR" sz="2000" dirty="0" smtClean="0">
                <a:cs typeface="B Nazanin" pitchFamily="2" charset="-78"/>
              </a:rPr>
              <a:t> نام دیگر ان قضیه است.</a:t>
            </a:r>
          </a:p>
          <a:p>
            <a:pPr algn="justLow" rtl="1">
              <a:buFont typeface="Arial" pitchFamily="34" charset="0"/>
              <a:buChar char="•"/>
            </a:pPr>
            <a:r>
              <a:rPr lang="fa-IR" sz="2000" dirty="0" smtClean="0">
                <a:cs typeface="B Nazanin" pitchFamily="2" charset="-78"/>
              </a:rPr>
              <a:t> انسان فانی است، مجموع زوایای داخلی مثلث 180 درجه می باشد.</a:t>
            </a:r>
          </a:p>
          <a:p>
            <a:pPr algn="justLow"/>
            <a:endParaRPr lang="en-US" sz="2000" dirty="0">
              <a:cs typeface="B Nazanin" pitchFamily="2" charset="-78"/>
            </a:endParaRPr>
          </a:p>
        </p:txBody>
      </p:sp>
    </p:spTree>
  </p:cSld>
  <p:clrMapOvr>
    <a:masterClrMapping/>
  </p:clrMapOvr>
  <p:transition>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a:p>
        </p:txBody>
      </p:sp>
      <p:sp>
        <p:nvSpPr>
          <p:cNvPr id="5" name="Snip Same Side Corner Rectangle 4"/>
          <p:cNvSpPr/>
          <p:nvPr/>
        </p:nvSpPr>
        <p:spPr>
          <a:xfrm>
            <a:off x="457200" y="304800"/>
            <a:ext cx="8229600" cy="6172200"/>
          </a:xfrm>
          <a:prstGeom prst="snip2SameRect">
            <a:avLst/>
          </a:prstGeom>
          <a:ln>
            <a:solidFill>
              <a:srgbClr val="FF33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6" name="TextBox 5"/>
          <p:cNvSpPr txBox="1"/>
          <p:nvPr/>
        </p:nvSpPr>
        <p:spPr>
          <a:xfrm>
            <a:off x="876300" y="1150065"/>
            <a:ext cx="7391400" cy="5016758"/>
          </a:xfrm>
          <a:prstGeom prst="rect">
            <a:avLst/>
          </a:prstGeom>
          <a:noFill/>
        </p:spPr>
        <p:txBody>
          <a:bodyPr wrap="square" numCol="1" rtlCol="0">
            <a:spAutoFit/>
          </a:bodyPr>
          <a:lstStyle/>
          <a:p>
            <a:pPr lvl="0" algn="justLow" rtl="1"/>
            <a:r>
              <a:rPr lang="fa-IR" sz="2000" b="1" dirty="0" smtClean="0">
                <a:solidFill>
                  <a:srgbClr val="FF3300"/>
                </a:solidFill>
                <a:cs typeface="B Nazanin" pitchFamily="2" charset="-78"/>
              </a:rPr>
              <a:t>تعریف: </a:t>
            </a:r>
            <a:r>
              <a:rPr lang="fa-IR" sz="2000" dirty="0" smtClean="0">
                <a:cs typeface="B Nazanin" pitchFamily="2" charset="-78"/>
              </a:rPr>
              <a:t>به مجموعه تصورات و مفاهیم معلوم که منجر به شناخت تصور های مجهول می شود.یا به عبارتی دیگر کاری که برای رسیدن به چیستی یک مفهوم صورت می گیرد.در تعریف روش صحیح تعریف کردن بیان می شود مانند: قطعه ی زمینی که اطراف ان را اب فرا گرفته است در تعریف جزیره</a:t>
            </a:r>
          </a:p>
          <a:p>
            <a:pPr lvl="0" algn="justLow" rtl="1"/>
            <a:endParaRPr lang="fa-IR" sz="2000" dirty="0" smtClean="0">
              <a:cs typeface="B Nazanin" pitchFamily="2" charset="-78"/>
            </a:endParaRPr>
          </a:p>
          <a:p>
            <a:pPr lvl="0" algn="justLow" rtl="1"/>
            <a:r>
              <a:rPr lang="fa-IR" sz="2000" b="1" dirty="0" smtClean="0">
                <a:solidFill>
                  <a:srgbClr val="FF0000"/>
                </a:solidFill>
                <a:cs typeface="B Nazanin" pitchFamily="2" charset="-78"/>
              </a:rPr>
              <a:t>استدلال: </a:t>
            </a:r>
            <a:r>
              <a:rPr lang="fa-IR" sz="2000" dirty="0" smtClean="0">
                <a:cs typeface="B Nazanin" pitchFamily="2" charset="-78"/>
              </a:rPr>
              <a:t>تصدیقات معلوم که منجر به شناخت تصدیقات مجهول می شود یا به عبارتی دیگر کاری که برای رسیدن به یک حکم و قضاوت جدید صورت می گیرد. در استدلال روش صحیح استدلال کردن بیان می شود. </a:t>
            </a:r>
            <a:r>
              <a:rPr lang="fa-IR" sz="2000" b="1" dirty="0" smtClean="0">
                <a:cs typeface="B Nazanin" pitchFamily="2" charset="-78"/>
              </a:rPr>
              <a:t>مانند:</a:t>
            </a:r>
          </a:p>
          <a:p>
            <a:pPr lvl="0" algn="justLow" rtl="1"/>
            <a:endParaRPr lang="fa-IR" sz="2000" b="1" dirty="0" smtClean="0">
              <a:cs typeface="B Nazanin" pitchFamily="2" charset="-78"/>
            </a:endParaRPr>
          </a:p>
          <a:p>
            <a:pPr lvl="0" algn="justLow" rtl="1"/>
            <a:r>
              <a:rPr lang="fa-IR" sz="2000" b="1" dirty="0" smtClean="0">
                <a:cs typeface="B Nazanin" pitchFamily="2" charset="-78"/>
              </a:rPr>
              <a:t>ایا سقراط فانی است؟                                    ایا جیوه رساناست؟</a:t>
            </a:r>
          </a:p>
          <a:p>
            <a:pPr algn="justLow" rtl="1"/>
            <a:r>
              <a:rPr lang="fa-IR" sz="2000" b="1" dirty="0" smtClean="0">
                <a:cs typeface="B Nazanin" pitchFamily="2" charset="-78"/>
              </a:rPr>
              <a:t>سقراط انسان است.    </a:t>
            </a:r>
            <a:r>
              <a:rPr lang="fa-IR" sz="2000" b="1" dirty="0" smtClean="0">
                <a:solidFill>
                  <a:srgbClr val="FF0000"/>
                </a:solidFill>
                <a:cs typeface="B Nazanin" pitchFamily="2" charset="-78"/>
              </a:rPr>
              <a:t>مقدمه                        </a:t>
            </a:r>
            <a:r>
              <a:rPr lang="fa-IR" sz="2000" b="1" dirty="0" smtClean="0">
                <a:cs typeface="B Nazanin" pitchFamily="2" charset="-78"/>
              </a:rPr>
              <a:t>جیوه فلز است.        </a:t>
            </a:r>
            <a:r>
              <a:rPr lang="fa-IR" sz="2000" b="1" dirty="0" smtClean="0">
                <a:solidFill>
                  <a:srgbClr val="FF0000"/>
                </a:solidFill>
                <a:cs typeface="B Nazanin" pitchFamily="2" charset="-78"/>
              </a:rPr>
              <a:t>مقدمه </a:t>
            </a:r>
            <a:endParaRPr lang="fa-IR" sz="2000" b="1" dirty="0" smtClean="0">
              <a:cs typeface="B Nazanin" pitchFamily="2" charset="-78"/>
            </a:endParaRPr>
          </a:p>
          <a:p>
            <a:pPr lvl="0" algn="justLow" rtl="1"/>
            <a:r>
              <a:rPr lang="fa-IR" sz="2000" b="1" dirty="0" smtClean="0">
                <a:cs typeface="B Nazanin" pitchFamily="2" charset="-78"/>
              </a:rPr>
              <a:t>انسان فانی است.        </a:t>
            </a:r>
            <a:r>
              <a:rPr lang="fa-IR" sz="2000" b="1" dirty="0" smtClean="0">
                <a:solidFill>
                  <a:srgbClr val="FF0000"/>
                </a:solidFill>
                <a:cs typeface="B Nazanin" pitchFamily="2" charset="-78"/>
              </a:rPr>
              <a:t>مقدمه                        </a:t>
            </a:r>
            <a:r>
              <a:rPr lang="fa-IR" sz="2000" b="1" dirty="0" smtClean="0">
                <a:cs typeface="B Nazanin" pitchFamily="2" charset="-78"/>
              </a:rPr>
              <a:t>هر فلزی رساناست.</a:t>
            </a:r>
            <a:r>
              <a:rPr lang="fa-IR" sz="2000" b="1" dirty="0" smtClean="0">
                <a:solidFill>
                  <a:srgbClr val="FF0000"/>
                </a:solidFill>
                <a:cs typeface="B Nazanin" pitchFamily="2" charset="-78"/>
              </a:rPr>
              <a:t>  مقدمه </a:t>
            </a:r>
            <a:endParaRPr lang="fa-IR" sz="2000" b="1" dirty="0" smtClean="0">
              <a:cs typeface="B Nazanin" pitchFamily="2" charset="-78"/>
            </a:endParaRPr>
          </a:p>
          <a:p>
            <a:pPr lvl="0" algn="justLow" rtl="1"/>
            <a:r>
              <a:rPr lang="fa-IR" sz="2000" b="1" dirty="0" smtClean="0">
                <a:cs typeface="B Nazanin" pitchFamily="2" charset="-78"/>
              </a:rPr>
              <a:t>سقراط فانی است.      </a:t>
            </a:r>
            <a:r>
              <a:rPr lang="fa-IR" sz="2000" b="1" dirty="0" smtClean="0">
                <a:solidFill>
                  <a:srgbClr val="FF0000"/>
                </a:solidFill>
                <a:cs typeface="B Nazanin" pitchFamily="2" charset="-78"/>
              </a:rPr>
              <a:t>نتیجه                         </a:t>
            </a:r>
            <a:r>
              <a:rPr lang="fa-IR" sz="2000" b="1" dirty="0" smtClean="0">
                <a:cs typeface="B Nazanin" pitchFamily="2" charset="-78"/>
              </a:rPr>
              <a:t>جیوه رساناست.       </a:t>
            </a:r>
            <a:r>
              <a:rPr lang="fa-IR" sz="2000" b="1" dirty="0" smtClean="0">
                <a:solidFill>
                  <a:srgbClr val="FF0000"/>
                </a:solidFill>
                <a:cs typeface="B Nazanin" pitchFamily="2" charset="-78"/>
              </a:rPr>
              <a:t>نتیجه</a:t>
            </a:r>
          </a:p>
          <a:p>
            <a:pPr lvl="0" algn="justLow" rtl="1"/>
            <a:endParaRPr lang="fa-IR" sz="2000" b="1" dirty="0" smtClean="0">
              <a:solidFill>
                <a:srgbClr val="FF0000"/>
              </a:solidFill>
              <a:cs typeface="B Nazanin" pitchFamily="2" charset="-78"/>
            </a:endParaRPr>
          </a:p>
          <a:p>
            <a:pPr lvl="0" algn="justLow" rtl="1"/>
            <a:r>
              <a:rPr lang="fa-IR" sz="2000" b="1" dirty="0" smtClean="0">
                <a:solidFill>
                  <a:srgbClr val="FF0000"/>
                </a:solidFill>
                <a:cs typeface="B Nazanin" pitchFamily="2" charset="-78"/>
              </a:rPr>
              <a:t>نکته: </a:t>
            </a:r>
            <a:r>
              <a:rPr lang="fa-IR" sz="2000" b="1" dirty="0" smtClean="0">
                <a:cs typeface="B Nazanin" pitchFamily="2" charset="-78"/>
              </a:rPr>
              <a:t>از دل استدلال نتیجه بیرون می اید</a:t>
            </a:r>
            <a:endParaRPr lang="fa-IR" sz="2000" b="1" dirty="0" smtClean="0">
              <a:solidFill>
                <a:srgbClr val="FF0000"/>
              </a:solidFill>
              <a:cs typeface="B Nazanin" pitchFamily="2" charset="-78"/>
            </a:endParaRPr>
          </a:p>
          <a:p>
            <a:pPr lvl="0" algn="justLow" rtl="1"/>
            <a:endParaRPr lang="fa-IR" sz="2000" b="1" dirty="0" smtClean="0">
              <a:solidFill>
                <a:srgbClr val="FF0000"/>
              </a:solidFill>
              <a:cs typeface="B Nazanin" pitchFamily="2" charset="-78"/>
            </a:endParaRPr>
          </a:p>
        </p:txBody>
      </p:sp>
      <p:sp>
        <p:nvSpPr>
          <p:cNvPr id="8" name="TextBox 7"/>
          <p:cNvSpPr txBox="1"/>
          <p:nvPr/>
        </p:nvSpPr>
        <p:spPr>
          <a:xfrm>
            <a:off x="1143000" y="609600"/>
            <a:ext cx="6705600" cy="523220"/>
          </a:xfrm>
          <a:prstGeom prst="rect">
            <a:avLst/>
          </a:prstGeom>
          <a:noFill/>
        </p:spPr>
        <p:txBody>
          <a:bodyPr wrap="square" rtlCol="0">
            <a:spAutoFit/>
          </a:bodyPr>
          <a:lstStyle/>
          <a:p>
            <a:pPr algn="ctr" rtl="1"/>
            <a:r>
              <a:rPr lang="fa-IR" sz="2800" b="1" dirty="0" smtClean="0">
                <a:solidFill>
                  <a:srgbClr val="FF3300"/>
                </a:solidFill>
                <a:cs typeface="B Nazanin" pitchFamily="2" charset="-78"/>
              </a:rPr>
              <a:t>دو حیطه اصلی منطق:    </a:t>
            </a:r>
            <a:r>
              <a:rPr lang="fa-IR" sz="2800" dirty="0" smtClean="0">
                <a:solidFill>
                  <a:srgbClr val="FF3300"/>
                </a:solidFill>
                <a:cs typeface="B Nazanin" pitchFamily="2" charset="-78"/>
              </a:rPr>
              <a:t>1- </a:t>
            </a:r>
            <a:r>
              <a:rPr lang="fa-IR" sz="2800" dirty="0" smtClean="0">
                <a:cs typeface="B Nazanin" pitchFamily="2" charset="-78"/>
              </a:rPr>
              <a:t>تعریف</a:t>
            </a:r>
            <a:r>
              <a:rPr lang="fa-IR" sz="2800" dirty="0" smtClean="0">
                <a:solidFill>
                  <a:srgbClr val="FF3300"/>
                </a:solidFill>
                <a:cs typeface="B Nazanin" pitchFamily="2" charset="-78"/>
              </a:rPr>
              <a:t>      2-</a:t>
            </a:r>
            <a:r>
              <a:rPr lang="fa-IR" sz="2800" dirty="0" smtClean="0">
                <a:cs typeface="B Nazanin" pitchFamily="2" charset="-78"/>
              </a:rPr>
              <a:t> استدلال</a:t>
            </a:r>
            <a:endParaRPr lang="en-US" sz="2800" dirty="0">
              <a:cs typeface="B Nazanin" pitchFamily="2" charset="-78"/>
            </a:endParaRPr>
          </a:p>
        </p:txBody>
      </p:sp>
      <p:sp>
        <p:nvSpPr>
          <p:cNvPr id="17" name="Left Brace 16"/>
          <p:cNvSpPr/>
          <p:nvPr/>
        </p:nvSpPr>
        <p:spPr>
          <a:xfrm>
            <a:off x="6047806" y="3886200"/>
            <a:ext cx="45719" cy="457200"/>
          </a:xfrm>
          <a:prstGeom prst="leftBrace">
            <a:avLst/>
          </a:prstGeom>
        </p:spPr>
        <p:style>
          <a:lnRef idx="1">
            <a:schemeClr val="dk1"/>
          </a:lnRef>
          <a:fillRef idx="0">
            <a:schemeClr val="dk1"/>
          </a:fillRef>
          <a:effectRef idx="0">
            <a:schemeClr val="dk1"/>
          </a:effectRef>
          <a:fontRef idx="minor">
            <a:schemeClr val="tx1"/>
          </a:fontRef>
        </p:style>
        <p:txBody>
          <a:bodyPr rtlCol="1" anchor="ctr"/>
          <a:lstStyle/>
          <a:p>
            <a:pPr algn="ctr"/>
            <a:endParaRPr lang="fa-IR"/>
          </a:p>
        </p:txBody>
      </p:sp>
      <p:sp>
        <p:nvSpPr>
          <p:cNvPr id="18" name="Left Brace 17"/>
          <p:cNvSpPr/>
          <p:nvPr/>
        </p:nvSpPr>
        <p:spPr>
          <a:xfrm>
            <a:off x="2552700" y="3886200"/>
            <a:ext cx="342900" cy="338554"/>
          </a:xfrm>
          <a:prstGeom prst="leftBrace">
            <a:avLst/>
          </a:prstGeom>
        </p:spPr>
        <p:style>
          <a:lnRef idx="1">
            <a:schemeClr val="dk1"/>
          </a:lnRef>
          <a:fillRef idx="0">
            <a:schemeClr val="dk1"/>
          </a:fillRef>
          <a:effectRef idx="0">
            <a:schemeClr val="dk1"/>
          </a:effectRef>
          <a:fontRef idx="minor">
            <a:schemeClr val="tx1"/>
          </a:fontRef>
        </p:style>
        <p:txBody>
          <a:bodyPr rtlCol="1" anchor="ctr"/>
          <a:lstStyle/>
          <a:p>
            <a:pPr algn="ctr"/>
            <a:endParaRPr lang="fa-IR"/>
          </a:p>
        </p:txBody>
      </p:sp>
      <p:sp>
        <p:nvSpPr>
          <p:cNvPr id="19" name="TextBox 18"/>
          <p:cNvSpPr txBox="1"/>
          <p:nvPr/>
        </p:nvSpPr>
        <p:spPr>
          <a:xfrm flipH="1">
            <a:off x="1524000" y="3930732"/>
            <a:ext cx="788668" cy="338554"/>
          </a:xfrm>
          <a:prstGeom prst="rect">
            <a:avLst/>
          </a:prstGeom>
          <a:noFill/>
        </p:spPr>
        <p:txBody>
          <a:bodyPr wrap="square" rtlCol="1">
            <a:spAutoFit/>
          </a:bodyPr>
          <a:lstStyle/>
          <a:p>
            <a:r>
              <a:rPr lang="fa-IR" sz="1600" dirty="0" smtClean="0"/>
              <a:t>استدلال</a:t>
            </a:r>
            <a:endParaRPr lang="fa-IR" sz="1600" dirty="0"/>
          </a:p>
        </p:txBody>
      </p:sp>
      <p:sp>
        <p:nvSpPr>
          <p:cNvPr id="20" name="TextBox 19"/>
          <p:cNvSpPr txBox="1"/>
          <p:nvPr/>
        </p:nvSpPr>
        <p:spPr>
          <a:xfrm>
            <a:off x="5410200" y="3886200"/>
            <a:ext cx="685800" cy="338554"/>
          </a:xfrm>
          <a:prstGeom prst="rect">
            <a:avLst/>
          </a:prstGeom>
          <a:noFill/>
        </p:spPr>
        <p:txBody>
          <a:bodyPr wrap="square" rtlCol="1">
            <a:spAutoFit/>
          </a:bodyPr>
          <a:lstStyle/>
          <a:p>
            <a:r>
              <a:rPr lang="fa-IR" sz="1600" dirty="0" smtClean="0"/>
              <a:t>استدلال</a:t>
            </a:r>
            <a:endParaRPr lang="fa-IR" sz="1600" dirty="0"/>
          </a:p>
        </p:txBody>
      </p:sp>
    </p:spTree>
  </p:cSld>
  <p:clrMapOvr>
    <a:masterClrMapping/>
  </p:clrMapOvr>
  <p:transition>
    <p:pull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
        <p:nvSpPr>
          <p:cNvPr id="4" name="Round Diagonal Corner Rectangle 3"/>
          <p:cNvSpPr/>
          <p:nvPr/>
        </p:nvSpPr>
        <p:spPr>
          <a:xfrm>
            <a:off x="457200" y="304800"/>
            <a:ext cx="8229600" cy="6172200"/>
          </a:xfrm>
          <a:prstGeom prst="round2DiagRect">
            <a:avLst/>
          </a:prstGeom>
          <a:ln>
            <a:solidFill>
              <a:srgbClr val="FFCC00"/>
            </a:solidFill>
            <a:prstDash val="lgDash"/>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dirty="0"/>
          </a:p>
        </p:txBody>
      </p:sp>
      <p:sp>
        <p:nvSpPr>
          <p:cNvPr id="5" name="TextBox 4"/>
          <p:cNvSpPr txBox="1"/>
          <p:nvPr/>
        </p:nvSpPr>
        <p:spPr>
          <a:xfrm>
            <a:off x="1066800" y="762000"/>
            <a:ext cx="7391400" cy="4708981"/>
          </a:xfrm>
          <a:prstGeom prst="rect">
            <a:avLst/>
          </a:prstGeom>
          <a:noFill/>
        </p:spPr>
        <p:txBody>
          <a:bodyPr wrap="square" rtlCol="0">
            <a:spAutoFit/>
          </a:bodyPr>
          <a:lstStyle/>
          <a:p>
            <a:pPr algn="just" rtl="1"/>
            <a:r>
              <a:rPr lang="fa-IR" sz="2000" dirty="0" smtClean="0">
                <a:solidFill>
                  <a:schemeClr val="accent3"/>
                </a:solidFill>
                <a:cs typeface="B Nazanin" pitchFamily="2" charset="-78"/>
              </a:rPr>
              <a:t>به کمک تعریف از تصور های معلوم به شناخت تصور های مجهول و به کمک استدلال از تصدیق های معلوم به کشف تصدیق های مجهول دست می یابیم. </a:t>
            </a:r>
          </a:p>
          <a:p>
            <a:pPr algn="just" rtl="1"/>
            <a:r>
              <a:rPr lang="fa-IR" sz="2000" dirty="0" smtClean="0">
                <a:solidFill>
                  <a:schemeClr val="accent3"/>
                </a:solidFill>
                <a:cs typeface="B Nazanin" pitchFamily="2" charset="-78"/>
              </a:rPr>
              <a:t>                   </a:t>
            </a:r>
          </a:p>
          <a:p>
            <a:pPr algn="just" rtl="1"/>
            <a:r>
              <a:rPr lang="fa-IR" sz="2000" dirty="0" smtClean="0">
                <a:cs typeface="B Nazanin" pitchFamily="2" charset="-78"/>
              </a:rPr>
              <a:t>                   تصور های معلوم</a:t>
            </a:r>
          </a:p>
          <a:p>
            <a:pPr algn="just" rtl="1"/>
            <a:r>
              <a:rPr lang="fa-IR" sz="2000" dirty="0" smtClean="0">
                <a:cs typeface="B Nazanin" pitchFamily="2" charset="-78"/>
              </a:rPr>
              <a:t>تصور</a:t>
            </a:r>
          </a:p>
          <a:p>
            <a:pPr algn="just" rtl="1"/>
            <a:r>
              <a:rPr lang="fa-IR" sz="2000" dirty="0" smtClean="0">
                <a:solidFill>
                  <a:schemeClr val="accent3"/>
                </a:solidFill>
                <a:cs typeface="B Nazanin" pitchFamily="2" charset="-78"/>
              </a:rPr>
              <a:t>                 </a:t>
            </a:r>
          </a:p>
          <a:p>
            <a:pPr algn="just" rtl="1"/>
            <a:r>
              <a:rPr lang="fa-IR" sz="2000" dirty="0" smtClean="0">
                <a:cs typeface="B Nazanin" pitchFamily="2" charset="-78"/>
              </a:rPr>
              <a:t>                 تصور های مجهول</a:t>
            </a:r>
          </a:p>
          <a:p>
            <a:pPr algn="just" rtl="1"/>
            <a:endParaRPr lang="fa-IR" sz="2000" dirty="0" smtClean="0">
              <a:solidFill>
                <a:schemeClr val="accent3"/>
              </a:solidFill>
              <a:cs typeface="B Nazanin" pitchFamily="2" charset="-78"/>
            </a:endParaRPr>
          </a:p>
          <a:p>
            <a:pPr algn="just" rtl="1"/>
            <a:endParaRPr lang="fa-IR" sz="2000" dirty="0" smtClean="0">
              <a:solidFill>
                <a:schemeClr val="accent3"/>
              </a:solidFill>
              <a:cs typeface="B Nazanin" pitchFamily="2" charset="-78"/>
            </a:endParaRPr>
          </a:p>
          <a:p>
            <a:pPr algn="just" rtl="1"/>
            <a:r>
              <a:rPr lang="fa-IR" sz="2000" dirty="0" smtClean="0">
                <a:solidFill>
                  <a:schemeClr val="accent3"/>
                </a:solidFill>
                <a:cs typeface="B Nazanin" pitchFamily="2" charset="-78"/>
              </a:rPr>
              <a:t> </a:t>
            </a:r>
          </a:p>
          <a:p>
            <a:pPr algn="just" rtl="1"/>
            <a:endParaRPr lang="fa-IR" sz="2000" dirty="0" smtClean="0">
              <a:solidFill>
                <a:schemeClr val="accent3"/>
              </a:solidFill>
              <a:cs typeface="B Nazanin" pitchFamily="2" charset="-78"/>
            </a:endParaRPr>
          </a:p>
          <a:p>
            <a:pPr algn="just" rtl="1"/>
            <a:r>
              <a:rPr lang="fa-IR" sz="2000" dirty="0" smtClean="0">
                <a:cs typeface="B Nazanin" pitchFamily="2" charset="-78"/>
              </a:rPr>
              <a:t>                     تصدیق های معلوم</a:t>
            </a:r>
          </a:p>
          <a:p>
            <a:pPr algn="just" rtl="1"/>
            <a:r>
              <a:rPr lang="fa-IR" sz="2000" dirty="0" smtClean="0">
                <a:cs typeface="B Nazanin" pitchFamily="2" charset="-78"/>
              </a:rPr>
              <a:t>تصدیق</a:t>
            </a:r>
          </a:p>
          <a:p>
            <a:pPr algn="just" rtl="1"/>
            <a:endParaRPr lang="fa-IR" sz="2000" dirty="0" smtClean="0">
              <a:cs typeface="B Nazanin" pitchFamily="2" charset="-78"/>
            </a:endParaRPr>
          </a:p>
          <a:p>
            <a:pPr algn="just" rtl="1"/>
            <a:r>
              <a:rPr lang="fa-IR" sz="2000" dirty="0" smtClean="0">
                <a:cs typeface="B Nazanin" pitchFamily="2" charset="-78"/>
              </a:rPr>
              <a:t>                    تصدیق های مجهول</a:t>
            </a:r>
            <a:endParaRPr lang="en-US" sz="2000" dirty="0">
              <a:cs typeface="B Nazanin" pitchFamily="2" charset="-78"/>
            </a:endParaRPr>
          </a:p>
        </p:txBody>
      </p:sp>
      <p:cxnSp>
        <p:nvCxnSpPr>
          <p:cNvPr id="9" name="Straight Connector 8"/>
          <p:cNvCxnSpPr/>
          <p:nvPr/>
        </p:nvCxnSpPr>
        <p:spPr>
          <a:xfrm>
            <a:off x="7315200" y="1905000"/>
            <a:ext cx="609600" cy="381000"/>
          </a:xfrm>
          <a:prstGeom prst="line">
            <a:avLst/>
          </a:prstGeom>
        </p:spPr>
        <p:style>
          <a:lnRef idx="2">
            <a:schemeClr val="accent3"/>
          </a:lnRef>
          <a:fillRef idx="0">
            <a:schemeClr val="accent3"/>
          </a:fillRef>
          <a:effectRef idx="1">
            <a:schemeClr val="accent3"/>
          </a:effectRef>
          <a:fontRef idx="minor">
            <a:schemeClr val="tx1"/>
          </a:fontRef>
        </p:style>
      </p:cxnSp>
      <p:cxnSp>
        <p:nvCxnSpPr>
          <p:cNvPr id="12" name="Straight Connector 11"/>
          <p:cNvCxnSpPr/>
          <p:nvPr/>
        </p:nvCxnSpPr>
        <p:spPr>
          <a:xfrm flipV="1">
            <a:off x="7391400" y="2286000"/>
            <a:ext cx="533400" cy="457200"/>
          </a:xfrm>
          <a:prstGeom prst="line">
            <a:avLst/>
          </a:prstGeom>
        </p:spPr>
        <p:style>
          <a:lnRef idx="2">
            <a:schemeClr val="accent3"/>
          </a:lnRef>
          <a:fillRef idx="0">
            <a:schemeClr val="accent3"/>
          </a:fillRef>
          <a:effectRef idx="1">
            <a:schemeClr val="accent3"/>
          </a:effectRef>
          <a:fontRef idx="minor">
            <a:schemeClr val="tx1"/>
          </a:fontRef>
        </p:style>
      </p:cxnSp>
      <p:sp>
        <p:nvSpPr>
          <p:cNvPr id="21" name="Curved Right Arrow 20"/>
          <p:cNvSpPr/>
          <p:nvPr/>
        </p:nvSpPr>
        <p:spPr>
          <a:xfrm>
            <a:off x="4953000" y="4267200"/>
            <a:ext cx="457200" cy="1066800"/>
          </a:xfrm>
          <a:prstGeom prst="curvedRightArrow">
            <a:avLst/>
          </a:prstGeom>
        </p:spPr>
        <p:style>
          <a:lnRef idx="1">
            <a:schemeClr val="accent3"/>
          </a:lnRef>
          <a:fillRef idx="2">
            <a:schemeClr val="accent3"/>
          </a:fillRef>
          <a:effectRef idx="1">
            <a:schemeClr val="accent3"/>
          </a:effectRef>
          <a:fontRef idx="minor">
            <a:schemeClr val="dk1"/>
          </a:fontRef>
        </p:style>
        <p:txBody>
          <a:bodyPr rtlCol="1" anchor="ctr"/>
          <a:lstStyle/>
          <a:p>
            <a:pPr algn="ctr"/>
            <a:endParaRPr lang="fa-IR">
              <a:solidFill>
                <a:schemeClr val="tx1"/>
              </a:solidFill>
            </a:endParaRPr>
          </a:p>
        </p:txBody>
      </p:sp>
      <p:sp>
        <p:nvSpPr>
          <p:cNvPr id="22" name="TextBox 21"/>
          <p:cNvSpPr txBox="1"/>
          <p:nvPr/>
        </p:nvSpPr>
        <p:spPr>
          <a:xfrm>
            <a:off x="3657600" y="2209800"/>
            <a:ext cx="1371600" cy="369332"/>
          </a:xfrm>
          <a:prstGeom prst="rect">
            <a:avLst/>
          </a:prstGeom>
          <a:noFill/>
        </p:spPr>
        <p:txBody>
          <a:bodyPr wrap="square" rtlCol="1">
            <a:spAutoFit/>
          </a:bodyPr>
          <a:lstStyle/>
          <a:p>
            <a:r>
              <a:rPr lang="fa-IR" dirty="0" smtClean="0">
                <a:solidFill>
                  <a:schemeClr val="accent3"/>
                </a:solidFill>
              </a:rPr>
              <a:t>به کمک تعریف</a:t>
            </a:r>
            <a:endParaRPr lang="fa-IR" dirty="0">
              <a:solidFill>
                <a:schemeClr val="accent3"/>
              </a:solidFill>
            </a:endParaRPr>
          </a:p>
        </p:txBody>
      </p:sp>
      <p:cxnSp>
        <p:nvCxnSpPr>
          <p:cNvPr id="23" name="Straight Connector 22"/>
          <p:cNvCxnSpPr/>
          <p:nvPr/>
        </p:nvCxnSpPr>
        <p:spPr>
          <a:xfrm>
            <a:off x="7162800" y="4343400"/>
            <a:ext cx="609600" cy="381000"/>
          </a:xfrm>
          <a:prstGeom prst="line">
            <a:avLst/>
          </a:prstGeom>
        </p:spPr>
        <p:style>
          <a:lnRef idx="2">
            <a:schemeClr val="accent3"/>
          </a:lnRef>
          <a:fillRef idx="0">
            <a:schemeClr val="accent3"/>
          </a:fillRef>
          <a:effectRef idx="1">
            <a:schemeClr val="accent3"/>
          </a:effectRef>
          <a:fontRef idx="minor">
            <a:schemeClr val="tx1"/>
          </a:fontRef>
        </p:style>
      </p:cxnSp>
      <p:cxnSp>
        <p:nvCxnSpPr>
          <p:cNvPr id="24" name="Straight Connector 23"/>
          <p:cNvCxnSpPr/>
          <p:nvPr/>
        </p:nvCxnSpPr>
        <p:spPr>
          <a:xfrm flipV="1">
            <a:off x="7239000" y="4724400"/>
            <a:ext cx="533400" cy="457200"/>
          </a:xfrm>
          <a:prstGeom prst="line">
            <a:avLst/>
          </a:prstGeom>
        </p:spPr>
        <p:style>
          <a:lnRef idx="2">
            <a:schemeClr val="accent3"/>
          </a:lnRef>
          <a:fillRef idx="0">
            <a:schemeClr val="accent3"/>
          </a:fillRef>
          <a:effectRef idx="1">
            <a:schemeClr val="accent3"/>
          </a:effectRef>
          <a:fontRef idx="minor">
            <a:schemeClr val="tx1"/>
          </a:fontRef>
        </p:style>
      </p:cxnSp>
      <p:sp>
        <p:nvSpPr>
          <p:cNvPr id="25" name="Curved Right Arrow 24"/>
          <p:cNvSpPr/>
          <p:nvPr/>
        </p:nvSpPr>
        <p:spPr>
          <a:xfrm>
            <a:off x="5257800" y="1828800"/>
            <a:ext cx="457200" cy="1066800"/>
          </a:xfrm>
          <a:prstGeom prst="curvedRightArrow">
            <a:avLst/>
          </a:prstGeom>
        </p:spPr>
        <p:style>
          <a:lnRef idx="1">
            <a:schemeClr val="accent3"/>
          </a:lnRef>
          <a:fillRef idx="2">
            <a:schemeClr val="accent3"/>
          </a:fillRef>
          <a:effectRef idx="1">
            <a:schemeClr val="accent3"/>
          </a:effectRef>
          <a:fontRef idx="minor">
            <a:schemeClr val="dk1"/>
          </a:fontRef>
        </p:style>
        <p:txBody>
          <a:bodyPr rtlCol="1" anchor="ctr"/>
          <a:lstStyle/>
          <a:p>
            <a:pPr algn="ctr"/>
            <a:endParaRPr lang="fa-IR">
              <a:solidFill>
                <a:schemeClr val="tx1"/>
              </a:solidFill>
            </a:endParaRPr>
          </a:p>
        </p:txBody>
      </p:sp>
      <p:sp>
        <p:nvSpPr>
          <p:cNvPr id="26" name="TextBox 25"/>
          <p:cNvSpPr txBox="1"/>
          <p:nvPr/>
        </p:nvSpPr>
        <p:spPr>
          <a:xfrm>
            <a:off x="3276600" y="4572000"/>
            <a:ext cx="1447800" cy="369332"/>
          </a:xfrm>
          <a:prstGeom prst="rect">
            <a:avLst/>
          </a:prstGeom>
          <a:noFill/>
        </p:spPr>
        <p:txBody>
          <a:bodyPr wrap="square" rtlCol="1">
            <a:spAutoFit/>
          </a:bodyPr>
          <a:lstStyle/>
          <a:p>
            <a:r>
              <a:rPr lang="fa-IR" dirty="0" smtClean="0">
                <a:solidFill>
                  <a:schemeClr val="accent3"/>
                </a:solidFill>
              </a:rPr>
              <a:t>به کمک استدلال</a:t>
            </a:r>
            <a:endParaRPr lang="fa-IR" dirty="0">
              <a:solidFill>
                <a:schemeClr val="accent3"/>
              </a:solidFill>
            </a:endParaRPr>
          </a:p>
        </p:txBody>
      </p:sp>
    </p:spTree>
  </p:cSld>
  <p:clrMapOvr>
    <a:masterClrMapping/>
  </p:clrMapOvr>
  <p:transition>
    <p:pull dir="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2800" dirty="0" smtClean="0">
                <a:cs typeface="B Nazanin" pitchFamily="2" charset="-78"/>
              </a:rPr>
              <a:t>چند نمونه سوال: </a:t>
            </a:r>
            <a:endParaRPr lang="en-US" sz="2800" dirty="0">
              <a:cs typeface="B Nazanin" pitchFamily="2" charset="-78"/>
            </a:endParaRPr>
          </a:p>
        </p:txBody>
      </p:sp>
      <p:sp>
        <p:nvSpPr>
          <p:cNvPr id="3" name="Content Placeholder 2"/>
          <p:cNvSpPr>
            <a:spLocks noGrp="1"/>
          </p:cNvSpPr>
          <p:nvPr>
            <p:ph idx="1"/>
          </p:nvPr>
        </p:nvSpPr>
        <p:spPr/>
        <p:txBody>
          <a:bodyPr>
            <a:normAutofit fontScale="70000" lnSpcReduction="20000"/>
          </a:bodyPr>
          <a:lstStyle/>
          <a:p>
            <a:pPr algn="r" rtl="1"/>
            <a:r>
              <a:rPr lang="fa-IR" dirty="0" smtClean="0"/>
              <a:t>علم منطق در پی ................ است و منطق دانان در صدد ..................... هستند.</a:t>
            </a:r>
          </a:p>
          <a:p>
            <a:pPr algn="r" rtl="1">
              <a:buNone/>
            </a:pPr>
            <a:r>
              <a:rPr lang="fa-IR" dirty="0" smtClean="0"/>
              <a:t>1)جلوگیری از خطای در اندیشه-تشخیص انواع خطاهای ذهنی و راههای مقابله با آن</a:t>
            </a:r>
          </a:p>
          <a:p>
            <a:pPr algn="r" rtl="1">
              <a:buNone/>
            </a:pPr>
            <a:r>
              <a:rPr lang="fa-IR" dirty="0" smtClean="0"/>
              <a:t>2)توسعه ی دانش-شناخت چگونگی طرز کار ذهن</a:t>
            </a:r>
          </a:p>
          <a:p>
            <a:pPr algn="r" rtl="1">
              <a:buNone/>
            </a:pPr>
            <a:r>
              <a:rPr lang="fa-IR" dirty="0" smtClean="0"/>
              <a:t>3)جلوگیری از خطای در استدلال- تشخیص انواع خطاهای تصدیقی و راههای مقابله با آن</a:t>
            </a:r>
          </a:p>
          <a:p>
            <a:pPr algn="r" rtl="1">
              <a:buNone/>
            </a:pPr>
            <a:r>
              <a:rPr lang="fa-IR" dirty="0" smtClean="0"/>
              <a:t>4) جلوگیری از خطای در تعریف- تشخیص انواع خطاهای تصوری و راههای مقابله با آن</a:t>
            </a:r>
          </a:p>
          <a:p>
            <a:pPr algn="r" rtl="1">
              <a:buNone/>
            </a:pPr>
            <a:r>
              <a:rPr lang="fa-IR" dirty="0" smtClean="0"/>
              <a:t/>
            </a:r>
            <a:br>
              <a:rPr lang="fa-IR" dirty="0" smtClean="0"/>
            </a:br>
            <a:endParaRPr lang="fa-IR" dirty="0" smtClean="0"/>
          </a:p>
          <a:p>
            <a:pPr algn="r" rtl="1">
              <a:buNone/>
            </a:pPr>
            <a:r>
              <a:rPr lang="fa-IR" dirty="0" smtClean="0"/>
              <a:t>پاسخ:</a:t>
            </a:r>
          </a:p>
          <a:p>
            <a:pPr algn="r" rtl="1">
              <a:buNone/>
            </a:pPr>
            <a:r>
              <a:rPr lang="fa-IR" dirty="0" smtClean="0"/>
              <a:t>  پاسخ صحیح گزینه ی یک، گزینه ی دو نادرست است چون منطق در پی توسعه ی علوم نیست گزینه سه و چهار هر یک فقط یک قسم از فکر را مطرح کرده اند و کامل نیستند.</a:t>
            </a:r>
          </a:p>
          <a:p>
            <a:pPr marL="514350" indent="-514350" algn="r" rtl="1">
              <a:buFont typeface="Courier New" pitchFamily="49" charset="0"/>
              <a:buChar char="o"/>
            </a:pPr>
            <a:endParaRPr lang="en-US" dirty="0"/>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p:cTn id="7" dur="1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6" end="6"/>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6" end="6"/>
                                            </p:txEl>
                                          </p:spTgt>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3">
                                            <p:txEl>
                                              <p:pRg st="7" end="7"/>
                                            </p:txEl>
                                          </p:spTgt>
                                        </p:tgtEl>
                                        <p:attrNameLst>
                                          <p:attrName>style.visibility</p:attrName>
                                        </p:attrNameLst>
                                      </p:cBhvr>
                                      <p:to>
                                        <p:strVal val="visible"/>
                                      </p:to>
                                    </p:set>
                                    <p:anim calcmode="lin" valueType="num">
                                      <p:cBhvr>
                                        <p:cTn id="13" dur="1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7" end="7"/>
                                            </p:txEl>
                                          </p:spTgt>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3">
                                            <p:txEl>
                                              <p:pRg st="7" end="7"/>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0"/>
            <a:ext cx="8229600" cy="5287963"/>
          </a:xfrm>
        </p:spPr>
        <p:txBody>
          <a:bodyPr>
            <a:normAutofit fontScale="55000" lnSpcReduction="20000"/>
          </a:bodyPr>
          <a:lstStyle/>
          <a:p>
            <a:pPr algn="r" rtl="1"/>
            <a:r>
              <a:rPr lang="fa-IR" sz="4000" dirty="0" smtClean="0"/>
              <a:t>مغالطه و خطاهای ذهنی ناشی از چیست؟</a:t>
            </a:r>
          </a:p>
          <a:p>
            <a:pPr algn="r" rtl="1">
              <a:buNone/>
            </a:pPr>
            <a:r>
              <a:rPr lang="fa-IR" sz="4000" dirty="0" smtClean="0"/>
              <a:t/>
            </a:r>
            <a:br>
              <a:rPr lang="fa-IR" sz="4000" dirty="0" smtClean="0"/>
            </a:br>
            <a:endParaRPr lang="fa-IR" sz="4000" dirty="0" smtClean="0"/>
          </a:p>
          <a:p>
            <a:pPr algn="r" rtl="1">
              <a:buNone/>
            </a:pPr>
            <a:r>
              <a:rPr lang="fa-IR" sz="4000" dirty="0" smtClean="0"/>
              <a:t>1)حکم غلط،استدلال باطل،تصور اشتباه</a:t>
            </a:r>
          </a:p>
          <a:p>
            <a:pPr algn="r" rtl="1">
              <a:buNone/>
            </a:pPr>
            <a:r>
              <a:rPr lang="fa-IR" sz="4000" dirty="0" smtClean="0"/>
              <a:t>2)تصور اشتباه،تعریف غلط،استدلال باطل</a:t>
            </a:r>
          </a:p>
          <a:p>
            <a:pPr algn="r" rtl="1">
              <a:buNone/>
            </a:pPr>
            <a:r>
              <a:rPr lang="fa-IR" sz="4000" dirty="0" smtClean="0"/>
              <a:t>3)حکم غلط،تصور اشتباه،تاثیرات احساسی و روانی</a:t>
            </a:r>
          </a:p>
          <a:p>
            <a:pPr algn="r" rtl="1">
              <a:buNone/>
            </a:pPr>
            <a:r>
              <a:rPr lang="fa-IR" sz="4000" dirty="0" smtClean="0"/>
              <a:t>4)تاثیرات احساسی و روانی،حکم غلط،استدلال ناروا </a:t>
            </a:r>
          </a:p>
          <a:p>
            <a:pPr algn="r" rtl="1">
              <a:buNone/>
            </a:pPr>
            <a:r>
              <a:rPr lang="fa-IR" sz="4000" dirty="0" smtClean="0"/>
              <a:t/>
            </a:r>
            <a:br>
              <a:rPr lang="fa-IR" sz="4000" dirty="0" smtClean="0"/>
            </a:br>
            <a:endParaRPr lang="fa-IR" sz="4000" dirty="0" smtClean="0"/>
          </a:p>
          <a:p>
            <a:pPr algn="r" rtl="1">
              <a:buNone/>
            </a:pPr>
            <a:r>
              <a:rPr lang="fa-IR" sz="4000" dirty="0" smtClean="0"/>
              <a:t>پاسخ:</a:t>
            </a:r>
          </a:p>
          <a:p>
            <a:pPr algn="r" rtl="1">
              <a:buNone/>
            </a:pPr>
            <a:r>
              <a:rPr lang="fa-IR" sz="4000" dirty="0" smtClean="0"/>
              <a:t>پاسخ صحیح گزینه ی سه </a:t>
            </a:r>
          </a:p>
          <a:p>
            <a:pPr algn="r" rtl="1">
              <a:buNone/>
            </a:pPr>
            <a:r>
              <a:rPr lang="fa-IR" sz="4000" dirty="0" smtClean="0"/>
              <a:t>چون مغالطه می تواند ناشی از حکم غلط یا تصور اشتباه باشد و یا ناشی از یکسری تاثیرات روانی، گزینه یک  و چهار نادرست است چون حکم غلط و استدلال نادرست یکی هستند و گزینه دو هم نادرست است چون تصور اشتباه و تعریف غلط مفاهیم یکسانی هستند</a:t>
            </a:r>
          </a:p>
          <a:p>
            <a:pPr algn="r" rtl="1">
              <a:buNone/>
            </a:pPr>
            <a:endParaRPr lang="en-US" dirty="0"/>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Effect transition="in" filter="fade">
                                      <p:cBhvr>
                                        <p:cTn id="7" dur="800" decel="100000"/>
                                        <p:tgtEl>
                                          <p:spTgt spid="3">
                                            <p:txEl>
                                              <p:pRg st="7" end="7"/>
                                            </p:txEl>
                                          </p:spTgt>
                                        </p:tgtEl>
                                      </p:cBhvr>
                                    </p:animEffect>
                                    <p:anim calcmode="lin" valueType="num">
                                      <p:cBhvr>
                                        <p:cTn id="8" dur="800" decel="100000" fill="hold"/>
                                        <p:tgtEl>
                                          <p:spTgt spid="3">
                                            <p:txEl>
                                              <p:pRg st="7" end="7"/>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7" end="7"/>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7" end="7"/>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7" end="7"/>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7" end="7"/>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3">
                                            <p:txEl>
                                              <p:pRg st="8" end="8"/>
                                            </p:txEl>
                                          </p:spTgt>
                                        </p:tgtEl>
                                        <p:attrNameLst>
                                          <p:attrName>style.visibility</p:attrName>
                                        </p:attrNameLst>
                                      </p:cBhvr>
                                      <p:to>
                                        <p:strVal val="visible"/>
                                      </p:to>
                                    </p:set>
                                    <p:animEffect transition="in" filter="fade">
                                      <p:cBhvr>
                                        <p:cTn id="15" dur="800" decel="100000"/>
                                        <p:tgtEl>
                                          <p:spTgt spid="3">
                                            <p:txEl>
                                              <p:pRg st="8" end="8"/>
                                            </p:txEl>
                                          </p:spTgt>
                                        </p:tgtEl>
                                      </p:cBhvr>
                                    </p:animEffect>
                                    <p:anim calcmode="lin" valueType="num">
                                      <p:cBhvr>
                                        <p:cTn id="16" dur="800" decel="100000" fill="hold"/>
                                        <p:tgtEl>
                                          <p:spTgt spid="3">
                                            <p:txEl>
                                              <p:pRg st="8" end="8"/>
                                            </p:txEl>
                                          </p:spTgt>
                                        </p:tgtEl>
                                        <p:attrNameLst>
                                          <p:attrName>style.rotation</p:attrName>
                                        </p:attrNameLst>
                                      </p:cBhvr>
                                      <p:tavLst>
                                        <p:tav tm="0">
                                          <p:val>
                                            <p:fltVal val="-90"/>
                                          </p:val>
                                        </p:tav>
                                        <p:tav tm="100000">
                                          <p:val>
                                            <p:fltVal val="0"/>
                                          </p:val>
                                        </p:tav>
                                      </p:tavLst>
                                    </p:anim>
                                    <p:anim calcmode="lin" valueType="num">
                                      <p:cBhvr>
                                        <p:cTn id="17" dur="800" decel="100000" fill="hold"/>
                                        <p:tgtEl>
                                          <p:spTgt spid="3">
                                            <p:txEl>
                                              <p:pRg st="8" end="8"/>
                                            </p:txEl>
                                          </p:spTgt>
                                        </p:tgtEl>
                                        <p:attrNameLst>
                                          <p:attrName>ppt_x</p:attrName>
                                        </p:attrNameLst>
                                      </p:cBhvr>
                                      <p:tavLst>
                                        <p:tav tm="0">
                                          <p:val>
                                            <p:strVal val="#ppt_x+0.4"/>
                                          </p:val>
                                        </p:tav>
                                        <p:tav tm="100000">
                                          <p:val>
                                            <p:strVal val="#ppt_x-0.05"/>
                                          </p:val>
                                        </p:tav>
                                      </p:tavLst>
                                    </p:anim>
                                    <p:anim calcmode="lin" valueType="num">
                                      <p:cBhvr>
                                        <p:cTn id="18" dur="800" decel="100000" fill="hold"/>
                                        <p:tgtEl>
                                          <p:spTgt spid="3">
                                            <p:txEl>
                                              <p:pRg st="8" end="8"/>
                                            </p:txEl>
                                          </p:spTgt>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3">
                                            <p:txEl>
                                              <p:pRg st="8" end="8"/>
                                            </p:txEl>
                                          </p:spTgt>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3">
                                            <p:txEl>
                                              <p:pRg st="8" end="8"/>
                                            </p:txEl>
                                          </p:spTgt>
                                        </p:tgtEl>
                                        <p:attrNameLst>
                                          <p:attrName>ppt_y</p:attrName>
                                        </p:attrNameLst>
                                      </p:cBhvr>
                                      <p:tavLst>
                                        <p:tav tm="0">
                                          <p:val>
                                            <p:strVal val="#ppt_y+0.1"/>
                                          </p:val>
                                        </p:tav>
                                        <p:tav tm="100000">
                                          <p:val>
                                            <p:strVal val="#ppt_y"/>
                                          </p:val>
                                        </p:tav>
                                      </p:tavLst>
                                    </p:anim>
                                  </p:childTnLst>
                                </p:cTn>
                              </p:par>
                              <p:par>
                                <p:cTn id="21" presetID="30" presetClass="entr" presetSubtype="0" fill="hold" nodeType="withEffect">
                                  <p:stCondLst>
                                    <p:cond delay="0"/>
                                  </p:stCondLst>
                                  <p:childTnLst>
                                    <p:set>
                                      <p:cBhvr>
                                        <p:cTn id="22" dur="1" fill="hold">
                                          <p:stCondLst>
                                            <p:cond delay="0"/>
                                          </p:stCondLst>
                                        </p:cTn>
                                        <p:tgtEl>
                                          <p:spTgt spid="3">
                                            <p:txEl>
                                              <p:pRg st="9" end="9"/>
                                            </p:txEl>
                                          </p:spTgt>
                                        </p:tgtEl>
                                        <p:attrNameLst>
                                          <p:attrName>style.visibility</p:attrName>
                                        </p:attrNameLst>
                                      </p:cBhvr>
                                      <p:to>
                                        <p:strVal val="visible"/>
                                      </p:to>
                                    </p:set>
                                    <p:animEffect transition="in" filter="fade">
                                      <p:cBhvr>
                                        <p:cTn id="23" dur="800" decel="100000"/>
                                        <p:tgtEl>
                                          <p:spTgt spid="3">
                                            <p:txEl>
                                              <p:pRg st="9" end="9"/>
                                            </p:txEl>
                                          </p:spTgt>
                                        </p:tgtEl>
                                      </p:cBhvr>
                                    </p:animEffect>
                                    <p:anim calcmode="lin" valueType="num">
                                      <p:cBhvr>
                                        <p:cTn id="24" dur="800" decel="100000" fill="hold"/>
                                        <p:tgtEl>
                                          <p:spTgt spid="3">
                                            <p:txEl>
                                              <p:pRg st="9" end="9"/>
                                            </p:txEl>
                                          </p:spTgt>
                                        </p:tgtEl>
                                        <p:attrNameLst>
                                          <p:attrName>style.rotation</p:attrName>
                                        </p:attrNameLst>
                                      </p:cBhvr>
                                      <p:tavLst>
                                        <p:tav tm="0">
                                          <p:val>
                                            <p:fltVal val="-90"/>
                                          </p:val>
                                        </p:tav>
                                        <p:tav tm="100000">
                                          <p:val>
                                            <p:fltVal val="0"/>
                                          </p:val>
                                        </p:tav>
                                      </p:tavLst>
                                    </p:anim>
                                    <p:anim calcmode="lin" valueType="num">
                                      <p:cBhvr>
                                        <p:cTn id="25" dur="800" decel="100000" fill="hold"/>
                                        <p:tgtEl>
                                          <p:spTgt spid="3">
                                            <p:txEl>
                                              <p:pRg st="9" end="9"/>
                                            </p:txEl>
                                          </p:spTgt>
                                        </p:tgtEl>
                                        <p:attrNameLst>
                                          <p:attrName>ppt_x</p:attrName>
                                        </p:attrNameLst>
                                      </p:cBhvr>
                                      <p:tavLst>
                                        <p:tav tm="0">
                                          <p:val>
                                            <p:strVal val="#ppt_x+0.4"/>
                                          </p:val>
                                        </p:tav>
                                        <p:tav tm="100000">
                                          <p:val>
                                            <p:strVal val="#ppt_x-0.05"/>
                                          </p:val>
                                        </p:tav>
                                      </p:tavLst>
                                    </p:anim>
                                    <p:anim calcmode="lin" valueType="num">
                                      <p:cBhvr>
                                        <p:cTn id="26" dur="800" decel="100000" fill="hold"/>
                                        <p:tgtEl>
                                          <p:spTgt spid="3">
                                            <p:txEl>
                                              <p:pRg st="9" end="9"/>
                                            </p:txEl>
                                          </p:spTgt>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3">
                                            <p:txEl>
                                              <p:pRg st="9" end="9"/>
                                            </p:txEl>
                                          </p:spTgt>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3">
                                            <p:txEl>
                                              <p:pRg st="9" end="9"/>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62000"/>
            <a:ext cx="8229600" cy="5364163"/>
          </a:xfrm>
        </p:spPr>
        <p:txBody>
          <a:bodyPr>
            <a:normAutofit lnSpcReduction="10000"/>
          </a:bodyPr>
          <a:lstStyle/>
          <a:p>
            <a:pPr algn="r" rtl="1"/>
            <a:r>
              <a:rPr lang="fa-IR" sz="2400" dirty="0" smtClean="0"/>
              <a:t>وظیفه ی علم منطق چیست؟</a:t>
            </a:r>
          </a:p>
          <a:p>
            <a:pPr algn="r" rtl="1">
              <a:buNone/>
            </a:pPr>
            <a:endParaRPr lang="fa-IR" sz="2400" dirty="0" smtClean="0"/>
          </a:p>
          <a:p>
            <a:pPr algn="r" rtl="1">
              <a:buNone/>
            </a:pPr>
            <a:r>
              <a:rPr lang="fa-IR" sz="2400" dirty="0" smtClean="0"/>
              <a:t>1)ابداع شیوه ی تفکر وارائه ی راهکار جهت  توفیق بر مغالطه </a:t>
            </a:r>
          </a:p>
          <a:p>
            <a:pPr algn="r" rtl="1">
              <a:buNone/>
            </a:pPr>
            <a:r>
              <a:rPr lang="fa-IR" sz="2400" dirty="0" smtClean="0"/>
              <a:t>2)بیان قوانین حاکم بر ذهن و روشهای جلوگیری از مغالطه و پاسخ به مغالطات </a:t>
            </a:r>
          </a:p>
          <a:p>
            <a:pPr algn="r" rtl="1">
              <a:buNone/>
            </a:pPr>
            <a:r>
              <a:rPr lang="fa-IR" sz="2400" dirty="0" smtClean="0"/>
              <a:t>3)آموزش شیوه ی درست اندیشیدن و بیان انواع مغالطه</a:t>
            </a:r>
          </a:p>
          <a:p>
            <a:pPr algn="r" rtl="1">
              <a:buNone/>
            </a:pPr>
            <a:r>
              <a:rPr lang="fa-IR" sz="2400" dirty="0" smtClean="0"/>
              <a:t>4)کمک به انسان برای فهم مسائل فلسفی و توفیق بر مغالطه</a:t>
            </a:r>
            <a:r>
              <a:rPr lang="en-US" sz="2400" dirty="0" smtClean="0"/>
              <a:t/>
            </a:r>
            <a:br>
              <a:rPr lang="en-US" sz="2400" dirty="0" smtClean="0"/>
            </a:br>
            <a:endParaRPr lang="fa-IR" sz="2400" dirty="0" smtClean="0"/>
          </a:p>
          <a:p>
            <a:pPr algn="r" rtl="1">
              <a:buNone/>
            </a:pPr>
            <a:endParaRPr lang="en-US" sz="2400" dirty="0" smtClean="0"/>
          </a:p>
          <a:p>
            <a:pPr algn="r" rtl="1">
              <a:buNone/>
            </a:pPr>
            <a:r>
              <a:rPr lang="fa-IR" sz="2400" dirty="0" smtClean="0"/>
              <a:t>پاسخ</a:t>
            </a:r>
          </a:p>
          <a:p>
            <a:pPr algn="r" rtl="1">
              <a:buNone/>
            </a:pPr>
            <a:r>
              <a:rPr lang="fa-IR" sz="2400" dirty="0" smtClean="0"/>
              <a:t>پاسخ صحیح گزینه ی دو </a:t>
            </a:r>
          </a:p>
          <a:p>
            <a:pPr algn="r" rtl="1">
              <a:buNone/>
            </a:pPr>
            <a:r>
              <a:rPr lang="fa-IR" sz="2400" dirty="0" smtClean="0"/>
              <a:t>چون همه ی موارد ذکر شده گزینه دو نادرست چون وظیفه ی منطق ابداع تفکر نیست گزینه ی سه نادرست چون کار منطق فقط بیان انواع مغالطه نیست گزینه ی چهار نادرست چون منطق صرفا ابزار فلسفه نیست.</a:t>
            </a:r>
          </a:p>
          <a:p>
            <a:pPr algn="r" rtl="1"/>
            <a:endParaRPr lang="en-US" dirty="0"/>
          </a:p>
        </p:txBody>
      </p:sp>
    </p:spTree>
  </p:cSld>
  <p:clrMapOvr>
    <a:masterClrMapping/>
  </p:clrMapOvr>
  <p:transition>
    <p:cover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7" end="7"/>
                                            </p:txEl>
                                          </p:spTgt>
                                        </p:tgtEl>
                                        <p:attrNameLst>
                                          <p:attrName>style.visibility</p:attrName>
                                        </p:attrNameLst>
                                      </p:cBhvr>
                                      <p:to>
                                        <p:strVal val="visible"/>
                                      </p:to>
                                    </p:set>
                                    <p:anim calcmode="lin" valueType="num">
                                      <p:cBhvr additive="base">
                                        <p:cTn id="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7" end="7"/>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8" end="8"/>
                                            </p:txEl>
                                          </p:spTgt>
                                        </p:tgtEl>
                                        <p:attrNameLst>
                                          <p:attrName>style.visibility</p:attrName>
                                        </p:attrNameLst>
                                      </p:cBhvr>
                                      <p:to>
                                        <p:strVal val="visible"/>
                                      </p:to>
                                    </p:set>
                                    <p:anim calcmode="lin" valueType="num">
                                      <p:cBhvr additive="base">
                                        <p:cTn id="1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8" end="8"/>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9" end="9"/>
                                            </p:txEl>
                                          </p:spTgt>
                                        </p:tgtEl>
                                        <p:attrNameLst>
                                          <p:attrName>style.visibility</p:attrName>
                                        </p:attrNameLst>
                                      </p:cBhvr>
                                      <p:to>
                                        <p:strVal val="visible"/>
                                      </p:to>
                                    </p:set>
                                    <p:anim calcmode="lin" valueType="num">
                                      <p:cBhvr additive="base">
                                        <p:cTn id="1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55000" lnSpcReduction="20000"/>
          </a:bodyPr>
          <a:lstStyle/>
          <a:p>
            <a:pPr algn="r" rtl="1">
              <a:buNone/>
            </a:pPr>
            <a:endParaRPr lang="en-US" dirty="0" smtClean="0"/>
          </a:p>
          <a:p>
            <a:pPr algn="r" rtl="1"/>
            <a:r>
              <a:rPr lang="fa-IR" sz="4000" dirty="0" smtClean="0"/>
              <a:t>تصور مجهول را باید از........و تصدیق مجهول را باید از.......به دست آورد.(سراسری 83) </a:t>
            </a:r>
          </a:p>
          <a:p>
            <a:pPr algn="r" rtl="1">
              <a:buNone/>
            </a:pPr>
            <a:r>
              <a:rPr lang="fa-IR" sz="3500" dirty="0" smtClean="0"/>
              <a:t/>
            </a:r>
            <a:br>
              <a:rPr lang="fa-IR" sz="3500" dirty="0" smtClean="0"/>
            </a:br>
            <a:endParaRPr lang="fa-IR" sz="3500" dirty="0" smtClean="0"/>
          </a:p>
          <a:p>
            <a:pPr algn="r" rtl="1">
              <a:buNone/>
            </a:pPr>
            <a:r>
              <a:rPr lang="fa-IR" sz="4000" dirty="0" smtClean="0"/>
              <a:t>1)تصدیق های مجهول-تصورات مجهول        </a:t>
            </a:r>
          </a:p>
          <a:p>
            <a:pPr algn="r" rtl="1">
              <a:buNone/>
            </a:pPr>
            <a:r>
              <a:rPr lang="fa-IR" sz="4000" dirty="0" smtClean="0"/>
              <a:t>2)تصورات مجهول-تصدیقات مجهول</a:t>
            </a:r>
          </a:p>
          <a:p>
            <a:pPr algn="r" rtl="1">
              <a:buNone/>
            </a:pPr>
            <a:r>
              <a:rPr lang="fa-IR" sz="4000" dirty="0" smtClean="0"/>
              <a:t>3)تصدیقات مجهول-تصورات معلوم              </a:t>
            </a:r>
          </a:p>
          <a:p>
            <a:pPr algn="r" rtl="1">
              <a:buNone/>
            </a:pPr>
            <a:r>
              <a:rPr lang="fa-IR" sz="4000" dirty="0" smtClean="0"/>
              <a:t>4)تصورات معلوم-تصدیقهای معلوم </a:t>
            </a:r>
            <a:r>
              <a:rPr lang="en-US" sz="4000" dirty="0" smtClean="0"/>
              <a:t/>
            </a:r>
            <a:br>
              <a:rPr lang="en-US" sz="4000" dirty="0" smtClean="0"/>
            </a:br>
            <a:endParaRPr lang="en-US" sz="4000" dirty="0" smtClean="0"/>
          </a:p>
          <a:p>
            <a:pPr algn="r" rtl="1">
              <a:buNone/>
            </a:pPr>
            <a:endParaRPr lang="en-US" sz="4000" dirty="0" smtClean="0"/>
          </a:p>
          <a:p>
            <a:pPr algn="r" rtl="1">
              <a:buNone/>
            </a:pPr>
            <a:endParaRPr lang="en-US" sz="4000" dirty="0" smtClean="0"/>
          </a:p>
          <a:p>
            <a:pPr algn="r" rtl="1">
              <a:buNone/>
            </a:pPr>
            <a:r>
              <a:rPr lang="en-US" sz="4000" dirty="0" smtClean="0"/>
              <a:t> </a:t>
            </a:r>
            <a:r>
              <a:rPr lang="fa-IR" sz="4000" dirty="0" smtClean="0"/>
              <a:t>پاسخ</a:t>
            </a:r>
            <a:br>
              <a:rPr lang="fa-IR" sz="4000" dirty="0" smtClean="0"/>
            </a:br>
            <a:endParaRPr lang="fa-IR" sz="4000" dirty="0" smtClean="0"/>
          </a:p>
          <a:p>
            <a:pPr algn="r" rtl="1">
              <a:buNone/>
            </a:pPr>
            <a:r>
              <a:rPr lang="fa-IR" sz="4000" dirty="0" smtClean="0"/>
              <a:t>پاسخ صحیح گزینه ی چهار </a:t>
            </a:r>
          </a:p>
          <a:p>
            <a:pPr algn="r" rtl="1">
              <a:buNone/>
            </a:pPr>
            <a:r>
              <a:rPr lang="fa-IR" sz="4000" dirty="0" smtClean="0"/>
              <a:t>تصور مجهول از طریق تصورات معلوم و تصدیق مجهول از طریق تصدیقهای معلوم آشکار می گردد(رد گزینه های یک و سه) گزینه یک به دلیل جابجایی معلوم و مجهول نادرست است.</a:t>
            </a:r>
          </a:p>
          <a:p>
            <a:pPr algn="r" rtl="1"/>
            <a:endParaRPr lang="en-US" dirty="0"/>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fade">
                                      <p:cBhvr>
                                        <p:cTn id="7" dur="800" decel="100000"/>
                                        <p:tgtEl>
                                          <p:spTgt spid="3">
                                            <p:txEl>
                                              <p:pRg st="9" end="9"/>
                                            </p:txEl>
                                          </p:spTgt>
                                        </p:tgtEl>
                                      </p:cBhvr>
                                    </p:animEffect>
                                    <p:anim calcmode="lin" valueType="num">
                                      <p:cBhvr>
                                        <p:cTn id="8" dur="800" decel="100000" fill="hold"/>
                                        <p:tgtEl>
                                          <p:spTgt spid="3">
                                            <p:txEl>
                                              <p:pRg st="9" end="9"/>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3">
                                            <p:txEl>
                                              <p:pRg st="9" end="9"/>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3">
                                            <p:txEl>
                                              <p:pRg st="9" end="9"/>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3">
                                            <p:txEl>
                                              <p:pRg st="9" end="9"/>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3">
                                            <p:txEl>
                                              <p:pRg st="9" end="9"/>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3">
                                            <p:txEl>
                                              <p:pRg st="10" end="10"/>
                                            </p:txEl>
                                          </p:spTgt>
                                        </p:tgtEl>
                                        <p:attrNameLst>
                                          <p:attrName>style.visibility</p:attrName>
                                        </p:attrNameLst>
                                      </p:cBhvr>
                                      <p:to>
                                        <p:strVal val="visible"/>
                                      </p:to>
                                    </p:set>
                                    <p:animEffect transition="in" filter="fade">
                                      <p:cBhvr>
                                        <p:cTn id="15" dur="800" decel="100000"/>
                                        <p:tgtEl>
                                          <p:spTgt spid="3">
                                            <p:txEl>
                                              <p:pRg st="10" end="10"/>
                                            </p:txEl>
                                          </p:spTgt>
                                        </p:tgtEl>
                                      </p:cBhvr>
                                    </p:animEffect>
                                    <p:anim calcmode="lin" valueType="num">
                                      <p:cBhvr>
                                        <p:cTn id="16" dur="800" decel="100000" fill="hold"/>
                                        <p:tgtEl>
                                          <p:spTgt spid="3">
                                            <p:txEl>
                                              <p:pRg st="10" end="10"/>
                                            </p:txEl>
                                          </p:spTgt>
                                        </p:tgtEl>
                                        <p:attrNameLst>
                                          <p:attrName>style.rotation</p:attrName>
                                        </p:attrNameLst>
                                      </p:cBhvr>
                                      <p:tavLst>
                                        <p:tav tm="0">
                                          <p:val>
                                            <p:fltVal val="-90"/>
                                          </p:val>
                                        </p:tav>
                                        <p:tav tm="100000">
                                          <p:val>
                                            <p:fltVal val="0"/>
                                          </p:val>
                                        </p:tav>
                                      </p:tavLst>
                                    </p:anim>
                                    <p:anim calcmode="lin" valueType="num">
                                      <p:cBhvr>
                                        <p:cTn id="17" dur="800" decel="100000" fill="hold"/>
                                        <p:tgtEl>
                                          <p:spTgt spid="3">
                                            <p:txEl>
                                              <p:pRg st="10" end="10"/>
                                            </p:txEl>
                                          </p:spTgt>
                                        </p:tgtEl>
                                        <p:attrNameLst>
                                          <p:attrName>ppt_x</p:attrName>
                                        </p:attrNameLst>
                                      </p:cBhvr>
                                      <p:tavLst>
                                        <p:tav tm="0">
                                          <p:val>
                                            <p:strVal val="#ppt_x+0.4"/>
                                          </p:val>
                                        </p:tav>
                                        <p:tav tm="100000">
                                          <p:val>
                                            <p:strVal val="#ppt_x-0.05"/>
                                          </p:val>
                                        </p:tav>
                                      </p:tavLst>
                                    </p:anim>
                                    <p:anim calcmode="lin" valueType="num">
                                      <p:cBhvr>
                                        <p:cTn id="18" dur="800" decel="100000" fill="hold"/>
                                        <p:tgtEl>
                                          <p:spTgt spid="3">
                                            <p:txEl>
                                              <p:pRg st="10" end="10"/>
                                            </p:txEl>
                                          </p:spTgt>
                                        </p:tgtEl>
                                        <p:attrNameLst>
                                          <p:attrName>ppt_y</p:attrName>
                                        </p:attrNameLst>
                                      </p:cBhvr>
                                      <p:tavLst>
                                        <p:tav tm="0">
                                          <p:val>
                                            <p:strVal val="#ppt_y-0.4"/>
                                          </p:val>
                                        </p:tav>
                                        <p:tav tm="100000">
                                          <p:val>
                                            <p:strVal val="#ppt_y+0.1"/>
                                          </p:val>
                                        </p:tav>
                                      </p:tavLst>
                                    </p:anim>
                                    <p:anim calcmode="lin" valueType="num">
                                      <p:cBhvr>
                                        <p:cTn id="19" dur="200" accel="100000" fill="hold">
                                          <p:stCondLst>
                                            <p:cond delay="800"/>
                                          </p:stCondLst>
                                        </p:cTn>
                                        <p:tgtEl>
                                          <p:spTgt spid="3">
                                            <p:txEl>
                                              <p:pRg st="10" end="10"/>
                                            </p:txEl>
                                          </p:spTgt>
                                        </p:tgtEl>
                                        <p:attrNameLst>
                                          <p:attrName>ppt_x</p:attrName>
                                        </p:attrNameLst>
                                      </p:cBhvr>
                                      <p:tavLst>
                                        <p:tav tm="0">
                                          <p:val>
                                            <p:strVal val="#ppt_x-0.05"/>
                                          </p:val>
                                        </p:tav>
                                        <p:tav tm="100000">
                                          <p:val>
                                            <p:strVal val="#ppt_x"/>
                                          </p:val>
                                        </p:tav>
                                      </p:tavLst>
                                    </p:anim>
                                    <p:anim calcmode="lin" valueType="num">
                                      <p:cBhvr>
                                        <p:cTn id="20" dur="200" accel="100000" fill="hold">
                                          <p:stCondLst>
                                            <p:cond delay="800"/>
                                          </p:stCondLst>
                                        </p:cTn>
                                        <p:tgtEl>
                                          <p:spTgt spid="3">
                                            <p:txEl>
                                              <p:pRg st="10" end="10"/>
                                            </p:txEl>
                                          </p:spTgt>
                                        </p:tgtEl>
                                        <p:attrNameLst>
                                          <p:attrName>ppt_y</p:attrName>
                                        </p:attrNameLst>
                                      </p:cBhvr>
                                      <p:tavLst>
                                        <p:tav tm="0">
                                          <p:val>
                                            <p:strVal val="#ppt_y+0.1"/>
                                          </p:val>
                                        </p:tav>
                                        <p:tav tm="100000">
                                          <p:val>
                                            <p:strVal val="#ppt_y"/>
                                          </p:val>
                                        </p:tav>
                                      </p:tavLst>
                                    </p:anim>
                                  </p:childTnLst>
                                </p:cTn>
                              </p:par>
                              <p:par>
                                <p:cTn id="21" presetID="30" presetClass="entr" presetSubtype="0" fill="hold" nodeType="withEffect">
                                  <p:stCondLst>
                                    <p:cond delay="0"/>
                                  </p:stCondLst>
                                  <p:childTnLst>
                                    <p:set>
                                      <p:cBhvr>
                                        <p:cTn id="22" dur="1" fill="hold">
                                          <p:stCondLst>
                                            <p:cond delay="0"/>
                                          </p:stCondLst>
                                        </p:cTn>
                                        <p:tgtEl>
                                          <p:spTgt spid="3">
                                            <p:txEl>
                                              <p:pRg st="11" end="11"/>
                                            </p:txEl>
                                          </p:spTgt>
                                        </p:tgtEl>
                                        <p:attrNameLst>
                                          <p:attrName>style.visibility</p:attrName>
                                        </p:attrNameLst>
                                      </p:cBhvr>
                                      <p:to>
                                        <p:strVal val="visible"/>
                                      </p:to>
                                    </p:set>
                                    <p:animEffect transition="in" filter="fade">
                                      <p:cBhvr>
                                        <p:cTn id="23" dur="800" decel="100000"/>
                                        <p:tgtEl>
                                          <p:spTgt spid="3">
                                            <p:txEl>
                                              <p:pRg st="11" end="11"/>
                                            </p:txEl>
                                          </p:spTgt>
                                        </p:tgtEl>
                                      </p:cBhvr>
                                    </p:animEffect>
                                    <p:anim calcmode="lin" valueType="num">
                                      <p:cBhvr>
                                        <p:cTn id="24" dur="800" decel="100000" fill="hold"/>
                                        <p:tgtEl>
                                          <p:spTgt spid="3">
                                            <p:txEl>
                                              <p:pRg st="11" end="11"/>
                                            </p:txEl>
                                          </p:spTgt>
                                        </p:tgtEl>
                                        <p:attrNameLst>
                                          <p:attrName>style.rotation</p:attrName>
                                        </p:attrNameLst>
                                      </p:cBhvr>
                                      <p:tavLst>
                                        <p:tav tm="0">
                                          <p:val>
                                            <p:fltVal val="-90"/>
                                          </p:val>
                                        </p:tav>
                                        <p:tav tm="100000">
                                          <p:val>
                                            <p:fltVal val="0"/>
                                          </p:val>
                                        </p:tav>
                                      </p:tavLst>
                                    </p:anim>
                                    <p:anim calcmode="lin" valueType="num">
                                      <p:cBhvr>
                                        <p:cTn id="25" dur="800" decel="100000" fill="hold"/>
                                        <p:tgtEl>
                                          <p:spTgt spid="3">
                                            <p:txEl>
                                              <p:pRg st="11" end="11"/>
                                            </p:txEl>
                                          </p:spTgt>
                                        </p:tgtEl>
                                        <p:attrNameLst>
                                          <p:attrName>ppt_x</p:attrName>
                                        </p:attrNameLst>
                                      </p:cBhvr>
                                      <p:tavLst>
                                        <p:tav tm="0">
                                          <p:val>
                                            <p:strVal val="#ppt_x+0.4"/>
                                          </p:val>
                                        </p:tav>
                                        <p:tav tm="100000">
                                          <p:val>
                                            <p:strVal val="#ppt_x-0.05"/>
                                          </p:val>
                                        </p:tav>
                                      </p:tavLst>
                                    </p:anim>
                                    <p:anim calcmode="lin" valueType="num">
                                      <p:cBhvr>
                                        <p:cTn id="26" dur="800" decel="100000" fill="hold"/>
                                        <p:tgtEl>
                                          <p:spTgt spid="3">
                                            <p:txEl>
                                              <p:pRg st="11" end="11"/>
                                            </p:txEl>
                                          </p:spTgt>
                                        </p:tgtEl>
                                        <p:attrNameLst>
                                          <p:attrName>ppt_y</p:attrName>
                                        </p:attrNameLst>
                                      </p:cBhvr>
                                      <p:tavLst>
                                        <p:tav tm="0">
                                          <p:val>
                                            <p:strVal val="#ppt_y-0.4"/>
                                          </p:val>
                                        </p:tav>
                                        <p:tav tm="100000">
                                          <p:val>
                                            <p:strVal val="#ppt_y+0.1"/>
                                          </p:val>
                                        </p:tav>
                                      </p:tavLst>
                                    </p:anim>
                                    <p:anim calcmode="lin" valueType="num">
                                      <p:cBhvr>
                                        <p:cTn id="27" dur="200" accel="100000" fill="hold">
                                          <p:stCondLst>
                                            <p:cond delay="800"/>
                                          </p:stCondLst>
                                        </p:cTn>
                                        <p:tgtEl>
                                          <p:spTgt spid="3">
                                            <p:txEl>
                                              <p:pRg st="11" end="11"/>
                                            </p:txEl>
                                          </p:spTgt>
                                        </p:tgtEl>
                                        <p:attrNameLst>
                                          <p:attrName>ppt_x</p:attrName>
                                        </p:attrNameLst>
                                      </p:cBhvr>
                                      <p:tavLst>
                                        <p:tav tm="0">
                                          <p:val>
                                            <p:strVal val="#ppt_x-0.05"/>
                                          </p:val>
                                        </p:tav>
                                        <p:tav tm="100000">
                                          <p:val>
                                            <p:strVal val="#ppt_x"/>
                                          </p:val>
                                        </p:tav>
                                      </p:tavLst>
                                    </p:anim>
                                    <p:anim calcmode="lin" valueType="num">
                                      <p:cBhvr>
                                        <p:cTn id="28" dur="200" accel="100000" fill="hold">
                                          <p:stCondLst>
                                            <p:cond delay="800"/>
                                          </p:stCondLst>
                                        </p:cTn>
                                        <p:tgtEl>
                                          <p:spTgt spid="3">
                                            <p:txEl>
                                              <p:pRg st="11" end="11"/>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897563"/>
          </a:xfrm>
        </p:spPr>
        <p:txBody>
          <a:bodyPr>
            <a:normAutofit/>
          </a:bodyPr>
          <a:lstStyle/>
          <a:p>
            <a:pPr algn="r" rtl="1">
              <a:buNone/>
            </a:pPr>
            <a:endParaRPr lang="en-US" sz="2800" dirty="0" smtClean="0"/>
          </a:p>
          <a:p>
            <a:pPr algn="r" rtl="1"/>
            <a:r>
              <a:rPr lang="fa-IR" sz="2200" dirty="0" smtClean="0"/>
              <a:t>کدام یک از موارد زیر به ترتیب تصور و تصدیق است؟</a:t>
            </a:r>
          </a:p>
          <a:p>
            <a:pPr algn="r" rtl="1">
              <a:buNone/>
            </a:pPr>
            <a:endParaRPr lang="fa-IR" sz="2200" dirty="0" smtClean="0"/>
          </a:p>
          <a:p>
            <a:pPr algn="r" rtl="1">
              <a:buNone/>
            </a:pPr>
            <a:r>
              <a:rPr lang="fa-IR" sz="2200" dirty="0" smtClean="0"/>
              <a:t>1)انسان ناطق است- خانه ی ویلایی        </a:t>
            </a:r>
          </a:p>
          <a:p>
            <a:pPr algn="r" rtl="1">
              <a:buNone/>
            </a:pPr>
            <a:r>
              <a:rPr lang="fa-IR" sz="2200" dirty="0" smtClean="0"/>
              <a:t> 2)کتاب منطق- او می آید</a:t>
            </a:r>
          </a:p>
          <a:p>
            <a:pPr algn="r" rtl="1">
              <a:buNone/>
            </a:pPr>
            <a:r>
              <a:rPr lang="fa-IR" sz="2200" dirty="0" smtClean="0"/>
              <a:t>3)کتابی که خواندم-مدرسه ی زیبا            </a:t>
            </a:r>
          </a:p>
          <a:p>
            <a:pPr algn="r" rtl="1">
              <a:buNone/>
            </a:pPr>
            <a:r>
              <a:rPr lang="fa-IR" sz="2200" dirty="0" smtClean="0"/>
              <a:t>4)زمین سیاره است-دماوند بلندترین کوه ایران است</a:t>
            </a:r>
          </a:p>
          <a:p>
            <a:pPr algn="r" rtl="1">
              <a:buNone/>
            </a:pPr>
            <a:r>
              <a:rPr lang="en-US" sz="2200" dirty="0" smtClean="0"/>
              <a:t/>
            </a:r>
            <a:br>
              <a:rPr lang="en-US" sz="2200" dirty="0" smtClean="0"/>
            </a:br>
            <a:endParaRPr lang="en-US" sz="2200" dirty="0" smtClean="0"/>
          </a:p>
          <a:p>
            <a:pPr algn="r" rtl="1">
              <a:buNone/>
            </a:pPr>
            <a:r>
              <a:rPr lang="fa-IR" sz="2200" dirty="0" smtClean="0"/>
              <a:t>پاسخ:</a:t>
            </a:r>
            <a:br>
              <a:rPr lang="fa-IR" sz="2200" dirty="0" smtClean="0"/>
            </a:br>
            <a:endParaRPr lang="fa-IR" sz="2200" dirty="0" smtClean="0"/>
          </a:p>
          <a:p>
            <a:pPr algn="r" rtl="1">
              <a:buNone/>
            </a:pPr>
            <a:r>
              <a:rPr lang="fa-IR" sz="2200" dirty="0" smtClean="0"/>
              <a:t>پاسخ صحیح گزینه دو</a:t>
            </a:r>
          </a:p>
          <a:p>
            <a:pPr algn="r" rtl="1">
              <a:buNone/>
            </a:pPr>
            <a:r>
              <a:rPr lang="fa-IR" sz="2200" dirty="0" smtClean="0"/>
              <a:t>گزینه یک قسمت اول تصدیق و قسمت دوم تصور است. گزینه سه هر دو تصور هستند. گزینه چهار هردو تصدیق هستند.</a:t>
            </a:r>
          </a:p>
          <a:p>
            <a:pPr algn="r" rtl="1">
              <a:buNone/>
            </a:pPr>
            <a:endParaRPr lang="en-US" sz="4000" dirty="0"/>
          </a:p>
        </p:txBody>
      </p:sp>
    </p:spTree>
  </p:cSld>
  <p:clrMapOvr>
    <a:masterClrMapping/>
  </p:clrMapOvr>
  <p:transition>
    <p:blinds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barn(inHorizontal)">
                                      <p:cBhvr>
                                        <p:cTn id="7" dur="500"/>
                                        <p:tgtEl>
                                          <p:spTgt spid="3">
                                            <p:txEl>
                                              <p:pRg st="8" end="8"/>
                                            </p:txEl>
                                          </p:spTgt>
                                        </p:tgtEl>
                                      </p:cBhvr>
                                    </p:animEffect>
                                  </p:childTnLst>
                                </p:cTn>
                              </p:par>
                              <p:par>
                                <p:cTn id="8" presetID="16" presetClass="entr" presetSubtype="26" fill="hold" nodeType="withEffect">
                                  <p:stCondLst>
                                    <p:cond delay="0"/>
                                  </p:stCondLst>
                                  <p:childTnLst>
                                    <p:set>
                                      <p:cBhvr>
                                        <p:cTn id="9" dur="1" fill="hold">
                                          <p:stCondLst>
                                            <p:cond delay="0"/>
                                          </p:stCondLst>
                                        </p:cTn>
                                        <p:tgtEl>
                                          <p:spTgt spid="3">
                                            <p:txEl>
                                              <p:pRg st="9" end="9"/>
                                            </p:txEl>
                                          </p:spTgt>
                                        </p:tgtEl>
                                        <p:attrNameLst>
                                          <p:attrName>style.visibility</p:attrName>
                                        </p:attrNameLst>
                                      </p:cBhvr>
                                      <p:to>
                                        <p:strVal val="visible"/>
                                      </p:to>
                                    </p:set>
                                    <p:animEffect transition="in" filter="barn(inHorizontal)">
                                      <p:cBhvr>
                                        <p:cTn id="10" dur="500"/>
                                        <p:tgtEl>
                                          <p:spTgt spid="3">
                                            <p:txEl>
                                              <p:pRg st="9" end="9"/>
                                            </p:txEl>
                                          </p:spTgt>
                                        </p:tgtEl>
                                      </p:cBhvr>
                                    </p:animEffect>
                                  </p:childTnLst>
                                </p:cTn>
                              </p:par>
                              <p:par>
                                <p:cTn id="11" presetID="16" presetClass="entr" presetSubtype="26" fill="hold" nodeType="withEffect">
                                  <p:stCondLst>
                                    <p:cond delay="0"/>
                                  </p:stCondLst>
                                  <p:childTnLst>
                                    <p:set>
                                      <p:cBhvr>
                                        <p:cTn id="12" dur="1" fill="hold">
                                          <p:stCondLst>
                                            <p:cond delay="0"/>
                                          </p:stCondLst>
                                        </p:cTn>
                                        <p:tgtEl>
                                          <p:spTgt spid="3">
                                            <p:txEl>
                                              <p:pRg st="10" end="10"/>
                                            </p:txEl>
                                          </p:spTgt>
                                        </p:tgtEl>
                                        <p:attrNameLst>
                                          <p:attrName>style.visibility</p:attrName>
                                        </p:attrNameLst>
                                      </p:cBhvr>
                                      <p:to>
                                        <p:strVal val="visible"/>
                                      </p:to>
                                    </p:set>
                                    <p:animEffect transition="in" filter="barn(inHorizontal)">
                                      <p:cBhvr>
                                        <p:cTn id="13"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fontScale="62500" lnSpcReduction="20000"/>
          </a:bodyPr>
          <a:lstStyle/>
          <a:p>
            <a:pPr algn="r" rtl="1"/>
            <a:r>
              <a:rPr lang="en-US" sz="3500" dirty="0" smtClean="0"/>
              <a:t/>
            </a:r>
            <a:br>
              <a:rPr lang="en-US" sz="3500" dirty="0" smtClean="0"/>
            </a:br>
            <a:r>
              <a:rPr lang="fa-IR" sz="3500" dirty="0" smtClean="0"/>
              <a:t>کدام دسته از گزینه های زیر بیانگر تصدیقات است؟</a:t>
            </a:r>
          </a:p>
          <a:p>
            <a:pPr algn="r" rtl="1">
              <a:buNone/>
            </a:pPr>
            <a:endParaRPr lang="fa-IR" sz="3500" dirty="0" smtClean="0"/>
          </a:p>
          <a:p>
            <a:pPr algn="r" rtl="1">
              <a:buNone/>
            </a:pPr>
            <a:r>
              <a:rPr lang="fa-IR" sz="3500" dirty="0" smtClean="0"/>
              <a:t>1)شب بارانی-خورشید روشن و گرم است- زمین به دور خورشید می گردد</a:t>
            </a:r>
          </a:p>
          <a:p>
            <a:pPr algn="r" rtl="1">
              <a:buNone/>
            </a:pPr>
            <a:r>
              <a:rPr lang="fa-IR" sz="3500" dirty="0" smtClean="0"/>
              <a:t>2)دیوان حافظ - شعر شاعر- سخن حکیم</a:t>
            </a:r>
          </a:p>
          <a:p>
            <a:pPr algn="r" rtl="1">
              <a:buNone/>
            </a:pPr>
            <a:r>
              <a:rPr lang="fa-IR" sz="3500" dirty="0" smtClean="0"/>
              <a:t>3)کتاب گلستان،اثر سعدی است- باد می وزد - عسل شیرین است</a:t>
            </a:r>
          </a:p>
          <a:p>
            <a:pPr algn="r" rtl="1">
              <a:buNone/>
            </a:pPr>
            <a:r>
              <a:rPr lang="fa-IR" sz="3500" dirty="0" smtClean="0"/>
              <a:t>4)انسان پر از رمز و راز - روز اول مهر ماه هزار و سیصد و نود وچهار - زمین کروی است</a:t>
            </a:r>
            <a:endParaRPr lang="en-US" sz="3500" dirty="0" smtClean="0"/>
          </a:p>
          <a:p>
            <a:pPr algn="r" rtl="1">
              <a:buNone/>
            </a:pPr>
            <a:endParaRPr lang="en-US" sz="3500" dirty="0" smtClean="0"/>
          </a:p>
          <a:p>
            <a:pPr algn="r" rtl="1">
              <a:buNone/>
            </a:pPr>
            <a:endParaRPr lang="fa-IR" sz="3500" dirty="0" smtClean="0"/>
          </a:p>
          <a:p>
            <a:pPr algn="r" rtl="1">
              <a:buNone/>
            </a:pPr>
            <a:endParaRPr lang="en-US" sz="3500" dirty="0" smtClean="0"/>
          </a:p>
          <a:p>
            <a:pPr algn="r" rtl="1">
              <a:buNone/>
            </a:pPr>
            <a:r>
              <a:rPr lang="en-US" sz="3500" dirty="0" smtClean="0"/>
              <a:t> </a:t>
            </a:r>
            <a:r>
              <a:rPr lang="fa-IR" sz="3500" dirty="0" smtClean="0"/>
              <a:t>پاسخ:</a:t>
            </a:r>
          </a:p>
          <a:p>
            <a:pPr algn="r" rtl="1">
              <a:buNone/>
            </a:pPr>
            <a:endParaRPr lang="en-US" sz="3500" dirty="0" smtClean="0"/>
          </a:p>
          <a:p>
            <a:pPr algn="r" rtl="1">
              <a:buNone/>
            </a:pPr>
            <a:endParaRPr lang="en-US" sz="3500" dirty="0" smtClean="0"/>
          </a:p>
          <a:p>
            <a:pPr algn="r" rtl="1">
              <a:buNone/>
            </a:pPr>
            <a:r>
              <a:rPr lang="fa-IR" sz="3500" dirty="0" smtClean="0"/>
              <a:t>پاسخ صحیح گزینه ی سه(رد سه گزینه دیگر که در آنها تصور هم وجود دارد.)</a:t>
            </a:r>
          </a:p>
          <a:p>
            <a:pPr algn="r" rtl="1">
              <a:buNone/>
            </a:pPr>
            <a:r>
              <a:rPr lang="fa-IR" sz="3500" dirty="0" smtClean="0"/>
              <a:t>شب بارانی ، دیوان حافظ، شعر شاعر ، سخن حکیم، انسان پر از رمز و راز ، روز اول مهر ماه هزار و سیصد و نود و چهار ، همه تصور هستند.</a:t>
            </a:r>
          </a:p>
          <a:p>
            <a:pPr algn="r" rtl="1"/>
            <a:endParaRPr lang="en-US" dirty="0"/>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 calcmode="lin" valueType="num">
                                      <p:cBhvr>
                                        <p:cTn id="7" dur="500" fill="hold"/>
                                        <p:tgtEl>
                                          <p:spTgt spid="3">
                                            <p:txEl>
                                              <p:pRg st="9" end="9"/>
                                            </p:txEl>
                                          </p:spTgt>
                                        </p:tgtEl>
                                        <p:attrNameLst>
                                          <p:attrName>ppt_w</p:attrName>
                                        </p:attrNameLst>
                                      </p:cBhvr>
                                      <p:tavLst>
                                        <p:tav tm="0">
                                          <p:val>
                                            <p:fltVal val="0"/>
                                          </p:val>
                                        </p:tav>
                                        <p:tav tm="100000">
                                          <p:val>
                                            <p:strVal val="#ppt_w"/>
                                          </p:val>
                                        </p:tav>
                                      </p:tavLst>
                                    </p:anim>
                                    <p:anim calcmode="lin" valueType="num">
                                      <p:cBhvr>
                                        <p:cTn id="8" dur="500" fill="hold"/>
                                        <p:tgtEl>
                                          <p:spTgt spid="3">
                                            <p:txEl>
                                              <p:pRg st="9" end="9"/>
                                            </p:txEl>
                                          </p:spTgt>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
                                            <p:txEl>
                                              <p:pRg st="12" end="12"/>
                                            </p:txEl>
                                          </p:spTgt>
                                        </p:tgtEl>
                                        <p:attrNameLst>
                                          <p:attrName>style.visibility</p:attrName>
                                        </p:attrNameLst>
                                      </p:cBhvr>
                                      <p:to>
                                        <p:strVal val="visible"/>
                                      </p:to>
                                    </p:set>
                                    <p:anim calcmode="lin" valueType="num">
                                      <p:cBhvr>
                                        <p:cTn id="11" dur="500" fill="hold"/>
                                        <p:tgtEl>
                                          <p:spTgt spid="3">
                                            <p:txEl>
                                              <p:pRg st="12" end="12"/>
                                            </p:txEl>
                                          </p:spTgt>
                                        </p:tgtEl>
                                        <p:attrNameLst>
                                          <p:attrName>ppt_w</p:attrName>
                                        </p:attrNameLst>
                                      </p:cBhvr>
                                      <p:tavLst>
                                        <p:tav tm="0">
                                          <p:val>
                                            <p:fltVal val="0"/>
                                          </p:val>
                                        </p:tav>
                                        <p:tav tm="100000">
                                          <p:val>
                                            <p:strVal val="#ppt_w"/>
                                          </p:val>
                                        </p:tav>
                                      </p:tavLst>
                                    </p:anim>
                                    <p:anim calcmode="lin" valueType="num">
                                      <p:cBhvr>
                                        <p:cTn id="12" dur="500" fill="hold"/>
                                        <p:tgtEl>
                                          <p:spTgt spid="3">
                                            <p:txEl>
                                              <p:pRg st="12" end="12"/>
                                            </p:txEl>
                                          </p:spTgt>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
                                            <p:txEl>
                                              <p:pRg st="13" end="13"/>
                                            </p:txEl>
                                          </p:spTgt>
                                        </p:tgtEl>
                                        <p:attrNameLst>
                                          <p:attrName>style.visibility</p:attrName>
                                        </p:attrNameLst>
                                      </p:cBhvr>
                                      <p:to>
                                        <p:strVal val="visible"/>
                                      </p:to>
                                    </p:set>
                                    <p:anim calcmode="lin" valueType="num">
                                      <p:cBhvr>
                                        <p:cTn id="15" dur="500" fill="hold"/>
                                        <p:tgtEl>
                                          <p:spTgt spid="3">
                                            <p:txEl>
                                              <p:pRg st="13" end="13"/>
                                            </p:txEl>
                                          </p:spTgt>
                                        </p:tgtEl>
                                        <p:attrNameLst>
                                          <p:attrName>ppt_w</p:attrName>
                                        </p:attrNameLst>
                                      </p:cBhvr>
                                      <p:tavLst>
                                        <p:tav tm="0">
                                          <p:val>
                                            <p:fltVal val="0"/>
                                          </p:val>
                                        </p:tav>
                                        <p:tav tm="100000">
                                          <p:val>
                                            <p:strVal val="#ppt_w"/>
                                          </p:val>
                                        </p:tav>
                                      </p:tavLst>
                                    </p:anim>
                                    <p:anim calcmode="lin" valueType="num">
                                      <p:cBhvr>
                                        <p:cTn id="16" dur="500" fill="hold"/>
                                        <p:tgtEl>
                                          <p:spTgt spid="3">
                                            <p:txEl>
                                              <p:pRg st="13" end="1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57200"/>
            <a:ext cx="8229600" cy="5668963"/>
          </a:xfrm>
        </p:spPr>
        <p:txBody>
          <a:bodyPr>
            <a:normAutofit fontScale="25000" lnSpcReduction="20000"/>
          </a:bodyPr>
          <a:lstStyle/>
          <a:p>
            <a:pPr algn="r" rtl="1"/>
            <a:r>
              <a:rPr lang="fa-IR" sz="8800" dirty="0" smtClean="0"/>
              <a:t>عبارات زیر تصور است یا تصدیق؟</a:t>
            </a:r>
          </a:p>
          <a:p>
            <a:pPr algn="r" rtl="1">
              <a:buNone/>
            </a:pPr>
            <a:r>
              <a:rPr lang="fa-IR" sz="8800" dirty="0" smtClean="0"/>
              <a:t/>
            </a:r>
            <a:br>
              <a:rPr lang="fa-IR" sz="8800" dirty="0" smtClean="0"/>
            </a:br>
            <a:endParaRPr lang="fa-IR" sz="8800" dirty="0" smtClean="0"/>
          </a:p>
          <a:p>
            <a:pPr algn="r" rtl="1">
              <a:buNone/>
            </a:pPr>
            <a:r>
              <a:rPr lang="fa-IR" sz="8800" dirty="0" smtClean="0"/>
              <a:t>روز بیستم دی ماه هزار و سیصد و نود و پنج</a:t>
            </a:r>
            <a:endParaRPr lang="en-US" sz="8800" dirty="0" smtClean="0"/>
          </a:p>
          <a:p>
            <a:pPr algn="r" rtl="1">
              <a:buNone/>
            </a:pPr>
            <a:r>
              <a:rPr lang="en-US" sz="8800" dirty="0" smtClean="0"/>
              <a:t> </a:t>
            </a:r>
            <a:r>
              <a:rPr lang="fa-IR" sz="8800" dirty="0" smtClean="0"/>
              <a:t>(تصور)</a:t>
            </a:r>
          </a:p>
          <a:p>
            <a:pPr algn="r" rtl="1">
              <a:buNone/>
            </a:pPr>
            <a:r>
              <a:rPr lang="fa-IR" sz="8800" dirty="0" smtClean="0"/>
              <a:t>مریخ سیاره است </a:t>
            </a:r>
            <a:endParaRPr lang="en-US" sz="8800" dirty="0" smtClean="0"/>
          </a:p>
          <a:p>
            <a:pPr algn="r" rtl="1">
              <a:buNone/>
            </a:pPr>
            <a:r>
              <a:rPr lang="fa-IR" sz="8800" dirty="0" smtClean="0"/>
              <a:t>(تصدیق)</a:t>
            </a:r>
          </a:p>
          <a:p>
            <a:pPr algn="r" rtl="1">
              <a:buNone/>
            </a:pPr>
            <a:r>
              <a:rPr lang="fa-IR" sz="8800" dirty="0" smtClean="0"/>
              <a:t>آپارتمان پنج طبقه روبروی خانه ی ما </a:t>
            </a:r>
            <a:endParaRPr lang="en-US" sz="8800" dirty="0" smtClean="0"/>
          </a:p>
          <a:p>
            <a:pPr algn="r" rtl="1">
              <a:buNone/>
            </a:pPr>
            <a:r>
              <a:rPr lang="fa-IR" sz="8800" dirty="0" smtClean="0"/>
              <a:t>(تصور)</a:t>
            </a:r>
          </a:p>
          <a:p>
            <a:pPr algn="r" rtl="1">
              <a:buNone/>
            </a:pPr>
            <a:r>
              <a:rPr lang="fa-IR" sz="8800" dirty="0" smtClean="0"/>
              <a:t>کتاب منطق پایه دهم انسانی </a:t>
            </a:r>
            <a:endParaRPr lang="en-US" sz="8800" dirty="0" smtClean="0"/>
          </a:p>
          <a:p>
            <a:pPr algn="r" rtl="1">
              <a:buNone/>
            </a:pPr>
            <a:r>
              <a:rPr lang="en-US" sz="8800" dirty="0" smtClean="0"/>
              <a:t>)</a:t>
            </a:r>
            <a:r>
              <a:rPr lang="fa-IR" sz="8800" dirty="0" smtClean="0"/>
              <a:t>تصور)</a:t>
            </a:r>
          </a:p>
          <a:p>
            <a:pPr algn="r" rtl="1">
              <a:buNone/>
            </a:pPr>
            <a:r>
              <a:rPr lang="fa-IR" sz="8800" dirty="0" smtClean="0"/>
              <a:t>جواد مقاله اش را نوشت </a:t>
            </a:r>
            <a:endParaRPr lang="en-US" sz="8800" dirty="0" smtClean="0"/>
          </a:p>
          <a:p>
            <a:pPr algn="r" rtl="1">
              <a:buNone/>
            </a:pPr>
            <a:r>
              <a:rPr lang="fa-IR" sz="8800" dirty="0" smtClean="0"/>
              <a:t>(تصدیق)</a:t>
            </a:r>
          </a:p>
          <a:p>
            <a:pPr algn="r" rtl="1">
              <a:buNone/>
            </a:pPr>
            <a:r>
              <a:rPr lang="fa-IR" sz="8800" dirty="0" smtClean="0"/>
              <a:t>مردان دلیر و فداکار جنگ </a:t>
            </a:r>
            <a:endParaRPr lang="en-US" sz="8800" dirty="0" smtClean="0"/>
          </a:p>
          <a:p>
            <a:pPr algn="r" rtl="1">
              <a:buNone/>
            </a:pPr>
            <a:r>
              <a:rPr lang="fa-IR" sz="8800" dirty="0" smtClean="0"/>
              <a:t>(تصور)</a:t>
            </a:r>
          </a:p>
          <a:p>
            <a:pPr algn="r" rtl="1"/>
            <a:endParaRPr lang="en-US" dirty="0"/>
          </a:p>
        </p:txBody>
      </p:sp>
    </p:spTree>
  </p:cSld>
  <p:clrMapOvr>
    <a:masterClrMapping/>
  </p:clrMapOvr>
  <p:transition>
    <p:checke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2000"/>
                                        <p:tgtEl>
                                          <p:spTgt spid="3">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5" end="5"/>
                                            </p:txEl>
                                          </p:spTgt>
                                        </p:tgtEl>
                                        <p:attrNameLst>
                                          <p:attrName>style.visibility</p:attrName>
                                        </p:attrNameLst>
                                      </p:cBhvr>
                                      <p:to>
                                        <p:strVal val="visible"/>
                                      </p:to>
                                    </p:set>
                                    <p:animEffect transition="in" filter="fade">
                                      <p:cBhvr>
                                        <p:cTn id="12" dur="2000"/>
                                        <p:tgtEl>
                                          <p:spTgt spid="3">
                                            <p:txEl>
                                              <p:pRg st="5" end="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animEffect transition="in" filter="fade">
                                      <p:cBhvr>
                                        <p:cTn id="17" dur="2000"/>
                                        <p:tgtEl>
                                          <p:spTgt spid="3">
                                            <p:txEl>
                                              <p:pRg st="7" end="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9" end="9"/>
                                            </p:txEl>
                                          </p:spTgt>
                                        </p:tgtEl>
                                        <p:attrNameLst>
                                          <p:attrName>style.visibility</p:attrName>
                                        </p:attrNameLst>
                                      </p:cBhvr>
                                      <p:to>
                                        <p:strVal val="visible"/>
                                      </p:to>
                                    </p:set>
                                    <p:animEffect transition="in" filter="fade">
                                      <p:cBhvr>
                                        <p:cTn id="22" dur="2000"/>
                                        <p:tgtEl>
                                          <p:spTgt spid="3">
                                            <p:txEl>
                                              <p:pRg st="9" end="9"/>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11" end="11"/>
                                            </p:txEl>
                                          </p:spTgt>
                                        </p:tgtEl>
                                        <p:attrNameLst>
                                          <p:attrName>style.visibility</p:attrName>
                                        </p:attrNameLst>
                                      </p:cBhvr>
                                      <p:to>
                                        <p:strVal val="visible"/>
                                      </p:to>
                                    </p:set>
                                    <p:animEffect transition="in" filter="fade">
                                      <p:cBhvr>
                                        <p:cTn id="27" dur="2000"/>
                                        <p:tgtEl>
                                          <p:spTgt spid="3">
                                            <p:txEl>
                                              <p:pRg st="11" end="1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13" end="13"/>
                                            </p:txEl>
                                          </p:spTgt>
                                        </p:tgtEl>
                                        <p:attrNameLst>
                                          <p:attrName>style.visibility</p:attrName>
                                        </p:attrNameLst>
                                      </p:cBhvr>
                                      <p:to>
                                        <p:strVal val="visible"/>
                                      </p:to>
                                    </p:set>
                                    <p:animEffect transition="in" filter="fade">
                                      <p:cBhvr>
                                        <p:cTn id="32" dur="20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4800"/>
            <a:ext cx="8229600" cy="5821363"/>
          </a:xfrm>
        </p:spPr>
        <p:txBody>
          <a:bodyPr>
            <a:normAutofit/>
          </a:bodyPr>
          <a:lstStyle/>
          <a:p>
            <a:pPr algn="r" rtl="1">
              <a:buNone/>
            </a:pPr>
            <a:endParaRPr lang="fa-IR" dirty="0" smtClean="0"/>
          </a:p>
          <a:p>
            <a:pPr algn="r" rtl="1">
              <a:buNone/>
            </a:pPr>
            <a:r>
              <a:rPr lang="fa-IR" sz="2200" dirty="0" smtClean="0"/>
              <a:t>عدد دو از عدد سه کوچکتر است </a:t>
            </a:r>
            <a:endParaRPr lang="en-US" sz="2200" dirty="0" smtClean="0"/>
          </a:p>
          <a:p>
            <a:pPr algn="r" rtl="1">
              <a:buNone/>
            </a:pPr>
            <a:r>
              <a:rPr lang="fa-IR" sz="2200" dirty="0" smtClean="0"/>
              <a:t>(تصدیق)</a:t>
            </a:r>
          </a:p>
          <a:p>
            <a:pPr algn="r" rtl="1">
              <a:buNone/>
            </a:pPr>
            <a:r>
              <a:rPr lang="fa-IR" sz="2200" dirty="0" smtClean="0"/>
              <a:t>حیاط بزرگ مدرسه ی ما </a:t>
            </a:r>
            <a:endParaRPr lang="en-US" sz="2200" dirty="0" smtClean="0"/>
          </a:p>
          <a:p>
            <a:pPr algn="r" rtl="1">
              <a:buNone/>
            </a:pPr>
            <a:r>
              <a:rPr lang="fa-IR" sz="2200" dirty="0" smtClean="0"/>
              <a:t>(تصور)</a:t>
            </a:r>
          </a:p>
          <a:p>
            <a:pPr algn="r" rtl="1">
              <a:buNone/>
            </a:pPr>
            <a:r>
              <a:rPr lang="fa-IR" sz="2200" dirty="0" smtClean="0"/>
              <a:t>منطق علم درست اندیشیدن است </a:t>
            </a:r>
            <a:endParaRPr lang="en-US" sz="2200" dirty="0" smtClean="0"/>
          </a:p>
          <a:p>
            <a:pPr algn="r" rtl="1">
              <a:buNone/>
            </a:pPr>
            <a:r>
              <a:rPr lang="fa-IR" sz="2200" dirty="0" smtClean="0"/>
              <a:t>(تصدیق)</a:t>
            </a:r>
          </a:p>
          <a:p>
            <a:pPr algn="r" rtl="1">
              <a:buNone/>
            </a:pPr>
            <a:r>
              <a:rPr lang="fa-IR" sz="2200" dirty="0" smtClean="0"/>
              <a:t>مجموع زوایای مثلث صد و هشتاد درجه است </a:t>
            </a:r>
            <a:endParaRPr lang="en-US" sz="2200" dirty="0" smtClean="0"/>
          </a:p>
          <a:p>
            <a:pPr algn="r" rtl="1">
              <a:buNone/>
            </a:pPr>
            <a:r>
              <a:rPr lang="fa-IR" sz="2200" dirty="0" smtClean="0"/>
              <a:t>(تصدیق)</a:t>
            </a:r>
          </a:p>
          <a:p>
            <a:pPr algn="r" rtl="1">
              <a:buNone/>
            </a:pPr>
            <a:r>
              <a:rPr lang="fa-IR" sz="2200" dirty="0" smtClean="0"/>
              <a:t>مسلمانان صدر اسلام </a:t>
            </a:r>
            <a:endParaRPr lang="en-US" sz="2200" dirty="0" smtClean="0"/>
          </a:p>
          <a:p>
            <a:pPr algn="r" rtl="1">
              <a:buNone/>
            </a:pPr>
            <a:r>
              <a:rPr lang="fa-IR" sz="2200" dirty="0" smtClean="0"/>
              <a:t>(تصور)</a:t>
            </a:r>
          </a:p>
          <a:p>
            <a:pPr algn="r" rtl="1">
              <a:buNone/>
            </a:pPr>
            <a:r>
              <a:rPr lang="fa-IR" sz="2200" dirty="0" smtClean="0"/>
              <a:t>شکل سه ضلعی </a:t>
            </a:r>
            <a:endParaRPr lang="en-US" sz="2200" dirty="0" smtClean="0"/>
          </a:p>
          <a:p>
            <a:pPr algn="r" rtl="1">
              <a:buNone/>
            </a:pPr>
            <a:r>
              <a:rPr lang="fa-IR" sz="2200" dirty="0" smtClean="0"/>
              <a:t>(تصور)</a:t>
            </a:r>
          </a:p>
          <a:p>
            <a:endParaRPr lang="en-US" dirty="0"/>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20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2000"/>
                                        <p:tgtEl>
                                          <p:spTgt spid="3">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20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2000"/>
                                        <p:tgtEl>
                                          <p:spTgt spid="3">
                                            <p:txEl>
                                              <p:pRg st="8" end="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animEffect transition="in" filter="fade">
                                      <p:cBhvr>
                                        <p:cTn id="27" dur="2000"/>
                                        <p:tgtEl>
                                          <p:spTgt spid="3">
                                            <p:txEl>
                                              <p:pRg st="10" end="1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12" end="12"/>
                                            </p:txEl>
                                          </p:spTgt>
                                        </p:tgtEl>
                                        <p:attrNameLst>
                                          <p:attrName>style.visibility</p:attrName>
                                        </p:attrNameLst>
                                      </p:cBhvr>
                                      <p:to>
                                        <p:strVal val="visible"/>
                                      </p:to>
                                    </p:set>
                                    <p:animEffect transition="in" filter="fade">
                                      <p:cBhvr>
                                        <p:cTn id="32" dur="2000"/>
                                        <p:tgtEl>
                                          <p:spTgt spid="3">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81000"/>
            <a:ext cx="8229600" cy="5745163"/>
          </a:xfrm>
        </p:spPr>
        <p:txBody>
          <a:bodyPr>
            <a:normAutofit/>
          </a:bodyPr>
          <a:lstStyle/>
          <a:p>
            <a:pPr algn="r" rtl="1"/>
            <a:r>
              <a:rPr lang="fa-IR" sz="2200" dirty="0" smtClean="0"/>
              <a:t>علم منطق از آن جهت که عیب اندیشه را نشان می دهد به چه چیزی تشبیه </a:t>
            </a:r>
            <a:r>
              <a:rPr lang="fa-IR" sz="2200" u="sng" dirty="0" smtClean="0"/>
              <a:t>نشده است</a:t>
            </a:r>
            <a:r>
              <a:rPr lang="fa-IR" sz="2200" dirty="0" smtClean="0"/>
              <a:t>؟</a:t>
            </a:r>
          </a:p>
          <a:p>
            <a:pPr algn="r" rtl="1">
              <a:buNone/>
            </a:pPr>
            <a:r>
              <a:rPr lang="fa-IR" sz="2200" dirty="0" smtClean="0"/>
              <a:t/>
            </a:r>
            <a:br>
              <a:rPr lang="fa-IR" sz="2200" dirty="0" smtClean="0"/>
            </a:br>
            <a:endParaRPr lang="fa-IR" sz="2200" dirty="0" smtClean="0"/>
          </a:p>
          <a:p>
            <a:pPr algn="r" rtl="1">
              <a:buNone/>
            </a:pPr>
            <a:r>
              <a:rPr lang="fa-IR" sz="2200" dirty="0" smtClean="0"/>
              <a:t>1- علم پزشکی</a:t>
            </a:r>
          </a:p>
          <a:p>
            <a:pPr algn="r" rtl="1">
              <a:buNone/>
            </a:pPr>
            <a:r>
              <a:rPr lang="fa-IR" sz="2200" dirty="0" smtClean="0"/>
              <a:t>2- شاقول</a:t>
            </a:r>
          </a:p>
          <a:p>
            <a:pPr algn="r" rtl="1">
              <a:buNone/>
            </a:pPr>
            <a:r>
              <a:rPr lang="fa-IR" sz="2200" dirty="0" smtClean="0"/>
              <a:t>3- سیستم کنترل خودرو</a:t>
            </a:r>
          </a:p>
          <a:p>
            <a:pPr algn="r" rtl="1">
              <a:buNone/>
            </a:pPr>
            <a:r>
              <a:rPr lang="fa-IR" sz="2200" dirty="0" smtClean="0"/>
              <a:t>4- دوچرخه</a:t>
            </a:r>
          </a:p>
          <a:p>
            <a:pPr algn="r" rtl="1">
              <a:buNone/>
            </a:pPr>
            <a:r>
              <a:rPr lang="fa-IR" sz="2200" dirty="0" smtClean="0"/>
              <a:t/>
            </a:r>
            <a:br>
              <a:rPr lang="fa-IR" sz="2200" dirty="0" smtClean="0"/>
            </a:br>
            <a:endParaRPr lang="en-US" sz="2200" dirty="0" smtClean="0"/>
          </a:p>
          <a:p>
            <a:pPr algn="r" rtl="1">
              <a:buNone/>
            </a:pPr>
            <a:endParaRPr lang="en-US" sz="2200" dirty="0" smtClean="0"/>
          </a:p>
          <a:p>
            <a:pPr algn="r" rtl="1">
              <a:buNone/>
            </a:pPr>
            <a:endParaRPr lang="fa-IR" sz="2200" dirty="0" smtClean="0"/>
          </a:p>
          <a:p>
            <a:pPr algn="r" rtl="1">
              <a:buNone/>
            </a:pPr>
            <a:r>
              <a:rPr lang="fa-IR" sz="2200" dirty="0" smtClean="0"/>
              <a:t>پاسخ: گزینه یک</a:t>
            </a:r>
          </a:p>
          <a:p>
            <a:pPr algn="r" rtl="1"/>
            <a:endParaRPr lang="en-US" dirty="0"/>
          </a:p>
        </p:txBody>
      </p:sp>
    </p:spTree>
  </p:cSld>
  <p:clrMapOvr>
    <a:masterClrMapping/>
  </p:clrMapOvr>
  <p:transition>
    <p:blind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fade">
                                      <p:cBhvr>
                                        <p:cTn id="7" dur="1000"/>
                                        <p:tgtEl>
                                          <p:spTgt spid="3">
                                            <p:txEl>
                                              <p:pRg st="9" end="9"/>
                                            </p:txEl>
                                          </p:spTgt>
                                        </p:tgtEl>
                                      </p:cBhvr>
                                    </p:animEffect>
                                    <p:anim calcmode="lin" valueType="num">
                                      <p:cBhvr>
                                        <p:cTn id="8"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9" end="9"/>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9" end="9"/>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lstStyle/>
          <a:p>
            <a:pPr algn="r" rtl="1"/>
            <a:r>
              <a:rPr lang="fa-IR" sz="2500" dirty="0" smtClean="0"/>
              <a:t>استدلال کنید: چرا انسان گل سرسبد آفرينش و برترين مخلوق خداوند است؟</a:t>
            </a:r>
            <a:endParaRPr lang="en-US" sz="2500" dirty="0" smtClean="0"/>
          </a:p>
          <a:p>
            <a:pPr algn="r" rtl="1">
              <a:buNone/>
            </a:pPr>
            <a:endParaRPr lang="fa-IR" dirty="0" smtClean="0"/>
          </a:p>
          <a:p>
            <a:pPr algn="r" rtl="1">
              <a:buNone/>
            </a:pPr>
            <a:endParaRPr lang="fa-IR" dirty="0" smtClean="0"/>
          </a:p>
          <a:p>
            <a:pPr algn="r" rtl="1">
              <a:buNone/>
            </a:pPr>
            <a:endParaRPr lang="en-US" dirty="0" smtClean="0"/>
          </a:p>
          <a:p>
            <a:pPr algn="r" rtl="1">
              <a:buNone/>
            </a:pPr>
            <a:r>
              <a:rPr lang="fa-IR" sz="2200" dirty="0" smtClean="0"/>
              <a:t>پاسخ:</a:t>
            </a:r>
            <a:endParaRPr lang="en-US" sz="2200" dirty="0" smtClean="0"/>
          </a:p>
          <a:p>
            <a:pPr algn="r" rtl="1">
              <a:buNone/>
            </a:pPr>
            <a:r>
              <a:rPr lang="fa-IR" sz="2500" dirty="0" smtClean="0"/>
              <a:t>انسان عقل دارد.</a:t>
            </a:r>
          </a:p>
          <a:p>
            <a:pPr algn="r" rtl="1">
              <a:buNone/>
            </a:pPr>
            <a:r>
              <a:rPr lang="fa-IR" sz="2500" dirty="0" smtClean="0"/>
              <a:t>موجودی که عقل دارد از بقیه مخلوقات برتر است.</a:t>
            </a:r>
          </a:p>
          <a:p>
            <a:pPr algn="r" rtl="1">
              <a:buNone/>
            </a:pPr>
            <a:r>
              <a:rPr lang="fa-IR" sz="2500" dirty="0" smtClean="0"/>
              <a:t>------------------------------------------------</a:t>
            </a:r>
          </a:p>
          <a:p>
            <a:pPr algn="r" rtl="1">
              <a:buNone/>
            </a:pPr>
            <a:r>
              <a:rPr lang="fa-IR" sz="2500" dirty="0" smtClean="0"/>
              <a:t>انسان از بقیه مخلوقات برتر است.</a:t>
            </a:r>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2000"/>
                                        <p:tgtEl>
                                          <p:spTgt spid="3">
                                            <p:txEl>
                                              <p:pRg st="4" end="4"/>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fade">
                                      <p:cBhvr>
                                        <p:cTn id="10" dur="2000"/>
                                        <p:tgtEl>
                                          <p:spTgt spid="3">
                                            <p:txEl>
                                              <p:pRg st="5" end="5"/>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fade">
                                      <p:cBhvr>
                                        <p:cTn id="13" dur="2000"/>
                                        <p:tgtEl>
                                          <p:spTgt spid="3">
                                            <p:txEl>
                                              <p:pRg st="6" end="6"/>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7" end="7"/>
                                            </p:txEl>
                                          </p:spTgt>
                                        </p:tgtEl>
                                        <p:attrNameLst>
                                          <p:attrName>style.visibility</p:attrName>
                                        </p:attrNameLst>
                                      </p:cBhvr>
                                      <p:to>
                                        <p:strVal val="visible"/>
                                      </p:to>
                                    </p:set>
                                    <p:animEffect transition="in" filter="fade">
                                      <p:cBhvr>
                                        <p:cTn id="16" dur="2000"/>
                                        <p:tgtEl>
                                          <p:spTgt spid="3">
                                            <p:txEl>
                                              <p:pRg st="7" end="7"/>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animEffect transition="in" filter="fade">
                                      <p:cBhvr>
                                        <p:cTn id="19"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33400"/>
            <a:ext cx="8229600" cy="5592763"/>
          </a:xfrm>
        </p:spPr>
        <p:txBody>
          <a:bodyPr>
            <a:normAutofit/>
          </a:bodyPr>
          <a:lstStyle/>
          <a:p>
            <a:pPr algn="r" rtl="1"/>
            <a:r>
              <a:rPr lang="fa-IR" sz="2500" dirty="0" smtClean="0"/>
              <a:t>صحیح یا غلط بودن جملات زیر را مشخص کنید:</a:t>
            </a:r>
          </a:p>
          <a:p>
            <a:pPr algn="r" rtl="1"/>
            <a:endParaRPr lang="fa-IR" sz="2500" dirty="0" smtClean="0"/>
          </a:p>
          <a:p>
            <a:pPr algn="r" rtl="1"/>
            <a:endParaRPr lang="fa-IR" sz="2500" dirty="0" smtClean="0"/>
          </a:p>
          <a:p>
            <a:pPr algn="r" rtl="1">
              <a:buNone/>
            </a:pPr>
            <a:r>
              <a:rPr lang="fa-IR" sz="2800" dirty="0" smtClean="0"/>
              <a:t>ارسطو ابداع كننده علم منطق است.</a:t>
            </a:r>
          </a:p>
          <a:p>
            <a:pPr algn="r" rtl="1">
              <a:buNone/>
            </a:pPr>
            <a:r>
              <a:rPr lang="fa-IR" sz="2800" dirty="0" smtClean="0"/>
              <a:t>ص      غ  </a:t>
            </a:r>
          </a:p>
          <a:p>
            <a:pPr algn="r" rtl="1">
              <a:buNone/>
            </a:pPr>
            <a:r>
              <a:rPr lang="fa-IR" sz="2800" dirty="0" smtClean="0"/>
              <a:t>غلط</a:t>
            </a:r>
          </a:p>
          <a:p>
            <a:pPr algn="r" rtl="1">
              <a:buNone/>
            </a:pPr>
            <a:endParaRPr lang="fa-IR" sz="2800" dirty="0" smtClean="0"/>
          </a:p>
          <a:p>
            <a:pPr algn="r" rtl="1">
              <a:buNone/>
            </a:pPr>
            <a:r>
              <a:rPr lang="fa-IR" sz="2800" dirty="0" smtClean="0"/>
              <a:t> منطق برنامه اي است كه يك دانشمند بسازد و به ديگران بياموزد كه </a:t>
            </a:r>
          </a:p>
          <a:p>
            <a:pPr algn="r" rtl="1">
              <a:buNone/>
            </a:pPr>
            <a:r>
              <a:rPr lang="fa-IR" sz="2800" dirty="0" smtClean="0"/>
              <a:t>اينگونه بينديشيد. </a:t>
            </a:r>
          </a:p>
          <a:p>
            <a:pPr algn="r" rtl="1">
              <a:buNone/>
            </a:pPr>
            <a:r>
              <a:rPr lang="fa-IR" sz="2800" dirty="0" smtClean="0"/>
              <a:t>ص     غ</a:t>
            </a:r>
          </a:p>
          <a:p>
            <a:pPr algn="r" rtl="1">
              <a:buNone/>
            </a:pPr>
            <a:r>
              <a:rPr lang="fa-IR" sz="2800" dirty="0" smtClean="0"/>
              <a:t>غلط</a:t>
            </a:r>
          </a:p>
          <a:p>
            <a:pPr algn="r" rtl="1">
              <a:buNone/>
            </a:pPr>
            <a:endParaRPr lang="fa-IR" sz="2800" dirty="0" smtClean="0"/>
          </a:p>
          <a:p>
            <a:pPr algn="r" rtl="1">
              <a:buNone/>
            </a:pPr>
            <a:endParaRPr lang="en-US" sz="2500" dirty="0"/>
          </a:p>
        </p:txBody>
      </p:sp>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Horizontal)">
                                      <p:cBhvr>
                                        <p:cTn id="7" dur="500"/>
                                        <p:tgtEl>
                                          <p:spTgt spid="3">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0" end="10"/>
                                            </p:txEl>
                                          </p:spTgt>
                                        </p:tgtEl>
                                        <p:attrNameLst>
                                          <p:attrName>style.visibility</p:attrName>
                                        </p:attrNameLst>
                                      </p:cBhvr>
                                      <p:to>
                                        <p:strVal val="visible"/>
                                      </p:to>
                                    </p:set>
                                    <p:anim calcmode="lin" valueType="num">
                                      <p:cBhvr additive="base">
                                        <p:cTn id="12"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endParaRPr lang="en-US" dirty="0"/>
          </a:p>
        </p:txBody>
      </p:sp>
      <p:sp>
        <p:nvSpPr>
          <p:cNvPr id="4" name="Snip Diagonal Corner Rectangle 3"/>
          <p:cNvSpPr/>
          <p:nvPr/>
        </p:nvSpPr>
        <p:spPr>
          <a:xfrm>
            <a:off x="457200" y="304800"/>
            <a:ext cx="8229600" cy="6172200"/>
          </a:xfrm>
          <a:prstGeom prst="snip2DiagRect">
            <a:avLst/>
          </a:prstGeom>
          <a:ln>
            <a:solidFill>
              <a:srgbClr val="9900FF"/>
            </a:solidFill>
            <a:prstDash val="lgDashDotDot"/>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pic>
        <p:nvPicPr>
          <p:cNvPr id="36866" name="Picture 2" descr="D:\مدرسه\ورزش\images.png"/>
          <p:cNvPicPr>
            <a:picLocks noChangeAspect="1" noChangeArrowheads="1"/>
          </p:cNvPicPr>
          <p:nvPr/>
        </p:nvPicPr>
        <p:blipFill>
          <a:blip r:embed="rId2"/>
          <a:srcRect/>
          <a:stretch>
            <a:fillRect/>
          </a:stretch>
        </p:blipFill>
        <p:spPr bwMode="auto">
          <a:xfrm>
            <a:off x="1676400" y="3810000"/>
            <a:ext cx="5867400" cy="2145071"/>
          </a:xfrm>
          <a:prstGeom prst="rect">
            <a:avLst/>
          </a:prstGeom>
          <a:noFill/>
        </p:spPr>
      </p:pic>
      <p:pic>
        <p:nvPicPr>
          <p:cNvPr id="36867" name="Picture 3" descr="D:\مدرسه\ورزش\images (8).png"/>
          <p:cNvPicPr>
            <a:picLocks noChangeAspect="1" noChangeArrowheads="1"/>
          </p:cNvPicPr>
          <p:nvPr/>
        </p:nvPicPr>
        <p:blipFill>
          <a:blip r:embed="rId3"/>
          <a:srcRect/>
          <a:stretch>
            <a:fillRect/>
          </a:stretch>
        </p:blipFill>
        <p:spPr bwMode="auto">
          <a:xfrm rot="20392157">
            <a:off x="5008738" y="1046337"/>
            <a:ext cx="2369899" cy="2369899"/>
          </a:xfrm>
          <a:prstGeom prst="rect">
            <a:avLst/>
          </a:prstGeom>
          <a:noFill/>
        </p:spPr>
      </p:pic>
    </p:spTree>
  </p:cSld>
  <p:clrMapOvr>
    <a:masterClrMapping/>
  </p:clrMapOvr>
  <p:transition>
    <p:dissolve/>
  </p:transition>
  <p:timing>
    <p:tnLst>
      <p:par>
        <p:cTn id="1" dur="indefinite" restart="never" nodeType="tmRoot"/>
      </p:par>
    </p:tnLst>
  </p:timing>
</p:sld>
</file>

<file path=ppt/theme/theme1.xml><?xml version="1.0" encoding="utf-8"?>
<a:theme xmlns:a="http://schemas.openxmlformats.org/drawingml/2006/main" name="Office Them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558</TotalTime>
  <Words>1011</Words>
  <Application>Microsoft Office PowerPoint</Application>
  <PresentationFormat>On-screen Show (4:3)</PresentationFormat>
  <Paragraphs>228</Paragraphs>
  <Slides>21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B Nazanin</vt:lpstr>
      <vt:lpstr>Calibri</vt:lpstr>
      <vt:lpstr>Courier New</vt:lpstr>
      <vt:lpstr>Tahoma</vt:lpstr>
      <vt:lpstr>Times New Roman</vt:lpstr>
      <vt:lpstr>Wingdings</vt:lpstr>
      <vt:lpstr>Office Theme</vt:lpstr>
      <vt:lpstr>منطق،ترازوی اندیشه</vt:lpstr>
      <vt:lpstr>PowerPoint Presentation</vt:lpstr>
      <vt:lpstr>علم</vt:lpstr>
      <vt:lpstr>PowerPoint Presentation</vt:lpstr>
      <vt:lpstr>PowerPoint Presentation</vt:lpstr>
      <vt:lpstr>PowerPoint Presentation</vt:lpstr>
      <vt:lpstr>PowerPoint Presentation</vt:lpstr>
      <vt:lpstr>PowerPoint Presentation</vt:lpstr>
      <vt:lpstr>PowerPoint Presentation</vt:lpstr>
      <vt:lpstr>چند نمونه سوال: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DOD</cp:lastModifiedBy>
  <cp:revision>42</cp:revision>
  <dcterms:created xsi:type="dcterms:W3CDTF">2017-01-26T11:41:59Z</dcterms:created>
  <dcterms:modified xsi:type="dcterms:W3CDTF">2019-12-21T00:57:55Z</dcterms:modified>
</cp:coreProperties>
</file>