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 id="2147483869" r:id="rId2"/>
  </p:sldMasterIdLst>
  <p:sldIdLst>
    <p:sldId id="463" r:id="rId3"/>
    <p:sldId id="462" r:id="rId4"/>
    <p:sldId id="257" r:id="rId5"/>
    <p:sldId id="258" r:id="rId6"/>
    <p:sldId id="259" r:id="rId7"/>
    <p:sldId id="260" r:id="rId8"/>
    <p:sldId id="263" r:id="rId9"/>
    <p:sldId id="265" r:id="rId10"/>
    <p:sldId id="266" r:id="rId11"/>
    <p:sldId id="267" r:id="rId12"/>
    <p:sldId id="268" r:id="rId13"/>
    <p:sldId id="269" r:id="rId14"/>
    <p:sldId id="270" r:id="rId15"/>
    <p:sldId id="271" r:id="rId16"/>
    <p:sldId id="272" r:id="rId17"/>
    <p:sldId id="273" r:id="rId18"/>
    <p:sldId id="275" r:id="rId19"/>
    <p:sldId id="276" r:id="rId20"/>
    <p:sldId id="277" r:id="rId21"/>
    <p:sldId id="279" r:id="rId22"/>
    <p:sldId id="280" r:id="rId23"/>
    <p:sldId id="281" r:id="rId24"/>
    <p:sldId id="292" r:id="rId25"/>
    <p:sldId id="293" r:id="rId26"/>
    <p:sldId id="294" r:id="rId27"/>
    <p:sldId id="297" r:id="rId28"/>
    <p:sldId id="298" r:id="rId29"/>
    <p:sldId id="436" r:id="rId30"/>
    <p:sldId id="437" r:id="rId31"/>
    <p:sldId id="438" r:id="rId32"/>
    <p:sldId id="439" r:id="rId33"/>
    <p:sldId id="440" r:id="rId34"/>
    <p:sldId id="441" r:id="rId35"/>
    <p:sldId id="442" r:id="rId36"/>
    <p:sldId id="443" r:id="rId37"/>
    <p:sldId id="444" r:id="rId38"/>
    <p:sldId id="445" r:id="rId39"/>
    <p:sldId id="446" r:id="rId40"/>
    <p:sldId id="447" r:id="rId41"/>
    <p:sldId id="449" r:id="rId42"/>
    <p:sldId id="450" r:id="rId43"/>
    <p:sldId id="456" r:id="rId44"/>
    <p:sldId id="459" r:id="rId45"/>
    <p:sldId id="461" r:id="rId46"/>
    <p:sldId id="460" r:id="rId47"/>
    <p:sldId id="451" r:id="rId48"/>
    <p:sldId id="452" r:id="rId49"/>
    <p:sldId id="453" r:id="rId50"/>
    <p:sldId id="457" r:id="rId51"/>
    <p:sldId id="458" r:id="rId52"/>
    <p:sldId id="455" r:id="rId53"/>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94" d="100"/>
          <a:sy n="94" d="100"/>
        </p:scale>
        <p:origin x="-696"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2.xml"/><Relationship Id="rId1" Type="http://schemas.openxmlformats.org/officeDocument/2006/relationships/themeOverride" Target="../theme/themeOverride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rtl="0">
                <a:defRPr/>
              </a:pPr>
              <a:endParaRPr kumimoji="1" lang="en-US" sz="2400">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rtl="0">
                <a:defRPr/>
              </a:pPr>
              <a:endParaRPr kumimoji="1" lang="en-US" sz="2400">
                <a:latin typeface="Times New Roman"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sp>
        <p:nvSpPr>
          <p:cNvPr id="66568"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en-US"/>
              <a:t>Click to edit Master subtitle style</a:t>
            </a:r>
          </a:p>
        </p:txBody>
      </p:sp>
      <p:sp>
        <p:nvSpPr>
          <p:cNvPr id="66572"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en-US"/>
              <a:t>Click to edit Master title style</a:t>
            </a:r>
          </a:p>
        </p:txBody>
      </p:sp>
      <p:sp>
        <p:nvSpPr>
          <p:cNvPr id="10" name="Rectangle 9"/>
          <p:cNvSpPr>
            <a:spLocks noGrp="1" noChangeArrowheads="1"/>
          </p:cNvSpPr>
          <p:nvPr>
            <p:ph type="dt" sz="quarter" idx="10"/>
          </p:nvPr>
        </p:nvSpPr>
        <p:spPr/>
        <p:txBody>
          <a:bodyPr/>
          <a:lstStyle>
            <a:lvl1pPr>
              <a:defRPr>
                <a:solidFill>
                  <a:schemeClr val="bg1"/>
                </a:solidFill>
              </a:defRPr>
            </a:lvl1pPr>
          </a:lstStyle>
          <a:p>
            <a:pPr>
              <a:defRPr/>
            </a:pPr>
            <a:endParaRPr lang="en-US"/>
          </a:p>
        </p:txBody>
      </p:sp>
      <p:sp>
        <p:nvSpPr>
          <p:cNvPr id="11" name="Rectangle 10"/>
          <p:cNvSpPr>
            <a:spLocks noGrp="1" noChangeArrowheads="1"/>
          </p:cNvSpPr>
          <p:nvPr>
            <p:ph type="ftr" sz="quarter" idx="11"/>
          </p:nvPr>
        </p:nvSpPr>
        <p:spPr/>
        <p:txBody>
          <a:bodyPr/>
          <a:lstStyle>
            <a:lvl1pPr algn="r">
              <a:defRPr/>
            </a:lvl1pPr>
          </a:lstStyle>
          <a:p>
            <a:pPr>
              <a:defRPr/>
            </a:pPr>
            <a:endParaRPr lang="en-US"/>
          </a:p>
        </p:txBody>
      </p:sp>
      <p:sp>
        <p:nvSpPr>
          <p:cNvPr id="12" name="Rectangle 11"/>
          <p:cNvSpPr>
            <a:spLocks noGrp="1" noChangeArrowheads="1"/>
          </p:cNvSpPr>
          <p:nvPr>
            <p:ph type="sldNum" sz="quarter" idx="12"/>
          </p:nvPr>
        </p:nvSpPr>
        <p:spPr>
          <a:xfrm>
            <a:off x="76200" y="6248400"/>
            <a:ext cx="587375" cy="488950"/>
          </a:xfrm>
        </p:spPr>
        <p:txBody>
          <a:bodyPr anchorCtr="0"/>
          <a:lstStyle>
            <a:lvl1pPr>
              <a:defRPr/>
            </a:lvl1pPr>
          </a:lstStyle>
          <a:p>
            <a:pPr>
              <a:defRPr/>
            </a:pPr>
            <a:fld id="{19FC0F2D-554D-4753-BD4E-30B7C223C086}"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09306DF4-64F2-4275-BC58-89A59DBE173A}"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6C53FF0B-75CA-47BE-8009-B317C3CB654F}"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ED2D9401-C2A2-40B5-A2F5-4D5C148B9F1A}"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D8A456A3-EECA-4E9D-9972-0BA6DEC2B8EC}"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AF0F27F7-A73A-4B61-B4EC-F320CEA2A79F}"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66B55BFF-3F79-45B0-B256-923DEF3B9602}"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871E6AC9-88D1-4F2F-8716-3865DB9EFC10}"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99931446-638A-433A-9503-70C51288D02D}"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0611EF49-56C0-49F5-8F44-06018BBF6184}"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23DA00D0-4C21-4AE1-9173-34036EA9B3D2}" type="slidenum">
              <a:rPr lang="ar-SA"/>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838200" y="2362200"/>
            <a:ext cx="3770313" cy="3724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760913" y="2362200"/>
            <a:ext cx="3770312" cy="17859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760913" y="4300538"/>
            <a:ext cx="3770312" cy="17859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Rectangle 11"/>
          <p:cNvSpPr>
            <a:spLocks noGrp="1" noChangeArrowheads="1"/>
          </p:cNvSpPr>
          <p:nvPr>
            <p:ph type="dt" sz="half" idx="10"/>
          </p:nvPr>
        </p:nvSpPr>
        <p:spPr>
          <a:ln/>
        </p:spPr>
        <p:txBody>
          <a:bodyPr/>
          <a:lstStyle>
            <a:lvl1pPr>
              <a:defRPr/>
            </a:lvl1pPr>
          </a:lstStyle>
          <a:p>
            <a:pPr>
              <a:defRPr/>
            </a:pPr>
            <a:endParaRPr lang="en-US"/>
          </a:p>
        </p:txBody>
      </p:sp>
      <p:sp>
        <p:nvSpPr>
          <p:cNvPr id="7" name="Rectangle 12"/>
          <p:cNvSpPr>
            <a:spLocks noGrp="1" noChangeArrowheads="1"/>
          </p:cNvSpPr>
          <p:nvPr>
            <p:ph type="ftr" sz="quarter" idx="11"/>
          </p:nvPr>
        </p:nvSpPr>
        <p:spPr>
          <a:ln/>
        </p:spPr>
        <p:txBody>
          <a:bodyPr/>
          <a:lstStyle>
            <a:lvl1pPr>
              <a:defRPr/>
            </a:lvl1pPr>
          </a:lstStyle>
          <a:p>
            <a:pPr>
              <a:defRPr/>
            </a:pPr>
            <a:endParaRPr lang="en-US"/>
          </a:p>
        </p:txBody>
      </p:sp>
      <p:sp>
        <p:nvSpPr>
          <p:cNvPr id="8" name="Rectangle 13"/>
          <p:cNvSpPr>
            <a:spLocks noGrp="1" noChangeArrowheads="1"/>
          </p:cNvSpPr>
          <p:nvPr>
            <p:ph type="sldNum" sz="quarter" idx="12"/>
          </p:nvPr>
        </p:nvSpPr>
        <p:spPr>
          <a:ln/>
        </p:spPr>
        <p:txBody>
          <a:bodyPr/>
          <a:lstStyle>
            <a:lvl1pPr>
              <a:defRPr/>
            </a:lvl1pPr>
          </a:lstStyle>
          <a:p>
            <a:pPr>
              <a:defRPr/>
            </a:pPr>
            <a:fld id="{D537173E-E39D-4E9C-9DB4-88C5FB0DE38E}" type="slidenum">
              <a:rPr lang="ar-SA"/>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760913" y="2362200"/>
            <a:ext cx="3770312" cy="3724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9D99A1F4-6E2E-4F8D-B4F0-B5CD24027AAD}" type="slidenum">
              <a:rPr lang="ar-SA"/>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62000" y="762000"/>
            <a:ext cx="7924800" cy="53244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6A86F6B5-D6BF-40E7-B0CE-561C364362EE}" type="slidenum">
              <a:rPr lang="ar-SA"/>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838200" y="2362200"/>
            <a:ext cx="7693025" cy="3724275"/>
          </a:xfrm>
        </p:spPr>
        <p:txBody>
          <a:bodyPr/>
          <a:lstStyle/>
          <a:p>
            <a:pPr lvl="0"/>
            <a:endParaRPr lang="fa-IR" noProof="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78748820-30CD-4287-BA6D-EE608AE4CB3E}" type="slidenum">
              <a:rPr lang="ar-SA"/>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latin typeface="Arial" charset="0"/>
                <a:cs typeface="Arial" charset="0"/>
              </a:endParaRPr>
            </a:p>
          </p:txBody>
        </p:sp>
        <p:sp>
          <p:nvSpPr>
            <p:cNvPr id="7" name="Freeform 18"/>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smtClean="0">
                <a:solidFill>
                  <a:prstClr val="black"/>
                </a:solidFill>
                <a:latin typeface="Arial" charset="0"/>
                <a:cs typeface="Arial" charset="0"/>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2DA2BF">
                  <a:tint val="20000"/>
                </a:srgbClr>
              </a:solidFill>
            </a:endParaRPr>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AEA496F0-2EEB-473A-BB80-D9238E18E3A5}" type="slidenum">
              <a:rPr lang="ar-SA"/>
              <a:pPr>
                <a:defRPr/>
              </a:pPr>
              <a:t>‹#›</a:t>
            </a:fld>
            <a:endParaRPr lang="en-US"/>
          </a:p>
        </p:txBody>
      </p:sp>
    </p:spTree>
    <p:extLst>
      <p:ext uri="{BB962C8B-B14F-4D97-AF65-F5344CB8AC3E}">
        <p14:creationId xmlns:p14="http://schemas.microsoft.com/office/powerpoint/2010/main" val="22829290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264B50B1-BF24-419A-838B-13F8D245ABCB}"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411222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a:defRPr/>
            </a:pPr>
            <a:endParaRPr lang="en-US">
              <a:solidFill>
                <a:prstClr val="white"/>
              </a:solidFill>
            </a:endParaRPr>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a:defRPr/>
            </a:pPr>
            <a:endParaRPr lang="en-US">
              <a:solidFill>
                <a:prstClr val="white"/>
              </a:solidFill>
            </a:endParaRPr>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solidFill>
                <a:prstClr val="white"/>
              </a:solidFill>
            </a:endParaRPr>
          </a:p>
        </p:txBody>
      </p:sp>
      <p:sp>
        <p:nvSpPr>
          <p:cNvPr id="7" name="Footer Placeholder 4"/>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8" name="Slide Number Placeholder 5"/>
          <p:cNvSpPr>
            <a:spLocks noGrp="1"/>
          </p:cNvSpPr>
          <p:nvPr>
            <p:ph type="sldNum" sz="quarter" idx="12"/>
          </p:nvPr>
        </p:nvSpPr>
        <p:spPr/>
        <p:txBody>
          <a:bodyPr/>
          <a:lstStyle>
            <a:lvl1pPr>
              <a:defRPr/>
            </a:lvl1pPr>
            <a:extLst/>
          </a:lstStyle>
          <a:p>
            <a:pPr>
              <a:defRPr/>
            </a:pPr>
            <a:fld id="{05ECA0B3-E9CC-43CA-94E2-7A4F5F8BE6F3}" type="slidenum">
              <a:rPr lang="ar-SA">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162649734"/>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solidFill>
                <a:prstClr val="white"/>
              </a:solidFill>
            </a:endParaRPr>
          </a:p>
        </p:txBody>
      </p:sp>
      <p:sp>
        <p:nvSpPr>
          <p:cNvPr id="6" name="Footer Placeholder 5"/>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7" name="Slide Number Placeholder 6"/>
          <p:cNvSpPr>
            <a:spLocks noGrp="1"/>
          </p:cNvSpPr>
          <p:nvPr>
            <p:ph type="sldNum" sz="quarter" idx="12"/>
          </p:nvPr>
        </p:nvSpPr>
        <p:spPr/>
        <p:txBody>
          <a:bodyPr/>
          <a:lstStyle>
            <a:lvl1pPr>
              <a:defRPr/>
            </a:lvl1pPr>
            <a:extLst/>
          </a:lstStyle>
          <a:p>
            <a:pPr>
              <a:defRPr/>
            </a:pPr>
            <a:fld id="{01AA9004-DF65-4DA2-9F55-D1A67093C337}" type="slidenum">
              <a:rPr lang="ar-SA">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1843143677"/>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solidFill>
                <a:prstClr val="black"/>
              </a:solidFill>
            </a:endParaRPr>
          </a:p>
        </p:txBody>
      </p:sp>
      <p:sp>
        <p:nvSpPr>
          <p:cNvPr id="8" name="Footer Placeholder 7"/>
          <p:cNvSpPr>
            <a:spLocks noGrp="1"/>
          </p:cNvSpPr>
          <p:nvPr>
            <p:ph type="ftr" sz="quarter" idx="11"/>
          </p:nvPr>
        </p:nvSpPr>
        <p:spPr/>
        <p:txBody>
          <a:bodyPr/>
          <a:lstStyle>
            <a:lvl1pPr>
              <a:defRPr/>
            </a:lvl1pPr>
            <a:extLst/>
          </a:lstStyle>
          <a:p>
            <a:pPr>
              <a:defRPr/>
            </a:pPr>
            <a:endParaRPr lang="en-US">
              <a:solidFill>
                <a:prstClr val="black"/>
              </a:solidFill>
            </a:endParaRPr>
          </a:p>
        </p:txBody>
      </p:sp>
      <p:sp>
        <p:nvSpPr>
          <p:cNvPr id="9" name="Slide Number Placeholder 8"/>
          <p:cNvSpPr>
            <a:spLocks noGrp="1"/>
          </p:cNvSpPr>
          <p:nvPr>
            <p:ph type="sldNum" sz="quarter" idx="12"/>
          </p:nvPr>
        </p:nvSpPr>
        <p:spPr/>
        <p:txBody>
          <a:bodyPr/>
          <a:lstStyle>
            <a:lvl1pPr>
              <a:defRPr/>
            </a:lvl1pPr>
            <a:extLst/>
          </a:lstStyle>
          <a:p>
            <a:pPr>
              <a:defRPr/>
            </a:pPr>
            <a:fld id="{AADE3F39-43D4-4571-91AC-3DD3353E03BB}"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922636643"/>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solidFill>
                <a:prstClr val="white"/>
              </a:solidFill>
            </a:endParaRPr>
          </a:p>
        </p:txBody>
      </p:sp>
      <p:sp>
        <p:nvSpPr>
          <p:cNvPr id="4" name="Footer Placeholder 3"/>
          <p:cNvSpPr>
            <a:spLocks noGrp="1"/>
          </p:cNvSpPr>
          <p:nvPr>
            <p:ph type="ftr" sz="quarter" idx="11"/>
          </p:nvPr>
        </p:nvSpPr>
        <p:spPr/>
        <p:txBody>
          <a:bodyPr/>
          <a:lstStyle>
            <a:lvl1pPr>
              <a:defRPr/>
            </a:lvl1pPr>
            <a:extLst/>
          </a:lstStyle>
          <a:p>
            <a:pPr>
              <a:defRPr/>
            </a:pPr>
            <a:endParaRPr lang="en-US">
              <a:solidFill>
                <a:prstClr val="white"/>
              </a:solidFill>
            </a:endParaRPr>
          </a:p>
        </p:txBody>
      </p:sp>
      <p:sp>
        <p:nvSpPr>
          <p:cNvPr id="5" name="Slide Number Placeholder 4"/>
          <p:cNvSpPr>
            <a:spLocks noGrp="1"/>
          </p:cNvSpPr>
          <p:nvPr>
            <p:ph type="sldNum" sz="quarter" idx="12"/>
          </p:nvPr>
        </p:nvSpPr>
        <p:spPr/>
        <p:txBody>
          <a:bodyPr/>
          <a:lstStyle>
            <a:lvl1pPr>
              <a:defRPr/>
            </a:lvl1pPr>
            <a:extLst/>
          </a:lstStyle>
          <a:p>
            <a:pPr>
              <a:defRPr/>
            </a:pPr>
            <a:fld id="{DD647533-AD01-497B-BF23-2231BA00C0AA}" type="slidenum">
              <a:rPr lang="ar-SA">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4158554425"/>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3"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4" name="Slide Number Placeholder 17"/>
          <p:cNvSpPr>
            <a:spLocks noGrp="1"/>
          </p:cNvSpPr>
          <p:nvPr>
            <p:ph type="sldNum" sz="quarter" idx="12"/>
          </p:nvPr>
        </p:nvSpPr>
        <p:spPr/>
        <p:txBody>
          <a:bodyPr/>
          <a:lstStyle>
            <a:lvl1pPr>
              <a:defRPr/>
            </a:lvl1pPr>
          </a:lstStyle>
          <a:p>
            <a:pPr>
              <a:defRPr/>
            </a:pPr>
            <a:fld id="{243B49AA-5C28-4CBC-8F73-22B4FA1D5148}"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133291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solidFill>
                <a:prstClr val="black"/>
              </a:solidFill>
            </a:endParaRPr>
          </a:p>
        </p:txBody>
      </p:sp>
      <p:sp>
        <p:nvSpPr>
          <p:cNvPr id="6" name="Footer Placeholder 5"/>
          <p:cNvSpPr>
            <a:spLocks noGrp="1"/>
          </p:cNvSpPr>
          <p:nvPr>
            <p:ph type="ftr" sz="quarter" idx="11"/>
          </p:nvPr>
        </p:nvSpPr>
        <p:spPr/>
        <p:txBody>
          <a:bodyPr/>
          <a:lstStyle>
            <a:lvl1pPr>
              <a:defRPr/>
            </a:lvl1pPr>
            <a:extLst/>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lvl1pPr>
              <a:defRPr/>
            </a:lvl1pPr>
            <a:extLst/>
          </a:lstStyle>
          <a:p>
            <a:pPr>
              <a:defRPr/>
            </a:pPr>
            <a:fld id="{95A082D1-1073-4E2B-B824-649A11E2CFC2}"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167367234"/>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4"/>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latin typeface="Arial" charset="0"/>
              <a:cs typeface="Arial" charset="0"/>
            </a:endParaRPr>
          </a:p>
        </p:txBody>
      </p:sp>
      <p:sp>
        <p:nvSpPr>
          <p:cNvPr id="6" name="Freeform 15"/>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smtClean="0">
              <a:solidFill>
                <a:prstClr val="white"/>
              </a:solidFill>
              <a:latin typeface="Arial" charset="0"/>
              <a:cs typeface="Arial" charset="0"/>
            </a:endParaRPr>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a:defRPr/>
            </a:pPr>
            <a:endParaRPr lang="en-US">
              <a:solidFill>
                <a:prstClr val="white"/>
              </a:solidFill>
            </a:endParaRPr>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a:defRPr/>
            </a:pPr>
            <a:endParaRPr lang="en-US">
              <a:solidFill>
                <a:prstClr val="white"/>
              </a:solidFill>
            </a:endParaRPr>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solidFill>
                <a:prstClr val="white"/>
              </a:solidFill>
            </a:endParaRPr>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B8AF17E8-07E4-4DBA-9200-A0AE729AC864}" type="slidenum">
              <a:rPr lang="ar-SA">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val="588690115"/>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CA23008E-0DC9-4BB5-9295-1AC246DF73CD}"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4120369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prstClr val="black"/>
              </a:solidFill>
            </a:endParaRPr>
          </a:p>
        </p:txBody>
      </p:sp>
      <p:sp>
        <p:nvSpPr>
          <p:cNvPr id="6" name="Slide Number Placeholder 17"/>
          <p:cNvSpPr>
            <a:spLocks noGrp="1"/>
          </p:cNvSpPr>
          <p:nvPr>
            <p:ph type="sldNum" sz="quarter" idx="12"/>
          </p:nvPr>
        </p:nvSpPr>
        <p:spPr/>
        <p:txBody>
          <a:bodyPr/>
          <a:lstStyle>
            <a:lvl1pPr>
              <a:defRPr/>
            </a:lvl1pPr>
          </a:lstStyle>
          <a:p>
            <a:pPr>
              <a:defRPr/>
            </a:pPr>
            <a:fld id="{63AF0DA2-AF71-434D-82F3-C6D09125A685}"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441262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2.jpe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65540"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fa-IR"/>
              </a:p>
            </p:txBody>
          </p:sp>
          <p:sp>
            <p:nvSpPr>
              <p:cNvPr id="65541"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fa-IR"/>
              </a:p>
            </p:txBody>
          </p:sp>
        </p:grpSp>
        <p:grpSp>
          <p:nvGrpSpPr>
            <p:cNvPr id="1033" name="Group 6"/>
            <p:cNvGrpSpPr>
              <a:grpSpLocks/>
            </p:cNvGrpSpPr>
            <p:nvPr/>
          </p:nvGrpSpPr>
          <p:grpSpPr bwMode="auto">
            <a:xfrm>
              <a:off x="144" y="1248"/>
              <a:ext cx="4656" cy="201"/>
              <a:chOff x="144" y="1248"/>
              <a:chExt cx="4656" cy="201"/>
            </a:xfrm>
          </p:grpSpPr>
          <p:sp>
            <p:nvSpPr>
              <p:cNvPr id="65543"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65544"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5547"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400"/>
            </a:lvl1pPr>
          </a:lstStyle>
          <a:p>
            <a:pPr>
              <a:defRPr/>
            </a:pPr>
            <a:endParaRPr lang="en-US"/>
          </a:p>
        </p:txBody>
      </p:sp>
      <p:sp>
        <p:nvSpPr>
          <p:cNvPr id="65548"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400"/>
            </a:lvl1pPr>
          </a:lstStyle>
          <a:p>
            <a:pPr>
              <a:defRPr/>
            </a:pPr>
            <a:endParaRPr lang="en-US"/>
          </a:p>
        </p:txBody>
      </p:sp>
      <p:sp>
        <p:nvSpPr>
          <p:cNvPr id="65549"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lgn="l" rtl="0">
              <a:defRPr sz="2600" b="1">
                <a:solidFill>
                  <a:schemeClr val="bg1"/>
                </a:solidFill>
              </a:defRPr>
            </a:lvl1pPr>
          </a:lstStyle>
          <a:p>
            <a:pPr>
              <a:defRPr/>
            </a:pPr>
            <a:fld id="{A5D8C598-3924-4E9B-BD8E-2FC08E7C64AE}"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868"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Lst>
  <p:txStyles>
    <p:titleStyle>
      <a:lvl1pPr algn="l" rtl="1" eaLnBrk="0" fontAlgn="base" hangingPunct="0">
        <a:lnSpc>
          <a:spcPct val="90000"/>
        </a:lnSpc>
        <a:spcBef>
          <a:spcPct val="0"/>
        </a:spcBef>
        <a:spcAft>
          <a:spcPct val="0"/>
        </a:spcAft>
        <a:defRPr sz="3600" b="1">
          <a:solidFill>
            <a:schemeClr val="tx2"/>
          </a:solidFill>
          <a:latin typeface="+mj-lt"/>
          <a:ea typeface="+mj-ea"/>
          <a:cs typeface="+mj-cs"/>
        </a:defRPr>
      </a:lvl1pPr>
      <a:lvl2pPr algn="l" rtl="1"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2pPr>
      <a:lvl3pPr algn="l" rtl="1"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3pPr>
      <a:lvl4pPr algn="l" rtl="1"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4pPr>
      <a:lvl5pPr algn="l" rtl="1"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5pPr>
      <a:lvl6pPr marL="457200" algn="l" rtl="1" fontAlgn="base">
        <a:lnSpc>
          <a:spcPct val="90000"/>
        </a:lnSpc>
        <a:spcBef>
          <a:spcPct val="0"/>
        </a:spcBef>
        <a:spcAft>
          <a:spcPct val="0"/>
        </a:spcAft>
        <a:defRPr sz="3600" b="1">
          <a:solidFill>
            <a:schemeClr val="tx2"/>
          </a:solidFill>
          <a:latin typeface="Arial" pitchFamily="34" charset="0"/>
          <a:cs typeface="Arial" pitchFamily="34" charset="0"/>
        </a:defRPr>
      </a:lvl6pPr>
      <a:lvl7pPr marL="914400" algn="l" rtl="1" fontAlgn="base">
        <a:lnSpc>
          <a:spcPct val="90000"/>
        </a:lnSpc>
        <a:spcBef>
          <a:spcPct val="0"/>
        </a:spcBef>
        <a:spcAft>
          <a:spcPct val="0"/>
        </a:spcAft>
        <a:defRPr sz="3600" b="1">
          <a:solidFill>
            <a:schemeClr val="tx2"/>
          </a:solidFill>
          <a:latin typeface="Arial" pitchFamily="34" charset="0"/>
          <a:cs typeface="Arial" pitchFamily="34" charset="0"/>
        </a:defRPr>
      </a:lvl7pPr>
      <a:lvl8pPr marL="1371600" algn="l" rtl="1" fontAlgn="base">
        <a:lnSpc>
          <a:spcPct val="90000"/>
        </a:lnSpc>
        <a:spcBef>
          <a:spcPct val="0"/>
        </a:spcBef>
        <a:spcAft>
          <a:spcPct val="0"/>
        </a:spcAft>
        <a:defRPr sz="3600" b="1">
          <a:solidFill>
            <a:schemeClr val="tx2"/>
          </a:solidFill>
          <a:latin typeface="Arial" pitchFamily="34" charset="0"/>
          <a:cs typeface="Arial" pitchFamily="34" charset="0"/>
        </a:defRPr>
      </a:lvl8pPr>
      <a:lvl9pPr marL="1828800" algn="l" rtl="1" fontAlgn="base">
        <a:lnSpc>
          <a:spcPct val="90000"/>
        </a:lnSpc>
        <a:spcBef>
          <a:spcPct val="0"/>
        </a:spcBef>
        <a:spcAft>
          <a:spcPct val="0"/>
        </a:spcAft>
        <a:defRPr sz="3600" b="1">
          <a:solidFill>
            <a:schemeClr val="tx2"/>
          </a:solidFill>
          <a:latin typeface="Arial" pitchFamily="34" charset="0"/>
          <a:cs typeface="Arial" pitchFamily="34" charset="0"/>
        </a:defRPr>
      </a:lvl9pPr>
    </p:titleStyle>
    <p:bodyStyle>
      <a:lvl1pPr marL="342900" indent="-342900" algn="r" rtl="1" eaLnBrk="0" fontAlgn="base" hangingPunct="0">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r" rtl="1" eaLnBrk="0" fontAlgn="base" hangingPunct="0">
        <a:spcBef>
          <a:spcPct val="20000"/>
        </a:spcBef>
        <a:spcAft>
          <a:spcPct val="0"/>
        </a:spcAft>
        <a:buClr>
          <a:schemeClr val="tx1"/>
        </a:buClr>
        <a:buSzPct val="75000"/>
        <a:buChar char="–"/>
        <a:defRPr sz="2400">
          <a:solidFill>
            <a:schemeClr val="tx1"/>
          </a:solidFill>
          <a:latin typeface="+mn-lt"/>
          <a:cs typeface="+mn-cs"/>
        </a:defRPr>
      </a:lvl2pPr>
      <a:lvl3pPr marL="1143000" indent="-228600" algn="r" rtl="1" eaLnBrk="0" fontAlgn="base" hangingPunct="0">
        <a:spcBef>
          <a:spcPct val="20000"/>
        </a:spcBef>
        <a:spcAft>
          <a:spcPct val="0"/>
        </a:spcAft>
        <a:buClr>
          <a:schemeClr val="tx1"/>
        </a:buClr>
        <a:buSzPct val="75000"/>
        <a:buFont typeface="Wingdings" pitchFamily="2" charset="2"/>
        <a:buChar char="l"/>
        <a:defRPr sz="2000">
          <a:solidFill>
            <a:schemeClr val="tx1"/>
          </a:solidFill>
          <a:latin typeface="+mn-lt"/>
          <a:cs typeface="+mn-cs"/>
        </a:defRPr>
      </a:lvl3pPr>
      <a:lvl4pPr marL="1600200" indent="-228600" algn="r" rtl="1" eaLnBrk="0" fontAlgn="base" hangingPunct="0">
        <a:spcBef>
          <a:spcPct val="20000"/>
        </a:spcBef>
        <a:spcAft>
          <a:spcPct val="0"/>
        </a:spcAft>
        <a:buClr>
          <a:schemeClr val="tx1"/>
        </a:buClr>
        <a:buSzPct val="80000"/>
        <a:buChar char="–"/>
        <a:defRPr sz="2000">
          <a:solidFill>
            <a:schemeClr val="tx1"/>
          </a:solidFill>
          <a:latin typeface="+mn-lt"/>
          <a:cs typeface="+mn-cs"/>
        </a:defRPr>
      </a:lvl4pPr>
      <a:lvl5pPr marL="2057400" indent="-228600" algn="r" rtl="1" eaLnBrk="0" fontAlgn="base" hangingPunct="0">
        <a:spcBef>
          <a:spcPct val="20000"/>
        </a:spcBef>
        <a:spcAft>
          <a:spcPct val="0"/>
        </a:spcAft>
        <a:buClr>
          <a:schemeClr val="tx1"/>
        </a:buClr>
        <a:buSzPct val="65000"/>
        <a:buFont typeface="Wingdings" pitchFamily="2" charset="2"/>
        <a:buChar char="l"/>
        <a:defRPr sz="2000">
          <a:solidFill>
            <a:schemeClr val="tx1"/>
          </a:solidFill>
          <a:latin typeface="+mn-lt"/>
          <a:cs typeface="+mn-cs"/>
        </a:defRPr>
      </a:lvl5pPr>
      <a:lvl6pPr marL="25146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latin typeface="Arial" charset="0"/>
              <a:cs typeface="Arial" charset="0"/>
            </a:endParaRPr>
          </a:p>
        </p:txBody>
      </p:sp>
      <p:sp>
        <p:nvSpPr>
          <p:cNvPr id="1027" name="Freeform 11"/>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smtClean="0">
              <a:solidFill>
                <a:prstClr val="black"/>
              </a:solidFill>
              <a:latin typeface="Arial" charset="0"/>
              <a:cs typeface="Arial" charset="0"/>
            </a:endParaRPr>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defRPr>
            </a:lvl1pPr>
            <a:extLst/>
          </a:lstStyle>
          <a:p>
            <a:pPr>
              <a:defRPr/>
            </a:pPr>
            <a:endParaRPr lang="en-US">
              <a:solidFill>
                <a:prstClr val="black"/>
              </a:solidFill>
              <a:latin typeface="Arial" charset="0"/>
              <a:cs typeface="Arial" charset="0"/>
            </a:endParaRPr>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n-US">
              <a:solidFill>
                <a:prstClr val="black"/>
              </a:solidFill>
              <a:latin typeface="Arial" charset="0"/>
              <a:cs typeface="Arial" charset="0"/>
            </a:endParaRP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84D537A9-DC3C-40E9-88EF-93D4C95ADFC5}" type="slidenum">
              <a:rPr lang="ar-SA">
                <a:solidFill>
                  <a:prstClr val="black"/>
                </a:solidFill>
                <a:latin typeface="Arial" charset="0"/>
                <a:cs typeface="Arial" charset="0"/>
              </a:rPr>
              <a:pPr>
                <a:defRPr/>
              </a:pPr>
              <a:t>‹#›</a:t>
            </a:fld>
            <a:endParaRPr lang="en-US">
              <a:solidFill>
                <a:prstClr val="black"/>
              </a:solidFill>
              <a:latin typeface="Arial" charset="0"/>
              <a:cs typeface="Arial" charset="0"/>
            </a:endParaRPr>
          </a:p>
        </p:txBody>
      </p:sp>
    </p:spTree>
    <p:extLst>
      <p:ext uri="{BB962C8B-B14F-4D97-AF65-F5344CB8AC3E}">
        <p14:creationId xmlns:p14="http://schemas.microsoft.com/office/powerpoint/2010/main" val="3322380998"/>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cs typeface="Arial" charset="0"/>
        </a:defRPr>
      </a:lvl2pPr>
      <a:lvl3pPr algn="l" rtl="0" eaLnBrk="0" fontAlgn="base" hangingPunct="0">
        <a:spcBef>
          <a:spcPct val="0"/>
        </a:spcBef>
        <a:spcAft>
          <a:spcPct val="0"/>
        </a:spcAft>
        <a:defRPr sz="4100" b="1">
          <a:solidFill>
            <a:schemeClr val="tx2"/>
          </a:solidFill>
          <a:latin typeface="Lucida Sans Unicode" pitchFamily="34" charset="0"/>
          <a:cs typeface="Arial" charset="0"/>
        </a:defRPr>
      </a:lvl3pPr>
      <a:lvl4pPr algn="l" rtl="0" eaLnBrk="0" fontAlgn="base" hangingPunct="0">
        <a:spcBef>
          <a:spcPct val="0"/>
        </a:spcBef>
        <a:spcAft>
          <a:spcPct val="0"/>
        </a:spcAft>
        <a:defRPr sz="4100" b="1">
          <a:solidFill>
            <a:schemeClr val="tx2"/>
          </a:solidFill>
          <a:latin typeface="Lucida Sans Unicode" pitchFamily="34" charset="0"/>
          <a:cs typeface="Arial" charset="0"/>
        </a:defRPr>
      </a:lvl4pPr>
      <a:lvl5pPr algn="l" rtl="0" eaLnBrk="0" fontAlgn="base" hangingPunct="0">
        <a:spcBef>
          <a:spcPct val="0"/>
        </a:spcBef>
        <a:spcAft>
          <a:spcPct val="0"/>
        </a:spcAft>
        <a:defRPr sz="4100" b="1">
          <a:solidFill>
            <a:schemeClr val="tx2"/>
          </a:solidFill>
          <a:latin typeface="Lucida Sans Unicode" pitchFamily="34" charset="0"/>
          <a:cs typeface="Arial" charset="0"/>
        </a:defRPr>
      </a:lvl5pPr>
      <a:lvl6pPr marL="457200" algn="l" rtl="0" fontAlgn="base">
        <a:spcBef>
          <a:spcPct val="0"/>
        </a:spcBef>
        <a:spcAft>
          <a:spcPct val="0"/>
        </a:spcAft>
        <a:defRPr sz="4100" b="1">
          <a:solidFill>
            <a:schemeClr val="tx2"/>
          </a:solidFill>
          <a:latin typeface="Lucida Sans Unicode" pitchFamily="34" charset="0"/>
          <a:cs typeface="Arial" charset="0"/>
        </a:defRPr>
      </a:lvl6pPr>
      <a:lvl7pPr marL="914400" algn="l" rtl="0" fontAlgn="base">
        <a:spcBef>
          <a:spcPct val="0"/>
        </a:spcBef>
        <a:spcAft>
          <a:spcPct val="0"/>
        </a:spcAft>
        <a:defRPr sz="4100" b="1">
          <a:solidFill>
            <a:schemeClr val="tx2"/>
          </a:solidFill>
          <a:latin typeface="Lucida Sans Unicode" pitchFamily="34" charset="0"/>
          <a:cs typeface="Arial" charset="0"/>
        </a:defRPr>
      </a:lvl7pPr>
      <a:lvl8pPr marL="1371600" algn="l" rtl="0" fontAlgn="base">
        <a:spcBef>
          <a:spcPct val="0"/>
        </a:spcBef>
        <a:spcAft>
          <a:spcPct val="0"/>
        </a:spcAft>
        <a:defRPr sz="4100" b="1">
          <a:solidFill>
            <a:schemeClr val="tx2"/>
          </a:solidFill>
          <a:latin typeface="Lucida Sans Unicode" pitchFamily="34" charset="0"/>
          <a:cs typeface="Arial" charset="0"/>
        </a:defRPr>
      </a:lvl8pPr>
      <a:lvl9pPr marL="1828800" algn="l" rtl="0" fontAlgn="base">
        <a:spcBef>
          <a:spcPct val="0"/>
        </a:spcBef>
        <a:spcAft>
          <a:spcPct val="0"/>
        </a:spcAft>
        <a:defRPr sz="4100" b="1">
          <a:solidFill>
            <a:schemeClr val="tx2"/>
          </a:solidFill>
          <a:latin typeface="Lucida Sans Unicode" pitchFamily="34" charset="0"/>
          <a:cs typeface="Arial"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87335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WordArt 13"/>
          <p:cNvSpPr>
            <a:spLocks noChangeArrowheads="1" noChangeShapeType="1" noTextEdit="1"/>
          </p:cNvSpPr>
          <p:nvPr/>
        </p:nvSpPr>
        <p:spPr bwMode="auto">
          <a:xfrm>
            <a:off x="1357313" y="2428875"/>
            <a:ext cx="6643687" cy="1571625"/>
          </a:xfrm>
          <a:prstGeom prst="rect">
            <a:avLst/>
          </a:prstGeom>
        </p:spPr>
        <p:txBody>
          <a:bodyPr wrap="none" fromWordArt="1">
            <a:prstTxWarp prst="textPlain">
              <a:avLst>
                <a:gd name="adj" fmla="val 50000"/>
              </a:avLst>
            </a:prstTxWarp>
          </a:bodyPr>
          <a:lstStyle/>
          <a:p>
            <a:pPr algn="ctr"/>
            <a:r>
              <a:rPr lang="fa-IR" sz="6000" b="1" kern="10" dirty="0" smtClean="0">
                <a:ln w="12700">
                  <a:solidFill>
                    <a:srgbClr val="3333CC"/>
                  </a:solidFill>
                  <a:round/>
                  <a:headEnd/>
                  <a:tailEnd/>
                </a:ln>
                <a:solidFill>
                  <a:srgbClr val="B2B2B2">
                    <a:alpha val="50195"/>
                  </a:srgbClr>
                </a:solidFill>
                <a:latin typeface="Arial" charset="0"/>
                <a:cs typeface="B Titr" panose="00000700000000000000" pitchFamily="2" charset="-78"/>
              </a:rPr>
              <a:t>بهداشت مسکن و اماکن عمومی</a:t>
            </a:r>
            <a:endParaRPr lang="en-US" sz="6000" b="1" kern="10" dirty="0" smtClean="0">
              <a:ln w="12700">
                <a:solidFill>
                  <a:srgbClr val="3333CC"/>
                </a:solidFill>
                <a:round/>
                <a:headEnd/>
                <a:tailEnd/>
              </a:ln>
              <a:solidFill>
                <a:srgbClr val="B2B2B2">
                  <a:alpha val="50195"/>
                </a:srgbClr>
              </a:solidFill>
              <a:latin typeface="Arial" charset="0"/>
              <a:cs typeface="B Titr" panose="00000700000000000000" pitchFamily="2" charset="-78"/>
            </a:endParaRPr>
          </a:p>
        </p:txBody>
      </p:sp>
    </p:spTree>
    <p:extLst>
      <p:ext uri="{BB962C8B-B14F-4D97-AF65-F5344CB8AC3E}">
        <p14:creationId xmlns:p14="http://schemas.microsoft.com/office/powerpoint/2010/main" val="2757827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Grp="1" noChangeArrowheads="1"/>
          </p:cNvSpPr>
          <p:nvPr>
            <p:ph type="title"/>
          </p:nvPr>
        </p:nvSpPr>
        <p:spPr>
          <a:xfrm>
            <a:off x="900113" y="1052513"/>
            <a:ext cx="7924800" cy="854075"/>
          </a:xfrm>
        </p:spPr>
        <p:txBody>
          <a:bodyPr/>
          <a:lstStyle/>
          <a:p>
            <a:pPr algn="r" eaLnBrk="1" hangingPunct="1"/>
            <a:r>
              <a:rPr lang="fa-IR" smtClean="0">
                <a:cs typeface="B Titr" pitchFamily="2" charset="-78"/>
              </a:rPr>
              <a:t>بهداشت مسكن</a:t>
            </a:r>
            <a:endParaRPr lang="en-US" smtClean="0">
              <a:cs typeface="B Titr" pitchFamily="2" charset="-78"/>
            </a:endParaRPr>
          </a:p>
        </p:txBody>
      </p:sp>
      <p:sp>
        <p:nvSpPr>
          <p:cNvPr id="30723" name="Rectangle 3"/>
          <p:cNvSpPr>
            <a:spLocks noGrp="1" noChangeArrowheads="1"/>
          </p:cNvSpPr>
          <p:nvPr>
            <p:ph type="body" idx="1"/>
          </p:nvPr>
        </p:nvSpPr>
        <p:spPr>
          <a:xfrm>
            <a:off x="769938" y="2286000"/>
            <a:ext cx="8088312" cy="4286250"/>
          </a:xfrm>
        </p:spPr>
        <p:txBody>
          <a:bodyPr/>
          <a:lstStyle/>
          <a:p>
            <a:pPr eaLnBrk="1" hangingPunct="1">
              <a:buFont typeface="Wingdings" pitchFamily="2" charset="2"/>
              <a:buNone/>
            </a:pPr>
            <a:r>
              <a:rPr lang="fa-IR" sz="3200" b="1" smtClean="0">
                <a:solidFill>
                  <a:srgbClr val="993366"/>
                </a:solidFill>
                <a:cs typeface="B Roya" pitchFamily="2" charset="-78"/>
              </a:rPr>
              <a:t>در واژه بهداشت مسکن دو واژه جلب توجه می نماید :</a:t>
            </a:r>
          </a:p>
          <a:p>
            <a:pPr eaLnBrk="1" hangingPunct="1">
              <a:buFont typeface="Wingdings" pitchFamily="2" charset="2"/>
              <a:buNone/>
            </a:pPr>
            <a:r>
              <a:rPr lang="fa-IR" sz="2400" smtClean="0">
                <a:cs typeface="B Roya" pitchFamily="2" charset="-78"/>
              </a:rPr>
              <a:t>بهداشت : حفظ سلامت كامل جسماني، رواني و اجتماعي</a:t>
            </a:r>
          </a:p>
          <a:p>
            <a:pPr eaLnBrk="1" hangingPunct="1">
              <a:buFont typeface="Wingdings" pitchFamily="2" charset="2"/>
              <a:buNone/>
            </a:pPr>
            <a:r>
              <a:rPr lang="fa-IR" sz="2400" smtClean="0">
                <a:cs typeface="B Roya" pitchFamily="2" charset="-78"/>
              </a:rPr>
              <a:t>مسكن: مسكن عبارت است از ساختمان يا محلي كه به عنوان سرپناه براي ادامه حيات بهتر انسان مورد استفاده قرار گيرد و داراي امكانات و تسهيلاتي است كه سلامت جسمي و رواني انسان را تضمين مي كند</a:t>
            </a:r>
          </a:p>
          <a:p>
            <a:pPr eaLnBrk="1" hangingPunct="1">
              <a:buFont typeface="Wingdings" pitchFamily="2" charset="2"/>
              <a:buNone/>
            </a:pPr>
            <a:r>
              <a:rPr lang="fa-IR" sz="3200" b="1" smtClean="0">
                <a:solidFill>
                  <a:srgbClr val="993366"/>
                </a:solidFill>
                <a:cs typeface="B Roya" pitchFamily="2" charset="-78"/>
              </a:rPr>
              <a:t>تعريف بهداشت مسكن</a:t>
            </a:r>
          </a:p>
          <a:p>
            <a:pPr eaLnBrk="1" hangingPunct="1">
              <a:buFont typeface="Wingdings" pitchFamily="2" charset="2"/>
              <a:buNone/>
            </a:pPr>
            <a:r>
              <a:rPr lang="fa-IR" sz="2400" smtClean="0">
                <a:cs typeface="B Roya" pitchFamily="2" charset="-78"/>
              </a:rPr>
              <a:t>به مجموعه شرايط كيفي و كمي اطلاق مي شود كه در آن شرايط ، نيازهاي انساني ، جسمي و روحي ساكنين مسكن تامين گرديده و از بروز و انتقال بيماريهاي واگير و سوانح مختلف جلوگيري مي شود. </a:t>
            </a:r>
            <a:endParaRPr lang="fa-IR" sz="2400" b="1" smtClean="0">
              <a:cs typeface="B Roya"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utoShape 2"/>
          <p:cNvSpPr>
            <a:spLocks noGrp="1" noChangeArrowheads="1"/>
          </p:cNvSpPr>
          <p:nvPr>
            <p:ph type="title"/>
          </p:nvPr>
        </p:nvSpPr>
        <p:spPr>
          <a:xfrm>
            <a:off x="1258888" y="765175"/>
            <a:ext cx="7543800" cy="908050"/>
          </a:xfrm>
        </p:spPr>
        <p:txBody>
          <a:bodyPr/>
          <a:lstStyle/>
          <a:p>
            <a:pPr algn="r" eaLnBrk="1" hangingPunct="1"/>
            <a:r>
              <a:rPr lang="fa-IR" sz="2800" b="0" smtClean="0">
                <a:cs typeface="B Titr" pitchFamily="2" charset="-78"/>
              </a:rPr>
              <a:t>شرایط اساسی در بهداشت مسکن : محل ساختمان </a:t>
            </a:r>
            <a:endParaRPr lang="en-US" sz="2800" b="0" smtClean="0">
              <a:cs typeface="B Titr" pitchFamily="2" charset="-78"/>
            </a:endParaRPr>
          </a:p>
        </p:txBody>
      </p:sp>
      <p:sp>
        <p:nvSpPr>
          <p:cNvPr id="31747" name="Rectangle 3"/>
          <p:cNvSpPr>
            <a:spLocks noGrp="1" noChangeArrowheads="1"/>
          </p:cNvSpPr>
          <p:nvPr>
            <p:ph type="body" idx="1"/>
          </p:nvPr>
        </p:nvSpPr>
        <p:spPr>
          <a:xfrm>
            <a:off x="755650" y="2214563"/>
            <a:ext cx="8064500" cy="4103687"/>
          </a:xfrm>
        </p:spPr>
        <p:txBody>
          <a:bodyPr/>
          <a:lstStyle/>
          <a:p>
            <a:pPr marL="609600" indent="-609600" eaLnBrk="1" hangingPunct="1">
              <a:buFont typeface="Wingdings" pitchFamily="2" charset="2"/>
              <a:buNone/>
            </a:pPr>
            <a:r>
              <a:rPr lang="fa-IR" sz="2200" dirty="0" smtClean="0">
                <a:cs typeface="B Roya" pitchFamily="2" charset="-78"/>
              </a:rPr>
              <a:t>موقعیت ساختمان ، وضعیت آب آشامیدنی ،دفع زباله و فاضلاب بهداشتی بوده و مشخصات ساختمان از نظر نور ،تهویه ،حرارت،رطوبت و سر وصدا چنان باشد که سلامت جسمی و روحی ساکنین را تامین و از بروز و انتقال بیماریهای واگیردار و بروز حوادث و سوانح تا حد امکان جلوگیری کند</a:t>
            </a:r>
            <a:r>
              <a:rPr lang="en-US" sz="2200" dirty="0" smtClean="0">
                <a:cs typeface="B Roya" pitchFamily="2" charset="-78"/>
              </a:rPr>
              <a:t> </a:t>
            </a:r>
            <a:endParaRPr lang="fa-IR" sz="2200" dirty="0" smtClean="0">
              <a:cs typeface="B Roya" pitchFamily="2" charset="-78"/>
            </a:endParaRPr>
          </a:p>
          <a:p>
            <a:pPr marL="609600" indent="-609600" eaLnBrk="1" hangingPunct="1">
              <a:buFont typeface="Wingdings" pitchFamily="2" charset="2"/>
              <a:buAutoNum type="arabicPeriod"/>
            </a:pPr>
            <a:r>
              <a:rPr lang="fa-IR" sz="2200" dirty="0" smtClean="0">
                <a:cs typeface="B Roya" pitchFamily="2" charset="-78"/>
              </a:rPr>
              <a:t>حتی الامکان در محدوده شهر یا بافت روستا باشد.</a:t>
            </a:r>
          </a:p>
          <a:p>
            <a:pPr marL="609600" indent="-609600" eaLnBrk="1" hangingPunct="1">
              <a:buFont typeface="Wingdings" pitchFamily="2" charset="2"/>
              <a:buAutoNum type="arabicPeriod"/>
            </a:pPr>
            <a:r>
              <a:rPr lang="fa-IR" sz="2200" dirty="0" smtClean="0">
                <a:cs typeface="B Roya" pitchFamily="2" charset="-78"/>
              </a:rPr>
              <a:t> زمین انتخاب شده پست و مرطوب نباشد </a:t>
            </a:r>
            <a:endParaRPr lang="en-US" sz="2200" dirty="0" smtClean="0">
              <a:cs typeface="B Roya" pitchFamily="2" charset="-78"/>
            </a:endParaRPr>
          </a:p>
          <a:p>
            <a:pPr marL="609600" indent="-609600" eaLnBrk="1" hangingPunct="1">
              <a:buFont typeface="Wingdings" pitchFamily="2" charset="2"/>
              <a:buAutoNum type="arabicPeriod"/>
            </a:pPr>
            <a:r>
              <a:rPr lang="fa-IR" sz="2200" dirty="0" smtClean="0">
                <a:cs typeface="B Roya" pitchFamily="2" charset="-78"/>
              </a:rPr>
              <a:t>در نظر گرفتن جهت بادهای موسمی و دائمی</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1"/>
          </p:nvPr>
        </p:nvSpPr>
        <p:spPr>
          <a:xfrm>
            <a:off x="714375" y="2500313"/>
            <a:ext cx="8016875" cy="4143375"/>
          </a:xfrm>
        </p:spPr>
        <p:txBody>
          <a:bodyPr/>
          <a:lstStyle/>
          <a:p>
            <a:pPr marL="609600" indent="-609600" eaLnBrk="1" hangingPunct="1">
              <a:lnSpc>
                <a:spcPct val="80000"/>
              </a:lnSpc>
              <a:buFont typeface="Wingdings" pitchFamily="2" charset="2"/>
              <a:buAutoNum type="arabicPeriod"/>
            </a:pPr>
            <a:r>
              <a:rPr lang="fa-IR" sz="2400" dirty="0" smtClean="0">
                <a:cs typeface="B Roya" pitchFamily="2" charset="-78"/>
              </a:rPr>
              <a:t>از مراکز پرسرو صدا دور باشد.</a:t>
            </a:r>
          </a:p>
          <a:p>
            <a:pPr marL="609600" indent="-609600" eaLnBrk="1" hangingPunct="1">
              <a:lnSpc>
                <a:spcPct val="80000"/>
              </a:lnSpc>
              <a:buFont typeface="Wingdings" pitchFamily="2" charset="2"/>
              <a:buAutoNum type="arabicPeriod"/>
            </a:pPr>
            <a:r>
              <a:rPr lang="fa-IR" sz="2400" dirty="0" smtClean="0">
                <a:cs typeface="B Roya" pitchFamily="2" charset="-78"/>
              </a:rPr>
              <a:t>در نقاط زلزله خیز نباشد </a:t>
            </a:r>
            <a:endParaRPr lang="en-US" sz="2400" dirty="0" smtClean="0">
              <a:cs typeface="B Roya" pitchFamily="2" charset="-78"/>
            </a:endParaRPr>
          </a:p>
          <a:p>
            <a:pPr marL="609600" indent="-609600" eaLnBrk="1" hangingPunct="1">
              <a:lnSpc>
                <a:spcPct val="80000"/>
              </a:lnSpc>
              <a:buFont typeface="Wingdings" pitchFamily="2" charset="2"/>
              <a:buAutoNum type="arabicPeriod"/>
            </a:pPr>
            <a:r>
              <a:rPr lang="fa-IR" sz="2400" dirty="0" smtClean="0">
                <a:cs typeface="B Roya" pitchFamily="2" charset="-78"/>
              </a:rPr>
              <a:t>افراد ساکن در اتاقهای مسکونی از تابش اشعه خورشید استفاده کنند. </a:t>
            </a:r>
          </a:p>
          <a:p>
            <a:pPr marL="609600" indent="-609600" eaLnBrk="1" hangingPunct="1">
              <a:lnSpc>
                <a:spcPct val="80000"/>
              </a:lnSpc>
              <a:buFont typeface="Wingdings" pitchFamily="2" charset="2"/>
              <a:buAutoNum type="arabicPeriod"/>
            </a:pPr>
            <a:r>
              <a:rPr lang="fa-IR" sz="2400" dirty="0" smtClean="0">
                <a:cs typeface="B Roya" pitchFamily="2" charset="-78"/>
              </a:rPr>
              <a:t>دارای سیستم تهیه آب سالم،سیستم بهداشتی دفع فاضلاب ،نور ،حرارت و تهویه مناسب باشد.</a:t>
            </a:r>
          </a:p>
          <a:p>
            <a:pPr marL="609600" indent="-609600" eaLnBrk="1" hangingPunct="1">
              <a:lnSpc>
                <a:spcPct val="80000"/>
              </a:lnSpc>
              <a:buFont typeface="Wingdings" pitchFamily="2" charset="2"/>
              <a:buAutoNum type="arabicPeriod"/>
            </a:pPr>
            <a:r>
              <a:rPr lang="fa-IR" sz="2400" dirty="0" smtClean="0">
                <a:cs typeface="B Roya" pitchFamily="2" charset="-78"/>
              </a:rPr>
              <a:t>عرض كوچه كمتر از 8 متر نباشد.</a:t>
            </a:r>
          </a:p>
          <a:p>
            <a:pPr marL="609600" indent="-609600" eaLnBrk="1" hangingPunct="1">
              <a:lnSpc>
                <a:spcPct val="80000"/>
              </a:lnSpc>
              <a:buFont typeface="Wingdings" pitchFamily="2" charset="2"/>
              <a:buAutoNum type="arabicPeriod"/>
            </a:pPr>
            <a:r>
              <a:rPr lang="fa-IR" sz="2400" dirty="0" smtClean="0">
                <a:cs typeface="B Roya" pitchFamily="2" charset="-78"/>
              </a:rPr>
              <a:t>پنجره هاي اتاق طوري ساخته شوند كه هواي موجود در اتاقها به طورمرتب تهويه و عوض گردد.</a:t>
            </a:r>
            <a:endParaRPr lang="en-US" sz="2400" dirty="0" smtClean="0">
              <a:cs typeface="B Roya" pitchFamily="2" charset="-78"/>
            </a:endParaRPr>
          </a:p>
        </p:txBody>
      </p:sp>
      <p:sp>
        <p:nvSpPr>
          <p:cNvPr id="4" name="AutoShape 2"/>
          <p:cNvSpPr txBox="1">
            <a:spLocks noChangeArrowheads="1"/>
          </p:cNvSpPr>
          <p:nvPr/>
        </p:nvSpPr>
        <p:spPr bwMode="auto">
          <a:xfrm>
            <a:off x="857250" y="1000125"/>
            <a:ext cx="7543800" cy="765175"/>
          </a:xfrm>
          <a:prstGeom prst="roundRect">
            <a:avLst>
              <a:gd name="adj" fmla="val 21667"/>
            </a:avLst>
          </a:prstGeom>
          <a:noFill/>
          <a:ln w="9525">
            <a:noFill/>
            <a:round/>
            <a:headEnd/>
            <a:tailEnd/>
          </a:ln>
        </p:spPr>
        <p:txBody>
          <a:bodyPr anchor="b"/>
          <a:lstStyle/>
          <a:p>
            <a:pPr>
              <a:lnSpc>
                <a:spcPct val="90000"/>
              </a:lnSpc>
              <a:defRPr/>
            </a:pPr>
            <a:r>
              <a:rPr lang="fa-IR" sz="2800" kern="0" dirty="0">
                <a:solidFill>
                  <a:schemeClr val="tx2"/>
                </a:solidFill>
                <a:latin typeface="+mj-lt"/>
                <a:ea typeface="+mj-ea"/>
                <a:cs typeface="B Titr" pitchFamily="2" charset="-78"/>
              </a:rPr>
              <a:t>شرایط اساسی در بهداشت مسکن : محل ساختمان </a:t>
            </a:r>
            <a:endParaRPr lang="en-US" sz="2800" kern="0" dirty="0">
              <a:solidFill>
                <a:schemeClr val="tx2"/>
              </a:solidFill>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txBox="1">
            <a:spLocks noChangeArrowheads="1"/>
          </p:cNvSpPr>
          <p:nvPr/>
        </p:nvSpPr>
        <p:spPr bwMode="auto">
          <a:xfrm>
            <a:off x="785813" y="2286000"/>
            <a:ext cx="8072437" cy="4500563"/>
          </a:xfrm>
          <a:prstGeom prst="roundRect">
            <a:avLst>
              <a:gd name="adj" fmla="val 21667"/>
            </a:avLst>
          </a:prstGeom>
          <a:noFill/>
          <a:ln w="9525">
            <a:noFill/>
            <a:round/>
            <a:headEnd/>
            <a:tailEnd/>
          </a:ln>
        </p:spPr>
        <p:txBody>
          <a:bodyPr anchor="b"/>
          <a:lstStyle/>
          <a:p>
            <a:pPr>
              <a:lnSpc>
                <a:spcPct val="90000"/>
              </a:lnSpc>
              <a:defRPr/>
            </a:pPr>
            <a:r>
              <a:rPr lang="fa-IR" sz="2400" b="1" kern="0" dirty="0">
                <a:solidFill>
                  <a:schemeClr val="tx2"/>
                </a:solidFill>
                <a:latin typeface="+mj-lt"/>
                <a:ea typeface="+mj-ea"/>
                <a:cs typeface="B Roya" pitchFamily="2" charset="-78"/>
              </a:rPr>
              <a:t>حرارت و رطوبت :</a:t>
            </a:r>
          </a:p>
          <a:p>
            <a:pPr>
              <a:lnSpc>
                <a:spcPct val="90000"/>
              </a:lnSpc>
              <a:buFont typeface="Arial" pitchFamily="34" charset="0"/>
              <a:buChar char="•"/>
              <a:defRPr/>
            </a:pPr>
            <a:r>
              <a:rPr lang="fa-IR" sz="2400" dirty="0">
                <a:cs typeface="B Roya" pitchFamily="2" charset="-78"/>
              </a:rPr>
              <a:t>حرارت ساختمان درفصول سرد حدود 18 و درفصول گرم 21 درجه سانتي گراد و رطوبت 40 درصد توصيه مي شود.</a:t>
            </a:r>
            <a:br>
              <a:rPr lang="fa-IR" sz="2400" dirty="0">
                <a:cs typeface="B Roya" pitchFamily="2" charset="-78"/>
              </a:rPr>
            </a:br>
            <a:r>
              <a:rPr lang="fa-IR" sz="2400" b="1" kern="0" dirty="0" smtClean="0">
                <a:solidFill>
                  <a:schemeClr val="tx2"/>
                </a:solidFill>
                <a:latin typeface="+mj-lt"/>
                <a:ea typeface="+mj-ea"/>
                <a:cs typeface="B Roya" pitchFamily="2" charset="-78"/>
              </a:rPr>
              <a:t>نور </a:t>
            </a:r>
            <a:r>
              <a:rPr lang="fa-IR" sz="2400" b="1" kern="0" dirty="0">
                <a:solidFill>
                  <a:schemeClr val="tx2"/>
                </a:solidFill>
                <a:latin typeface="+mj-lt"/>
                <a:ea typeface="+mj-ea"/>
                <a:cs typeface="B Roya" pitchFamily="2" charset="-78"/>
              </a:rPr>
              <a:t>و روشنايي  </a:t>
            </a:r>
            <a:endParaRPr lang="en-US" sz="2400" b="1" kern="0" dirty="0" smtClean="0">
              <a:solidFill>
                <a:schemeClr val="tx2"/>
              </a:solidFill>
              <a:latin typeface="+mj-lt"/>
              <a:ea typeface="+mj-ea"/>
              <a:cs typeface="B Roya" pitchFamily="2" charset="-78"/>
            </a:endParaRPr>
          </a:p>
          <a:p>
            <a:pPr>
              <a:lnSpc>
                <a:spcPct val="90000"/>
              </a:lnSpc>
              <a:buFont typeface="Arial" pitchFamily="34" charset="0"/>
              <a:buChar char="•"/>
              <a:defRPr/>
            </a:pPr>
            <a:r>
              <a:rPr lang="fa-IR" sz="2400" dirty="0" smtClean="0">
                <a:cs typeface="B Roya" pitchFamily="2" charset="-78"/>
              </a:rPr>
              <a:t>تأمين </a:t>
            </a:r>
            <a:r>
              <a:rPr lang="fa-IR" sz="2400" dirty="0">
                <a:cs typeface="B Roya" pitchFamily="2" charset="-78"/>
              </a:rPr>
              <a:t>نور بوسيله نور طبيعي يا مصنوعي انجام گردد . در طول روز حداكثر استفاده از نور طبيعي براي روشنايي منازل استفاده شود . درتأمين نور طبيعي معمولا" در طراحي ساختمان وسعت پنجره ها حداقل 15 تا 20 درصد سطح كف اتاقها در نظر گرفته شود .</a:t>
            </a:r>
          </a:p>
          <a:p>
            <a:pPr>
              <a:defRPr/>
            </a:pPr>
            <a:r>
              <a:rPr lang="fa-IR" sz="2400" b="1" kern="0" dirty="0">
                <a:solidFill>
                  <a:schemeClr val="tx2"/>
                </a:solidFill>
                <a:latin typeface="+mj-lt"/>
                <a:ea typeface="+mj-ea"/>
                <a:cs typeface="B Roya" pitchFamily="2" charset="-78"/>
              </a:rPr>
              <a:t>رنگ :</a:t>
            </a:r>
            <a:r>
              <a:rPr lang="fa-IR" sz="2400" b="1" kern="0" dirty="0" smtClean="0">
                <a:solidFill>
                  <a:schemeClr val="tx2"/>
                </a:solidFill>
                <a:latin typeface="+mj-lt"/>
                <a:ea typeface="+mj-ea"/>
                <a:cs typeface="B Roya" pitchFamily="2" charset="-78"/>
              </a:rPr>
              <a:t>‌</a:t>
            </a:r>
            <a:endParaRPr lang="en-US" sz="2400" b="1" kern="0" dirty="0" smtClean="0">
              <a:solidFill>
                <a:schemeClr val="tx2"/>
              </a:solidFill>
              <a:latin typeface="+mj-lt"/>
              <a:ea typeface="+mj-ea"/>
              <a:cs typeface="B Roya" pitchFamily="2" charset="-78"/>
            </a:endParaRPr>
          </a:p>
          <a:p>
            <a:pPr>
              <a:defRPr/>
            </a:pPr>
            <a:r>
              <a:rPr lang="fa-IR" sz="2400" b="1" kern="0" dirty="0" smtClean="0">
                <a:solidFill>
                  <a:schemeClr val="tx2"/>
                </a:solidFill>
                <a:latin typeface="+mj-lt"/>
                <a:ea typeface="+mj-ea"/>
                <a:cs typeface="B Roya" pitchFamily="2" charset="-78"/>
              </a:rPr>
              <a:t> </a:t>
            </a:r>
            <a:r>
              <a:rPr lang="fa-IR" sz="2400" dirty="0">
                <a:cs typeface="B Roya" pitchFamily="2" charset="-78"/>
              </a:rPr>
              <a:t>مناسب ترين رنگها براي رنگ آميزي اتاقهاي مسكوني ،‌رنگ سفيد مات وكرم روشن است</a:t>
            </a:r>
            <a:r>
              <a:rPr lang="en-US" sz="2400" dirty="0">
                <a:cs typeface="B Roya" pitchFamily="2" charset="-78"/>
              </a:rPr>
              <a:t> </a:t>
            </a:r>
          </a:p>
        </p:txBody>
      </p:sp>
      <p:sp>
        <p:nvSpPr>
          <p:cNvPr id="33795" name="Title 5"/>
          <p:cNvSpPr>
            <a:spLocks noGrp="1"/>
          </p:cNvSpPr>
          <p:nvPr>
            <p:ph type="title"/>
          </p:nvPr>
        </p:nvSpPr>
        <p:spPr>
          <a:xfrm>
            <a:off x="3071813" y="1000125"/>
            <a:ext cx="5614987" cy="904875"/>
          </a:xfrm>
        </p:spPr>
        <p:txBody>
          <a:bodyPr/>
          <a:lstStyle/>
          <a:p>
            <a:pPr algn="r"/>
            <a:r>
              <a:rPr lang="fa-IR" sz="3200" dirty="0" smtClean="0">
                <a:cs typeface="B Titr" pitchFamily="2" charset="-78"/>
              </a:rPr>
              <a:t>شرایط اساسی در بهداشت مسکن</a:t>
            </a:r>
            <a:endParaRPr lang="fa-IR" sz="32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Grp="1" noChangeArrowheads="1"/>
          </p:cNvSpPr>
          <p:nvPr>
            <p:ph type="title"/>
          </p:nvPr>
        </p:nvSpPr>
        <p:spPr>
          <a:xfrm>
            <a:off x="1116013" y="785813"/>
            <a:ext cx="7543800" cy="646112"/>
          </a:xfrm>
        </p:spPr>
        <p:txBody>
          <a:bodyPr/>
          <a:lstStyle/>
          <a:p>
            <a:pPr algn="r" eaLnBrk="1" hangingPunct="1"/>
            <a:r>
              <a:rPr lang="fa-IR" sz="2400" b="0" smtClean="0">
                <a:cs typeface="B Titr" pitchFamily="2" charset="-78"/>
              </a:rPr>
              <a:t>شرایط اساسی در بهداشت مسکن : تأمين احتياجات اساسي روحي </a:t>
            </a:r>
            <a:endParaRPr lang="en-US" sz="2400" smtClean="0">
              <a:cs typeface="B Titr" pitchFamily="2" charset="-78"/>
            </a:endParaRPr>
          </a:p>
        </p:txBody>
      </p:sp>
      <p:sp>
        <p:nvSpPr>
          <p:cNvPr id="34819" name="Rectangle 3"/>
          <p:cNvSpPr>
            <a:spLocks noGrp="1" noChangeArrowheads="1"/>
          </p:cNvSpPr>
          <p:nvPr>
            <p:ph type="body" idx="1"/>
          </p:nvPr>
        </p:nvSpPr>
        <p:spPr>
          <a:xfrm>
            <a:off x="857250" y="2286000"/>
            <a:ext cx="8072438" cy="4357688"/>
          </a:xfrm>
        </p:spPr>
        <p:txBody>
          <a:bodyPr/>
          <a:lstStyle/>
          <a:p>
            <a:pPr eaLnBrk="1" hangingPunct="1"/>
            <a:r>
              <a:rPr lang="fa-IR" sz="2200" b="1" dirty="0" smtClean="0">
                <a:cs typeface="B Roya" pitchFamily="2" charset="-78"/>
              </a:rPr>
              <a:t>الف – سطح زيربناي مسكن :</a:t>
            </a:r>
          </a:p>
          <a:p>
            <a:pPr eaLnBrk="1" hangingPunct="1">
              <a:buFont typeface="Wingdings" pitchFamily="2" charset="2"/>
              <a:buNone/>
            </a:pPr>
            <a:r>
              <a:rPr lang="fa-IR" sz="2200" dirty="0" smtClean="0">
                <a:cs typeface="B Roya" pitchFamily="2" charset="-78"/>
              </a:rPr>
              <a:t> برابر استانداردهاي موجود براي يك نفر 14 تا 15 مترمربع وبراي هرفرد اضافي 8 تا 10 مترمربع زيربنا در نظر گرفته شود. </a:t>
            </a:r>
          </a:p>
          <a:p>
            <a:pPr eaLnBrk="1" hangingPunct="1">
              <a:buFont typeface="Wingdings" pitchFamily="2" charset="2"/>
              <a:buNone/>
            </a:pPr>
            <a:r>
              <a:rPr lang="fa-IR" sz="2200" dirty="0" smtClean="0">
                <a:cs typeface="B Roya" pitchFamily="2" charset="-78"/>
              </a:rPr>
              <a:t>فضايي مورد نیاز براي اتاق خواب یک نفره  7 مترمربع و براي هر فرد اضافي 5 مترمربع است .مثلا براي اتاق سه نفره حداقل 17 مترمربع مساحت مورد نيازاست .</a:t>
            </a:r>
          </a:p>
          <a:p>
            <a:pPr eaLnBrk="1" hangingPunct="1"/>
            <a:r>
              <a:rPr lang="fa-IR" sz="2200" b="1" dirty="0" smtClean="0">
                <a:cs typeface="B Roya" pitchFamily="2" charset="-78"/>
              </a:rPr>
              <a:t>ب- صدا و اثرات ناشي از آن دريك مسكن </a:t>
            </a:r>
          </a:p>
          <a:p>
            <a:pPr eaLnBrk="1" hangingPunct="1">
              <a:buFont typeface="Wingdings" pitchFamily="2" charset="2"/>
              <a:buNone/>
            </a:pPr>
            <a:r>
              <a:rPr lang="fa-IR" sz="2200" dirty="0" smtClean="0">
                <a:cs typeface="B Roya" pitchFamily="2" charset="-78"/>
              </a:rPr>
              <a:t>لازم است درهنگام ساخت خانه از مصالحي كه حتي المقدور ، صدا را به داخل اتاقها منتقل نكرده و از لرزش جلوگيري كند استفاده نمود.قطور كردن ديوارها يا دوجداره كردن پنجره ها وسقف از انتقال صدا به داخل واحد مسكوني جلوگيري مي كند</a:t>
            </a:r>
            <a:r>
              <a:rPr lang="en-US" sz="2200" dirty="0" smtClean="0">
                <a:cs typeface="B Roya" pitchFamily="2" charset="-78"/>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Grp="1" noChangeArrowheads="1"/>
          </p:cNvSpPr>
          <p:nvPr>
            <p:ph type="title"/>
          </p:nvPr>
        </p:nvSpPr>
        <p:spPr>
          <a:xfrm>
            <a:off x="1571625" y="836613"/>
            <a:ext cx="7108825" cy="884237"/>
          </a:xfrm>
        </p:spPr>
        <p:txBody>
          <a:bodyPr/>
          <a:lstStyle/>
          <a:p>
            <a:pPr algn="r" eaLnBrk="1" hangingPunct="1"/>
            <a:r>
              <a:rPr lang="fa-IR" sz="3200" b="0" smtClean="0">
                <a:cs typeface="B Titr" pitchFamily="2" charset="-78"/>
              </a:rPr>
              <a:t>استانداردهاي مسكن بهداشتي از نظر </a:t>
            </a:r>
            <a:r>
              <a:rPr lang="en-US" sz="3200" b="0" smtClean="0">
                <a:cs typeface="B Titr" pitchFamily="2" charset="-78"/>
              </a:rPr>
              <a:t>WHO</a:t>
            </a:r>
            <a:endParaRPr lang="en-US" sz="3200" smtClean="0">
              <a:cs typeface="B Titr" pitchFamily="2" charset="-78"/>
            </a:endParaRPr>
          </a:p>
        </p:txBody>
      </p:sp>
      <p:sp>
        <p:nvSpPr>
          <p:cNvPr id="35843" name="Rectangle 3"/>
          <p:cNvSpPr>
            <a:spLocks noGrp="1" noChangeArrowheads="1"/>
          </p:cNvSpPr>
          <p:nvPr>
            <p:ph type="body" idx="1"/>
          </p:nvPr>
        </p:nvSpPr>
        <p:spPr>
          <a:xfrm>
            <a:off x="395288" y="2465388"/>
            <a:ext cx="8496300" cy="4106862"/>
          </a:xfrm>
        </p:spPr>
        <p:txBody>
          <a:bodyPr/>
          <a:lstStyle/>
          <a:p>
            <a:pPr eaLnBrk="1" hangingPunct="1">
              <a:buFont typeface="Wingdings" pitchFamily="2" charset="2"/>
              <a:buAutoNum type="arabicPeriod"/>
            </a:pPr>
            <a:r>
              <a:rPr lang="fa-IR" sz="2400" smtClean="0">
                <a:cs typeface="B Roya" pitchFamily="2" charset="-78"/>
              </a:rPr>
              <a:t>آب آشاميدني مسكن بايد پاك و عاري از آلودگي بوده و در هرمسكن شير برداشت مخصوص وجود داشته باشد.</a:t>
            </a:r>
          </a:p>
          <a:p>
            <a:pPr eaLnBrk="1" hangingPunct="1">
              <a:buFont typeface="Wingdings" pitchFamily="2" charset="2"/>
              <a:buAutoNum type="arabicPeriod"/>
            </a:pPr>
            <a:r>
              <a:rPr lang="fa-IR" sz="2400" smtClean="0">
                <a:cs typeface="B Roya" pitchFamily="2" charset="-78"/>
              </a:rPr>
              <a:t>منبع آب آشاميدني نبايد در خارج از منزل در نظر گرفته شود و شير برداشت نبايد عمومي باشد.</a:t>
            </a:r>
          </a:p>
          <a:p>
            <a:pPr eaLnBrk="1" hangingPunct="1">
              <a:buFont typeface="Wingdings" pitchFamily="2" charset="2"/>
              <a:buAutoNum type="arabicPeriod"/>
            </a:pPr>
            <a:r>
              <a:rPr lang="fa-IR" sz="2400" smtClean="0">
                <a:cs typeface="B Roya" pitchFamily="2" charset="-78"/>
              </a:rPr>
              <a:t>هر مسكن داراي سرويس هاي بهداشتي اختصاصي باشد.</a:t>
            </a:r>
          </a:p>
          <a:p>
            <a:pPr eaLnBrk="1" hangingPunct="1">
              <a:buFont typeface="Wingdings" pitchFamily="2" charset="2"/>
              <a:buAutoNum type="arabicPeriod"/>
            </a:pPr>
            <a:r>
              <a:rPr lang="fa-IR" sz="2400" smtClean="0">
                <a:cs typeface="B Roya" pitchFamily="2" charset="-78"/>
              </a:rPr>
              <a:t>هر مسكن داراي حمام اختصاصي باشد.</a:t>
            </a:r>
          </a:p>
          <a:p>
            <a:pPr eaLnBrk="1" hangingPunct="1">
              <a:buFont typeface="Wingdings" pitchFamily="2" charset="2"/>
              <a:buAutoNum type="arabicPeriod"/>
            </a:pPr>
            <a:r>
              <a:rPr lang="fa-IR" sz="2400" smtClean="0">
                <a:cs typeface="B Roya" pitchFamily="2" charset="-78"/>
              </a:rPr>
              <a:t>اتاق ها بايد داراي ظرفيت كافي بوده و براساس استاندارد ساخته شود.</a:t>
            </a:r>
          </a:p>
          <a:p>
            <a:pPr eaLnBrk="1" hangingPunct="1">
              <a:buFont typeface="Wingdings" pitchFamily="2" charset="2"/>
              <a:buAutoNum type="arabicPeriod"/>
            </a:pPr>
            <a:r>
              <a:rPr lang="fa-IR" sz="2400" smtClean="0">
                <a:cs typeface="B Roya" pitchFamily="2" charset="-78"/>
              </a:rPr>
              <a:t>در هر اتاق مسكوني ،بيش از 5 /1 نفر ساكن نباشد.</a:t>
            </a:r>
          </a:p>
          <a:p>
            <a:pPr eaLnBrk="1" hangingPunct="1">
              <a:buFont typeface="Wingdings" pitchFamily="2" charset="2"/>
              <a:buAutoNum type="arabicPeriod"/>
            </a:pPr>
            <a:r>
              <a:rPr lang="fa-IR" sz="2400" smtClean="0">
                <a:cs typeface="B Roya" pitchFamily="2" charset="-78"/>
              </a:rPr>
              <a:t>هر ساختمان مجهز به دو درب باشد تا در مواقع اضطراري امكان خروج افراد وجود داشته باشد.</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p:cNvSpPr>
            <a:spLocks noGrp="1" noChangeArrowheads="1"/>
          </p:cNvSpPr>
          <p:nvPr>
            <p:ph type="title"/>
          </p:nvPr>
        </p:nvSpPr>
        <p:spPr>
          <a:xfrm>
            <a:off x="1214438" y="1071563"/>
            <a:ext cx="7472362" cy="681037"/>
          </a:xfrm>
        </p:spPr>
        <p:txBody>
          <a:bodyPr/>
          <a:lstStyle/>
          <a:p>
            <a:pPr algn="just" eaLnBrk="1" hangingPunct="1"/>
            <a:r>
              <a:rPr lang="fa-IR" sz="3200" smtClean="0">
                <a:cs typeface="B Titr" pitchFamily="2" charset="-78"/>
              </a:rPr>
              <a:t>ادامه </a:t>
            </a:r>
            <a:r>
              <a:rPr lang="fa-IR" sz="3200" b="0" smtClean="0">
                <a:cs typeface="B Titr" pitchFamily="2" charset="-78"/>
              </a:rPr>
              <a:t>استانداردهاي مسكن بهداشتي از نظر </a:t>
            </a:r>
            <a:r>
              <a:rPr lang="en-US" sz="3200" b="0" smtClean="0">
                <a:cs typeface="B Titr" pitchFamily="2" charset="-78"/>
              </a:rPr>
              <a:t>WHO</a:t>
            </a:r>
          </a:p>
        </p:txBody>
      </p:sp>
      <p:sp>
        <p:nvSpPr>
          <p:cNvPr id="36867" name="Rectangle 3"/>
          <p:cNvSpPr>
            <a:spLocks noGrp="1" noChangeArrowheads="1"/>
          </p:cNvSpPr>
          <p:nvPr>
            <p:ph type="body" idx="1"/>
          </p:nvPr>
        </p:nvSpPr>
        <p:spPr>
          <a:xfrm>
            <a:off x="571500" y="2362200"/>
            <a:ext cx="8215313" cy="4138613"/>
          </a:xfrm>
        </p:spPr>
        <p:txBody>
          <a:bodyPr/>
          <a:lstStyle/>
          <a:p>
            <a:pPr marL="609600" indent="-609600" eaLnBrk="1" hangingPunct="1">
              <a:lnSpc>
                <a:spcPct val="90000"/>
              </a:lnSpc>
              <a:buFont typeface="Wingdings" pitchFamily="2" charset="2"/>
              <a:buAutoNum type="arabicPeriod" startAt="8"/>
            </a:pPr>
            <a:r>
              <a:rPr lang="fa-IR" sz="2400" smtClean="0">
                <a:cs typeface="B Roya" pitchFamily="2" charset="-78"/>
              </a:rPr>
              <a:t>نور اتاق به حد كافي باشد و منبع روشنايي در شب نيروي برق باشد.</a:t>
            </a:r>
          </a:p>
          <a:p>
            <a:pPr marL="609600" indent="-609600" eaLnBrk="1" hangingPunct="1">
              <a:lnSpc>
                <a:spcPct val="90000"/>
              </a:lnSpc>
              <a:buFont typeface="Wingdings" pitchFamily="2" charset="2"/>
              <a:buAutoNum type="arabicPeriod" startAt="8"/>
            </a:pPr>
            <a:r>
              <a:rPr lang="fa-IR" sz="2400" smtClean="0">
                <a:cs typeface="B Roya" pitchFamily="2" charset="-78"/>
              </a:rPr>
              <a:t>اتاق هاي خواب نبايد بيش از حد شلوغ باشد و برای هر نفر یک اتاق خواب در نظر گرفته شود.</a:t>
            </a:r>
          </a:p>
          <a:p>
            <a:pPr marL="609600" indent="-609600" eaLnBrk="1" hangingPunct="1">
              <a:lnSpc>
                <a:spcPct val="90000"/>
              </a:lnSpc>
              <a:buFont typeface="Wingdings" pitchFamily="2" charset="2"/>
              <a:buAutoNum type="arabicPeriod" startAt="8"/>
            </a:pPr>
            <a:r>
              <a:rPr lang="fa-IR" sz="2400" smtClean="0">
                <a:cs typeface="B Roya" pitchFamily="2" charset="-78"/>
              </a:rPr>
              <a:t>تعداد پنجره های اتاق متناسب باشد تا تهویه به خوبی انجام گیرد.</a:t>
            </a:r>
          </a:p>
          <a:p>
            <a:pPr marL="609600" indent="-609600" eaLnBrk="1" hangingPunct="1">
              <a:lnSpc>
                <a:spcPct val="90000"/>
              </a:lnSpc>
              <a:buFont typeface="Wingdings" pitchFamily="2" charset="2"/>
              <a:buAutoNum type="arabicPeriod" startAt="8"/>
            </a:pPr>
            <a:r>
              <a:rPr lang="fa-IR" sz="2400" smtClean="0">
                <a:cs typeface="B Roya" pitchFamily="2" charset="-78"/>
              </a:rPr>
              <a:t>اقدامات پيشگيري كننده جهت جلوگيري از بروز حوادث وجود داشته باشد مانند حفاظ نرده هادر قسمت هاي مرتفع و وجود وسايل اطفاء حريق</a:t>
            </a:r>
          </a:p>
          <a:p>
            <a:pPr marL="609600" indent="-609600" eaLnBrk="1" hangingPunct="1">
              <a:lnSpc>
                <a:spcPct val="90000"/>
              </a:lnSpc>
              <a:buFont typeface="Wingdings" pitchFamily="2" charset="2"/>
              <a:buAutoNum type="arabicPeriod" startAt="8"/>
            </a:pPr>
            <a:r>
              <a:rPr lang="fa-IR" sz="2400" smtClean="0">
                <a:cs typeface="B Roya" pitchFamily="2" charset="-78"/>
              </a:rPr>
              <a:t>در ساختمان خرابي قابل ملاحظه اي وجود نداشته باشد.</a:t>
            </a:r>
          </a:p>
          <a:p>
            <a:pPr marL="609600" indent="-609600" eaLnBrk="1" hangingPunct="1">
              <a:lnSpc>
                <a:spcPct val="90000"/>
              </a:lnSpc>
            </a:pPr>
            <a:r>
              <a:rPr lang="fa-IR" sz="2400" smtClean="0">
                <a:cs typeface="B Roya" pitchFamily="2" charset="-78"/>
              </a:rPr>
              <a:t>بر طبق دستورالمعل هر واحد مسکونی که چهار شرط از شروط فوق الذکر را دارا نباشد به عنوان منزل مسکونی غیر بهداشتی و زیر استاندارد تلقی می شود.</a:t>
            </a:r>
            <a:endParaRPr lang="en-US" sz="2400" smtClean="0">
              <a:cs typeface="B Roya" pitchFamily="2" charset="-78"/>
            </a:endParaRPr>
          </a:p>
          <a:p>
            <a:pPr marL="609600" indent="-609600" eaLnBrk="1" hangingPunct="1">
              <a:lnSpc>
                <a:spcPct val="90000"/>
              </a:lnSpc>
              <a:buFont typeface="Wingdings" pitchFamily="2" charset="2"/>
              <a:buNone/>
            </a:pPr>
            <a:endParaRPr lang="en-US" sz="2400" smtClean="0">
              <a:cs typeface="B Roya"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Grp="1" noChangeArrowheads="1"/>
          </p:cNvSpPr>
          <p:nvPr>
            <p:ph type="title"/>
          </p:nvPr>
        </p:nvSpPr>
        <p:spPr>
          <a:xfrm>
            <a:off x="2000250" y="762000"/>
            <a:ext cx="6686550" cy="703263"/>
          </a:xfrm>
        </p:spPr>
        <p:txBody>
          <a:bodyPr/>
          <a:lstStyle/>
          <a:p>
            <a:pPr algn="r" eaLnBrk="1" hangingPunct="1"/>
            <a:r>
              <a:rPr lang="fa-IR" sz="3200" b="0" smtClean="0">
                <a:cs typeface="B Titr" pitchFamily="2" charset="-78"/>
              </a:rPr>
              <a:t>عوارض ناشی از زندگی در مسکن نامناسب</a:t>
            </a:r>
            <a:endParaRPr lang="en-US" sz="3200" smtClean="0">
              <a:cs typeface="B Titr" pitchFamily="2" charset="-78"/>
            </a:endParaRPr>
          </a:p>
        </p:txBody>
      </p:sp>
      <p:sp>
        <p:nvSpPr>
          <p:cNvPr id="37891" name="Rectangle 3"/>
          <p:cNvSpPr>
            <a:spLocks noGrp="1" noChangeArrowheads="1"/>
          </p:cNvSpPr>
          <p:nvPr>
            <p:ph type="body" idx="1"/>
          </p:nvPr>
        </p:nvSpPr>
        <p:spPr>
          <a:xfrm>
            <a:off x="928688" y="2428875"/>
            <a:ext cx="7872412" cy="4000500"/>
          </a:xfrm>
        </p:spPr>
        <p:txBody>
          <a:bodyPr/>
          <a:lstStyle/>
          <a:p>
            <a:pPr eaLnBrk="1" hangingPunct="1">
              <a:lnSpc>
                <a:spcPct val="80000"/>
              </a:lnSpc>
              <a:buFont typeface="Wingdings" pitchFamily="2" charset="2"/>
              <a:buNone/>
            </a:pPr>
            <a:r>
              <a:rPr lang="fa-IR" sz="2400" smtClean="0">
                <a:solidFill>
                  <a:srgbClr val="993366"/>
                </a:solidFill>
                <a:cs typeface="B Roya" pitchFamily="2" charset="-78"/>
              </a:rPr>
              <a:t>1- </a:t>
            </a:r>
            <a:r>
              <a:rPr lang="fa-IR" sz="2400" b="1" u="sng" smtClean="0">
                <a:solidFill>
                  <a:srgbClr val="993366"/>
                </a:solidFill>
                <a:cs typeface="B Roya" pitchFamily="2" charset="-78"/>
              </a:rPr>
              <a:t>موقعیت و محل سکونت</a:t>
            </a:r>
            <a:r>
              <a:rPr lang="fa-IR" sz="2400" b="1" smtClean="0">
                <a:solidFill>
                  <a:srgbClr val="993366"/>
                </a:solidFill>
                <a:cs typeface="B Roya" pitchFamily="2" charset="-78"/>
              </a:rPr>
              <a:t>، </a:t>
            </a:r>
            <a:r>
              <a:rPr lang="fa-IR" sz="2400" smtClean="0">
                <a:cs typeface="B Roya" pitchFamily="2" charset="-78"/>
              </a:rPr>
              <a:t>در مناطقی که مجاورت کانون های تمرکز و تکثیر ناقلین احداث شود،منجر به افزایش انتقال بیماریهای منتقله به وسیله ناقلین از قبیل مالاریا و بیماری خواب خواهد شد.</a:t>
            </a:r>
          </a:p>
          <a:p>
            <a:pPr eaLnBrk="1" hangingPunct="1">
              <a:lnSpc>
                <a:spcPct val="80000"/>
              </a:lnSpc>
              <a:buFont typeface="Wingdings" pitchFamily="2" charset="2"/>
              <a:buNone/>
            </a:pPr>
            <a:r>
              <a:rPr lang="fa-IR" sz="2400" smtClean="0">
                <a:cs typeface="B Roya" pitchFamily="2" charset="-78"/>
              </a:rPr>
              <a:t>2- </a:t>
            </a:r>
            <a:r>
              <a:rPr lang="fa-IR" sz="2400" b="1" u="sng" smtClean="0">
                <a:solidFill>
                  <a:srgbClr val="993366"/>
                </a:solidFill>
                <a:cs typeface="B Roya" pitchFamily="2" charset="-78"/>
              </a:rPr>
              <a:t>نوع، طرح و همچنین وضعیت مسکن</a:t>
            </a:r>
            <a:r>
              <a:rPr lang="fa-IR" sz="2400" b="1" smtClean="0">
                <a:solidFill>
                  <a:srgbClr val="993366"/>
                </a:solidFill>
                <a:cs typeface="B Roya" pitchFamily="2" charset="-78"/>
              </a:rPr>
              <a:t> </a:t>
            </a:r>
            <a:r>
              <a:rPr lang="fa-IR" sz="2400" smtClean="0">
                <a:cs typeface="B Roya" pitchFamily="2" charset="-78"/>
              </a:rPr>
              <a:t>می تواند به بهبود یا تقلیل وضعیت بهداشت مسکن کمک نماید و در نتیجه بر میزان بیماریهایی که به نحوی با شرایط بهداشتی منازل رابطه دارند ،تاثیر خواهد گذاشت.این بیماریها شامل بیماریهایی با مسیر انتقال مدفوعی – دهانی و نیز بیماریهای ناشی از عدم شستشوی کافی می باشد.</a:t>
            </a:r>
          </a:p>
          <a:p>
            <a:pPr eaLnBrk="1" hangingPunct="1">
              <a:lnSpc>
                <a:spcPct val="80000"/>
              </a:lnSpc>
              <a:buFont typeface="Wingdings" pitchFamily="2" charset="2"/>
              <a:buNone/>
            </a:pPr>
            <a:r>
              <a:rPr lang="fa-IR" sz="2400" smtClean="0">
                <a:cs typeface="B Roya" pitchFamily="2" charset="-78"/>
              </a:rPr>
              <a:t>3- بهداشت مسکن </a:t>
            </a:r>
            <a:r>
              <a:rPr lang="fa-IR" sz="2400" b="1" smtClean="0">
                <a:solidFill>
                  <a:srgbClr val="993366"/>
                </a:solidFill>
                <a:cs typeface="B Roya" pitchFamily="2" charset="-78"/>
              </a:rPr>
              <a:t>بر روی بیماریهای تنفسی </a:t>
            </a:r>
            <a:r>
              <a:rPr lang="fa-IR" sz="2400" smtClean="0">
                <a:cs typeface="B Roya" pitchFamily="2" charset="-78"/>
              </a:rPr>
              <a:t>از قبیل سرخک ،اوریون، مننژیت و دیفتری تاثیر دارد.</a:t>
            </a:r>
          </a:p>
          <a:p>
            <a:pPr eaLnBrk="1" hangingPunct="1">
              <a:lnSpc>
                <a:spcPct val="80000"/>
              </a:lnSpc>
              <a:buFont typeface="Wingdings" pitchFamily="2" charset="2"/>
              <a:buNone/>
            </a:pPr>
            <a:endParaRPr lang="fa-IR" sz="2400" smtClean="0">
              <a:cs typeface="B Roya"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1"/>
          </p:nvPr>
        </p:nvSpPr>
        <p:spPr>
          <a:xfrm>
            <a:off x="838200" y="2362200"/>
            <a:ext cx="7693025" cy="4210050"/>
          </a:xfrm>
        </p:spPr>
        <p:txBody>
          <a:bodyPr/>
          <a:lstStyle/>
          <a:p>
            <a:pPr eaLnBrk="1" hangingPunct="1">
              <a:buFont typeface="Wingdings" pitchFamily="2" charset="2"/>
              <a:buNone/>
            </a:pPr>
            <a:r>
              <a:rPr lang="fa-IR" sz="2400" smtClean="0">
                <a:cs typeface="B Roya" pitchFamily="2" charset="-78"/>
              </a:rPr>
              <a:t>4- علاوه بر آن نحوه طراحی اماکن مسکونی </a:t>
            </a:r>
            <a:r>
              <a:rPr lang="fa-IR" sz="2400" b="1" smtClean="0">
                <a:solidFill>
                  <a:srgbClr val="993366"/>
                </a:solidFill>
                <a:cs typeface="B Roya" pitchFamily="2" charset="-78"/>
              </a:rPr>
              <a:t>در میزان تراکم ،تهویه ،درجه حرارت ،رطوبت و سایر فاکتورهایی که در انتقال عوامل بیماریزای تنفسی </a:t>
            </a:r>
            <a:r>
              <a:rPr lang="fa-IR" sz="2400" smtClean="0">
                <a:cs typeface="B Roya" pitchFamily="2" charset="-78"/>
              </a:rPr>
              <a:t>نقش دارند،نیز موثر خواهد بود.اتاق آکنده از دود سیگار و یا هر نوع فضای تحریک کننده ی دستگاه تنفس ،می تواند بر میزان ابتلای افراد به بیماریهای تنفسی بیافزاید.</a:t>
            </a:r>
          </a:p>
          <a:p>
            <a:pPr eaLnBrk="1" hangingPunct="1">
              <a:buFont typeface="Wingdings" pitchFamily="2" charset="2"/>
              <a:buNone/>
            </a:pPr>
            <a:r>
              <a:rPr lang="fa-IR" sz="2400" smtClean="0">
                <a:cs typeface="B Roya" pitchFamily="2" charset="-78"/>
              </a:rPr>
              <a:t>5- سبک و شیوه خانه سازی می تواند </a:t>
            </a:r>
            <a:r>
              <a:rPr lang="fa-IR" sz="2400" b="1" smtClean="0">
                <a:solidFill>
                  <a:srgbClr val="993366"/>
                </a:solidFill>
                <a:cs typeface="B Roya" pitchFamily="2" charset="-78"/>
              </a:rPr>
              <a:t>سبب افزایش یا کاهش جمعیت موش ها، سگ ها، کنه ها ، مایت ها و شپش ها </a:t>
            </a:r>
            <a:r>
              <a:rPr lang="fa-IR" sz="2400" smtClean="0">
                <a:cs typeface="B Roya" pitchFamily="2" charset="-78"/>
              </a:rPr>
              <a:t>شده و میزان شیوع بیماریهای مرتبط با حیوانات را تحت تاثیر قرار دهد.</a:t>
            </a:r>
            <a:endParaRPr lang="en-US" sz="2400" smtClean="0">
              <a:cs typeface="B Roya" pitchFamily="2" charset="-78"/>
            </a:endParaRPr>
          </a:p>
          <a:p>
            <a:pPr eaLnBrk="1" hangingPunct="1">
              <a:buFont typeface="Wingdings" pitchFamily="2" charset="2"/>
              <a:buNone/>
            </a:pPr>
            <a:r>
              <a:rPr lang="fa-IR" sz="2400" smtClean="0">
                <a:cs typeface="B Roya" pitchFamily="2" charset="-78"/>
              </a:rPr>
              <a:t>6- مطالعات انجام شده نشان داده است که </a:t>
            </a:r>
            <a:r>
              <a:rPr lang="fa-IR" sz="2400" b="1" smtClean="0">
                <a:solidFill>
                  <a:srgbClr val="993366"/>
                </a:solidFill>
                <a:cs typeface="B Roya" pitchFamily="2" charset="-78"/>
              </a:rPr>
              <a:t>بین زندگی در مسکن های غیر بهداشتی و شلوغ با افراد خلافکار</a:t>
            </a:r>
            <a:r>
              <a:rPr lang="fa-IR" sz="2400" smtClean="0">
                <a:cs typeface="B Roya" pitchFamily="2" charset="-78"/>
              </a:rPr>
              <a:t> در اجتماع و میزان بزهکاری نوجوانان ارتباط مستقیمی وجود دارد.</a:t>
            </a:r>
          </a:p>
        </p:txBody>
      </p:sp>
      <p:sp>
        <p:nvSpPr>
          <p:cNvPr id="38915" name="AutoShape 4"/>
          <p:cNvSpPr>
            <a:spLocks noChangeArrowheads="1"/>
          </p:cNvSpPr>
          <p:nvPr/>
        </p:nvSpPr>
        <p:spPr bwMode="auto">
          <a:xfrm>
            <a:off x="762000" y="762000"/>
            <a:ext cx="7924800" cy="703263"/>
          </a:xfrm>
          <a:prstGeom prst="roundRect">
            <a:avLst>
              <a:gd name="adj" fmla="val 21667"/>
            </a:avLst>
          </a:prstGeom>
          <a:noFill/>
          <a:ln w="9525">
            <a:noFill/>
            <a:round/>
            <a:headEnd/>
            <a:tailEnd/>
          </a:ln>
        </p:spPr>
        <p:txBody>
          <a:bodyPr anchor="b"/>
          <a:lstStyle/>
          <a:p>
            <a:pPr>
              <a:lnSpc>
                <a:spcPct val="90000"/>
              </a:lnSpc>
            </a:pPr>
            <a:r>
              <a:rPr lang="fa-IR" sz="3200">
                <a:solidFill>
                  <a:schemeClr val="tx2"/>
                </a:solidFill>
                <a:cs typeface="B Titr" pitchFamily="2" charset="-78"/>
              </a:rPr>
              <a:t>عوارض ناشی از زندگی در مسکن نامناسب</a:t>
            </a:r>
            <a:endParaRPr lang="en-US" sz="3200" b="1">
              <a:solidFill>
                <a:schemeClr val="tx2"/>
              </a:solidFill>
              <a:cs typeface="B Titr"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p:cNvSpPr>
            <a:spLocks noGrp="1" noChangeArrowheads="1"/>
          </p:cNvSpPr>
          <p:nvPr>
            <p:ph type="title"/>
          </p:nvPr>
        </p:nvSpPr>
        <p:spPr>
          <a:xfrm>
            <a:off x="762000" y="762000"/>
            <a:ext cx="7924800" cy="773113"/>
          </a:xfrm>
        </p:spPr>
        <p:txBody>
          <a:bodyPr/>
          <a:lstStyle/>
          <a:p>
            <a:pPr algn="just" eaLnBrk="1" hangingPunct="1"/>
            <a:r>
              <a:rPr lang="fa-IR" sz="3200" b="0" smtClean="0">
                <a:cs typeface="B Titr" pitchFamily="2" charset="-78"/>
              </a:rPr>
              <a:t>خطرات محیطی در مسکن</a:t>
            </a:r>
            <a:endParaRPr lang="en-US" sz="3200" b="0" smtClean="0">
              <a:cs typeface="B Titr" pitchFamily="2" charset="-78"/>
            </a:endParaRPr>
          </a:p>
        </p:txBody>
      </p:sp>
      <p:sp>
        <p:nvSpPr>
          <p:cNvPr id="39939" name="Rectangle 3"/>
          <p:cNvSpPr>
            <a:spLocks noGrp="1" noChangeArrowheads="1"/>
          </p:cNvSpPr>
          <p:nvPr>
            <p:ph type="body" idx="1"/>
          </p:nvPr>
        </p:nvSpPr>
        <p:spPr>
          <a:xfrm>
            <a:off x="785813" y="2420938"/>
            <a:ext cx="7891462" cy="4151312"/>
          </a:xfrm>
        </p:spPr>
        <p:txBody>
          <a:bodyPr/>
          <a:lstStyle/>
          <a:p>
            <a:pPr algn="justLow" eaLnBrk="1" hangingPunct="1">
              <a:lnSpc>
                <a:spcPct val="90000"/>
              </a:lnSpc>
              <a:buFont typeface="Wingdings" pitchFamily="2" charset="2"/>
              <a:buNone/>
            </a:pPr>
            <a:r>
              <a:rPr lang="fa-IR" sz="2000" b="1" smtClean="0">
                <a:solidFill>
                  <a:srgbClr val="993366"/>
                </a:solidFill>
                <a:cs typeface="B Roya" pitchFamily="2" charset="-78"/>
              </a:rPr>
              <a:t>1- خطرات شيمیایی</a:t>
            </a:r>
          </a:p>
          <a:p>
            <a:pPr algn="justLow" eaLnBrk="1" hangingPunct="1">
              <a:lnSpc>
                <a:spcPct val="90000"/>
              </a:lnSpc>
              <a:buFont typeface="Wingdings" pitchFamily="2" charset="2"/>
              <a:buNone/>
            </a:pPr>
            <a:r>
              <a:rPr lang="fa-IR" sz="2000" smtClean="0">
                <a:cs typeface="B Roya" pitchFamily="2" charset="-78"/>
              </a:rPr>
              <a:t>داروها  و مواد شیمیایی که در منازل استفاده می شود می توانند خطرناک باشند و اگر در دسترس کودکان قرار گیرد می تواند باعث بروز حوادث نامطلوب گردد. لذا این مواد باید در محلهای ایمن و دور از دسترس اطفال قرار گیرد.</a:t>
            </a:r>
          </a:p>
          <a:p>
            <a:pPr algn="justLow" eaLnBrk="1" hangingPunct="1">
              <a:lnSpc>
                <a:spcPct val="90000"/>
              </a:lnSpc>
              <a:buFont typeface="Wingdings" pitchFamily="2" charset="2"/>
              <a:buNone/>
            </a:pPr>
            <a:r>
              <a:rPr lang="fa-IR" sz="2000" b="1" smtClean="0">
                <a:solidFill>
                  <a:srgbClr val="993366"/>
                </a:solidFill>
                <a:cs typeface="B Roya" pitchFamily="2" charset="-78"/>
              </a:rPr>
              <a:t>2- خطرات فیزیکی </a:t>
            </a:r>
          </a:p>
          <a:p>
            <a:pPr algn="justLow" eaLnBrk="1" hangingPunct="1">
              <a:lnSpc>
                <a:spcPct val="90000"/>
              </a:lnSpc>
              <a:buFont typeface="Wingdings" pitchFamily="2" charset="2"/>
              <a:buNone/>
            </a:pPr>
            <a:r>
              <a:rPr lang="fa-IR" sz="2000" smtClean="0">
                <a:cs typeface="B Roya" pitchFamily="2" charset="-78"/>
              </a:rPr>
              <a:t>وجود سرو صدا، ارتعاش و رطوبت زیاد ممکن است اثرات نامطلوبی روی ساکنین داشته باشد. تهویه ، حرارت و نور در صورتیکه به میزان مناسب وجود نداشته باشد نیز می تواند اثرات سوئی بر ساکنین داشته باشد.</a:t>
            </a:r>
          </a:p>
          <a:p>
            <a:pPr algn="justLow" eaLnBrk="1" hangingPunct="1">
              <a:lnSpc>
                <a:spcPct val="90000"/>
              </a:lnSpc>
              <a:buFont typeface="Wingdings" pitchFamily="2" charset="2"/>
              <a:buNone/>
            </a:pPr>
            <a:r>
              <a:rPr lang="fa-IR" sz="2000" b="1" smtClean="0">
                <a:solidFill>
                  <a:srgbClr val="993366"/>
                </a:solidFill>
                <a:cs typeface="B Roya" pitchFamily="2" charset="-78"/>
              </a:rPr>
              <a:t>3- خطرات بیولوژیکی</a:t>
            </a:r>
          </a:p>
          <a:p>
            <a:pPr algn="justLow" eaLnBrk="1" hangingPunct="1">
              <a:lnSpc>
                <a:spcPct val="90000"/>
              </a:lnSpc>
              <a:buFont typeface="Wingdings" pitchFamily="2" charset="2"/>
              <a:buNone/>
            </a:pPr>
            <a:r>
              <a:rPr lang="fa-IR" sz="2000" smtClean="0">
                <a:cs typeface="B Roya" pitchFamily="2" charset="-78"/>
              </a:rPr>
              <a:t> در منازلی که اصول بهداشتی رعایت نمی شود حشرات موذی و جوندگان می توانند باعث بروز خطراتی شوند.مگس خانگی از طریق انتقال مکانیکی و پشه از طریق انتقال بیولوژیکی عوامل بیماری زا موجب بیماری می گردند . برای جلوگیری از خطرات ناشی از عوامل بیولوژیک از توریهای مناسب در محل پنجره ها و ورودی ساختمان باید استفاده کرد.</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p:cNvSpPr>
            <a:spLocks noGrp="1" noChangeArrowheads="1"/>
          </p:cNvSpPr>
          <p:nvPr>
            <p:ph type="title"/>
          </p:nvPr>
        </p:nvSpPr>
        <p:spPr>
          <a:xfrm>
            <a:off x="3492500" y="762000"/>
            <a:ext cx="5194300" cy="773113"/>
          </a:xfrm>
        </p:spPr>
        <p:txBody>
          <a:bodyPr/>
          <a:lstStyle/>
          <a:p>
            <a:pPr algn="r" eaLnBrk="1" hangingPunct="1"/>
            <a:r>
              <a:rPr lang="fa-IR" sz="3200" smtClean="0">
                <a:cs typeface="B Titr" pitchFamily="2" charset="-78"/>
              </a:rPr>
              <a:t>ادامه </a:t>
            </a:r>
            <a:r>
              <a:rPr lang="fa-IR" sz="3200" b="0" smtClean="0">
                <a:cs typeface="B Titr" pitchFamily="2" charset="-78"/>
              </a:rPr>
              <a:t>خطرات محیطی در مسکن</a:t>
            </a:r>
            <a:endParaRPr lang="en-US" sz="3200" b="0" smtClean="0">
              <a:cs typeface="B Titr" pitchFamily="2" charset="-78"/>
            </a:endParaRPr>
          </a:p>
        </p:txBody>
      </p:sp>
      <p:sp>
        <p:nvSpPr>
          <p:cNvPr id="40963" name="Rectangle 3"/>
          <p:cNvSpPr>
            <a:spLocks noGrp="1" noChangeArrowheads="1"/>
          </p:cNvSpPr>
          <p:nvPr>
            <p:ph type="body" idx="1"/>
          </p:nvPr>
        </p:nvSpPr>
        <p:spPr>
          <a:xfrm>
            <a:off x="785813" y="2286000"/>
            <a:ext cx="8128000" cy="4357688"/>
          </a:xfrm>
        </p:spPr>
        <p:txBody>
          <a:bodyPr/>
          <a:lstStyle/>
          <a:p>
            <a:pPr algn="justLow" eaLnBrk="1" hangingPunct="1">
              <a:lnSpc>
                <a:spcPct val="90000"/>
              </a:lnSpc>
              <a:buFont typeface="Wingdings" pitchFamily="2" charset="2"/>
              <a:buNone/>
            </a:pPr>
            <a:r>
              <a:rPr lang="fa-IR" sz="2200" b="1" dirty="0" smtClean="0">
                <a:solidFill>
                  <a:srgbClr val="993366"/>
                </a:solidFill>
                <a:cs typeface="B Roya" pitchFamily="2" charset="-78"/>
              </a:rPr>
              <a:t>4- خطرات روانی </a:t>
            </a:r>
          </a:p>
          <a:p>
            <a:pPr algn="justLow" eaLnBrk="1" hangingPunct="1">
              <a:lnSpc>
                <a:spcPct val="90000"/>
              </a:lnSpc>
              <a:buFont typeface="Wingdings" pitchFamily="2" charset="2"/>
              <a:buNone/>
            </a:pPr>
            <a:r>
              <a:rPr lang="fa-IR" sz="2200" dirty="0" smtClean="0">
                <a:cs typeface="B Roya" pitchFamily="2" charset="-78"/>
              </a:rPr>
              <a:t>بسیاری از بیماریهای روحی و روانی ممکن است به دلیل مناسب نبودن محیط منزل ایجاد گردد.مثل بیماریهای افسردگی، اضطراب و تنشهای عصبی که در منازل مسکونی شلوغ به وجود می آید. یکی دیگر از عوامل ایجاد کننده بیماریهای روحی و روانی احداث منازل در محیطهای نامناسب مثل محلهای پر سر وصدا و پرترافیک و آلوده می باشد.</a:t>
            </a:r>
          </a:p>
          <a:p>
            <a:pPr algn="justLow" eaLnBrk="1" hangingPunct="1">
              <a:lnSpc>
                <a:spcPct val="90000"/>
              </a:lnSpc>
              <a:buFont typeface="Wingdings" pitchFamily="2" charset="2"/>
              <a:buNone/>
            </a:pPr>
            <a:r>
              <a:rPr lang="fa-IR" sz="2200" b="1" dirty="0" smtClean="0">
                <a:solidFill>
                  <a:srgbClr val="993366"/>
                </a:solidFill>
                <a:cs typeface="B Roya" pitchFamily="2" charset="-78"/>
              </a:rPr>
              <a:t>5- خطرات اجتماعی </a:t>
            </a:r>
          </a:p>
          <a:p>
            <a:pPr algn="justLow" eaLnBrk="1" hangingPunct="1">
              <a:lnSpc>
                <a:spcPct val="90000"/>
              </a:lnSpc>
              <a:buFont typeface="Wingdings" pitchFamily="2" charset="2"/>
              <a:buNone/>
            </a:pPr>
            <a:r>
              <a:rPr lang="fa-IR" sz="2200" dirty="0" smtClean="0">
                <a:cs typeface="B Roya" pitchFamily="2" charset="-78"/>
              </a:rPr>
              <a:t>با افزایش بی رویه جمعیت و ازدحام افراد در منازل مسکونی به خصوص در مواقعی که تعداد زیادی از خانواده های پر جمعیت در محله های فقیرنشین و حاشیه شهرها زندگی می کنند،خطرات اجتماعی افراد ساکن را تهدید می کند.از مهمترین مسائلی که در این گونه منازل وجود دارد احتمال شیوع بیماریهای واگیر،احتمال بزه کاری جوانان و سایر خلافهای اجتماعی است. </a:t>
            </a:r>
            <a:endParaRPr lang="en-US" sz="2200" dirty="0" smtClean="0">
              <a:cs typeface="B Roya"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p:cNvSpPr>
            <a:spLocks noGrp="1" noChangeArrowheads="1"/>
          </p:cNvSpPr>
          <p:nvPr>
            <p:ph type="title"/>
          </p:nvPr>
        </p:nvSpPr>
        <p:spPr/>
        <p:txBody>
          <a:bodyPr/>
          <a:lstStyle/>
          <a:p>
            <a:pPr algn="r" eaLnBrk="1" hangingPunct="1"/>
            <a:r>
              <a:rPr lang="fa-IR" sz="3200" b="0" smtClean="0">
                <a:cs typeface="B Titr" pitchFamily="2" charset="-78"/>
              </a:rPr>
              <a:t>حوادثي كه درمنازل ممكن است به وقوع بپيوندد :‌</a:t>
            </a:r>
            <a:endParaRPr lang="en-US" sz="3200" b="0" smtClean="0">
              <a:cs typeface="B Titr" pitchFamily="2" charset="-78"/>
            </a:endParaRPr>
          </a:p>
        </p:txBody>
      </p:sp>
      <p:sp>
        <p:nvSpPr>
          <p:cNvPr id="41987" name="Rectangle 3"/>
          <p:cNvSpPr>
            <a:spLocks noGrp="1" noChangeArrowheads="1"/>
          </p:cNvSpPr>
          <p:nvPr>
            <p:ph type="body" idx="1"/>
          </p:nvPr>
        </p:nvSpPr>
        <p:spPr>
          <a:xfrm>
            <a:off x="1331913" y="2565400"/>
            <a:ext cx="7380287" cy="3649663"/>
          </a:xfrm>
        </p:spPr>
        <p:txBody>
          <a:bodyPr/>
          <a:lstStyle/>
          <a:p>
            <a:pPr marL="533400" indent="-533400" eaLnBrk="1" hangingPunct="1">
              <a:lnSpc>
                <a:spcPct val="90000"/>
              </a:lnSpc>
              <a:buFont typeface="Wingdings" pitchFamily="2" charset="2"/>
              <a:buNone/>
            </a:pPr>
            <a:r>
              <a:rPr lang="fa-IR" b="1" smtClean="0">
                <a:solidFill>
                  <a:srgbClr val="993366"/>
                </a:solidFill>
                <a:cs typeface="B Titr" pitchFamily="2" charset="-78"/>
              </a:rPr>
              <a:t>1- برق گرفتگي</a:t>
            </a:r>
            <a:r>
              <a:rPr lang="fa-IR" smtClean="0">
                <a:solidFill>
                  <a:srgbClr val="993366"/>
                </a:solidFill>
                <a:cs typeface="B Titr" pitchFamily="2" charset="-78"/>
              </a:rPr>
              <a:t>  : </a:t>
            </a:r>
          </a:p>
          <a:p>
            <a:pPr marL="533400" indent="-533400" eaLnBrk="1" hangingPunct="1">
              <a:lnSpc>
                <a:spcPct val="90000"/>
              </a:lnSpc>
            </a:pPr>
            <a:r>
              <a:rPr lang="fa-IR" sz="2400" smtClean="0">
                <a:cs typeface="B Roya" pitchFamily="2" charset="-78"/>
              </a:rPr>
              <a:t>از جمله حوادث است كه باعث تلفات جاني ومالي مي شود که بايد از سيستم برق ساختمان مرتبا بازديد نموده و نسبت به تعمير ومرمت آنها اقدام گردد. </a:t>
            </a:r>
          </a:p>
          <a:p>
            <a:pPr marL="533400" indent="-533400" eaLnBrk="1" hangingPunct="1">
              <a:lnSpc>
                <a:spcPct val="90000"/>
              </a:lnSpc>
            </a:pPr>
            <a:r>
              <a:rPr lang="fa-IR" sz="2400" smtClean="0">
                <a:cs typeface="B Roya" pitchFamily="2" charset="-78"/>
              </a:rPr>
              <a:t>از سيم اتصال به زمين استفاده شود . </a:t>
            </a:r>
          </a:p>
          <a:p>
            <a:pPr marL="533400" indent="-533400" eaLnBrk="1" hangingPunct="1">
              <a:lnSpc>
                <a:spcPct val="90000"/>
              </a:lnSpc>
              <a:buFont typeface="Wingdings" pitchFamily="2" charset="2"/>
              <a:buChar char="§"/>
            </a:pPr>
            <a:r>
              <a:rPr lang="fa-IR" sz="2400" smtClean="0">
                <a:cs typeface="B Roya" pitchFamily="2" charset="-78"/>
              </a:rPr>
              <a:t>ازوسايل حفاظتي براي پريزها استفاده گردد.</a:t>
            </a:r>
          </a:p>
          <a:p>
            <a:pPr marL="533400" indent="-533400" eaLnBrk="1" hangingPunct="1">
              <a:lnSpc>
                <a:spcPct val="90000"/>
              </a:lnSpc>
              <a:buFont typeface="Wingdings" pitchFamily="2" charset="2"/>
              <a:buChar char="§"/>
            </a:pPr>
            <a:r>
              <a:rPr lang="fa-IR" sz="2400" smtClean="0">
                <a:cs typeface="B Roya" pitchFamily="2" charset="-78"/>
              </a:rPr>
              <a:t>از قراردادن كليد برق يا پريز در داخل حمام خودداري گردد. </a:t>
            </a:r>
          </a:p>
          <a:p>
            <a:pPr marL="533400" indent="-533400" eaLnBrk="1" hangingPunct="1">
              <a:lnSpc>
                <a:spcPct val="90000"/>
              </a:lnSpc>
              <a:buFont typeface="Wingdings" pitchFamily="2" charset="2"/>
              <a:buChar char="§"/>
            </a:pPr>
            <a:r>
              <a:rPr lang="fa-IR" sz="2400" smtClean="0">
                <a:cs typeface="B Roya" pitchFamily="2" charset="-78"/>
              </a:rPr>
              <a:t>نقاطي از ساختمان منازل كه سيم وكليد برق در نزديكي لوله هاي آب قرار دارند مي بايست كاملا" عايق سازي شوند </a:t>
            </a:r>
            <a:endParaRPr lang="en-US" sz="2400" smtClean="0">
              <a:cs typeface="B Roya"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Grp="1" noChangeArrowheads="1"/>
          </p:cNvSpPr>
          <p:nvPr>
            <p:ph type="title"/>
          </p:nvPr>
        </p:nvSpPr>
        <p:spPr>
          <a:xfrm>
            <a:off x="762000" y="762000"/>
            <a:ext cx="7924800" cy="773113"/>
          </a:xfrm>
        </p:spPr>
        <p:txBody>
          <a:bodyPr/>
          <a:lstStyle/>
          <a:p>
            <a:pPr algn="r" eaLnBrk="1" hangingPunct="1"/>
            <a:r>
              <a:rPr lang="fa-IR" sz="3200" b="0" smtClean="0">
                <a:cs typeface="B Titr" pitchFamily="2" charset="-78"/>
              </a:rPr>
              <a:t>حوادثي كه درمنازل ممكن است به وقوع بپيوندد</a:t>
            </a:r>
            <a:endParaRPr lang="en-US" sz="3200" b="0" smtClean="0">
              <a:cs typeface="B Titr" pitchFamily="2" charset="-78"/>
            </a:endParaRPr>
          </a:p>
        </p:txBody>
      </p:sp>
      <p:sp>
        <p:nvSpPr>
          <p:cNvPr id="43011" name="Rectangle 3"/>
          <p:cNvSpPr>
            <a:spLocks noGrp="1" noChangeArrowheads="1"/>
          </p:cNvSpPr>
          <p:nvPr>
            <p:ph type="body" idx="1"/>
          </p:nvPr>
        </p:nvSpPr>
        <p:spPr>
          <a:xfrm>
            <a:off x="1116013" y="2492375"/>
            <a:ext cx="7724775" cy="4079875"/>
          </a:xfrm>
        </p:spPr>
        <p:txBody>
          <a:bodyPr/>
          <a:lstStyle/>
          <a:p>
            <a:pPr marL="609600" indent="-609600" eaLnBrk="1" hangingPunct="1">
              <a:buFont typeface="Wingdings" pitchFamily="2" charset="2"/>
              <a:buNone/>
            </a:pPr>
            <a:r>
              <a:rPr lang="fa-IR" b="1" smtClean="0">
                <a:solidFill>
                  <a:srgbClr val="993366"/>
                </a:solidFill>
                <a:cs typeface="B Titr" pitchFamily="2" charset="-78"/>
              </a:rPr>
              <a:t>2- آتش سوزي و حوادث ناشي از آن</a:t>
            </a:r>
          </a:p>
          <a:p>
            <a:pPr marL="609600" indent="-609600" eaLnBrk="1" hangingPunct="1"/>
            <a:r>
              <a:rPr lang="fa-IR" sz="2400" smtClean="0">
                <a:cs typeface="B Roya" pitchFamily="2" charset="-78"/>
              </a:rPr>
              <a:t>استفاده از مصالح ساختماني كه كمتر قابل اشتعال باشد.مواد سوختي مثل نفت و گازوئيل وگاز هميشه درمحل مطمئن ومناسب دور از گرما و آتش نگهداري شوند. </a:t>
            </a:r>
          </a:p>
          <a:p>
            <a:pPr marL="609600" indent="-609600" eaLnBrk="1" hangingPunct="1"/>
            <a:r>
              <a:rPr lang="fa-IR" sz="2400" smtClean="0">
                <a:cs typeface="B Roya" pitchFamily="2" charset="-78"/>
              </a:rPr>
              <a:t>دستگاههاي سوخت از قبيل آب گرم كن ، بخاري ( اعم از نفتي وگازي ) هرچند يكبار از نظر سالم بودن و ايمني كنترل شوند .</a:t>
            </a:r>
          </a:p>
          <a:p>
            <a:pPr marL="609600" indent="-609600" eaLnBrk="1" hangingPunct="1"/>
            <a:r>
              <a:rPr lang="fa-IR" sz="2400" smtClean="0">
                <a:cs typeface="B Roya" pitchFamily="2" charset="-78"/>
              </a:rPr>
              <a:t>درهنگام ريختن نفت در منبع سوخت بخاري بخصوص بخاريهاي بدون دودكش بخاري را خاموش كنيد. . </a:t>
            </a:r>
            <a:br>
              <a:rPr lang="fa-IR" sz="2400" smtClean="0">
                <a:cs typeface="B Roya" pitchFamily="2" charset="-78"/>
              </a:rPr>
            </a:br>
            <a:r>
              <a:rPr lang="fa-IR" sz="2400" smtClean="0">
                <a:cs typeface="B Roya" pitchFamily="2" charset="-78"/>
              </a:rPr>
              <a:t>از بخاري بدون دودكش يا چراغ خوراك پزي دراتاق مسكوني براي پخت پز وتهيه غذا استفاده نشود. </a:t>
            </a:r>
            <a:endParaRPr lang="en-US" sz="2400" smtClean="0">
              <a:cs typeface="B Roya"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p:cNvSpPr>
            <a:spLocks noGrp="1" noChangeArrowheads="1"/>
          </p:cNvSpPr>
          <p:nvPr>
            <p:ph type="title"/>
          </p:nvPr>
        </p:nvSpPr>
        <p:spPr>
          <a:xfrm>
            <a:off x="1214438" y="785813"/>
            <a:ext cx="7472362" cy="833437"/>
          </a:xfrm>
        </p:spPr>
        <p:txBody>
          <a:bodyPr/>
          <a:lstStyle/>
          <a:p>
            <a:pPr algn="ctr" eaLnBrk="1" hangingPunct="1"/>
            <a:r>
              <a:rPr lang="fa-IR" sz="3200" b="0" smtClean="0">
                <a:cs typeface="B Titr" pitchFamily="2" charset="-78"/>
              </a:rPr>
              <a:t>حوادثي كه درمنازل ممكن است به وقوع بپيوندد</a:t>
            </a:r>
            <a:endParaRPr lang="en-US" sz="3200" smtClean="0"/>
          </a:p>
        </p:txBody>
      </p:sp>
      <p:sp>
        <p:nvSpPr>
          <p:cNvPr id="44035" name="Rectangle 3"/>
          <p:cNvSpPr>
            <a:spLocks noGrp="1" noChangeArrowheads="1"/>
          </p:cNvSpPr>
          <p:nvPr>
            <p:ph type="body" idx="1"/>
          </p:nvPr>
        </p:nvSpPr>
        <p:spPr>
          <a:xfrm>
            <a:off x="785813" y="2500313"/>
            <a:ext cx="7745412" cy="4000500"/>
          </a:xfrm>
        </p:spPr>
        <p:txBody>
          <a:bodyPr/>
          <a:lstStyle/>
          <a:p>
            <a:pPr marL="609600" indent="-609600" algn="justLow" eaLnBrk="1" hangingPunct="1">
              <a:buFont typeface="Wingdings" pitchFamily="2" charset="2"/>
              <a:buNone/>
            </a:pPr>
            <a:r>
              <a:rPr lang="fa-IR" sz="2000" b="1" smtClean="0">
                <a:solidFill>
                  <a:srgbClr val="993366"/>
                </a:solidFill>
                <a:cs typeface="B Titr" pitchFamily="2" charset="-78"/>
              </a:rPr>
              <a:t>3- مسموميت ناشي از گاز و سموم ومواد غذايي</a:t>
            </a:r>
          </a:p>
          <a:p>
            <a:pPr marL="609600" indent="-609600" algn="justLow" eaLnBrk="1" hangingPunct="1"/>
            <a:r>
              <a:rPr lang="fa-IR" sz="2000" smtClean="0">
                <a:cs typeface="B Roya" pitchFamily="2" charset="-78"/>
              </a:rPr>
              <a:t>وسايل توليد كننده حرارت داراي دودكش ومجهز به كلاهك باشد.</a:t>
            </a:r>
          </a:p>
          <a:p>
            <a:pPr marL="609600" indent="-609600" algn="justLow" eaLnBrk="1" hangingPunct="1"/>
            <a:r>
              <a:rPr lang="fa-IR" sz="2000" smtClean="0">
                <a:cs typeface="B Roya" pitchFamily="2" charset="-78"/>
              </a:rPr>
              <a:t>وسايل توليد كننده حرارت حداقل درسال يكبار ازنظر سالم بودن و ايمني كنترل شوند. </a:t>
            </a:r>
          </a:p>
          <a:p>
            <a:pPr marL="609600" indent="-609600" algn="justLow" eaLnBrk="1" hangingPunct="1"/>
            <a:r>
              <a:rPr lang="fa-IR" sz="2000" smtClean="0">
                <a:cs typeface="B Roya" pitchFamily="2" charset="-78"/>
              </a:rPr>
              <a:t>سموم ، حشره كشها و داروهاي در قفسه مخصوص و دور ازدسترس كودكان نگهداري نمايند </a:t>
            </a:r>
          </a:p>
          <a:p>
            <a:pPr marL="609600" indent="-609600" algn="justLow" eaLnBrk="1" hangingPunct="1">
              <a:buFont typeface="Wingdings" pitchFamily="2" charset="2"/>
              <a:buNone/>
            </a:pPr>
            <a:r>
              <a:rPr lang="fa-IR" sz="2000" b="1" smtClean="0">
                <a:solidFill>
                  <a:srgbClr val="993366"/>
                </a:solidFill>
                <a:cs typeface="B Titr" pitchFamily="2" charset="-78"/>
              </a:rPr>
              <a:t>4- جلوگيري از سقوط پشت بام ،‌پله ها ، بالكن وپنجره ها</a:t>
            </a:r>
          </a:p>
          <a:p>
            <a:pPr marL="609600" indent="-609600" algn="justLow" eaLnBrk="1" hangingPunct="1"/>
            <a:r>
              <a:rPr lang="fa-IR" sz="2000" smtClean="0">
                <a:cs typeface="B Roya" pitchFamily="2" charset="-78"/>
              </a:rPr>
              <a:t>به منظور جلوگيري از پرت شدن از ارتفاعات ، مثل پشت بام ، بالكن در اطراف آنها بايد نرده آهني يا ديواري به ارتفاع 75 سانتي متر نصب شود و همچنين عرض پله حداقل 30 سانتي متر وارتفاع آن 15 سانتي متر باشد.</a:t>
            </a:r>
          </a:p>
          <a:p>
            <a:pPr marL="609600" indent="-609600" algn="justLow" eaLnBrk="1" hangingPunct="1"/>
            <a:r>
              <a:rPr lang="fa-IR" sz="2000" smtClean="0">
                <a:cs typeface="B Roya" pitchFamily="2" charset="-78"/>
              </a:rPr>
              <a:t>براي پيشگيري از حوادث و سوانح خانگي ، به خانوارها بخصوص به والدين و دانش آموزان درمورد خطرات ناشي از حوادث آموزش داده شود. </a:t>
            </a:r>
            <a:endParaRPr lang="en-US" sz="2000" smtClean="0">
              <a:cs typeface="B Roya" pitchFamily="2" charset="-78"/>
            </a:endParaRPr>
          </a:p>
          <a:p>
            <a:pPr marL="609600" indent="-609600" algn="justLow" eaLnBrk="1" hangingPunct="1"/>
            <a:endParaRPr lang="en-US" sz="2000" smtClean="0">
              <a:cs typeface="B Roya"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p:cNvSpPr>
            <a:spLocks noGrp="1" noChangeArrowheads="1"/>
          </p:cNvSpPr>
          <p:nvPr>
            <p:ph type="title"/>
          </p:nvPr>
        </p:nvSpPr>
        <p:spPr>
          <a:xfrm>
            <a:off x="5143500" y="762000"/>
            <a:ext cx="3543300" cy="846138"/>
          </a:xfrm>
        </p:spPr>
        <p:txBody>
          <a:bodyPr/>
          <a:lstStyle/>
          <a:p>
            <a:pPr algn="r" eaLnBrk="1" hangingPunct="1"/>
            <a:r>
              <a:rPr lang="fa-IR" sz="3200" b="0" smtClean="0">
                <a:cs typeface="B Titr" pitchFamily="2" charset="-78"/>
              </a:rPr>
              <a:t>ایمنی ساختمان</a:t>
            </a:r>
            <a:endParaRPr lang="en-US" sz="3200" b="0" smtClean="0">
              <a:cs typeface="B Titr" pitchFamily="2" charset="-78"/>
            </a:endParaRPr>
          </a:p>
        </p:txBody>
      </p:sp>
      <p:sp>
        <p:nvSpPr>
          <p:cNvPr id="45059" name="Rectangle 3"/>
          <p:cNvSpPr>
            <a:spLocks noGrp="1" noChangeArrowheads="1"/>
          </p:cNvSpPr>
          <p:nvPr>
            <p:ph type="body" idx="1"/>
          </p:nvPr>
        </p:nvSpPr>
        <p:spPr>
          <a:xfrm>
            <a:off x="755650" y="2349500"/>
            <a:ext cx="7921625" cy="4248150"/>
          </a:xfrm>
        </p:spPr>
        <p:txBody>
          <a:bodyPr/>
          <a:lstStyle/>
          <a:p>
            <a:pPr algn="justLow" eaLnBrk="1" hangingPunct="1">
              <a:lnSpc>
                <a:spcPct val="80000"/>
              </a:lnSpc>
              <a:buFont typeface="Wingdings" pitchFamily="2" charset="2"/>
              <a:buAutoNum type="arabicPeriod"/>
            </a:pPr>
            <a:r>
              <a:rPr lang="fa-IR" sz="2200" smtClean="0">
                <a:solidFill>
                  <a:srgbClr val="993366"/>
                </a:solidFill>
                <a:cs typeface="B Roya" pitchFamily="2" charset="-78"/>
              </a:rPr>
              <a:t>دودکش ها : </a:t>
            </a:r>
            <a:r>
              <a:rPr lang="fa-IR" sz="2200" smtClean="0">
                <a:cs typeface="B Roya" pitchFamily="2" charset="-78"/>
              </a:rPr>
              <a:t>چنانچه دودکش غیر از داخل دیوارها مورد نیاز باشد باید پایه مناسب و محکمی داشته باشد و حداقل 50 سانتیمتر از قسمتهای چوبی ساختمان فاصله داشته باشد و این فاصله باید از ملات ماسه و سیمان پر شود.قسمت داخلی دودکش باید از آجر پخته باشد.</a:t>
            </a:r>
          </a:p>
          <a:p>
            <a:pPr algn="justLow" eaLnBrk="1" hangingPunct="1">
              <a:lnSpc>
                <a:spcPct val="80000"/>
              </a:lnSpc>
              <a:buFont typeface="Wingdings" pitchFamily="2" charset="2"/>
              <a:buAutoNum type="arabicPeriod"/>
            </a:pPr>
            <a:r>
              <a:rPr lang="fa-IR" sz="2200" smtClean="0">
                <a:solidFill>
                  <a:srgbClr val="993366"/>
                </a:solidFill>
                <a:cs typeface="B Roya" pitchFamily="2" charset="-78"/>
              </a:rPr>
              <a:t>مصالحی که در راهروها </a:t>
            </a:r>
            <a:r>
              <a:rPr lang="fa-IR" sz="2200" smtClean="0">
                <a:cs typeface="B Roya" pitchFamily="2" charset="-78"/>
              </a:rPr>
              <a:t>استفاده می شود باید در مقابل آتش و گرما مقاوم باشد.در ساختمانهای 4 طبقه ، سقف باید از مواد غیر قابل احتراق باشد و در ساختمانهای بیش از 6 طبقه هیچ ماده قابل سوختن نباید در تمام ساختمان به کار رود . در آپارتمانهای چند واحدی ، هر واحد مسکونی باید حداقل 2 راه خروج داشته باشد و هر درب به خارج باز شود . اگر راهروها از مصالح مقاوم به آتش ساخته شده و در هر طبقه درب خودکار نصب شود ، می توان از قانون دو درب خروج صرف نظر کرد.</a:t>
            </a:r>
          </a:p>
          <a:p>
            <a:pPr algn="justLow" eaLnBrk="1" hangingPunct="1">
              <a:lnSpc>
                <a:spcPct val="80000"/>
              </a:lnSpc>
              <a:buFont typeface="Wingdings" pitchFamily="2" charset="2"/>
              <a:buAutoNum type="arabicPeriod"/>
            </a:pPr>
            <a:r>
              <a:rPr lang="fa-IR" sz="2200" smtClean="0">
                <a:solidFill>
                  <a:srgbClr val="993366"/>
                </a:solidFill>
                <a:cs typeface="B Roya" pitchFamily="2" charset="-78"/>
              </a:rPr>
              <a:t>سیم کشی در ساختمان </a:t>
            </a:r>
            <a:r>
              <a:rPr lang="fa-IR" sz="2200" smtClean="0">
                <a:cs typeface="B Roya" pitchFamily="2" charset="-78"/>
              </a:rPr>
              <a:t>باید مطابق با اصول استاندارد باشد. با اجرای سیم کشی صحیح می توان تا حد زیادی امکان برق گرفتگی را کم کرد.ایمنی برق گرفتگی نیز باید در ساختمانها رعایت شود یعنی تمام دستگاهها و وسایل برقی باید مجهز به سیستم اتصال به زمین باشند،حتی در مواقعی که دستگاههای الکتریکی به خوبی عایق سازی نشده باشند،این اتصال به زمین می تواند از شوکهای الکتریکی جلوگیری کند.</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p:cNvSpPr>
            <a:spLocks noGrp="1" noChangeArrowheads="1"/>
          </p:cNvSpPr>
          <p:nvPr>
            <p:ph type="title"/>
          </p:nvPr>
        </p:nvSpPr>
        <p:spPr>
          <a:xfrm>
            <a:off x="4643438" y="1000125"/>
            <a:ext cx="4043362" cy="904875"/>
          </a:xfrm>
        </p:spPr>
        <p:txBody>
          <a:bodyPr/>
          <a:lstStyle/>
          <a:p>
            <a:pPr algn="just" eaLnBrk="1" hangingPunct="1"/>
            <a:r>
              <a:rPr lang="fa-IR" b="0" smtClean="0">
                <a:cs typeface="B Titr" pitchFamily="2" charset="-78"/>
              </a:rPr>
              <a:t>ادامـه ایمنی ساختمان</a:t>
            </a:r>
            <a:endParaRPr lang="en-US" b="0" smtClean="0"/>
          </a:p>
        </p:txBody>
      </p:sp>
      <p:sp>
        <p:nvSpPr>
          <p:cNvPr id="46083" name="Rectangle 3"/>
          <p:cNvSpPr>
            <a:spLocks noGrp="1" noChangeArrowheads="1"/>
          </p:cNvSpPr>
          <p:nvPr>
            <p:ph type="body" idx="1"/>
          </p:nvPr>
        </p:nvSpPr>
        <p:spPr>
          <a:xfrm>
            <a:off x="827088" y="2492375"/>
            <a:ext cx="7921625" cy="4151313"/>
          </a:xfrm>
        </p:spPr>
        <p:txBody>
          <a:bodyPr/>
          <a:lstStyle/>
          <a:p>
            <a:pPr marL="609600" indent="-609600" algn="justLow" eaLnBrk="1" hangingPunct="1">
              <a:lnSpc>
                <a:spcPct val="80000"/>
              </a:lnSpc>
              <a:buFont typeface="Wingdings" pitchFamily="2" charset="2"/>
              <a:buAutoNum type="arabicPeriod" startAt="5"/>
            </a:pPr>
            <a:r>
              <a:rPr lang="fa-IR" sz="2200" smtClean="0">
                <a:solidFill>
                  <a:srgbClr val="993366"/>
                </a:solidFill>
                <a:cs typeface="B Roya" pitchFamily="2" charset="-78"/>
              </a:rPr>
              <a:t>اجاقها و دستگاههای تولید کننده گرما </a:t>
            </a:r>
            <a:r>
              <a:rPr lang="fa-IR" sz="2200" smtClean="0">
                <a:cs typeface="B Roya" pitchFamily="2" charset="-78"/>
              </a:rPr>
              <a:t>باید با فاصله از دیوار نصب شوند در این فاصله نیز نباید وسایل چوبی قرار گیرد .</a:t>
            </a:r>
          </a:p>
          <a:p>
            <a:pPr marL="609600" indent="-609600" algn="justLow" eaLnBrk="1" hangingPunct="1">
              <a:lnSpc>
                <a:spcPct val="80000"/>
              </a:lnSpc>
              <a:buFont typeface="Wingdings" pitchFamily="2" charset="2"/>
              <a:buAutoNum type="arabicPeriod" startAt="5"/>
            </a:pPr>
            <a:r>
              <a:rPr lang="fa-IR" sz="2200" smtClean="0">
                <a:solidFill>
                  <a:srgbClr val="993366"/>
                </a:solidFill>
                <a:cs typeface="B Roya" pitchFamily="2" charset="-78"/>
              </a:rPr>
              <a:t>کلیدهای برق در داخل حمام و سرویس های بهداشتی</a:t>
            </a:r>
            <a:r>
              <a:rPr lang="fa-IR" sz="2200" smtClean="0">
                <a:cs typeface="B Roya" pitchFamily="2" charset="-78"/>
              </a:rPr>
              <a:t> باید در جایی تعبیه شوند که آب داخل آنها نشود.در صورتیکه ناگزیر به نصب کلید در کنار لوله های آب شدیم باید صفحات عایقی را بین کلید و لوله ها قرار داد.</a:t>
            </a:r>
          </a:p>
          <a:p>
            <a:pPr marL="609600" indent="-609600" algn="justLow" eaLnBrk="1" hangingPunct="1">
              <a:lnSpc>
                <a:spcPct val="80000"/>
              </a:lnSpc>
              <a:buFont typeface="Wingdings" pitchFamily="2" charset="2"/>
              <a:buAutoNum type="arabicPeriod" startAt="5"/>
            </a:pPr>
            <a:r>
              <a:rPr lang="fa-IR" sz="2200" smtClean="0">
                <a:solidFill>
                  <a:srgbClr val="993366"/>
                </a:solidFill>
                <a:cs typeface="B Roya" pitchFamily="2" charset="-78"/>
              </a:rPr>
              <a:t>ارتفاع پنجره از کف اتاق نباید کمتر از 75 سانتیمتر باشد</a:t>
            </a:r>
            <a:r>
              <a:rPr lang="fa-IR" sz="2200" smtClean="0">
                <a:cs typeface="B Roya" pitchFamily="2" charset="-78"/>
              </a:rPr>
              <a:t>.در غیر اینصورت باید حتماً پنجره ها دارای حفاظ فلزی باشند .</a:t>
            </a:r>
          </a:p>
          <a:p>
            <a:pPr marL="609600" indent="-609600" algn="justLow" eaLnBrk="1" hangingPunct="1">
              <a:lnSpc>
                <a:spcPct val="80000"/>
              </a:lnSpc>
              <a:buFont typeface="Wingdings" pitchFamily="2" charset="2"/>
              <a:buAutoNum type="arabicPeriod" startAt="5"/>
            </a:pPr>
            <a:r>
              <a:rPr lang="fa-IR" sz="2200" smtClean="0">
                <a:solidFill>
                  <a:srgbClr val="993366"/>
                </a:solidFill>
                <a:cs typeface="B Roya" pitchFamily="2" charset="-78"/>
              </a:rPr>
              <a:t>برای بالکن و ایوان باید یک دیوار کوتاهی </a:t>
            </a:r>
            <a:r>
              <a:rPr lang="fa-IR" sz="2200" smtClean="0">
                <a:cs typeface="B Roya" pitchFamily="2" charset="-78"/>
              </a:rPr>
              <a:t>باشد تا از سقوط جلوگیری شود .ارتفاع این دیواره نباید از 90-80 سانتیمتر کمتر باشد.</a:t>
            </a:r>
          </a:p>
          <a:p>
            <a:pPr marL="609600" indent="-609600" algn="justLow" eaLnBrk="1" hangingPunct="1">
              <a:lnSpc>
                <a:spcPct val="80000"/>
              </a:lnSpc>
              <a:buFont typeface="Wingdings" pitchFamily="2" charset="2"/>
              <a:buAutoNum type="arabicPeriod" startAt="5"/>
            </a:pPr>
            <a:r>
              <a:rPr lang="fa-IR" sz="2200" smtClean="0">
                <a:solidFill>
                  <a:srgbClr val="993366"/>
                </a:solidFill>
                <a:cs typeface="B Roya" pitchFamily="2" charset="-78"/>
              </a:rPr>
              <a:t>سوخت های فسیلی از قبیل نفت،بنزین و </a:t>
            </a:r>
            <a:r>
              <a:rPr lang="fa-IR" sz="2200" smtClean="0">
                <a:cs typeface="B Roya" pitchFamily="2" charset="-78"/>
              </a:rPr>
              <a:t>... را بایداز محل مسکونی دور نگه داشت.</a:t>
            </a:r>
          </a:p>
          <a:p>
            <a:pPr marL="609600" indent="-609600" algn="justLow" eaLnBrk="1" hangingPunct="1">
              <a:lnSpc>
                <a:spcPct val="80000"/>
              </a:lnSpc>
              <a:buFont typeface="Wingdings" pitchFamily="2" charset="2"/>
              <a:buAutoNum type="arabicPeriod" startAt="5"/>
            </a:pPr>
            <a:r>
              <a:rPr lang="fa-IR" sz="2200" smtClean="0">
                <a:cs typeface="B Roya" pitchFamily="2" charset="-78"/>
              </a:rPr>
              <a:t>مصالح باید طوری باشند که در </a:t>
            </a:r>
            <a:r>
              <a:rPr lang="fa-IR" sz="2200" smtClean="0">
                <a:solidFill>
                  <a:srgbClr val="993366"/>
                </a:solidFill>
                <a:cs typeface="B Roya" pitchFamily="2" charset="-78"/>
              </a:rPr>
              <a:t>برابرزمین لرزه ها مقاوم </a:t>
            </a:r>
            <a:r>
              <a:rPr lang="fa-IR" sz="2200" smtClean="0">
                <a:cs typeface="B Roya" pitchFamily="2" charset="-78"/>
              </a:rPr>
              <a:t>و از نفوذ رطوبت و آب جلوگیری کنند و ضد حریق باشند.</a:t>
            </a:r>
            <a:endParaRPr lang="en-US" sz="2200" smtClean="0">
              <a:cs typeface="B Roya"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p:cNvSpPr>
            <a:spLocks noGrp="1" noChangeArrowheads="1"/>
          </p:cNvSpPr>
          <p:nvPr>
            <p:ph type="title"/>
          </p:nvPr>
        </p:nvSpPr>
        <p:spPr>
          <a:xfrm>
            <a:off x="4143375" y="1071563"/>
            <a:ext cx="4543425" cy="833437"/>
          </a:xfrm>
        </p:spPr>
        <p:txBody>
          <a:bodyPr/>
          <a:lstStyle/>
          <a:p>
            <a:pPr algn="ctr" eaLnBrk="1" hangingPunct="1"/>
            <a:r>
              <a:rPr lang="fa-IR" b="0" smtClean="0">
                <a:cs typeface="B Titr" pitchFamily="2" charset="-78"/>
              </a:rPr>
              <a:t>ساخت واحدهاي مسكوني</a:t>
            </a:r>
            <a:endParaRPr lang="en-US" b="0" smtClean="0">
              <a:cs typeface="B Titr" pitchFamily="2" charset="-78"/>
            </a:endParaRPr>
          </a:p>
        </p:txBody>
      </p:sp>
      <p:sp>
        <p:nvSpPr>
          <p:cNvPr id="47107" name="Rectangle 3"/>
          <p:cNvSpPr>
            <a:spLocks noGrp="1" noChangeArrowheads="1"/>
          </p:cNvSpPr>
          <p:nvPr>
            <p:ph type="body" idx="1"/>
          </p:nvPr>
        </p:nvSpPr>
        <p:spPr>
          <a:xfrm>
            <a:off x="785813" y="2357438"/>
            <a:ext cx="8189912" cy="4286250"/>
          </a:xfrm>
        </p:spPr>
        <p:txBody>
          <a:bodyPr/>
          <a:lstStyle/>
          <a:p>
            <a:pPr marL="381000" indent="-381000" algn="justLow" eaLnBrk="1" hangingPunct="1">
              <a:lnSpc>
                <a:spcPct val="80000"/>
              </a:lnSpc>
            </a:pPr>
            <a:r>
              <a:rPr lang="fa-IR" sz="2200" dirty="0" smtClean="0">
                <a:cs typeface="B Roya" pitchFamily="2" charset="-78"/>
              </a:rPr>
              <a:t>براي اتاق هاي خواب و نشيمن </a:t>
            </a:r>
            <a:r>
              <a:rPr lang="fa-IR" sz="2200" dirty="0" smtClean="0">
                <a:solidFill>
                  <a:srgbClr val="993366"/>
                </a:solidFill>
                <a:cs typeface="B Roya" pitchFamily="2" charset="-78"/>
              </a:rPr>
              <a:t>حداقل مساحت 12 متر مربع </a:t>
            </a:r>
            <a:r>
              <a:rPr lang="fa-IR" sz="2200" dirty="0" smtClean="0">
                <a:cs typeface="B Roya" pitchFamily="2" charset="-78"/>
              </a:rPr>
              <a:t>و </a:t>
            </a:r>
            <a:r>
              <a:rPr lang="fa-IR" sz="2200" dirty="0" smtClean="0">
                <a:solidFill>
                  <a:srgbClr val="993366"/>
                </a:solidFill>
                <a:cs typeface="B Roya" pitchFamily="2" charset="-78"/>
              </a:rPr>
              <a:t>مساحت كمتر از 12 زير حد استاندارد</a:t>
            </a:r>
            <a:r>
              <a:rPr lang="fa-IR" sz="2200" dirty="0" smtClean="0">
                <a:cs typeface="B Roya" pitchFamily="2" charset="-78"/>
              </a:rPr>
              <a:t> مي باشد.سطح مورد نياز براي نورگيري و آفتاب گيري (سطح پنجره ها) اين اتاق ها بايد </a:t>
            </a:r>
            <a:r>
              <a:rPr lang="fa-IR" sz="2200" dirty="0" smtClean="0">
                <a:solidFill>
                  <a:srgbClr val="993366"/>
                </a:solidFill>
                <a:cs typeface="B Roya" pitchFamily="2" charset="-78"/>
              </a:rPr>
              <a:t>بين يك سوم تا يك پنجم </a:t>
            </a:r>
            <a:r>
              <a:rPr lang="fa-IR" sz="2200" dirty="0" smtClean="0">
                <a:cs typeface="B Roya" pitchFamily="2" charset="-78"/>
              </a:rPr>
              <a:t>سطح كف اتاق ها باشد.البته اين نسبت ها به شرايط جوي و جغرافيايي منطقه بستگي خواهد داشت. </a:t>
            </a:r>
          </a:p>
          <a:p>
            <a:pPr marL="381000" indent="-381000" algn="justLow" eaLnBrk="1" hangingPunct="1">
              <a:lnSpc>
                <a:spcPct val="80000"/>
              </a:lnSpc>
            </a:pPr>
            <a:r>
              <a:rPr lang="fa-IR" sz="2200" dirty="0" smtClean="0">
                <a:cs typeface="B Roya" pitchFamily="2" charset="-78"/>
              </a:rPr>
              <a:t>مساحت آشپزخانه بايد </a:t>
            </a:r>
            <a:r>
              <a:rPr lang="fa-IR" sz="2200" dirty="0" smtClean="0">
                <a:solidFill>
                  <a:srgbClr val="993366"/>
                </a:solidFill>
                <a:cs typeface="B Roya" pitchFamily="2" charset="-78"/>
              </a:rPr>
              <a:t>حداقل 12 متر مربع </a:t>
            </a:r>
            <a:r>
              <a:rPr lang="fa-IR" sz="2200" dirty="0" smtClean="0">
                <a:cs typeface="B Roya" pitchFamily="2" charset="-78"/>
              </a:rPr>
              <a:t>باشد مگر اينكه در طراحي اتاق نشيمن ، هال و آشپزخانه در هم ادغام شوده كه در اين صورت متراژ مورد نظر </a:t>
            </a:r>
            <a:r>
              <a:rPr lang="fa-IR" sz="2200" dirty="0" smtClean="0">
                <a:solidFill>
                  <a:srgbClr val="993366"/>
                </a:solidFill>
                <a:cs typeface="B Roya" pitchFamily="2" charset="-78"/>
              </a:rPr>
              <a:t>24 متر مربع </a:t>
            </a:r>
            <a:r>
              <a:rPr lang="fa-IR" sz="2200" dirty="0" smtClean="0">
                <a:cs typeface="B Roya" pitchFamily="2" charset="-78"/>
              </a:rPr>
              <a:t>خواهد بود.</a:t>
            </a:r>
          </a:p>
          <a:p>
            <a:pPr marL="381000" indent="-381000" algn="justLow" eaLnBrk="1" hangingPunct="1">
              <a:lnSpc>
                <a:spcPct val="80000"/>
              </a:lnSpc>
            </a:pPr>
            <a:r>
              <a:rPr lang="fa-IR" sz="2200" dirty="0" smtClean="0">
                <a:cs typeface="B Roya" pitchFamily="2" charset="-78"/>
              </a:rPr>
              <a:t>از نظر بهداشتي بهتر است سرويس ها از هم جدا باشند و كف و ديوارهاي آنها كاشي يا سراميك باشد . </a:t>
            </a:r>
            <a:r>
              <a:rPr lang="fa-IR" sz="2200" dirty="0" smtClean="0">
                <a:solidFill>
                  <a:srgbClr val="993366"/>
                </a:solidFill>
                <a:cs typeface="B Roya" pitchFamily="2" charset="-78"/>
              </a:rPr>
              <a:t>سطح لازم براي حمام </a:t>
            </a:r>
            <a:r>
              <a:rPr lang="fa-IR" sz="2200" dirty="0" smtClean="0">
                <a:cs typeface="B Roya" pitchFamily="2" charset="-78"/>
              </a:rPr>
              <a:t>در يك خانواده 4 نفري ،6 متر مربع و ابعاد آن 2/4×2/4 يا 2/4×2/5 مي باشد. ابعاد مورد نیاز برای دستشویی 1/4 یا 1/3 در 1/4 </a:t>
            </a:r>
            <a:r>
              <a:rPr lang="fa-IR" sz="2200" smtClean="0">
                <a:cs typeface="B Roya" pitchFamily="2" charset="-78"/>
              </a:rPr>
              <a:t>یا 1/5 </a:t>
            </a:r>
            <a:r>
              <a:rPr lang="fa-IR" sz="2200" dirty="0" smtClean="0">
                <a:cs typeface="B Roya" pitchFamily="2" charset="-78"/>
              </a:rPr>
              <a:t>می باشد.همچنين در يك واحد مسكوني </a:t>
            </a:r>
            <a:r>
              <a:rPr lang="fa-IR" sz="2200" dirty="0" smtClean="0">
                <a:solidFill>
                  <a:srgbClr val="993366"/>
                </a:solidFill>
                <a:cs typeface="B Roya" pitchFamily="2" charset="-78"/>
              </a:rPr>
              <a:t>60 % متراژ زمين جهت زيربنا </a:t>
            </a:r>
            <a:r>
              <a:rPr lang="fa-IR" sz="2200" dirty="0" smtClean="0">
                <a:cs typeface="B Roya" pitchFamily="2" charset="-78"/>
              </a:rPr>
              <a:t>مناسب مي باشد.</a:t>
            </a:r>
          </a:p>
          <a:p>
            <a:pPr marL="381000" indent="-381000" algn="justLow" eaLnBrk="1" hangingPunct="1">
              <a:lnSpc>
                <a:spcPct val="80000"/>
              </a:lnSpc>
            </a:pPr>
            <a:r>
              <a:rPr lang="fa-IR" sz="2200" dirty="0" smtClean="0">
                <a:cs typeface="B Roya" pitchFamily="2" charset="-78"/>
              </a:rPr>
              <a:t>ارتفاع اتاقها در ایران8 /2 تا 3 متر است که معمول آن 75 /2 تا 8 /2 متر است </a:t>
            </a:r>
            <a:endParaRPr lang="en-US" sz="2200" dirty="0" smtClean="0">
              <a:cs typeface="B Roya"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p:cNvSpPr>
            <a:spLocks noGrp="1" noChangeArrowheads="1"/>
          </p:cNvSpPr>
          <p:nvPr>
            <p:ph type="title"/>
          </p:nvPr>
        </p:nvSpPr>
        <p:spPr>
          <a:xfrm>
            <a:off x="928688" y="928688"/>
            <a:ext cx="7924800" cy="785812"/>
          </a:xfrm>
        </p:spPr>
        <p:txBody>
          <a:bodyPr/>
          <a:lstStyle/>
          <a:p>
            <a:pPr algn="r" eaLnBrk="1" hangingPunct="1"/>
            <a:r>
              <a:rPr lang="fa-IR" b="0" smtClean="0">
                <a:cs typeface="B Titr" pitchFamily="2" charset="-78"/>
              </a:rPr>
              <a:t>استانداردهای آشپزخانه منازل</a:t>
            </a:r>
            <a:endParaRPr lang="en-US" b="0" smtClean="0">
              <a:cs typeface="B Titr" pitchFamily="2" charset="-78"/>
            </a:endParaRPr>
          </a:p>
        </p:txBody>
      </p:sp>
      <p:sp>
        <p:nvSpPr>
          <p:cNvPr id="48131" name="Rectangle 3"/>
          <p:cNvSpPr>
            <a:spLocks noGrp="1" noChangeArrowheads="1"/>
          </p:cNvSpPr>
          <p:nvPr>
            <p:ph type="body" idx="1"/>
          </p:nvPr>
        </p:nvSpPr>
        <p:spPr>
          <a:xfrm>
            <a:off x="571500" y="2286000"/>
            <a:ext cx="8358188" cy="4286250"/>
          </a:xfrm>
        </p:spPr>
        <p:txBody>
          <a:bodyPr/>
          <a:lstStyle/>
          <a:p>
            <a:pPr marL="381000" indent="-381000" eaLnBrk="1" hangingPunct="1">
              <a:lnSpc>
                <a:spcPct val="80000"/>
              </a:lnSpc>
              <a:buFont typeface="Wingdings" pitchFamily="2" charset="2"/>
              <a:buAutoNum type="arabicPeriod"/>
            </a:pPr>
            <a:r>
              <a:rPr lang="fa-IR" sz="2400" dirty="0" smtClean="0">
                <a:cs typeface="B Roya" pitchFamily="2" charset="-78"/>
              </a:rPr>
              <a:t>بهتراست آشپزخانه در شمال شرق و شمال غرب و در ترجیحا در شمال خانه باشد.</a:t>
            </a:r>
          </a:p>
          <a:p>
            <a:pPr marL="381000" indent="-381000" eaLnBrk="1" hangingPunct="1">
              <a:lnSpc>
                <a:spcPct val="80000"/>
              </a:lnSpc>
              <a:buFont typeface="Wingdings" pitchFamily="2" charset="2"/>
              <a:buAutoNum type="arabicPeriod"/>
            </a:pPr>
            <a:r>
              <a:rPr lang="fa-IR" sz="2400" dirty="0" smtClean="0">
                <a:cs typeface="B Roya" pitchFamily="2" charset="-78"/>
              </a:rPr>
              <a:t>بهتر است از آشپزخانه،حیاط و محل بازی کودکان،ایوان و بالکن قابل دیدن باشد.</a:t>
            </a:r>
          </a:p>
          <a:p>
            <a:pPr marL="381000" indent="-381000" eaLnBrk="1" hangingPunct="1">
              <a:lnSpc>
                <a:spcPct val="80000"/>
              </a:lnSpc>
              <a:buFont typeface="Wingdings" pitchFamily="2" charset="2"/>
              <a:buAutoNum type="arabicPeriod"/>
            </a:pPr>
            <a:r>
              <a:rPr lang="fa-IR" sz="2400" dirty="0" smtClean="0">
                <a:cs typeface="B Roya" pitchFamily="2" charset="-78"/>
              </a:rPr>
              <a:t>آشپزخانه باید ارتباط مناسب با اتاق غذاخوری و دیگر اتاق ها داشته باشد.</a:t>
            </a:r>
          </a:p>
          <a:p>
            <a:pPr marL="381000" indent="-381000" eaLnBrk="1" hangingPunct="1">
              <a:lnSpc>
                <a:spcPct val="80000"/>
              </a:lnSpc>
              <a:buFont typeface="Wingdings" pitchFamily="2" charset="2"/>
              <a:buAutoNum type="arabicPeriod"/>
            </a:pPr>
            <a:r>
              <a:rPr lang="fa-IR" sz="2400" dirty="0" smtClean="0">
                <a:cs typeface="B Roya" pitchFamily="2" charset="-78"/>
              </a:rPr>
              <a:t>مجهز به سیستم آب سرد و گرم باشد.</a:t>
            </a:r>
          </a:p>
          <a:p>
            <a:pPr marL="381000" indent="-381000" eaLnBrk="1" hangingPunct="1">
              <a:lnSpc>
                <a:spcPct val="80000"/>
              </a:lnSpc>
              <a:buFont typeface="Wingdings" pitchFamily="2" charset="2"/>
              <a:buAutoNum type="arabicPeriod"/>
            </a:pPr>
            <a:r>
              <a:rPr lang="fa-IR" sz="2400" dirty="0" smtClean="0">
                <a:cs typeface="B Roya" pitchFamily="2" charset="-78"/>
              </a:rPr>
              <a:t>سطح دیوارها ضدرطوبت و قابل شستشو باشد.کف شوی و سایر امکانات تمیز کننده در نظر گرفته شود.</a:t>
            </a:r>
          </a:p>
          <a:p>
            <a:pPr marL="381000" indent="-381000" eaLnBrk="1" hangingPunct="1">
              <a:lnSpc>
                <a:spcPct val="80000"/>
              </a:lnSpc>
              <a:buFont typeface="Wingdings" pitchFamily="2" charset="2"/>
              <a:buAutoNum type="arabicPeriod"/>
            </a:pPr>
            <a:r>
              <a:rPr lang="fa-IR" sz="2400" dirty="0" smtClean="0">
                <a:cs typeface="B Roya" pitchFamily="2" charset="-78"/>
              </a:rPr>
              <a:t>حداقل عرض آشپزخانه 2 متر است . بهتر است فضای بیشتری برای آن در نظر گرفت.</a:t>
            </a:r>
          </a:p>
          <a:p>
            <a:pPr marL="381000" indent="-381000" eaLnBrk="1" hangingPunct="1">
              <a:lnSpc>
                <a:spcPct val="80000"/>
              </a:lnSpc>
              <a:buFont typeface="Wingdings" pitchFamily="2" charset="2"/>
              <a:buAutoNum type="arabicPeriod"/>
            </a:pPr>
            <a:r>
              <a:rPr lang="fa-IR" sz="2400" dirty="0" smtClean="0">
                <a:cs typeface="B Roya" pitchFamily="2" charset="-78"/>
              </a:rPr>
              <a:t>هواکشها باید در فاصله 70-65 سانتیمتری بالای اجاق گاز با ابعاد مناسب نصب شود.</a:t>
            </a:r>
          </a:p>
          <a:p>
            <a:pPr marL="381000" indent="-381000" eaLnBrk="1" hangingPunct="1">
              <a:lnSpc>
                <a:spcPct val="80000"/>
              </a:lnSpc>
              <a:buFont typeface="Wingdings" pitchFamily="2" charset="2"/>
              <a:buAutoNum type="arabicPeriod"/>
            </a:pPr>
            <a:r>
              <a:rPr lang="fa-IR" sz="2400" dirty="0" smtClean="0">
                <a:cs typeface="B Roya" pitchFamily="2" charset="-78"/>
              </a:rPr>
              <a:t>ارتفاع میز کار آشپزخانه 85 سانتیمتر و قفسه های بالا تا ارتفاع 1/2 متر باشد .</a:t>
            </a:r>
          </a:p>
          <a:p>
            <a:pPr marL="381000" indent="-381000" eaLnBrk="1" hangingPunct="1">
              <a:lnSpc>
                <a:spcPct val="80000"/>
              </a:lnSpc>
              <a:buFont typeface="Wingdings" pitchFamily="2" charset="2"/>
              <a:buAutoNum type="arabicPeriod"/>
            </a:pPr>
            <a:r>
              <a:rPr lang="fa-IR" sz="2400" dirty="0" smtClean="0">
                <a:cs typeface="B Roya" pitchFamily="2" charset="-78"/>
              </a:rPr>
              <a:t>آشپزخانه باید از نور کافی و تهویه مناسب برخوردار باشد. </a:t>
            </a:r>
            <a:endParaRPr lang="en-US" sz="2400" dirty="0" smtClean="0">
              <a:cs typeface="B Roya"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
          <p:cNvSpPr>
            <a:spLocks noGrp="1" noChangeArrowheads="1"/>
          </p:cNvSpPr>
          <p:nvPr>
            <p:ph type="title"/>
          </p:nvPr>
        </p:nvSpPr>
        <p:spPr>
          <a:xfrm>
            <a:off x="4429125" y="1071563"/>
            <a:ext cx="4495800" cy="558800"/>
          </a:xfrm>
        </p:spPr>
        <p:txBody>
          <a:bodyPr/>
          <a:lstStyle/>
          <a:p>
            <a:pPr algn="ctr" eaLnBrk="1" hangingPunct="1"/>
            <a:r>
              <a:rPr lang="fa-IR" b="0" smtClean="0">
                <a:cs typeface="B Titr" pitchFamily="2" charset="-78"/>
              </a:rPr>
              <a:t>سرويس هاي بهداشتي</a:t>
            </a:r>
            <a:endParaRPr lang="en-US" b="0" smtClean="0">
              <a:cs typeface="B Titr" pitchFamily="2" charset="-78"/>
            </a:endParaRPr>
          </a:p>
        </p:txBody>
      </p:sp>
      <p:sp>
        <p:nvSpPr>
          <p:cNvPr id="49155" name="Rectangle 3"/>
          <p:cNvSpPr>
            <a:spLocks noGrp="1" noChangeArrowheads="1"/>
          </p:cNvSpPr>
          <p:nvPr>
            <p:ph type="body" idx="1"/>
          </p:nvPr>
        </p:nvSpPr>
        <p:spPr>
          <a:xfrm>
            <a:off x="642938" y="2571750"/>
            <a:ext cx="8329612" cy="3929063"/>
          </a:xfrm>
        </p:spPr>
        <p:txBody>
          <a:bodyPr/>
          <a:lstStyle/>
          <a:p>
            <a:pPr eaLnBrk="1" hangingPunct="1">
              <a:lnSpc>
                <a:spcPct val="80000"/>
              </a:lnSpc>
              <a:buFont typeface="Wingdings" pitchFamily="2" charset="2"/>
              <a:buAutoNum type="arabicPeriod"/>
            </a:pPr>
            <a:r>
              <a:rPr lang="fa-IR" sz="2400" smtClean="0">
                <a:cs typeface="B Roya" pitchFamily="2" charset="-78"/>
              </a:rPr>
              <a:t>درب سرويس ها هميشه بايد به طرف داخل باز شوند تا در موقع باز شدن از مكش بو جلوگیری شود.</a:t>
            </a:r>
          </a:p>
          <a:p>
            <a:pPr eaLnBrk="1" hangingPunct="1">
              <a:lnSpc>
                <a:spcPct val="80000"/>
              </a:lnSpc>
              <a:buFont typeface="Wingdings" pitchFamily="2" charset="2"/>
              <a:buAutoNum type="arabicPeriod"/>
            </a:pPr>
            <a:r>
              <a:rPr lang="fa-IR" sz="2400" smtClean="0">
                <a:cs typeface="B Roya" pitchFamily="2" charset="-78"/>
              </a:rPr>
              <a:t>عرض درب ها معمولا بين 75-65 سانتيمتر در نظر گرفته مي شود.</a:t>
            </a:r>
          </a:p>
          <a:p>
            <a:pPr eaLnBrk="1" hangingPunct="1">
              <a:lnSpc>
                <a:spcPct val="80000"/>
              </a:lnSpc>
              <a:buFont typeface="Wingdings" pitchFamily="2" charset="2"/>
              <a:buAutoNum type="arabicPeriod"/>
            </a:pPr>
            <a:r>
              <a:rPr lang="fa-IR" sz="2400" smtClean="0">
                <a:cs typeface="B Roya" pitchFamily="2" charset="-78"/>
              </a:rPr>
              <a:t>تهويه در سرويس ها چه طبيعي و چه مصنوعي از ضروريات مي باشد.</a:t>
            </a:r>
          </a:p>
          <a:p>
            <a:pPr eaLnBrk="1" hangingPunct="1">
              <a:lnSpc>
                <a:spcPct val="80000"/>
              </a:lnSpc>
              <a:buFont typeface="Wingdings" pitchFamily="2" charset="2"/>
              <a:buAutoNum type="arabicPeriod"/>
            </a:pPr>
            <a:r>
              <a:rPr lang="fa-IR" sz="2400" smtClean="0">
                <a:cs typeface="B Roya" pitchFamily="2" charset="-78"/>
              </a:rPr>
              <a:t>سرويسها و کف شوی بايد طوري طراحي شوند كه به راحتي قابل شستشو باشد.</a:t>
            </a:r>
          </a:p>
          <a:p>
            <a:pPr eaLnBrk="1" hangingPunct="1">
              <a:lnSpc>
                <a:spcPct val="80000"/>
              </a:lnSpc>
              <a:buFont typeface="Wingdings" pitchFamily="2" charset="2"/>
              <a:buAutoNum type="arabicPeriod"/>
            </a:pPr>
            <a:r>
              <a:rPr lang="fa-IR" sz="2400" smtClean="0">
                <a:cs typeface="B Roya" pitchFamily="2" charset="-78"/>
              </a:rPr>
              <a:t>عايق سازي سرويسها از اهم مسائل بهداشتي است كه بايدبادقت لازم انجام شود .</a:t>
            </a:r>
          </a:p>
          <a:p>
            <a:pPr eaLnBrk="1" hangingPunct="1">
              <a:lnSpc>
                <a:spcPct val="80000"/>
              </a:lnSpc>
              <a:buFont typeface="Wingdings" pitchFamily="2" charset="2"/>
              <a:buAutoNum type="arabicPeriod"/>
            </a:pPr>
            <a:r>
              <a:rPr lang="fa-IR" sz="2400" smtClean="0">
                <a:cs typeface="B Roya" pitchFamily="2" charset="-78"/>
              </a:rPr>
              <a:t>ايمني سرويس ها از لحاظ سيم كشي و موزاييك كاري كه مانع سر خوردن باشد.</a:t>
            </a:r>
          </a:p>
          <a:p>
            <a:pPr eaLnBrk="1" hangingPunct="1">
              <a:lnSpc>
                <a:spcPct val="80000"/>
              </a:lnSpc>
              <a:buFont typeface="Wingdings" pitchFamily="2" charset="2"/>
              <a:buAutoNum type="arabicPeriod"/>
            </a:pPr>
            <a:r>
              <a:rPr lang="fa-IR" sz="2400" smtClean="0">
                <a:cs typeface="B Roya" pitchFamily="2" charset="-78"/>
              </a:rPr>
              <a:t>لوله هاي فاضلاب بايد دارای سیفون و از ورود بو و نم به بیرون مانع گردند.</a:t>
            </a:r>
          </a:p>
          <a:p>
            <a:pPr eaLnBrk="1" hangingPunct="1">
              <a:lnSpc>
                <a:spcPct val="80000"/>
              </a:lnSpc>
              <a:buFont typeface="Wingdings" pitchFamily="2" charset="2"/>
              <a:buAutoNum type="arabicPeriod"/>
            </a:pPr>
            <a:r>
              <a:rPr lang="fa-IR" sz="2400" smtClean="0">
                <a:cs typeface="B Roya" pitchFamily="2" charset="-78"/>
              </a:rPr>
              <a:t>محلي جهت نگهداري مواد تميز كننده مثل پودرها و ضدعفوني كننده تعبیه گردد.</a:t>
            </a:r>
          </a:p>
          <a:p>
            <a:pPr eaLnBrk="1" hangingPunct="1">
              <a:lnSpc>
                <a:spcPct val="80000"/>
              </a:lnSpc>
              <a:buFont typeface="Wingdings" pitchFamily="2" charset="2"/>
              <a:buAutoNum type="arabicPeriod"/>
            </a:pPr>
            <a:r>
              <a:rPr lang="fa-IR" sz="2400" smtClean="0">
                <a:cs typeface="B Roya" pitchFamily="2" charset="-78"/>
              </a:rPr>
              <a:t>در يك سرويس كامل از لحاظ راحتي و اقتصادي پیش بيني هاي لازم به عمل آيد.</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1"/>
          </p:nvPr>
        </p:nvSpPr>
        <p:spPr>
          <a:xfrm>
            <a:off x="714375" y="2214563"/>
            <a:ext cx="8143875" cy="4357687"/>
          </a:xfrm>
        </p:spPr>
        <p:txBody>
          <a:bodyPr/>
          <a:lstStyle/>
          <a:p>
            <a:pPr eaLnBrk="1" hangingPunct="1">
              <a:lnSpc>
                <a:spcPct val="80000"/>
              </a:lnSpc>
              <a:defRPr/>
            </a:pPr>
            <a:r>
              <a:rPr lang="fa-IR" sz="3600" kern="1200" dirty="0" smtClean="0">
                <a:solidFill>
                  <a:schemeClr val="tx2"/>
                </a:solidFill>
                <a:latin typeface="+mj-lt"/>
                <a:ea typeface="+mj-ea"/>
                <a:cs typeface="B Titr" pitchFamily="2" charset="-78"/>
              </a:rPr>
              <a:t>زيرزمين</a:t>
            </a:r>
          </a:p>
          <a:p>
            <a:pPr eaLnBrk="1" hangingPunct="1">
              <a:lnSpc>
                <a:spcPct val="80000"/>
              </a:lnSpc>
              <a:buFont typeface="Wingdings" pitchFamily="2" charset="2"/>
              <a:buNone/>
              <a:defRPr/>
            </a:pPr>
            <a:r>
              <a:rPr lang="fa-IR" sz="2000" dirty="0" smtClean="0">
                <a:cs typeface="B Roya" pitchFamily="2" charset="-78"/>
              </a:rPr>
              <a:t>1- ساخت اتاق مسكوني در زيرزمين مجاز نيست.ولي در صورت اجبار استفاده به عنوان محل سكونت حتماً بايد از نور وتهويه مناسبي برخوردار باشد.</a:t>
            </a:r>
          </a:p>
          <a:p>
            <a:pPr eaLnBrk="1" hangingPunct="1">
              <a:lnSpc>
                <a:spcPct val="80000"/>
              </a:lnSpc>
              <a:buFont typeface="Wingdings" pitchFamily="2" charset="2"/>
              <a:buNone/>
              <a:defRPr/>
            </a:pPr>
            <a:r>
              <a:rPr lang="fa-IR" sz="2000" dirty="0" smtClean="0">
                <a:cs typeface="B Roya" pitchFamily="2" charset="-78"/>
              </a:rPr>
              <a:t>2- ديوارها و كف ها بايد ضد رطوبت باشد .</a:t>
            </a:r>
          </a:p>
          <a:p>
            <a:pPr eaLnBrk="1" hangingPunct="1">
              <a:lnSpc>
                <a:spcPct val="80000"/>
              </a:lnSpc>
              <a:buFont typeface="Wingdings" pitchFamily="2" charset="2"/>
              <a:buNone/>
              <a:defRPr/>
            </a:pPr>
            <a:r>
              <a:rPr lang="fa-IR" sz="2000" dirty="0" smtClean="0">
                <a:cs typeface="B Roya" pitchFamily="2" charset="-78"/>
              </a:rPr>
              <a:t>3- پي ديوارها حداقل60 سانتيمتر غيرقابل نفوذ به يخ و سرما باشد. </a:t>
            </a:r>
          </a:p>
          <a:p>
            <a:pPr eaLnBrk="1" hangingPunct="1">
              <a:lnSpc>
                <a:spcPct val="80000"/>
              </a:lnSpc>
              <a:buFont typeface="Wingdings" pitchFamily="2" charset="2"/>
              <a:buNone/>
              <a:defRPr/>
            </a:pPr>
            <a:r>
              <a:rPr lang="fa-IR" sz="2000" dirty="0" smtClean="0">
                <a:cs typeface="B Roya" pitchFamily="2" charset="-78"/>
              </a:rPr>
              <a:t>4- ديوارهاي خارجي بايد داراي پوشش عايق روكار باشند به عنوان لايه ضد رطوبت برروي ديوارها به كار مي روند.</a:t>
            </a:r>
          </a:p>
          <a:p>
            <a:pPr eaLnBrk="1" hangingPunct="1">
              <a:lnSpc>
                <a:spcPct val="80000"/>
              </a:lnSpc>
              <a:buFont typeface="Wingdings" pitchFamily="2" charset="2"/>
              <a:buNone/>
              <a:defRPr/>
            </a:pPr>
            <a:r>
              <a:rPr lang="fa-IR" sz="2000" dirty="0" smtClean="0">
                <a:cs typeface="B Roya" pitchFamily="2" charset="-78"/>
              </a:rPr>
              <a:t>5- خاك اطراف محل مسكوني بايد كاملاً زهكشي باشد.</a:t>
            </a:r>
          </a:p>
          <a:p>
            <a:pPr eaLnBrk="1" hangingPunct="1">
              <a:lnSpc>
                <a:spcPct val="80000"/>
              </a:lnSpc>
              <a:buFont typeface="Wingdings" pitchFamily="2" charset="2"/>
              <a:buNone/>
              <a:defRPr/>
            </a:pPr>
            <a:r>
              <a:rPr lang="fa-IR" sz="2000" dirty="0" smtClean="0">
                <a:cs typeface="B Roya" pitchFamily="2" charset="-78"/>
              </a:rPr>
              <a:t>6- اكثر اوقات دستگاه حرارت مركزي در زيرزمين قرار دارد لوله هاي انتقال دهنده حرارت بهتر است از سقف انبار يا پاركينك بگذرد.</a:t>
            </a:r>
          </a:p>
          <a:p>
            <a:pPr eaLnBrk="1" hangingPunct="1">
              <a:lnSpc>
                <a:spcPct val="80000"/>
              </a:lnSpc>
              <a:buFont typeface="Wingdings" pitchFamily="2" charset="2"/>
              <a:buNone/>
              <a:defRPr/>
            </a:pPr>
            <a:r>
              <a:rPr lang="fa-IR" sz="2000" dirty="0" smtClean="0">
                <a:cs typeface="B Roya" pitchFamily="2" charset="-78"/>
              </a:rPr>
              <a:t>7-  براي اتاقهاي ديگر زير زمين بايد بتوني به ضخامت 80 ميليمتر با روكش20 ميليمتر سيمان و قرنيز 100 ميليمتر در نظر گرفته شود و ديوارها هم بهتر است گچ باشد.</a:t>
            </a:r>
          </a:p>
          <a:p>
            <a:pPr eaLnBrk="1" hangingPunct="1">
              <a:lnSpc>
                <a:spcPct val="80000"/>
              </a:lnSpc>
              <a:buFont typeface="Wingdings" pitchFamily="2" charset="2"/>
              <a:buNone/>
              <a:defRPr/>
            </a:pPr>
            <a:r>
              <a:rPr lang="fa-IR" sz="2000" dirty="0" smtClean="0">
                <a:cs typeface="B Roya" pitchFamily="2" charset="-78"/>
              </a:rPr>
              <a:t>8-ارتفاع انبار 2-8 /1 متر در نظر گرفته مي شود.حداقل فضاي مورد نياز 6-4 متر مربع مي باشد.</a:t>
            </a:r>
          </a:p>
          <a:p>
            <a:pPr eaLnBrk="1" hangingPunct="1">
              <a:lnSpc>
                <a:spcPct val="80000"/>
              </a:lnSpc>
              <a:buFont typeface="Wingdings" pitchFamily="2" charset="2"/>
              <a:buNone/>
              <a:defRPr/>
            </a:pPr>
            <a:r>
              <a:rPr lang="fa-IR" sz="2000" dirty="0" smtClean="0">
                <a:cs typeface="B Roya" pitchFamily="2" charset="-78"/>
              </a:rPr>
              <a:t>9- تهويه ، وجود توري و ايمني جهت جلوگيري از آتش سوزي ضروري است.</a:t>
            </a:r>
            <a:endParaRPr lang="en-US" sz="2000" dirty="0" smtClean="0">
              <a:cs typeface="B Roya" pitchFamily="2" charset="-78"/>
            </a:endParaRPr>
          </a:p>
        </p:txBody>
      </p:sp>
      <p:sp>
        <p:nvSpPr>
          <p:cNvPr id="58371" name="Rectangle 2"/>
          <p:cNvSpPr>
            <a:spLocks noChangeArrowheads="1"/>
          </p:cNvSpPr>
          <p:nvPr/>
        </p:nvSpPr>
        <p:spPr bwMode="auto">
          <a:xfrm>
            <a:off x="714375" y="428625"/>
            <a:ext cx="7993063" cy="1668463"/>
          </a:xfrm>
          <a:prstGeom prst="rect">
            <a:avLst/>
          </a:prstGeom>
          <a:noFill/>
          <a:ln w="9525">
            <a:noFill/>
            <a:miter lim="800000"/>
            <a:headEnd/>
            <a:tailEnd/>
          </a:ln>
        </p:spPr>
        <p:txBody>
          <a:bodyPr>
            <a:spAutoFit/>
          </a:bodyPr>
          <a:lstStyle/>
          <a:p>
            <a:pPr>
              <a:lnSpc>
                <a:spcPct val="80000"/>
              </a:lnSpc>
              <a:defRPr/>
            </a:pPr>
            <a:r>
              <a:rPr lang="fa-IR" sz="3200" dirty="0">
                <a:solidFill>
                  <a:schemeClr val="tx2"/>
                </a:solidFill>
                <a:latin typeface="+mj-lt"/>
                <a:ea typeface="+mj-ea"/>
                <a:cs typeface="B Titr" pitchFamily="2" charset="-78"/>
              </a:rPr>
              <a:t>وضعيت راهروها</a:t>
            </a:r>
          </a:p>
          <a:p>
            <a:pPr>
              <a:lnSpc>
                <a:spcPct val="80000"/>
              </a:lnSpc>
              <a:defRPr/>
            </a:pPr>
            <a:endParaRPr lang="fa-IR" sz="2000" dirty="0">
              <a:latin typeface="+mn-lt"/>
              <a:cs typeface="B Roya" pitchFamily="2" charset="-78"/>
            </a:endParaRPr>
          </a:p>
          <a:p>
            <a:pPr algn="justLow">
              <a:lnSpc>
                <a:spcPct val="80000"/>
              </a:lnSpc>
              <a:defRPr/>
            </a:pPr>
            <a:r>
              <a:rPr lang="fa-IR" sz="2000" dirty="0">
                <a:latin typeface="+mn-lt"/>
                <a:cs typeface="B Roya" pitchFamily="2" charset="-78"/>
              </a:rPr>
              <a:t>عرض راهرو 1 متر ولی اگر درب ها در دو طرف راهرو و یا رو به روي هم باشند عرض 6 /1 متر و اگر روبه روي هم قرار نگيرند عرض 4 /1 -3 /1 پيشنهاد مي شود. </a:t>
            </a:r>
          </a:p>
          <a:p>
            <a:pPr>
              <a:lnSpc>
                <a:spcPct val="80000"/>
              </a:lnSpc>
              <a:defRPr/>
            </a:pPr>
            <a:endParaRPr lang="fa-IR" sz="3600" dirty="0">
              <a:solidFill>
                <a:schemeClr val="tx2"/>
              </a:solidFill>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AutoShape 2"/>
          <p:cNvSpPr>
            <a:spLocks noGrp="1" noChangeArrowheads="1"/>
          </p:cNvSpPr>
          <p:nvPr>
            <p:ph type="title"/>
          </p:nvPr>
        </p:nvSpPr>
        <p:spPr>
          <a:xfrm>
            <a:off x="5357813" y="1143000"/>
            <a:ext cx="3281362" cy="690563"/>
          </a:xfrm>
        </p:spPr>
        <p:txBody>
          <a:bodyPr/>
          <a:lstStyle/>
          <a:p>
            <a:pPr algn="r" eaLnBrk="1" hangingPunct="1">
              <a:defRPr/>
            </a:pPr>
            <a:r>
              <a:rPr lang="fa-IR" sz="3200" kern="1200" dirty="0" smtClean="0">
                <a:cs typeface="B Titr" pitchFamily="2" charset="-78"/>
              </a:rPr>
              <a:t>1- نور طبيعي</a:t>
            </a:r>
            <a:endParaRPr lang="en-US" sz="3200" kern="1200" dirty="0" smtClean="0">
              <a:cs typeface="B Titr" pitchFamily="2" charset="-78"/>
            </a:endParaRPr>
          </a:p>
        </p:txBody>
      </p:sp>
      <p:sp>
        <p:nvSpPr>
          <p:cNvPr id="66563" name="Rectangle 3"/>
          <p:cNvSpPr>
            <a:spLocks noGrp="1" noChangeArrowheads="1"/>
          </p:cNvSpPr>
          <p:nvPr>
            <p:ph type="body" idx="1"/>
          </p:nvPr>
        </p:nvSpPr>
        <p:spPr>
          <a:xfrm>
            <a:off x="500063" y="2286000"/>
            <a:ext cx="8501062" cy="4281488"/>
          </a:xfrm>
        </p:spPr>
        <p:txBody>
          <a:bodyPr/>
          <a:lstStyle/>
          <a:p>
            <a:pPr marL="609600" indent="-609600" eaLnBrk="1" hangingPunct="1">
              <a:defRPr/>
            </a:pPr>
            <a:r>
              <a:rPr lang="fa-IR" sz="2200" dirty="0" smtClean="0">
                <a:cs typeface="B Roya" pitchFamily="2" charset="-78"/>
              </a:rPr>
              <a:t>نور خورشید(بهترین منبع تولید نور) ، مهتاب(انعکاس نور خورشید)، آذرخش(تخلیه الکتریکی بین ابر و زمین) و شب تابی می باشد.</a:t>
            </a:r>
          </a:p>
          <a:p>
            <a:pPr marL="381000" indent="-381000" eaLnBrk="1" hangingPunct="1">
              <a:lnSpc>
                <a:spcPct val="80000"/>
              </a:lnSpc>
              <a:defRPr/>
            </a:pPr>
            <a:r>
              <a:rPr lang="fa-IR" sz="2200" dirty="0" smtClean="0">
                <a:cs typeface="B Roya" pitchFamily="2" charset="-78"/>
              </a:rPr>
              <a:t>حداقل شدت روشنايي در اتاق نشيمن در ارتفاع 70 سانتيمتري از كف نبايد كمتر از 6 فوت كندل باشد.</a:t>
            </a:r>
          </a:p>
          <a:p>
            <a:pPr marL="381000" indent="-381000" eaLnBrk="1" hangingPunct="1">
              <a:lnSpc>
                <a:spcPct val="80000"/>
              </a:lnSpc>
              <a:defRPr/>
            </a:pPr>
            <a:r>
              <a:rPr lang="fa-IR" sz="2200" dirty="0" smtClean="0">
                <a:cs typeface="B Roya" pitchFamily="2" charset="-78"/>
              </a:rPr>
              <a:t>در عرض جغرافيايي 39درجه در صورتيكه جلو پنجره مانعي وجود نداشته باشد و نسبت سطح آن به سطح كف اتاق 15 درصد باشد، روشني 6 فوت كندل تامين مي گردد و اين در صورتي است كه ديوارها و سقف اتاق داراي رنگ روشن باشد.</a:t>
            </a:r>
          </a:p>
          <a:p>
            <a:pPr marL="381000" indent="-381000" eaLnBrk="1" hangingPunct="1">
              <a:lnSpc>
                <a:spcPct val="80000"/>
              </a:lnSpc>
              <a:defRPr/>
            </a:pPr>
            <a:r>
              <a:rPr lang="fa-IR" sz="2200" dirty="0" smtClean="0">
                <a:cs typeface="B Roya" pitchFamily="2" charset="-78"/>
              </a:rPr>
              <a:t>ديوارها بايد 60-40 درصد و سقف ها بايد 80 درصد قدرت انعكاس نور را دارا باشند </a:t>
            </a:r>
          </a:p>
          <a:p>
            <a:pPr marL="381000" indent="-381000" eaLnBrk="1" hangingPunct="1">
              <a:lnSpc>
                <a:spcPct val="80000"/>
              </a:lnSpc>
              <a:defRPr/>
            </a:pPr>
            <a:r>
              <a:rPr lang="fa-IR" sz="2200" dirty="0" smtClean="0">
                <a:cs typeface="B Roya" pitchFamily="2" charset="-78"/>
              </a:rPr>
              <a:t>بهتر است دیوارها و سقف حالت مات را داشته باشند زيرا سطوح براق باعث چشم زدگي مي شوند .</a:t>
            </a:r>
          </a:p>
          <a:p>
            <a:pPr marL="381000" indent="-381000" eaLnBrk="1" hangingPunct="1">
              <a:lnSpc>
                <a:spcPct val="80000"/>
              </a:lnSpc>
              <a:defRPr/>
            </a:pPr>
            <a:r>
              <a:rPr lang="fa-IR" sz="2200" dirty="0" smtClean="0">
                <a:cs typeface="B Roya" pitchFamily="2" charset="-78"/>
              </a:rPr>
              <a:t>انعکاس نور سطوح کار 50-25 درصد و حداقل 20 درصد برای کف ها باشد.</a:t>
            </a:r>
          </a:p>
          <a:p>
            <a:pPr marL="381000" indent="-381000" eaLnBrk="1" hangingPunct="1">
              <a:lnSpc>
                <a:spcPct val="80000"/>
              </a:lnSpc>
              <a:defRPr/>
            </a:pPr>
            <a:r>
              <a:rPr lang="fa-IR" sz="2200" dirty="0" smtClean="0">
                <a:cs typeface="B Roya" pitchFamily="2" charset="-78"/>
              </a:rPr>
              <a:t>رنگ سفید 87-80 درصد، رنگ کرم 80-70 درصد،زرد 75-63 درصد انعکاس نور دارند.</a:t>
            </a:r>
          </a:p>
          <a:p>
            <a:pPr marL="381000" indent="-381000" eaLnBrk="1" hangingPunct="1">
              <a:lnSpc>
                <a:spcPct val="80000"/>
              </a:lnSpc>
              <a:defRPr/>
            </a:pPr>
            <a:r>
              <a:rPr lang="fa-IR" sz="2200" dirty="0" smtClean="0">
                <a:cs typeface="B Roya" pitchFamily="2" charset="-78"/>
              </a:rPr>
              <a:t>وسایل آلومینیمی 60 درصد، سیمان 25 درصد، و آجر 15 درصد انعکاس نور دارند.</a:t>
            </a:r>
          </a:p>
        </p:txBody>
      </p:sp>
      <p:sp>
        <p:nvSpPr>
          <p:cNvPr id="4" name="AutoShape 2"/>
          <p:cNvSpPr txBox="1">
            <a:spLocks noChangeArrowheads="1"/>
          </p:cNvSpPr>
          <p:nvPr/>
        </p:nvSpPr>
        <p:spPr bwMode="auto">
          <a:xfrm>
            <a:off x="5357813" y="214313"/>
            <a:ext cx="3400425" cy="690562"/>
          </a:xfrm>
          <a:prstGeom prst="roundRect">
            <a:avLst>
              <a:gd name="adj" fmla="val 21667"/>
            </a:avLst>
          </a:prstGeom>
          <a:noFill/>
          <a:ln w="9525">
            <a:noFill/>
            <a:round/>
            <a:headEnd/>
            <a:tailEnd/>
          </a:ln>
        </p:spPr>
        <p:txBody>
          <a:bodyPr anchor="b"/>
          <a:lstStyle/>
          <a:p>
            <a:pPr>
              <a:lnSpc>
                <a:spcPct val="90000"/>
              </a:lnSpc>
              <a:defRPr/>
            </a:pPr>
            <a:r>
              <a:rPr lang="fa-IR" sz="3600" b="1" dirty="0">
                <a:solidFill>
                  <a:schemeClr val="tx2"/>
                </a:solidFill>
                <a:latin typeface="+mj-lt"/>
                <a:ea typeface="+mj-ea"/>
                <a:cs typeface="B Titr" pitchFamily="2" charset="-78"/>
              </a:rPr>
              <a:t>نور و روشنايي </a:t>
            </a:r>
            <a:endParaRPr lang="en-US" sz="3200" b="1" dirty="0">
              <a:solidFill>
                <a:schemeClr val="tx2"/>
              </a:solidFill>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AutoShape 2"/>
          <p:cNvSpPr>
            <a:spLocks noGrp="1" noChangeArrowheads="1"/>
          </p:cNvSpPr>
          <p:nvPr>
            <p:ph type="title"/>
          </p:nvPr>
        </p:nvSpPr>
        <p:spPr>
          <a:xfrm>
            <a:off x="785813" y="785813"/>
            <a:ext cx="7924800" cy="773112"/>
          </a:xfrm>
        </p:spPr>
        <p:txBody>
          <a:bodyPr/>
          <a:lstStyle/>
          <a:p>
            <a:pPr algn="r" eaLnBrk="1" hangingPunct="1">
              <a:defRPr/>
            </a:pPr>
            <a:r>
              <a:rPr lang="fa-IR" sz="3200" kern="1200" dirty="0" smtClean="0">
                <a:cs typeface="B Titr" pitchFamily="2" charset="-78"/>
              </a:rPr>
              <a:t>2- نور مصنوعي </a:t>
            </a:r>
            <a:endParaRPr lang="en-US" sz="3200" kern="1200" dirty="0" smtClean="0">
              <a:cs typeface="B Titr" pitchFamily="2" charset="-78"/>
            </a:endParaRPr>
          </a:p>
        </p:txBody>
      </p:sp>
      <p:sp>
        <p:nvSpPr>
          <p:cNvPr id="52227" name="Rectangle 3"/>
          <p:cNvSpPr>
            <a:spLocks noGrp="1" noChangeArrowheads="1"/>
          </p:cNvSpPr>
          <p:nvPr>
            <p:ph type="body" idx="1"/>
          </p:nvPr>
        </p:nvSpPr>
        <p:spPr>
          <a:xfrm>
            <a:off x="785813" y="2357438"/>
            <a:ext cx="8072437" cy="3875087"/>
          </a:xfrm>
        </p:spPr>
        <p:txBody>
          <a:bodyPr/>
          <a:lstStyle/>
          <a:p>
            <a:pPr marL="609600" indent="-609600" eaLnBrk="1" hangingPunct="1"/>
            <a:r>
              <a:rPr lang="fa-IR" sz="2000" smtClean="0">
                <a:cs typeface="B Roya" pitchFamily="2" charset="-78"/>
              </a:rPr>
              <a:t>به وسیله منابع الکتریکی تامین می شود.در مورد اتاق  نشيمن حداقل از سه نقطه و براي اتاق هاي ديگر از دو نقطه بايد روشنايي به اتاق داده شود كه هم باعث درخشندگي به ميزاني كه موجب چشم زدگي نگردد و هم تمام اتاق به اندازه كافي روشن شود.براي كنترل درخشندگي شديد لامپ ها،  بهتر است از آباژور حباب استفاده شود تا روشنايي و درخشندگي زياد نسبت به زمينه پشت آن جلوگيري گردد.</a:t>
            </a:r>
          </a:p>
          <a:p>
            <a:pPr marL="609600" indent="-609600" eaLnBrk="1" hangingPunct="1"/>
            <a:r>
              <a:rPr lang="fa-IR" sz="2000" b="1" smtClean="0">
                <a:solidFill>
                  <a:srgbClr val="993366"/>
                </a:solidFill>
                <a:cs typeface="B Roya" pitchFamily="2" charset="-78"/>
              </a:rPr>
              <a:t>انواع روشهای تابش و توزیع نور مصنوعی به صورت زیر می باشد:</a:t>
            </a:r>
          </a:p>
          <a:p>
            <a:pPr marL="609600" indent="-609600" eaLnBrk="1" hangingPunct="1">
              <a:buFont typeface="Wingdings" pitchFamily="2" charset="2"/>
              <a:buAutoNum type="arabicPeriod"/>
            </a:pPr>
            <a:r>
              <a:rPr lang="fa-IR" sz="2000" smtClean="0">
                <a:cs typeface="B Roya" pitchFamily="2" charset="-78"/>
              </a:rPr>
              <a:t>روشنایی مستقیم</a:t>
            </a:r>
          </a:p>
          <a:p>
            <a:pPr marL="609600" indent="-609600" eaLnBrk="1" hangingPunct="1">
              <a:buFont typeface="Wingdings" pitchFamily="2" charset="2"/>
              <a:buAutoNum type="arabicPeriod"/>
            </a:pPr>
            <a:r>
              <a:rPr lang="fa-IR" sz="2000" smtClean="0">
                <a:cs typeface="B Roya" pitchFamily="2" charset="-78"/>
              </a:rPr>
              <a:t>روشنایی غیر مستقیم</a:t>
            </a:r>
          </a:p>
          <a:p>
            <a:pPr marL="609600" indent="-609600" eaLnBrk="1" hangingPunct="1">
              <a:buFont typeface="Wingdings" pitchFamily="2" charset="2"/>
              <a:buAutoNum type="arabicPeriod"/>
            </a:pPr>
            <a:r>
              <a:rPr lang="fa-IR" sz="2000" smtClean="0">
                <a:cs typeface="B Roya" pitchFamily="2" charset="-78"/>
              </a:rPr>
              <a:t>روشنایی نیمه مستقیم</a:t>
            </a:r>
          </a:p>
          <a:p>
            <a:pPr marL="609600" indent="-609600" eaLnBrk="1" hangingPunct="1">
              <a:buFont typeface="Wingdings" pitchFamily="2" charset="2"/>
              <a:buAutoNum type="arabicPeriod"/>
            </a:pPr>
            <a:r>
              <a:rPr lang="fa-IR" sz="2000" smtClean="0">
                <a:cs typeface="B Roya" pitchFamily="2" charset="-78"/>
              </a:rPr>
              <a:t>- روشنایی نیمه غیر مستقیم</a:t>
            </a:r>
          </a:p>
          <a:p>
            <a:pPr marL="609600" indent="-609600" eaLnBrk="1" hangingPunct="1">
              <a:buFont typeface="Wingdings" pitchFamily="2" charset="2"/>
              <a:buAutoNum type="arabicPeriod"/>
            </a:pPr>
            <a:r>
              <a:rPr lang="fa-IR" sz="2000" smtClean="0">
                <a:cs typeface="B Roya" pitchFamily="2" charset="-78"/>
              </a:rPr>
              <a:t>روشنایی مختلط</a:t>
            </a:r>
            <a:endParaRPr lang="en-US" sz="2000" smtClean="0">
              <a:cs typeface="B Roya"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p:cNvSpPr>
            <a:spLocks noGrp="1" noChangeArrowheads="1"/>
          </p:cNvSpPr>
          <p:nvPr>
            <p:ph type="title"/>
          </p:nvPr>
        </p:nvSpPr>
        <p:spPr>
          <a:xfrm>
            <a:off x="785813" y="928688"/>
            <a:ext cx="7900987" cy="679450"/>
          </a:xfrm>
        </p:spPr>
        <p:txBody>
          <a:bodyPr/>
          <a:lstStyle/>
          <a:p>
            <a:pPr marL="838200" indent="-838200" algn="r" eaLnBrk="1" hangingPunct="1"/>
            <a:r>
              <a:rPr lang="fa-IR" sz="2800" smtClean="0">
                <a:cs typeface="B Titr" pitchFamily="2" charset="-78"/>
              </a:rPr>
              <a:t>انواع روشهای تابش و توزیع نور مصنوعی</a:t>
            </a:r>
            <a:endParaRPr lang="en-US" sz="2800" smtClean="0">
              <a:cs typeface="B Titr" pitchFamily="2" charset="-78"/>
            </a:endParaRPr>
          </a:p>
        </p:txBody>
      </p:sp>
      <p:sp>
        <p:nvSpPr>
          <p:cNvPr id="53251" name="Rectangle 3"/>
          <p:cNvSpPr>
            <a:spLocks noGrp="1" noChangeArrowheads="1"/>
          </p:cNvSpPr>
          <p:nvPr>
            <p:ph type="body" idx="1"/>
          </p:nvPr>
        </p:nvSpPr>
        <p:spPr>
          <a:xfrm>
            <a:off x="785813" y="2286000"/>
            <a:ext cx="8001000" cy="2286000"/>
          </a:xfrm>
        </p:spPr>
        <p:txBody>
          <a:bodyPr/>
          <a:lstStyle/>
          <a:p>
            <a:pPr algn="justLow" eaLnBrk="1" hangingPunct="1">
              <a:buFont typeface="Wingdings" pitchFamily="2" charset="2"/>
              <a:buNone/>
              <a:defRPr/>
            </a:pPr>
            <a:r>
              <a:rPr lang="fa-IR" sz="2400" dirty="0" smtClean="0">
                <a:solidFill>
                  <a:schemeClr val="accent2">
                    <a:lumMod val="50000"/>
                  </a:schemeClr>
                </a:solidFill>
                <a:cs typeface="B Titr" pitchFamily="2" charset="-78"/>
              </a:rPr>
              <a:t>روشنایی مستقیم : </a:t>
            </a:r>
          </a:p>
          <a:p>
            <a:pPr algn="justLow" eaLnBrk="1" hangingPunct="1">
              <a:buFont typeface="Wingdings" pitchFamily="2" charset="2"/>
              <a:buNone/>
              <a:defRPr/>
            </a:pPr>
            <a:r>
              <a:rPr lang="fa-IR" sz="2400" dirty="0" smtClean="0">
                <a:cs typeface="B Roya" pitchFamily="2" charset="-78"/>
              </a:rPr>
              <a:t>نور مستقیماً از منبع تولید نور به کف اتاق می تابد .تقریباً 95  درصد نور به پایین یا محل کار می تابد.(مثل چراغ مطالعه) این روش از نظر اقتصادی ارزان ولی از نظر سلامت و بهداشت چشم نامطلوب بوده و تولید سایه همچنین ایجاد خیرگی(</a:t>
            </a:r>
            <a:r>
              <a:rPr lang="en-US" sz="2400" dirty="0" smtClean="0">
                <a:cs typeface="B Roya" pitchFamily="2" charset="-78"/>
              </a:rPr>
              <a:t>Glare </a:t>
            </a:r>
            <a:r>
              <a:rPr lang="fa-IR" sz="2400" dirty="0" smtClean="0">
                <a:cs typeface="B Roya" pitchFamily="2" charset="-78"/>
              </a:rPr>
              <a:t>) کرده و باعث خستگی چشم ها می شود. خستگی زودرس چشم ها به دلیل سایه ایجاد شده می باشد.</a:t>
            </a:r>
          </a:p>
          <a:p>
            <a:pPr algn="justLow" eaLnBrk="1" hangingPunct="1">
              <a:defRPr/>
            </a:pPr>
            <a:endParaRPr lang="en-US" sz="2400" dirty="0" smtClean="0">
              <a:cs typeface="B Roya" pitchFamily="2" charset="-78"/>
            </a:endParaRPr>
          </a:p>
        </p:txBody>
      </p:sp>
      <p:sp>
        <p:nvSpPr>
          <p:cNvPr id="4" name="Rectangle 3"/>
          <p:cNvSpPr/>
          <p:nvPr/>
        </p:nvSpPr>
        <p:spPr>
          <a:xfrm>
            <a:off x="785813" y="4714875"/>
            <a:ext cx="8001000" cy="1938338"/>
          </a:xfrm>
          <a:prstGeom prst="rect">
            <a:avLst/>
          </a:prstGeom>
        </p:spPr>
        <p:txBody>
          <a:bodyPr>
            <a:spAutoFit/>
          </a:bodyPr>
          <a:lstStyle/>
          <a:p>
            <a:pPr marL="609600" indent="-609600" algn="justLow">
              <a:defRPr/>
            </a:pPr>
            <a:r>
              <a:rPr lang="fa-IR" sz="2400" dirty="0">
                <a:solidFill>
                  <a:schemeClr val="accent2">
                    <a:lumMod val="50000"/>
                  </a:schemeClr>
                </a:solidFill>
                <a:latin typeface="+mn-lt"/>
                <a:cs typeface="B Titr" pitchFamily="2" charset="-78"/>
              </a:rPr>
              <a:t>روشنایی غیر مستقیم</a:t>
            </a:r>
            <a:r>
              <a:rPr lang="fa-IR" sz="2400" dirty="0">
                <a:latin typeface="+mn-lt"/>
                <a:cs typeface="B Titr" pitchFamily="2" charset="-78"/>
              </a:rPr>
              <a:t>:</a:t>
            </a:r>
          </a:p>
          <a:p>
            <a:pPr marL="609600" indent="-609600" algn="justLow">
              <a:buFont typeface="Wingdings" pitchFamily="2" charset="2"/>
              <a:buNone/>
              <a:defRPr/>
            </a:pPr>
            <a:r>
              <a:rPr lang="fa-IR" dirty="0"/>
              <a:t>    </a:t>
            </a:r>
            <a:r>
              <a:rPr lang="fa-IR" sz="2400" dirty="0">
                <a:latin typeface="+mn-lt"/>
                <a:cs typeface="B Roya" pitchFamily="2" charset="-78"/>
              </a:rPr>
              <a:t>در این روش قسمت اعظم نور (100-90 درصد) نور به سقف تابیده می شود و به وسیله انعکاس نور از سقف  و دیوارها روشنایی در اتاق تامین می گردد.این روش از نظر اقتصادی گران می باشدولی  از نظر بهداشت چشم مطلوب بوده و باعث خیرگی نمی گردد.</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857250" y="3071813"/>
            <a:ext cx="7829550" cy="3500437"/>
          </a:xfrm>
        </p:spPr>
        <p:txBody>
          <a:bodyPr/>
          <a:lstStyle/>
          <a:p>
            <a:pPr marL="381000" indent="-381000" algn="justLow" eaLnBrk="1" hangingPunct="1">
              <a:buFont typeface="Wingdings" pitchFamily="2" charset="2"/>
              <a:buNone/>
              <a:defRPr/>
            </a:pPr>
            <a:r>
              <a:rPr lang="fa-IR" sz="2400" dirty="0" smtClean="0">
                <a:solidFill>
                  <a:schemeClr val="accent2">
                    <a:lumMod val="50000"/>
                  </a:schemeClr>
                </a:solidFill>
                <a:cs typeface="B Titr" pitchFamily="2" charset="-78"/>
              </a:rPr>
              <a:t>خصوصیات یک سیستم روشنایی مناسب:</a:t>
            </a:r>
          </a:p>
          <a:p>
            <a:pPr marL="381000" indent="-381000" algn="justLow" eaLnBrk="1" hangingPunct="1">
              <a:buFont typeface="Wingdings" pitchFamily="2" charset="2"/>
              <a:buAutoNum type="arabicPeriod"/>
              <a:defRPr/>
            </a:pPr>
            <a:r>
              <a:rPr lang="fa-IR" sz="2400" dirty="0" smtClean="0">
                <a:cs typeface="B Roya" pitchFamily="2" charset="-78"/>
              </a:rPr>
              <a:t>از نظر کیفی حالتی شبیه به روشنایی طبیعی داشته باشد.</a:t>
            </a:r>
          </a:p>
          <a:p>
            <a:pPr marL="381000" indent="-381000" algn="justLow" eaLnBrk="1" hangingPunct="1">
              <a:buFont typeface="Wingdings" pitchFamily="2" charset="2"/>
              <a:buAutoNum type="arabicPeriod"/>
              <a:defRPr/>
            </a:pPr>
            <a:r>
              <a:rPr lang="fa-IR" sz="2400" dirty="0" smtClean="0">
                <a:cs typeface="B Roya" pitchFamily="2" charset="-78"/>
              </a:rPr>
              <a:t>از نظر کمی استاندارد باشد.</a:t>
            </a:r>
          </a:p>
          <a:p>
            <a:pPr marL="381000" indent="-381000" algn="justLow" eaLnBrk="1" hangingPunct="1">
              <a:buFont typeface="Wingdings" pitchFamily="2" charset="2"/>
              <a:buAutoNum type="arabicPeriod"/>
              <a:defRPr/>
            </a:pPr>
            <a:r>
              <a:rPr lang="fa-IR" sz="2400" dirty="0" smtClean="0">
                <a:cs typeface="B Roya" pitchFamily="2" charset="-78"/>
              </a:rPr>
              <a:t>ایجاد خیرگی نکند و بتواند همه جا را یکنواخت روشن کند.</a:t>
            </a:r>
          </a:p>
          <a:p>
            <a:pPr marL="381000" indent="-381000" algn="justLow" eaLnBrk="1" hangingPunct="1">
              <a:buFont typeface="Wingdings" pitchFamily="2" charset="2"/>
              <a:buAutoNum type="arabicPeriod"/>
              <a:defRPr/>
            </a:pPr>
            <a:r>
              <a:rPr lang="fa-IR" sz="2400" dirty="0" smtClean="0">
                <a:cs typeface="B Roya" pitchFamily="2" charset="-78"/>
              </a:rPr>
              <a:t>از به وجود آمدن سایه های واضح که سبب به وجود آمدن حرارت شود جلوگیری کند.</a:t>
            </a:r>
          </a:p>
          <a:p>
            <a:pPr marL="381000" indent="-381000" algn="justLow" eaLnBrk="1" hangingPunct="1">
              <a:buFont typeface="Wingdings" pitchFamily="2" charset="2"/>
              <a:buAutoNum type="arabicPeriod"/>
              <a:defRPr/>
            </a:pPr>
            <a:r>
              <a:rPr lang="fa-IR" sz="2400" dirty="0" smtClean="0">
                <a:cs typeface="B Roya" pitchFamily="2" charset="-78"/>
              </a:rPr>
              <a:t>از نظر اقتصادی مقرون به صرفه باشد.</a:t>
            </a:r>
          </a:p>
          <a:p>
            <a:pPr marL="381000" indent="-381000" algn="justLow" eaLnBrk="1" hangingPunct="1">
              <a:buFont typeface="Wingdings" pitchFamily="2" charset="2"/>
              <a:buAutoNum type="arabicPeriod"/>
              <a:defRPr/>
            </a:pPr>
            <a:r>
              <a:rPr lang="fa-IR" sz="2400" dirty="0" smtClean="0">
                <a:cs typeface="B Roya" pitchFamily="2" charset="-78"/>
              </a:rPr>
              <a:t>زاویه اختفاء (زاویه بین شعاع نورانی با سطح افق)منابع نور رعایت شده باشد.</a:t>
            </a:r>
          </a:p>
          <a:p>
            <a:pPr marL="381000" indent="-381000" algn="justLow" eaLnBrk="1" hangingPunct="1">
              <a:buFont typeface="Wingdings" pitchFamily="2" charset="2"/>
              <a:buNone/>
              <a:defRPr/>
            </a:pPr>
            <a:endParaRPr lang="fa-IR" sz="2400" dirty="0" smtClean="0">
              <a:cs typeface="B Roya" pitchFamily="2" charset="-78"/>
            </a:endParaRPr>
          </a:p>
        </p:txBody>
      </p:sp>
      <p:sp>
        <p:nvSpPr>
          <p:cNvPr id="4" name="Rectangle 3"/>
          <p:cNvSpPr txBox="1">
            <a:spLocks noChangeArrowheads="1"/>
          </p:cNvSpPr>
          <p:nvPr/>
        </p:nvSpPr>
        <p:spPr bwMode="auto">
          <a:xfrm>
            <a:off x="885825" y="285750"/>
            <a:ext cx="7829550" cy="2786063"/>
          </a:xfrm>
          <a:prstGeom prst="rect">
            <a:avLst/>
          </a:prstGeom>
          <a:noFill/>
          <a:ln w="9525">
            <a:noFill/>
            <a:miter lim="800000"/>
            <a:headEnd/>
            <a:tailEnd/>
          </a:ln>
        </p:spPr>
        <p:txBody>
          <a:bodyPr/>
          <a:lstStyle/>
          <a:p>
            <a:pPr marL="609600" indent="-609600">
              <a:spcBef>
                <a:spcPct val="20000"/>
              </a:spcBef>
              <a:buClr>
                <a:schemeClr val="tx1"/>
              </a:buClr>
              <a:buSzPct val="75000"/>
              <a:defRPr/>
            </a:pPr>
            <a:r>
              <a:rPr lang="fa-IR" sz="2400" dirty="0">
                <a:solidFill>
                  <a:schemeClr val="accent2">
                    <a:lumMod val="50000"/>
                  </a:schemeClr>
                </a:solidFill>
                <a:latin typeface="+mn-lt"/>
                <a:cs typeface="B Titr" pitchFamily="2" charset="-78"/>
              </a:rPr>
              <a:t>روشنایی نیمه غیر مستقیم:</a:t>
            </a:r>
          </a:p>
          <a:p>
            <a:pPr marL="609600" indent="-609600">
              <a:spcBef>
                <a:spcPct val="20000"/>
              </a:spcBef>
              <a:buClr>
                <a:schemeClr val="tx1"/>
              </a:buClr>
              <a:buSzPct val="75000"/>
              <a:defRPr/>
            </a:pPr>
            <a:r>
              <a:rPr lang="fa-IR" sz="2400" dirty="0">
                <a:latin typeface="+mn-lt"/>
                <a:cs typeface="B Roya" pitchFamily="2" charset="-78"/>
              </a:rPr>
              <a:t>در این روش از حبابهای کوری استفاده می شود که قسمت بالای آن باز است 30 درصد به طرف پایین و 70 درصد به طرف سقف می تابد. نور در این روش در تمام جهات منتشر می شود و از نقطه نظر بهداشتی مطلوب است</a:t>
            </a:r>
          </a:p>
          <a:p>
            <a:pPr marL="609600" indent="-609600">
              <a:spcBef>
                <a:spcPct val="20000"/>
              </a:spcBef>
              <a:buClr>
                <a:schemeClr val="tx1"/>
              </a:buClr>
              <a:buSzPct val="75000"/>
              <a:defRPr/>
            </a:pPr>
            <a:r>
              <a:rPr lang="fa-IR" sz="2400" dirty="0">
                <a:solidFill>
                  <a:schemeClr val="accent2">
                    <a:lumMod val="50000"/>
                  </a:schemeClr>
                </a:solidFill>
                <a:latin typeface="+mn-lt"/>
                <a:cs typeface="B Titr" pitchFamily="2" charset="-78"/>
              </a:rPr>
              <a:t>روشنایی مختلط:</a:t>
            </a:r>
          </a:p>
          <a:p>
            <a:pPr marL="609600" indent="-609600">
              <a:spcBef>
                <a:spcPct val="20000"/>
              </a:spcBef>
              <a:buClr>
                <a:schemeClr val="tx1"/>
              </a:buClr>
              <a:buSzPct val="75000"/>
              <a:defRPr/>
            </a:pPr>
            <a:r>
              <a:rPr lang="fa-IR" sz="2400" dirty="0">
                <a:latin typeface="+mn-lt"/>
                <a:cs typeface="B Roya" pitchFamily="2" charset="-78"/>
              </a:rPr>
              <a:t>از روشهای مختلف فوق  استفاده می شود</a:t>
            </a:r>
            <a:r>
              <a:rPr lang="en-US" sz="2400" dirty="0">
                <a:latin typeface="+mn-lt"/>
                <a:cs typeface="B Roya" pitchFamily="2" charset="-78"/>
              </a:rP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noChangeArrowheads="1"/>
          </p:cNvSpPr>
          <p:nvPr>
            <p:ph type="body" idx="1"/>
          </p:nvPr>
        </p:nvSpPr>
        <p:spPr>
          <a:xfrm>
            <a:off x="571500" y="2428875"/>
            <a:ext cx="8178800" cy="3857625"/>
          </a:xfrm>
        </p:spPr>
        <p:txBody>
          <a:bodyPr/>
          <a:lstStyle/>
          <a:p>
            <a:pPr marL="609600" indent="-609600" algn="justLow" eaLnBrk="1" hangingPunct="1">
              <a:defRPr/>
            </a:pPr>
            <a:r>
              <a:rPr lang="fa-IR" sz="2400" b="1" dirty="0" smtClean="0">
                <a:solidFill>
                  <a:schemeClr val="tx2"/>
                </a:solidFill>
                <a:latin typeface="+mj-lt"/>
                <a:ea typeface="+mj-ea"/>
                <a:cs typeface="B Titr" pitchFamily="2" charset="-78"/>
              </a:rPr>
              <a:t>اثرات کم بودن نور</a:t>
            </a:r>
          </a:p>
          <a:p>
            <a:pPr marL="609600" indent="-609600" algn="justLow" eaLnBrk="1" hangingPunct="1">
              <a:buFont typeface="Wingdings" pitchFamily="2" charset="2"/>
              <a:buNone/>
              <a:defRPr/>
            </a:pPr>
            <a:r>
              <a:rPr lang="fa-IR" sz="2400" dirty="0" smtClean="0">
                <a:cs typeface="B Roya" pitchFamily="2" charset="-78"/>
              </a:rPr>
              <a:t>کم بودن نور باعث خستگی فکری ، خستگی چشمی و نیستاگموس می شود.نیستاگموس دارای علائم مخفی(حرکات غیر طبیعی چشم) و آشکار(سردرد ، سرگیجه، عدم دید خوب در تاریکی، ترس از نور، بی حسی قرنیه،شب کوری،ازدیاد ضربان قلب و ترومور)می باشد.این بیماری برگشت پذیر بوده و منجر به کوری نمی شود.</a:t>
            </a:r>
          </a:p>
          <a:p>
            <a:pPr marL="609600" indent="-609600" algn="justLow" eaLnBrk="1" hangingPunct="1">
              <a:defRPr/>
            </a:pPr>
            <a:r>
              <a:rPr lang="fa-IR" sz="2400" b="1" dirty="0" smtClean="0">
                <a:solidFill>
                  <a:schemeClr val="tx2"/>
                </a:solidFill>
                <a:latin typeface="+mj-lt"/>
                <a:ea typeface="+mj-ea"/>
                <a:cs typeface="B Titr" pitchFamily="2" charset="-78"/>
              </a:rPr>
              <a:t>اثرات زیاد بودن نور</a:t>
            </a:r>
          </a:p>
          <a:p>
            <a:pPr marL="609600" indent="-609600" algn="justLow" eaLnBrk="1" hangingPunct="1">
              <a:buFont typeface="Wingdings" pitchFamily="2" charset="2"/>
              <a:buNone/>
              <a:defRPr/>
            </a:pPr>
            <a:r>
              <a:rPr lang="fa-IR" sz="2400" dirty="0" smtClean="0">
                <a:cs typeface="B Roya" pitchFamily="2" charset="-78"/>
              </a:rPr>
              <a:t>زیاد بودن نور سبب خیرگی(</a:t>
            </a:r>
            <a:r>
              <a:rPr lang="en-US" sz="2400" dirty="0" smtClean="0">
                <a:cs typeface="B Roya" pitchFamily="2" charset="-78"/>
              </a:rPr>
              <a:t>Glare</a:t>
            </a:r>
            <a:r>
              <a:rPr lang="fa-IR" sz="2400" dirty="0" smtClean="0">
                <a:cs typeface="B Roya" pitchFamily="2" charset="-78"/>
              </a:rPr>
              <a:t> ) و خستگی چشمی می شود.اگر از نوعی باشد که نور آبی تولید کند خطر نابودی دائم حساسیت به نور وکوری می شود.</a:t>
            </a:r>
            <a:r>
              <a:rPr lang="en-US" sz="2400" dirty="0" smtClean="0">
                <a:cs typeface="B Roya" pitchFamily="2" charset="-78"/>
              </a:rPr>
              <a:t> </a:t>
            </a:r>
          </a:p>
          <a:p>
            <a:pPr marL="609600" indent="-609600" algn="justLow" eaLnBrk="1" hangingPunct="1">
              <a:defRPr/>
            </a:pPr>
            <a:endParaRPr lang="en-US" sz="2400" dirty="0" smtClean="0"/>
          </a:p>
        </p:txBody>
      </p:sp>
      <p:sp>
        <p:nvSpPr>
          <p:cNvPr id="55299" name="Rectangle 2"/>
          <p:cNvSpPr>
            <a:spLocks noChangeArrowheads="1"/>
          </p:cNvSpPr>
          <p:nvPr/>
        </p:nvSpPr>
        <p:spPr bwMode="auto">
          <a:xfrm>
            <a:off x="6500813" y="1214438"/>
            <a:ext cx="1703387" cy="646112"/>
          </a:xfrm>
          <a:prstGeom prst="rect">
            <a:avLst/>
          </a:prstGeom>
          <a:noFill/>
          <a:ln w="9525">
            <a:noFill/>
            <a:miter lim="800000"/>
            <a:headEnd/>
            <a:tailEnd/>
          </a:ln>
        </p:spPr>
        <p:txBody>
          <a:bodyPr wrap="none">
            <a:spAutoFit/>
          </a:bodyPr>
          <a:lstStyle/>
          <a:p>
            <a:pPr marL="609600" indent="-609600"/>
            <a:r>
              <a:rPr lang="fa-IR" sz="3600" b="1">
                <a:solidFill>
                  <a:schemeClr val="tx2"/>
                </a:solidFill>
                <a:cs typeface="B Titr" pitchFamily="2" charset="-78"/>
              </a:rPr>
              <a:t>اثرات نور</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p:cNvSpPr>
            <a:spLocks noGrp="1" noChangeArrowheads="1"/>
          </p:cNvSpPr>
          <p:nvPr>
            <p:ph type="title"/>
          </p:nvPr>
        </p:nvSpPr>
        <p:spPr>
          <a:xfrm>
            <a:off x="3995738" y="214313"/>
            <a:ext cx="4691062" cy="606425"/>
          </a:xfrm>
        </p:spPr>
        <p:txBody>
          <a:bodyPr/>
          <a:lstStyle/>
          <a:p>
            <a:pPr algn="r" eaLnBrk="1" hangingPunct="1"/>
            <a:r>
              <a:rPr lang="fa-IR" sz="2400" smtClean="0">
                <a:cs typeface="B Titr" pitchFamily="2" charset="-78"/>
              </a:rPr>
              <a:t>شدت روشنایی</a:t>
            </a:r>
            <a:endParaRPr lang="en-US" sz="2400" smtClean="0">
              <a:cs typeface="B Titr" pitchFamily="2" charset="-78"/>
            </a:endParaRPr>
          </a:p>
        </p:txBody>
      </p:sp>
      <p:sp>
        <p:nvSpPr>
          <p:cNvPr id="56323" name="Rectangle 3"/>
          <p:cNvSpPr>
            <a:spLocks noGrp="1" noChangeArrowheads="1"/>
          </p:cNvSpPr>
          <p:nvPr>
            <p:ph type="body" sz="half" idx="1"/>
          </p:nvPr>
        </p:nvSpPr>
        <p:spPr>
          <a:xfrm>
            <a:off x="785813" y="1000125"/>
            <a:ext cx="8001000" cy="2214563"/>
          </a:xfrm>
        </p:spPr>
        <p:txBody>
          <a:bodyPr/>
          <a:lstStyle/>
          <a:p>
            <a:pPr marL="533400" indent="-533400" eaLnBrk="1" hangingPunct="1"/>
            <a:r>
              <a:rPr lang="fa-IR" sz="2000" smtClean="0">
                <a:cs typeface="B Roya" pitchFamily="2" charset="-78"/>
              </a:rPr>
              <a:t>شدت روشنايي در يك سطح ميزان شار نوري تابيده شده بر واحد سطح را نشان مي دهد.</a:t>
            </a:r>
            <a:endParaRPr lang="fa-IR" sz="2000" b="1" smtClean="0">
              <a:cs typeface="B Roya" pitchFamily="2" charset="-78"/>
            </a:endParaRPr>
          </a:p>
          <a:p>
            <a:pPr marL="533400" indent="-533400" eaLnBrk="1" hangingPunct="1"/>
            <a:r>
              <a:rPr lang="fa-IR" sz="2000" b="1" smtClean="0">
                <a:cs typeface="B Roya" pitchFamily="2" charset="-78"/>
              </a:rPr>
              <a:t>لوكس:</a:t>
            </a:r>
            <a:r>
              <a:rPr lang="fa-IR" sz="2000" smtClean="0">
                <a:cs typeface="B Roya" pitchFamily="2" charset="-78"/>
              </a:rPr>
              <a:t>روشنايي ايجاد شده</a:t>
            </a:r>
            <a:r>
              <a:rPr lang="fa-IR" sz="2000" b="1" smtClean="0">
                <a:cs typeface="B Roya" pitchFamily="2" charset="-78"/>
              </a:rPr>
              <a:t> </a:t>
            </a:r>
            <a:r>
              <a:rPr lang="fa-IR" sz="2000" smtClean="0">
                <a:cs typeface="B Roya" pitchFamily="2" charset="-78"/>
              </a:rPr>
              <a:t>به وسيله شار نوري يك لومن بر روي سطحي برابر يك متر مربع.</a:t>
            </a:r>
            <a:r>
              <a:rPr lang="fa-IR" sz="2000" b="1" smtClean="0">
                <a:cs typeface="B Roya" pitchFamily="2" charset="-78"/>
              </a:rPr>
              <a:t> </a:t>
            </a:r>
            <a:r>
              <a:rPr lang="fa-IR" sz="2000" smtClean="0">
                <a:cs typeface="B Roya" pitchFamily="2" charset="-78"/>
              </a:rPr>
              <a:t>(</a:t>
            </a:r>
            <a:r>
              <a:rPr lang="en-US" sz="2000" smtClean="0">
                <a:cs typeface="B Roya" pitchFamily="2" charset="-78"/>
              </a:rPr>
              <a:t>Lux</a:t>
            </a:r>
            <a:r>
              <a:rPr lang="fa-IR" sz="2000" smtClean="0">
                <a:cs typeface="B Roya" pitchFamily="2" charset="-78"/>
              </a:rPr>
              <a:t>)</a:t>
            </a:r>
          </a:p>
          <a:p>
            <a:pPr marL="533400" indent="-533400" eaLnBrk="1" hangingPunct="1"/>
            <a:endParaRPr lang="fa-IR" sz="2000" smtClean="0">
              <a:cs typeface="B Roya" pitchFamily="2" charset="-78"/>
            </a:endParaRPr>
          </a:p>
          <a:p>
            <a:pPr marL="533400" indent="-533400" eaLnBrk="1" hangingPunct="1"/>
            <a:r>
              <a:rPr lang="fa-IR" sz="2000" b="1" smtClean="0">
                <a:cs typeface="B Roya" pitchFamily="2" charset="-78"/>
              </a:rPr>
              <a:t>فوت –كندل(شمع- پا):</a:t>
            </a:r>
            <a:r>
              <a:rPr lang="fa-IR" sz="2000" smtClean="0">
                <a:cs typeface="B Roya" pitchFamily="2" charset="-78"/>
              </a:rPr>
              <a:t>عبارت است از روشنايي سطحي معادل يك فوت مربع كه شار نوري مساوي يك لومن را به طور يكنواخت از فاصله يك فوتي منبع نور دريافت كند. (</a:t>
            </a:r>
            <a:r>
              <a:rPr lang="en-US" sz="2000" smtClean="0">
                <a:cs typeface="B Roya" pitchFamily="2" charset="-78"/>
              </a:rPr>
              <a:t>ft-c</a:t>
            </a:r>
            <a:r>
              <a:rPr lang="fa-IR" sz="2000" smtClean="0">
                <a:cs typeface="B Roya" pitchFamily="2" charset="-78"/>
              </a:rPr>
              <a:t>)</a:t>
            </a:r>
            <a:endParaRPr lang="en-US" sz="2000" smtClean="0">
              <a:cs typeface="B Roya" pitchFamily="2" charset="-78"/>
            </a:endParaRPr>
          </a:p>
        </p:txBody>
      </p:sp>
      <p:graphicFrame>
        <p:nvGraphicFramePr>
          <p:cNvPr id="5" name="Table 4"/>
          <p:cNvGraphicFramePr>
            <a:graphicFrameLocks noGrp="1"/>
          </p:cNvGraphicFramePr>
          <p:nvPr/>
        </p:nvGraphicFramePr>
        <p:xfrm>
          <a:off x="1071313" y="3500438"/>
          <a:ext cx="7875837" cy="2286000"/>
        </p:xfrm>
        <a:graphic>
          <a:graphicData uri="http://schemas.openxmlformats.org/drawingml/2006/table">
            <a:tbl>
              <a:tblPr rtl="1" firstRow="1" bandRow="1">
                <a:tableStyleId>{5C22544A-7EE6-4342-B048-85BDC9FD1C3A}</a:tableStyleId>
              </a:tblPr>
              <a:tblGrid>
                <a:gridCol w="1646029"/>
                <a:gridCol w="1534420"/>
                <a:gridCol w="1121222"/>
                <a:gridCol w="1208306"/>
                <a:gridCol w="1068070"/>
                <a:gridCol w="1297790"/>
              </a:tblGrid>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نوع فعاليت</a:t>
                      </a:r>
                      <a:r>
                        <a:rPr kumimoji="0" lang="en-US" sz="2400" b="0" i="0" u="none" strike="noStrike" cap="none" normalizeH="0" baseline="0" dirty="0" smtClean="0">
                          <a:ln>
                            <a:noFill/>
                          </a:ln>
                          <a:solidFill>
                            <a:schemeClr val="tx1"/>
                          </a:solidFill>
                          <a:effectLst/>
                          <a:latin typeface="Arial" pitchFamily="34" charset="0"/>
                          <a:cs typeface="B Roya" pitchFamily="2" charset="-78"/>
                        </a:rPr>
                        <a:t> </a:t>
                      </a:r>
                    </a:p>
                    <a:p>
                      <a:pPr rtl="1"/>
                      <a:endParaRPr lang="fa-IR" sz="2400" dirty="0">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حمل و نقل (جابجاكردن )</a:t>
                      </a:r>
                      <a:endParaRPr kumimoji="0" lang="en-US" sz="2400" b="0" i="0" u="none" strike="noStrike" cap="none" normalizeH="0" baseline="0" dirty="0" smtClean="0">
                        <a:ln>
                          <a:noFill/>
                        </a:ln>
                        <a:solidFill>
                          <a:schemeClr val="tx1"/>
                        </a:solidFill>
                        <a:effectLst/>
                        <a:latin typeface="Arial" pitchFamily="34" charset="0"/>
                        <a:cs typeface="B Roya" pitchFamily="2" charset="-78"/>
                      </a:endParaRPr>
                    </a:p>
                    <a:p>
                      <a:pPr rtl="1"/>
                      <a:endParaRPr lang="fa-IR" sz="2400" dirty="0">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كارهاي غير دقيق</a:t>
                      </a:r>
                      <a:endParaRPr kumimoji="0" lang="en-US" sz="2400" b="0" i="0" u="none" strike="noStrike" cap="none" normalizeH="0" baseline="0" dirty="0" smtClean="0">
                        <a:ln>
                          <a:noFill/>
                        </a:ln>
                        <a:solidFill>
                          <a:schemeClr val="tx1"/>
                        </a:solidFill>
                        <a:effectLst/>
                        <a:latin typeface="Arial" pitchFamily="34" charset="0"/>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كارهاي نيمه دقيق</a:t>
                      </a:r>
                      <a:endParaRPr kumimoji="0" lang="en-US" sz="2400" b="0" i="0" u="none" strike="noStrike" cap="none" normalizeH="0" baseline="0" dirty="0" smtClean="0">
                        <a:ln>
                          <a:noFill/>
                        </a:ln>
                        <a:solidFill>
                          <a:schemeClr val="tx1"/>
                        </a:solidFill>
                        <a:effectLst/>
                        <a:latin typeface="Arial" pitchFamily="34" charset="0"/>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كارهاي دقيق</a:t>
                      </a:r>
                      <a:endParaRPr kumimoji="0" lang="en-US" sz="2400" b="0" i="0" u="none" strike="noStrike" cap="none" normalizeH="0" baseline="0" dirty="0" smtClean="0">
                        <a:ln>
                          <a:noFill/>
                        </a:ln>
                        <a:solidFill>
                          <a:schemeClr val="tx1"/>
                        </a:solidFill>
                        <a:effectLst/>
                        <a:latin typeface="Arial" pitchFamily="34" charset="0"/>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cap="none" normalizeH="0" baseline="0" dirty="0" smtClean="0">
                          <a:ln>
                            <a:noFill/>
                          </a:ln>
                          <a:solidFill>
                            <a:schemeClr val="tx1"/>
                          </a:solidFill>
                          <a:effectLst/>
                          <a:latin typeface="Arial" pitchFamily="34" charset="0"/>
                          <a:cs typeface="B Roya" pitchFamily="2" charset="-78"/>
                        </a:rPr>
                        <a:t>كارهاي خيلي دقيق</a:t>
                      </a:r>
                      <a:endParaRPr kumimoji="0" lang="en-US" sz="2400" b="0" i="0" u="none" strike="noStrike" cap="none" normalizeH="0" baseline="0" dirty="0" smtClean="0">
                        <a:ln>
                          <a:noFill/>
                        </a:ln>
                        <a:solidFill>
                          <a:schemeClr val="tx1"/>
                        </a:solidFill>
                        <a:effectLst/>
                        <a:latin typeface="Arial" pitchFamily="34" charset="0"/>
                        <a:cs typeface="B Roya" pitchFamily="2" charset="-78"/>
                      </a:endParaRPr>
                    </a:p>
                    <a:p>
                      <a:endParaRPr lang="fa-IR" sz="2400" dirty="0">
                        <a:cs typeface="B Roya" pitchFamily="2" charset="-78"/>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400" b="0" i="0" u="none" strike="noStrike" kern="1200" cap="none" normalizeH="0" baseline="0" dirty="0" smtClean="0">
                          <a:ln>
                            <a:noFill/>
                          </a:ln>
                          <a:solidFill>
                            <a:schemeClr val="tx1"/>
                          </a:solidFill>
                          <a:effectLst/>
                          <a:latin typeface="Arial" pitchFamily="34" charset="0"/>
                          <a:ea typeface="+mn-ea"/>
                          <a:cs typeface="B Roya" pitchFamily="2" charset="-78"/>
                        </a:rPr>
                        <a:t>شدت روشنايي ميزكار (لوكس)</a:t>
                      </a:r>
                      <a:r>
                        <a:rPr kumimoji="0" lang="en-US" sz="2400" b="0" i="0" u="none" strike="noStrike" kern="1200" cap="none" normalizeH="0" baseline="0" dirty="0" smtClean="0">
                          <a:ln>
                            <a:noFill/>
                          </a:ln>
                          <a:solidFill>
                            <a:schemeClr val="tx1"/>
                          </a:solidFill>
                          <a:effectLst/>
                          <a:latin typeface="Arial" pitchFamily="34" charset="0"/>
                          <a:ea typeface="+mn-ea"/>
                          <a:cs typeface="B Roya" pitchFamily="2" charset="-78"/>
                        </a:rPr>
                        <a:t> </a:t>
                      </a:r>
                    </a:p>
                    <a:p>
                      <a:pPr rtl="1"/>
                      <a:endParaRPr lang="fa-IR" dirty="0"/>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normalizeH="0" baseline="0" dirty="0" smtClean="0">
                          <a:ln>
                            <a:noFill/>
                          </a:ln>
                          <a:solidFill>
                            <a:schemeClr val="tx1"/>
                          </a:solidFill>
                          <a:effectLst/>
                          <a:latin typeface="Arial" pitchFamily="34" charset="0"/>
                          <a:ea typeface="+mn-ea"/>
                          <a:cs typeface="B Roya" pitchFamily="2" charset="-78"/>
                        </a:rPr>
                        <a:t>100-50  </a:t>
                      </a:r>
                      <a:endParaRPr kumimoji="0" lang="en-US" sz="1800" b="0" i="0" u="none" strike="noStrike" kern="1200" cap="none" normalizeH="0" baseline="0" dirty="0" smtClean="0">
                        <a:ln>
                          <a:noFill/>
                        </a:ln>
                        <a:solidFill>
                          <a:schemeClr val="tx1"/>
                        </a:solidFill>
                        <a:effectLst/>
                        <a:latin typeface="Arial" pitchFamily="34" charset="0"/>
                        <a:ea typeface="+mn-ea"/>
                        <a:cs typeface="B Roya" pitchFamily="2" charset="-78"/>
                      </a:endParaRPr>
                    </a:p>
                    <a:p>
                      <a:pPr rtl="1"/>
                      <a:endParaRPr kumimoji="0" lang="fa-IR" sz="1800" b="0" i="0" u="none" strike="noStrike" kern="1200" cap="none" normalizeH="0" baseline="0" dirty="0">
                        <a:ln>
                          <a:noFill/>
                        </a:ln>
                        <a:solidFill>
                          <a:schemeClr val="tx1"/>
                        </a:solidFill>
                        <a:effectLst/>
                        <a:latin typeface="Arial" pitchFamily="34" charset="0"/>
                        <a:ea typeface="+mn-ea"/>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normalizeH="0" baseline="0" dirty="0" smtClean="0">
                          <a:ln>
                            <a:noFill/>
                          </a:ln>
                          <a:solidFill>
                            <a:schemeClr val="tx1"/>
                          </a:solidFill>
                          <a:effectLst/>
                          <a:latin typeface="Arial" pitchFamily="34" charset="0"/>
                          <a:ea typeface="+mn-ea"/>
                          <a:cs typeface="B Roya" pitchFamily="2" charset="-78"/>
                        </a:rPr>
                        <a:t>250- 125</a:t>
                      </a:r>
                      <a:endParaRPr kumimoji="0" lang="en-US" sz="1800" b="0" i="0" u="none" strike="noStrike" kern="1200" cap="none" normalizeH="0" baseline="0" dirty="0" smtClean="0">
                        <a:ln>
                          <a:noFill/>
                        </a:ln>
                        <a:solidFill>
                          <a:schemeClr val="tx1"/>
                        </a:solidFill>
                        <a:effectLst/>
                        <a:latin typeface="Arial" pitchFamily="34" charset="0"/>
                        <a:ea typeface="+mn-ea"/>
                        <a:cs typeface="B Roya" pitchFamily="2" charset="-78"/>
                      </a:endParaRPr>
                    </a:p>
                    <a:p>
                      <a:pPr rtl="1"/>
                      <a:endParaRPr kumimoji="0" lang="fa-IR" sz="1800" b="0" i="0" u="none" strike="noStrike" kern="1200" cap="none" normalizeH="0" baseline="0" dirty="0">
                        <a:ln>
                          <a:noFill/>
                        </a:ln>
                        <a:solidFill>
                          <a:schemeClr val="tx1"/>
                        </a:solidFill>
                        <a:effectLst/>
                        <a:latin typeface="Arial" pitchFamily="34" charset="0"/>
                        <a:ea typeface="+mn-ea"/>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normalizeH="0" baseline="0" dirty="0" smtClean="0">
                          <a:ln>
                            <a:noFill/>
                          </a:ln>
                          <a:solidFill>
                            <a:schemeClr val="tx1"/>
                          </a:solidFill>
                          <a:effectLst/>
                          <a:latin typeface="Arial" pitchFamily="34" charset="0"/>
                          <a:ea typeface="+mn-ea"/>
                          <a:cs typeface="B Roya" pitchFamily="2" charset="-78"/>
                        </a:rPr>
                        <a:t>500-250</a:t>
                      </a:r>
                      <a:endParaRPr kumimoji="0" lang="en-US" sz="1800" b="0" i="0" u="none" strike="noStrike" kern="1200" cap="none" normalizeH="0" baseline="0" dirty="0" smtClean="0">
                        <a:ln>
                          <a:noFill/>
                        </a:ln>
                        <a:solidFill>
                          <a:schemeClr val="tx1"/>
                        </a:solidFill>
                        <a:effectLst/>
                        <a:latin typeface="Arial" pitchFamily="34" charset="0"/>
                        <a:ea typeface="+mn-ea"/>
                        <a:cs typeface="B Roya" pitchFamily="2" charset="-78"/>
                      </a:endParaRPr>
                    </a:p>
                    <a:p>
                      <a:pPr rtl="1"/>
                      <a:endParaRPr kumimoji="0" lang="fa-IR" sz="1800" b="0" i="0" u="none" strike="noStrike" kern="1200" cap="none" normalizeH="0" baseline="0" dirty="0">
                        <a:ln>
                          <a:noFill/>
                        </a:ln>
                        <a:solidFill>
                          <a:schemeClr val="tx1"/>
                        </a:solidFill>
                        <a:effectLst/>
                        <a:latin typeface="Arial" pitchFamily="34" charset="0"/>
                        <a:ea typeface="+mn-ea"/>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normalizeH="0" baseline="0" dirty="0" smtClean="0">
                          <a:ln>
                            <a:noFill/>
                          </a:ln>
                          <a:solidFill>
                            <a:schemeClr val="tx1"/>
                          </a:solidFill>
                          <a:effectLst/>
                          <a:latin typeface="Arial" pitchFamily="34" charset="0"/>
                          <a:ea typeface="+mn-ea"/>
                          <a:cs typeface="B Roya" pitchFamily="2" charset="-78"/>
                        </a:rPr>
                        <a:t>1000-500</a:t>
                      </a:r>
                      <a:endParaRPr kumimoji="0" lang="en-US" sz="1800" b="0" i="0" u="none" strike="noStrike" kern="1200" cap="none" normalizeH="0" baseline="0" dirty="0" smtClean="0">
                        <a:ln>
                          <a:noFill/>
                        </a:ln>
                        <a:solidFill>
                          <a:schemeClr val="tx1"/>
                        </a:solidFill>
                        <a:effectLst/>
                        <a:latin typeface="Arial" pitchFamily="34" charset="0"/>
                        <a:ea typeface="+mn-ea"/>
                        <a:cs typeface="B Roya" pitchFamily="2" charset="-78"/>
                      </a:endParaRPr>
                    </a:p>
                    <a:p>
                      <a:pPr rtl="1"/>
                      <a:endParaRPr kumimoji="0" lang="fa-IR" sz="1800" b="0" i="0" u="none" strike="noStrike" kern="1200" cap="none" normalizeH="0" baseline="0" dirty="0">
                        <a:ln>
                          <a:noFill/>
                        </a:ln>
                        <a:solidFill>
                          <a:schemeClr val="tx1"/>
                        </a:solidFill>
                        <a:effectLst/>
                        <a:latin typeface="Arial" pitchFamily="34" charset="0"/>
                        <a:ea typeface="+mn-ea"/>
                        <a:cs typeface="B Roy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normalizeH="0" baseline="0" dirty="0" smtClean="0">
                          <a:ln>
                            <a:noFill/>
                          </a:ln>
                          <a:solidFill>
                            <a:schemeClr val="tx1"/>
                          </a:solidFill>
                          <a:effectLst/>
                          <a:latin typeface="Arial" pitchFamily="34" charset="0"/>
                          <a:ea typeface="+mn-ea"/>
                          <a:cs typeface="B Roya" pitchFamily="2" charset="-78"/>
                        </a:rPr>
                        <a:t>1000 و بيشتر</a:t>
                      </a:r>
                      <a:endParaRPr kumimoji="0" lang="en-US" sz="1800" b="0" i="0" u="none" strike="noStrike" kern="1200" cap="none" normalizeH="0" baseline="0" dirty="0" smtClean="0">
                        <a:ln>
                          <a:noFill/>
                        </a:ln>
                        <a:solidFill>
                          <a:schemeClr val="tx1"/>
                        </a:solidFill>
                        <a:effectLst/>
                        <a:latin typeface="Arial" pitchFamily="34" charset="0"/>
                        <a:ea typeface="+mn-ea"/>
                        <a:cs typeface="B Roya" pitchFamily="2" charset="-78"/>
                      </a:endParaRPr>
                    </a:p>
                    <a:p>
                      <a:pPr rtl="1"/>
                      <a:endParaRPr kumimoji="0" lang="fa-IR" sz="1800" b="0" i="0" u="none" strike="noStrike" kern="1200" cap="none" normalizeH="0" baseline="0" dirty="0">
                        <a:ln>
                          <a:noFill/>
                        </a:ln>
                        <a:solidFill>
                          <a:schemeClr val="tx1"/>
                        </a:solidFill>
                        <a:effectLst/>
                        <a:latin typeface="Arial" pitchFamily="34" charset="0"/>
                        <a:ea typeface="+mn-ea"/>
                        <a:cs typeface="B Roya" pitchFamily="2" charset="-78"/>
                      </a:endParaRPr>
                    </a:p>
                  </a:txBody>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p:cNvSpPr>
            <a:spLocks noGrp="1" noChangeArrowheads="1"/>
          </p:cNvSpPr>
          <p:nvPr>
            <p:ph type="title"/>
          </p:nvPr>
        </p:nvSpPr>
        <p:spPr>
          <a:xfrm>
            <a:off x="3429000" y="936625"/>
            <a:ext cx="5535613" cy="849313"/>
          </a:xfrm>
        </p:spPr>
        <p:txBody>
          <a:bodyPr/>
          <a:lstStyle/>
          <a:p>
            <a:pPr algn="ctr" eaLnBrk="1" hangingPunct="1"/>
            <a:r>
              <a:rPr lang="fa-IR" sz="2700" b="0" smtClean="0">
                <a:cs typeface="B Titr" pitchFamily="2" charset="-78"/>
              </a:rPr>
              <a:t>شدت روشنايي معمول در برخي از محلها</a:t>
            </a:r>
            <a:endParaRPr lang="en-US" sz="2700" b="0" smtClean="0">
              <a:cs typeface="B Titr" pitchFamily="2" charset="-78"/>
            </a:endParaRPr>
          </a:p>
        </p:txBody>
      </p:sp>
      <p:graphicFrame>
        <p:nvGraphicFramePr>
          <p:cNvPr id="4" name="Table 3"/>
          <p:cNvGraphicFramePr>
            <a:graphicFrameLocks noGrp="1"/>
          </p:cNvGraphicFramePr>
          <p:nvPr/>
        </p:nvGraphicFramePr>
        <p:xfrm>
          <a:off x="785757" y="2428875"/>
          <a:ext cx="8001056" cy="4143405"/>
        </p:xfrm>
        <a:graphic>
          <a:graphicData uri="http://schemas.openxmlformats.org/drawingml/2006/table">
            <a:tbl>
              <a:tblPr rtl="1" firstRow="1" bandRow="1">
                <a:tableStyleId>{5C22544A-7EE6-4342-B048-85BDC9FD1C3A}</a:tableStyleId>
              </a:tblPr>
              <a:tblGrid>
                <a:gridCol w="4000528"/>
                <a:gridCol w="4000528"/>
              </a:tblGrid>
              <a:tr h="1248969">
                <a:tc>
                  <a:txBody>
                    <a:bodyPr/>
                    <a:lstStyle/>
                    <a:p>
                      <a:pPr algn="ctr" rtl="1"/>
                      <a:r>
                        <a:rPr lang="fa-IR" sz="2800" b="0" kern="1200" dirty="0" smtClean="0">
                          <a:solidFill>
                            <a:schemeClr val="dk1"/>
                          </a:solidFill>
                          <a:latin typeface="+mn-lt"/>
                          <a:ea typeface="+mn-ea"/>
                          <a:cs typeface="B Roya" pitchFamily="2" charset="-78"/>
                        </a:rPr>
                        <a:t>سطح خيابان در شب</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800" b="0" kern="1200" dirty="0" smtClean="0">
                          <a:solidFill>
                            <a:schemeClr val="dk1"/>
                          </a:solidFill>
                          <a:latin typeface="+mn-lt"/>
                          <a:ea typeface="+mn-ea"/>
                          <a:cs typeface="B Roya" pitchFamily="2" charset="-78"/>
                        </a:rPr>
                        <a:t>    300 لوكس </a:t>
                      </a:r>
                    </a:p>
                    <a:p>
                      <a:pPr algn="ctr" rtl="1"/>
                      <a:endParaRPr lang="fa-IR" sz="2800" b="0" kern="1200" dirty="0" smtClean="0">
                        <a:solidFill>
                          <a:schemeClr val="dk1"/>
                        </a:solidFill>
                        <a:latin typeface="+mn-lt"/>
                        <a:ea typeface="+mn-ea"/>
                        <a:cs typeface="B Roya" pitchFamily="2" charset="-78"/>
                      </a:endParaRPr>
                    </a:p>
                  </a:txBody>
                  <a:tcPr/>
                </a:tc>
              </a:tr>
              <a:tr h="723609">
                <a:tc>
                  <a:txBody>
                    <a:bodyPr/>
                    <a:lstStyle/>
                    <a:p>
                      <a:pPr algn="ctr" rtl="1"/>
                      <a:r>
                        <a:rPr lang="fa-IR" sz="2800" dirty="0" smtClean="0">
                          <a:cs typeface="B Roya" pitchFamily="2" charset="-78"/>
                        </a:rPr>
                        <a:t>اتاق نشيمن </a:t>
                      </a:r>
                      <a:endParaRPr lang="fa-IR" sz="2800" dirty="0"/>
                    </a:p>
                  </a:txBody>
                  <a:tcPr/>
                </a:tc>
                <a:tc>
                  <a:txBody>
                    <a:bodyPr/>
                    <a:lstStyle/>
                    <a:p>
                      <a:pPr algn="ctr" rtl="1"/>
                      <a:r>
                        <a:rPr lang="fa-IR" sz="2800" dirty="0" smtClean="0">
                          <a:cs typeface="B Roya" pitchFamily="2" charset="-78"/>
                        </a:rPr>
                        <a:t>300-100 لوكس</a:t>
                      </a:r>
                      <a:endParaRPr lang="fa-IR" sz="2800" dirty="0"/>
                    </a:p>
                  </a:txBody>
                  <a:tcPr/>
                </a:tc>
              </a:tr>
              <a:tr h="723609">
                <a:tc>
                  <a:txBody>
                    <a:bodyPr/>
                    <a:lstStyle/>
                    <a:p>
                      <a:pPr algn="ctr" rtl="1"/>
                      <a:r>
                        <a:rPr lang="fa-IR" sz="2800" dirty="0" smtClean="0">
                          <a:cs typeface="B Roya" pitchFamily="2" charset="-78"/>
                        </a:rPr>
                        <a:t>اتاق كار </a:t>
                      </a:r>
                      <a:endParaRPr lang="fa-IR" sz="2800" dirty="0"/>
                    </a:p>
                  </a:txBody>
                  <a:tcPr/>
                </a:tc>
                <a:tc>
                  <a:txBody>
                    <a:bodyPr/>
                    <a:lstStyle/>
                    <a:p>
                      <a:pPr algn="ctr" rtl="1"/>
                      <a:r>
                        <a:rPr lang="fa-IR" sz="2800" dirty="0" smtClean="0">
                          <a:cs typeface="B Roya" pitchFamily="2" charset="-78"/>
                        </a:rPr>
                        <a:t>500-300 لوكس</a:t>
                      </a:r>
                      <a:endParaRPr lang="fa-IR" sz="2800" dirty="0"/>
                    </a:p>
                  </a:txBody>
                  <a:tcPr/>
                </a:tc>
              </a:tr>
              <a:tr h="723609">
                <a:tc>
                  <a:txBody>
                    <a:bodyPr/>
                    <a:lstStyle/>
                    <a:p>
                      <a:pPr algn="ctr" rtl="1"/>
                      <a:r>
                        <a:rPr lang="fa-IR" sz="2800" dirty="0" smtClean="0">
                          <a:cs typeface="B Roya" pitchFamily="2" charset="-78"/>
                        </a:rPr>
                        <a:t>سطح زمين در خورشيد زمستان </a:t>
                      </a:r>
                      <a:endParaRPr lang="fa-IR" sz="2800" dirty="0"/>
                    </a:p>
                  </a:txBody>
                  <a:tcPr/>
                </a:tc>
                <a:tc>
                  <a:txBody>
                    <a:bodyPr/>
                    <a:lstStyle/>
                    <a:p>
                      <a:pPr algn="ctr" rtl="1"/>
                      <a:r>
                        <a:rPr lang="fa-IR" sz="2800" dirty="0" smtClean="0">
                          <a:cs typeface="B Roya" pitchFamily="2" charset="-78"/>
                        </a:rPr>
                        <a:t>10000لوكس</a:t>
                      </a:r>
                      <a:endParaRPr lang="fa-IR" sz="2800" dirty="0"/>
                    </a:p>
                  </a:txBody>
                  <a:tcPr/>
                </a:tc>
              </a:tr>
              <a:tr h="723609">
                <a:tc>
                  <a:txBody>
                    <a:bodyPr/>
                    <a:lstStyle/>
                    <a:p>
                      <a:pPr algn="ctr" rtl="1"/>
                      <a:r>
                        <a:rPr lang="fa-IR" sz="2800" dirty="0" smtClean="0">
                          <a:cs typeface="B Roya" pitchFamily="2" charset="-78"/>
                        </a:rPr>
                        <a:t>سطح زمين در خورشيد تابستان</a:t>
                      </a:r>
                      <a:endParaRPr lang="fa-IR" sz="2800" dirty="0"/>
                    </a:p>
                  </a:txBody>
                  <a:tcPr/>
                </a:tc>
                <a:tc>
                  <a:txBody>
                    <a:bodyPr/>
                    <a:lstStyle/>
                    <a:p>
                      <a:pPr algn="ctr" rtl="1"/>
                      <a:r>
                        <a:rPr lang="fa-IR" sz="2800" dirty="0" smtClean="0">
                          <a:cs typeface="B Roya" pitchFamily="2" charset="-78"/>
                        </a:rPr>
                        <a:t>100000 لوكس</a:t>
                      </a:r>
                      <a:endParaRPr lang="fa-IR" sz="2800" dirty="0"/>
                    </a:p>
                  </a:txBody>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2857500" y="785813"/>
            <a:ext cx="4114800" cy="690562"/>
          </a:xfrm>
        </p:spPr>
        <p:txBody>
          <a:bodyPr/>
          <a:lstStyle/>
          <a:p>
            <a:pPr algn="ctr"/>
            <a:r>
              <a:rPr lang="fa-IR" b="0" smtClean="0">
                <a:cs typeface="B Titr" pitchFamily="2" charset="-78"/>
              </a:rPr>
              <a:t>سروصدا</a:t>
            </a:r>
          </a:p>
        </p:txBody>
      </p:sp>
      <p:sp>
        <p:nvSpPr>
          <p:cNvPr id="58371" name="Content Placeholder 2"/>
          <p:cNvSpPr>
            <a:spLocks noGrp="1"/>
          </p:cNvSpPr>
          <p:nvPr>
            <p:ph idx="1"/>
          </p:nvPr>
        </p:nvSpPr>
        <p:spPr/>
        <p:txBody>
          <a:bodyPr/>
          <a:lstStyle/>
          <a:p>
            <a:r>
              <a:rPr lang="fa-IR" sz="2400" smtClean="0">
                <a:cs typeface="B Titr" pitchFamily="2" charset="-78"/>
              </a:rPr>
              <a:t>سروصدا </a:t>
            </a:r>
          </a:p>
          <a:p>
            <a:r>
              <a:rPr lang="fa-IR" sz="2400" smtClean="0">
                <a:cs typeface="B Roya" pitchFamily="2" charset="-78"/>
              </a:rPr>
              <a:t>به طور کلی هرگونه صدای ناخواسته و یا صدا در زمان نامناسب و یا مکان نامناسب را سروصدا گویند. سرو صدا باعث افت شنوایی،مداخله و مزاحمت در مکالمه ،کاهش خواب و اثرات فیزیولوژیکی در انسان می شود.</a:t>
            </a:r>
          </a:p>
          <a:p>
            <a:r>
              <a:rPr lang="fa-IR" sz="2400" smtClean="0">
                <a:cs typeface="B Titr" pitchFamily="2" charset="-78"/>
              </a:rPr>
              <a:t>صوت </a:t>
            </a:r>
            <a:endParaRPr lang="en-US" sz="2400" smtClean="0">
              <a:cs typeface="B Titr" pitchFamily="2" charset="-78"/>
            </a:endParaRPr>
          </a:p>
          <a:p>
            <a:r>
              <a:rPr lang="fa-IR" sz="2400" smtClean="0">
                <a:cs typeface="B Roya" pitchFamily="2" charset="-78"/>
              </a:rPr>
              <a:t>انرژی مکانیکی حاصل از یک سطح مرتعش شده بوده که به شکل سینوسی حرکت و منتقل می گردد.صوت از محیط های جامد،مایع و گاز عبور میکند اما از خلا عبور نمی کند. سرعت عبور صوت از میان یک محیط بستگی به تراکم پذیری و دانسیته محیط دارد. </a:t>
            </a:r>
            <a:endParaRPr lang="en-US" sz="2400" smtClean="0">
              <a:cs typeface="B Roya" pitchFamily="2" charset="-78"/>
            </a:endParaRPr>
          </a:p>
          <a:p>
            <a:pPr>
              <a:buFont typeface="Wingdings" pitchFamily="2" charset="2"/>
              <a:buNone/>
            </a:pPr>
            <a:endParaRPr lang="en-US" sz="2400" smtClean="0">
              <a:cs typeface="B Roya"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3500438" y="714375"/>
            <a:ext cx="5114925" cy="762000"/>
          </a:xfrm>
        </p:spPr>
        <p:txBody>
          <a:bodyPr/>
          <a:lstStyle/>
          <a:p>
            <a:pPr algn="ctr"/>
            <a:r>
              <a:rPr lang="fa-IR" b="0" smtClean="0">
                <a:cs typeface="B Titr" pitchFamily="2" charset="-78"/>
              </a:rPr>
              <a:t>مشخصه های صوت</a:t>
            </a:r>
            <a:endParaRPr lang="fa-IR" smtClean="0"/>
          </a:p>
        </p:txBody>
      </p:sp>
      <p:sp>
        <p:nvSpPr>
          <p:cNvPr id="59395" name="Content Placeholder 2"/>
          <p:cNvSpPr>
            <a:spLocks noGrp="1"/>
          </p:cNvSpPr>
          <p:nvPr>
            <p:ph idx="1"/>
          </p:nvPr>
        </p:nvSpPr>
        <p:spPr>
          <a:xfrm>
            <a:off x="500063" y="2362200"/>
            <a:ext cx="8286750" cy="4210050"/>
          </a:xfrm>
        </p:spPr>
        <p:txBody>
          <a:bodyPr/>
          <a:lstStyle/>
          <a:p>
            <a:r>
              <a:rPr lang="fa-IR" sz="2600" smtClean="0">
                <a:solidFill>
                  <a:srgbClr val="993366"/>
                </a:solidFill>
                <a:cs typeface="B Titr" pitchFamily="2" charset="-78"/>
              </a:rPr>
              <a:t>توان صوت</a:t>
            </a:r>
            <a:endParaRPr lang="en-US" sz="2600" smtClean="0">
              <a:solidFill>
                <a:srgbClr val="993366"/>
              </a:solidFill>
              <a:cs typeface="B Titr" pitchFamily="2" charset="-78"/>
            </a:endParaRPr>
          </a:p>
          <a:p>
            <a:pPr>
              <a:buFont typeface="Wingdings" pitchFamily="2" charset="2"/>
              <a:buNone/>
            </a:pPr>
            <a:r>
              <a:rPr lang="fa-IR" sz="2600" smtClean="0">
                <a:cs typeface="B Roya" pitchFamily="2" charset="-78"/>
              </a:rPr>
              <a:t>مقدار انرژی صوتی که در واحد زمان به وسیله منبع صوت ایجاد می شود توان صوت نامیده می شود که بر حسب وات(ژول بر ثانیه) بیان می گردد.توان صوت یکی از ویژگیهای منبع صداست و مستقل از محیط انتشار است.</a:t>
            </a:r>
          </a:p>
          <a:p>
            <a:r>
              <a:rPr lang="fa-IR" sz="2600" smtClean="0">
                <a:solidFill>
                  <a:srgbClr val="993366"/>
                </a:solidFill>
                <a:cs typeface="B Titr" pitchFamily="2" charset="-78"/>
              </a:rPr>
              <a:t>شدت صوت</a:t>
            </a:r>
            <a:endParaRPr lang="en-US" sz="2600" smtClean="0">
              <a:solidFill>
                <a:srgbClr val="993366"/>
              </a:solidFill>
              <a:cs typeface="B Titr" pitchFamily="2" charset="-78"/>
            </a:endParaRPr>
          </a:p>
          <a:p>
            <a:pPr>
              <a:buFont typeface="Wingdings" pitchFamily="2" charset="2"/>
              <a:buNone/>
            </a:pPr>
            <a:r>
              <a:rPr lang="fa-IR" sz="2600" smtClean="0">
                <a:cs typeface="B Roya" pitchFamily="2" charset="-78"/>
              </a:rPr>
              <a:t>مقدار انرژی صوتی که در واحد زمان از واحد سطحی که عمود بر امتداد انتشار صوت است،می گذردشدت صوت نامیده می شود و واحد اندازه گیری آن وات بر متر مربع می باشد.هرچه شدت صوت بیشتر باشد ،احساس صدا شدیدتر خواهد بود</a:t>
            </a:r>
            <a:endParaRPr lang="en-US" sz="2600" smtClean="0">
              <a:cs typeface="B Roya"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5286375" y="762000"/>
            <a:ext cx="3400425" cy="1143000"/>
          </a:xfrm>
        </p:spPr>
        <p:txBody>
          <a:bodyPr/>
          <a:lstStyle/>
          <a:p>
            <a:pPr algn="r"/>
            <a:r>
              <a:rPr lang="fa-IR" b="0" smtClean="0">
                <a:cs typeface="B Titr" pitchFamily="2" charset="-78"/>
              </a:rPr>
              <a:t>مشخصه های صوت</a:t>
            </a:r>
            <a:endParaRPr lang="fa-IR" smtClean="0"/>
          </a:p>
        </p:txBody>
      </p:sp>
      <p:sp>
        <p:nvSpPr>
          <p:cNvPr id="60419" name="Content Placeholder 2"/>
          <p:cNvSpPr>
            <a:spLocks noGrp="1"/>
          </p:cNvSpPr>
          <p:nvPr>
            <p:ph idx="1"/>
          </p:nvPr>
        </p:nvSpPr>
        <p:spPr>
          <a:xfrm>
            <a:off x="714375" y="2362200"/>
            <a:ext cx="7816850" cy="3995738"/>
          </a:xfrm>
        </p:spPr>
        <p:txBody>
          <a:bodyPr/>
          <a:lstStyle/>
          <a:p>
            <a:r>
              <a:rPr lang="fa-IR" sz="2400" smtClean="0">
                <a:solidFill>
                  <a:srgbClr val="993366"/>
                </a:solidFill>
                <a:cs typeface="B Titr" pitchFamily="2" charset="-78"/>
              </a:rPr>
              <a:t>آستانه شنوایی</a:t>
            </a:r>
          </a:p>
          <a:p>
            <a:pPr>
              <a:buFont typeface="Wingdings" pitchFamily="2" charset="2"/>
              <a:buNone/>
            </a:pPr>
            <a:r>
              <a:rPr lang="fa-IR" sz="2400" smtClean="0">
                <a:cs typeface="B Roya" pitchFamily="2" charset="-78"/>
              </a:rPr>
              <a:t>حداقل فشار صوتی که قادر به تحریک گوش انسان است ، آستانه شنوایی نامیده می شود.به دلیل حساسیت افراد ،این آستانه در افراد گوناگون متفاوت است.اما مقدار مبنا 0002 /0 میکروبار با فرکانس 1000 هرتز است. </a:t>
            </a:r>
          </a:p>
          <a:p>
            <a:r>
              <a:rPr lang="fa-IR" sz="2400" smtClean="0">
                <a:solidFill>
                  <a:srgbClr val="993366"/>
                </a:solidFill>
                <a:cs typeface="B Titr" pitchFamily="2" charset="-78"/>
              </a:rPr>
              <a:t>آستانه درد</a:t>
            </a:r>
            <a:endParaRPr lang="en-US" sz="2400" smtClean="0">
              <a:solidFill>
                <a:srgbClr val="993366"/>
              </a:solidFill>
              <a:cs typeface="B Titr" pitchFamily="2" charset="-78"/>
            </a:endParaRPr>
          </a:p>
          <a:p>
            <a:pPr>
              <a:buFont typeface="Wingdings" pitchFamily="2" charset="2"/>
              <a:buNone/>
            </a:pPr>
            <a:r>
              <a:rPr lang="fa-IR" sz="2400" smtClean="0">
                <a:cs typeface="B Roya" pitchFamily="2" charset="-78"/>
              </a:rPr>
              <a:t>اگر شدت صوت به تدریج زیاد شود زمانی می رسد که درک صوت با احساس درد در گوشها همراه می شود.این مقدار را آستانه  درد می نامند </a:t>
            </a:r>
          </a:p>
          <a:p>
            <a:pPr>
              <a:buFont typeface="Wingdings" pitchFamily="2" charset="2"/>
              <a:buNone/>
            </a:pPr>
            <a:r>
              <a:rPr lang="fa-IR" sz="2400" smtClean="0">
                <a:cs typeface="B Roya" pitchFamily="2" charset="-78"/>
              </a:rPr>
              <a:t>شدت صوت برابر 120 دسی بل حدود آستانه درد نامیده می شود .</a:t>
            </a:r>
            <a:endParaRPr lang="en-US" sz="2400" smtClean="0">
              <a:cs typeface="B Roya" pitchFamily="2" charset="-78"/>
            </a:endParaRPr>
          </a:p>
          <a:p>
            <a:pPr>
              <a:buFont typeface="Wingdings" pitchFamily="2" charset="2"/>
              <a:buNone/>
            </a:pPr>
            <a:endParaRPr lang="en-US" sz="2400" smtClean="0">
              <a:cs typeface="B Roya"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714375" y="642938"/>
            <a:ext cx="8186738" cy="3357562"/>
          </a:xfrm>
        </p:spPr>
        <p:txBody>
          <a:bodyPr/>
          <a:lstStyle/>
          <a:p>
            <a:pPr algn="r"/>
            <a:r>
              <a:rPr lang="fa-IR" sz="2400" b="0" smtClean="0">
                <a:cs typeface="B Titr" pitchFamily="2" charset="-78"/>
              </a:rPr>
              <a:t>ميزان جذب صداي يك سطح</a:t>
            </a:r>
            <a:r>
              <a:rPr lang="fa-IR" sz="1400" b="0" smtClean="0">
                <a:cs typeface="B Titr" pitchFamily="2" charset="-78"/>
              </a:rPr>
              <a:t/>
            </a:r>
            <a:br>
              <a:rPr lang="fa-IR" sz="1400" b="0" smtClean="0">
                <a:cs typeface="B Titr" pitchFamily="2" charset="-78"/>
              </a:rPr>
            </a:br>
            <a:r>
              <a:rPr lang="fa-IR" sz="2400" smtClean="0">
                <a:solidFill>
                  <a:schemeClr val="tx1"/>
                </a:solidFill>
                <a:cs typeface="B Roya" pitchFamily="2" charset="-78"/>
              </a:rPr>
              <a:t>ميزان صدايي كه توسط يك سطح مشخص جذب مي گردد را با واحد سابين(</a:t>
            </a:r>
            <a:r>
              <a:rPr lang="en-US" sz="2400" smtClean="0">
                <a:solidFill>
                  <a:schemeClr val="tx1"/>
                </a:solidFill>
                <a:cs typeface="B Roya" pitchFamily="2" charset="-78"/>
              </a:rPr>
              <a:t>sabin</a:t>
            </a:r>
            <a:r>
              <a:rPr lang="fa-IR" sz="2400" smtClean="0">
                <a:solidFill>
                  <a:schemeClr val="tx1"/>
                </a:solidFill>
                <a:cs typeface="B Roya" pitchFamily="2" charset="-78"/>
              </a:rPr>
              <a:t>) بيان مي كنند.</a:t>
            </a:r>
            <a:br>
              <a:rPr lang="fa-IR" sz="2400" smtClean="0">
                <a:solidFill>
                  <a:schemeClr val="tx1"/>
                </a:solidFill>
                <a:cs typeface="B Roya" pitchFamily="2" charset="-78"/>
              </a:rPr>
            </a:br>
            <a:r>
              <a:rPr lang="fa-IR" sz="2400" smtClean="0">
                <a:solidFill>
                  <a:schemeClr val="tx1"/>
                </a:solidFill>
                <a:cs typeface="B Roya" pitchFamily="2" charset="-78"/>
              </a:rPr>
              <a:t/>
            </a:r>
            <a:br>
              <a:rPr lang="fa-IR" sz="2400" smtClean="0">
                <a:solidFill>
                  <a:schemeClr val="tx1"/>
                </a:solidFill>
                <a:cs typeface="B Roya" pitchFamily="2" charset="-78"/>
              </a:rPr>
            </a:br>
            <a:r>
              <a:rPr lang="fa-IR" sz="2400" smtClean="0">
                <a:solidFill>
                  <a:schemeClr val="tx1"/>
                </a:solidFill>
                <a:cs typeface="B Roya" pitchFamily="2" charset="-78"/>
              </a:rPr>
              <a:t/>
            </a:r>
            <a:br>
              <a:rPr lang="fa-IR" sz="2400" smtClean="0">
                <a:solidFill>
                  <a:schemeClr val="tx1"/>
                </a:solidFill>
                <a:cs typeface="B Roya" pitchFamily="2" charset="-78"/>
              </a:rPr>
            </a:br>
            <a:r>
              <a:rPr lang="fa-IR" sz="2400" smtClean="0">
                <a:solidFill>
                  <a:schemeClr val="tx1"/>
                </a:solidFill>
                <a:cs typeface="B Roya" pitchFamily="2" charset="-78"/>
              </a:rPr>
              <a:t>سابين از حاصلضرب مساحت در ضريب جذب آن سطح به دست مي آيد . به عنوان مثال يك سطح با مساحت 200 فوت مربع كه از ماده اي با ضريب جذب 05 /0 ساخته شده است 10 سابين صدا را جذب مي كند.</a:t>
            </a:r>
            <a:br>
              <a:rPr lang="fa-IR" sz="2400" smtClean="0">
                <a:solidFill>
                  <a:schemeClr val="tx1"/>
                </a:solidFill>
                <a:cs typeface="B Roya" pitchFamily="2" charset="-78"/>
              </a:rPr>
            </a:br>
            <a:endParaRPr lang="fa-IR" sz="2400" b="0" smtClean="0">
              <a:cs typeface="B Titr" pitchFamily="2" charset="-78"/>
            </a:endParaRPr>
          </a:p>
        </p:txBody>
      </p:sp>
      <p:sp>
        <p:nvSpPr>
          <p:cNvPr id="3" name="Content Placeholder 2"/>
          <p:cNvSpPr>
            <a:spLocks noGrp="1"/>
          </p:cNvSpPr>
          <p:nvPr>
            <p:ph idx="1"/>
          </p:nvPr>
        </p:nvSpPr>
        <p:spPr>
          <a:xfrm>
            <a:off x="1000125" y="4071938"/>
            <a:ext cx="7693025" cy="2352675"/>
          </a:xfrm>
        </p:spPr>
        <p:txBody>
          <a:bodyPr/>
          <a:lstStyle/>
          <a:p>
            <a:pPr>
              <a:defRPr/>
            </a:pPr>
            <a:r>
              <a:rPr lang="fa-IR" sz="2400" dirty="0" smtClean="0">
                <a:solidFill>
                  <a:schemeClr val="tx2"/>
                </a:solidFill>
                <a:latin typeface="+mj-lt"/>
                <a:ea typeface="+mj-ea"/>
                <a:cs typeface="B Titr" pitchFamily="2" charset="-78"/>
              </a:rPr>
              <a:t>ميزان كاهش جذب صداي يك سطح از رابطه زير محاسبه مي شود:</a:t>
            </a:r>
          </a:p>
          <a:p>
            <a:pPr algn="l" rtl="0">
              <a:defRPr/>
            </a:pPr>
            <a:r>
              <a:rPr lang="en-US" sz="2400" dirty="0" smtClean="0">
                <a:cs typeface="B Roya" pitchFamily="2" charset="-78"/>
              </a:rPr>
              <a:t>NR=10ℓ A</a:t>
            </a:r>
            <a:r>
              <a:rPr lang="en-US" sz="2400" baseline="-25000" dirty="0" smtClean="0">
                <a:cs typeface="B Roya" pitchFamily="2" charset="-78"/>
              </a:rPr>
              <a:t>2/</a:t>
            </a:r>
            <a:r>
              <a:rPr lang="en-US" sz="2400" dirty="0" smtClean="0">
                <a:cs typeface="B Roya" pitchFamily="2" charset="-78"/>
              </a:rPr>
              <a:t> A</a:t>
            </a:r>
            <a:r>
              <a:rPr lang="en-US" sz="2400" baseline="-25000" dirty="0" smtClean="0">
                <a:cs typeface="B Roya" pitchFamily="2" charset="-78"/>
              </a:rPr>
              <a:t>1</a:t>
            </a:r>
            <a:endParaRPr lang="en-US" sz="2400" dirty="0" smtClean="0">
              <a:solidFill>
                <a:schemeClr val="tx2"/>
              </a:solidFill>
              <a:latin typeface="+mj-lt"/>
              <a:ea typeface="+mj-ea"/>
              <a:cs typeface="B Titr" pitchFamily="2" charset="-78"/>
            </a:endParaRPr>
          </a:p>
          <a:p>
            <a:pPr>
              <a:defRPr/>
            </a:pPr>
            <a:r>
              <a:rPr lang="fa-IR" sz="2400" dirty="0" smtClean="0">
                <a:cs typeface="B Roya" pitchFamily="2" charset="-78"/>
              </a:rPr>
              <a:t> </a:t>
            </a:r>
            <a:r>
              <a:rPr lang="en-US" sz="2400" dirty="0" smtClean="0">
                <a:cs typeface="B Roya" pitchFamily="2" charset="-78"/>
              </a:rPr>
              <a:t>NR</a:t>
            </a:r>
            <a:r>
              <a:rPr lang="fa-IR" sz="2400" dirty="0" smtClean="0">
                <a:cs typeface="B Roya" pitchFamily="2" charset="-78"/>
              </a:rPr>
              <a:t> : ميزان كاهش صدا برحسب دسي بل                            </a:t>
            </a:r>
            <a:endParaRPr lang="en-US" sz="2400" dirty="0" smtClean="0">
              <a:cs typeface="B Roya" pitchFamily="2" charset="-78"/>
            </a:endParaRPr>
          </a:p>
          <a:p>
            <a:pPr>
              <a:defRPr/>
            </a:pPr>
            <a:r>
              <a:rPr lang="fa-IR" sz="2400" dirty="0" smtClean="0">
                <a:cs typeface="B Roya" pitchFamily="2" charset="-78"/>
              </a:rPr>
              <a:t> </a:t>
            </a:r>
            <a:r>
              <a:rPr lang="en-US" sz="2400" dirty="0" smtClean="0">
                <a:cs typeface="B Roya" pitchFamily="2" charset="-78"/>
              </a:rPr>
              <a:t>: A</a:t>
            </a:r>
            <a:r>
              <a:rPr lang="en-US" sz="2400" baseline="-25000" dirty="0" smtClean="0">
                <a:cs typeface="B Roya" pitchFamily="2" charset="-78"/>
              </a:rPr>
              <a:t>2</a:t>
            </a:r>
            <a:r>
              <a:rPr lang="fa-IR" sz="2400" dirty="0" smtClean="0">
                <a:cs typeface="B Roya" pitchFamily="2" charset="-78"/>
              </a:rPr>
              <a:t> ميزان حذب صداي يك سطح بعد از بهبود و </a:t>
            </a:r>
            <a:r>
              <a:rPr lang="en-US" sz="2400" dirty="0" smtClean="0">
                <a:cs typeface="B Roya" pitchFamily="2" charset="-78"/>
              </a:rPr>
              <a:t>: A</a:t>
            </a:r>
            <a:r>
              <a:rPr lang="en-US" sz="2400" baseline="-25000" dirty="0" smtClean="0">
                <a:cs typeface="B Roya" pitchFamily="2" charset="-78"/>
              </a:rPr>
              <a:t>1</a:t>
            </a:r>
            <a:r>
              <a:rPr lang="fa-IR" sz="2400" dirty="0" smtClean="0">
                <a:cs typeface="B Roya" pitchFamily="2" charset="-78"/>
              </a:rPr>
              <a:t>ميزان جذب صداي يك سطح قبل از بهبود</a:t>
            </a:r>
            <a:endParaRPr lang="en-US" sz="2400" dirty="0" smtClean="0">
              <a:cs typeface="B Roya" pitchFamily="2" charset="-78"/>
            </a:endParaRPr>
          </a:p>
          <a:p>
            <a:pPr>
              <a:defRPr/>
            </a:pPr>
            <a:endParaRPr lang="fa-IR" sz="2400" dirty="0">
              <a:cs typeface="B Roya"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4714875" y="928688"/>
            <a:ext cx="3971925" cy="976312"/>
          </a:xfrm>
        </p:spPr>
        <p:txBody>
          <a:bodyPr/>
          <a:lstStyle/>
          <a:p>
            <a:pPr algn="ctr"/>
            <a:r>
              <a:rPr lang="fa-IR" smtClean="0">
                <a:cs typeface="B Titr" pitchFamily="2" charset="-78"/>
              </a:rPr>
              <a:t>اثرات سر وصدا</a:t>
            </a:r>
            <a:endParaRPr lang="fa-IR" smtClean="0"/>
          </a:p>
        </p:txBody>
      </p:sp>
      <p:sp>
        <p:nvSpPr>
          <p:cNvPr id="62467" name="Content Placeholder 2"/>
          <p:cNvSpPr>
            <a:spLocks noGrp="1"/>
          </p:cNvSpPr>
          <p:nvPr>
            <p:ph idx="1"/>
          </p:nvPr>
        </p:nvSpPr>
        <p:spPr>
          <a:xfrm>
            <a:off x="785813" y="2286000"/>
            <a:ext cx="8072437" cy="4357688"/>
          </a:xfrm>
        </p:spPr>
        <p:txBody>
          <a:bodyPr/>
          <a:lstStyle/>
          <a:p>
            <a:r>
              <a:rPr lang="fa-IR" sz="2000" dirty="0" smtClean="0">
                <a:cs typeface="B Roya" pitchFamily="2" charset="-78"/>
              </a:rPr>
              <a:t>اثرات فیزیولوژیکی شامل افزایش تعداد ضربان قلب،تعداد تنفس و بالارفتن مقدار مصرف اکسیژن و افزایش فشار خون</a:t>
            </a:r>
            <a:endParaRPr lang="en-US" sz="2000" dirty="0" smtClean="0">
              <a:cs typeface="B Roya" pitchFamily="2" charset="-78"/>
            </a:endParaRPr>
          </a:p>
          <a:p>
            <a:r>
              <a:rPr lang="fa-IR" sz="2000" dirty="0" smtClean="0">
                <a:cs typeface="B Roya" pitchFamily="2" charset="-78"/>
              </a:rPr>
              <a:t>ب) اثرات روانی شامل افزایش میزان تحریک پذیری،بی حوصلگی،پرخاشگری و خستگی زودرس ،کم شدن و بی دقتی در فعالیتهای مغزی و ناهماهنگی کارهای فکری</a:t>
            </a:r>
          </a:p>
          <a:p>
            <a:r>
              <a:rPr lang="fa-IR" sz="2000" dirty="0" smtClean="0">
                <a:cs typeface="B Roya" pitchFamily="2" charset="-78"/>
              </a:rPr>
              <a:t>ج) اثرات عمومی شامل تهوع،سردرد، سرگیجه ، استفراغ،نیستاگموس(بیماری چشمی قابل برگشت)و گشاد شدن مردمک چشم </a:t>
            </a:r>
            <a:endParaRPr lang="en-US" sz="2000" dirty="0" smtClean="0">
              <a:cs typeface="B Roya" pitchFamily="2" charset="-78"/>
            </a:endParaRPr>
          </a:p>
          <a:p>
            <a:r>
              <a:rPr lang="fa-IR" sz="2000" dirty="0" smtClean="0">
                <a:cs typeface="B Roya" pitchFamily="2" charset="-78"/>
              </a:rPr>
              <a:t>د) اثر بر سیستم شنوایی که مهمترین اثر صدا محسوب می شود و باعث کاهش موقت (</a:t>
            </a:r>
            <a:r>
              <a:rPr lang="en-US" sz="2000" dirty="0" smtClean="0">
                <a:cs typeface="B Roya" pitchFamily="2" charset="-78"/>
              </a:rPr>
              <a:t>Temporary Threshold Shift </a:t>
            </a:r>
            <a:r>
              <a:rPr lang="fa-IR" sz="2000" dirty="0" smtClean="0">
                <a:cs typeface="B Roya" pitchFamily="2" charset="-78"/>
              </a:rPr>
              <a:t>)</a:t>
            </a:r>
            <a:r>
              <a:rPr lang="fa-IR" sz="2000" baseline="30000" dirty="0" smtClean="0">
                <a:cs typeface="B Roya" pitchFamily="2" charset="-78"/>
              </a:rPr>
              <a:t> </a:t>
            </a:r>
            <a:r>
              <a:rPr lang="fa-IR" sz="2000" dirty="0" smtClean="0">
                <a:cs typeface="B Roya" pitchFamily="2" charset="-78"/>
              </a:rPr>
              <a:t>و کاهش دائم (</a:t>
            </a:r>
            <a:r>
              <a:rPr lang="en-US" sz="2000" dirty="0" smtClean="0">
                <a:cs typeface="B Roya" pitchFamily="2" charset="-78"/>
              </a:rPr>
              <a:t>Permanent Threshold Shift</a:t>
            </a:r>
            <a:r>
              <a:rPr lang="fa-IR" sz="2000" dirty="0" smtClean="0">
                <a:cs typeface="B Roya" pitchFamily="2" charset="-78"/>
              </a:rPr>
              <a:t>)</a:t>
            </a:r>
            <a:r>
              <a:rPr lang="fa-IR" sz="2000" baseline="30000" dirty="0" smtClean="0">
                <a:cs typeface="B Roya" pitchFamily="2" charset="-78"/>
              </a:rPr>
              <a:t> </a:t>
            </a:r>
            <a:r>
              <a:rPr lang="fa-IR" sz="2000" dirty="0" smtClean="0">
                <a:cs typeface="B Roya" pitchFamily="2" charset="-78"/>
              </a:rPr>
              <a:t>آستانه شنوایی می شود .  اثر كاهش شنوايي در صداهاي بيشتر از 85 دسي بل ايجاد مي گردد.</a:t>
            </a:r>
            <a:endParaRPr lang="en-US" sz="2000" dirty="0" smtClean="0">
              <a:cs typeface="B Roya" pitchFamily="2" charset="-78"/>
            </a:endParaRPr>
          </a:p>
          <a:p>
            <a:r>
              <a:rPr lang="fa-IR" sz="2000" dirty="0" smtClean="0">
                <a:cs typeface="B Roya" pitchFamily="2" charset="-78"/>
              </a:rPr>
              <a:t>عوامل اصلی مرتبط با افت شنوایی شدت صوت،تعداد فرکانس، زمان تماس و تکرار عمل است</a:t>
            </a:r>
          </a:p>
          <a:p>
            <a:r>
              <a:rPr lang="fa-IR" sz="2000" dirty="0" smtClean="0">
                <a:cs typeface="B Roya" pitchFamily="2" charset="-78"/>
              </a:rPr>
              <a:t>با افزایش زمان تماس میزان آسیب وارده افزایش می یابد. عکس العمل افراد نسبت به صدا بستگی به جنس،سن و زمینه اقتصادی اجتماعی دارد</a:t>
            </a:r>
            <a:endParaRPr lang="en-US" sz="2000" dirty="0" smtClean="0">
              <a:cs typeface="B Roya" pitchFamily="2" charset="-78"/>
            </a:endParaRPr>
          </a:p>
          <a:p>
            <a:endParaRPr lang="en-US" sz="2000" dirty="0" smtClean="0">
              <a:cs typeface="B Roya" pitchFamily="2" charset="-78"/>
            </a:endParaRPr>
          </a:p>
          <a:p>
            <a:pPr>
              <a:buFont typeface="Wingdings" pitchFamily="2" charset="2"/>
              <a:buNone/>
            </a:pPr>
            <a:endParaRPr lang="en-US" sz="2000" dirty="0" smtClean="0">
              <a:cs typeface="B Roya" pitchFamily="2" charset="-78"/>
            </a:endParaRPr>
          </a:p>
          <a:p>
            <a:endParaRPr lang="fa-IR" sz="2000" dirty="0" smtClean="0">
              <a:cs typeface="B Roya"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428625" y="714375"/>
            <a:ext cx="8429625" cy="1190625"/>
          </a:xfrm>
        </p:spPr>
        <p:txBody>
          <a:bodyPr/>
          <a:lstStyle/>
          <a:p>
            <a:pPr algn="ctr"/>
            <a:r>
              <a:rPr lang="fa-IR" sz="2400" smtClean="0">
                <a:cs typeface="B Titr" pitchFamily="2" charset="-78"/>
              </a:rPr>
              <a:t>رهنمودهاي مقادير حداكثر و قابل قبول صوت در محيط هاي مختلف</a:t>
            </a:r>
            <a:r>
              <a:rPr lang="en-US" sz="2400" smtClean="0">
                <a:cs typeface="B Titr" pitchFamily="2" charset="-78"/>
              </a:rPr>
              <a:t/>
            </a:r>
            <a:br>
              <a:rPr lang="en-US" sz="2400" smtClean="0">
                <a:cs typeface="B Titr" pitchFamily="2" charset="-78"/>
              </a:rPr>
            </a:br>
            <a:endParaRPr lang="fa-IR" sz="2400" smtClean="0">
              <a:cs typeface="B Titr" pitchFamily="2" charset="-78"/>
            </a:endParaRPr>
          </a:p>
        </p:txBody>
      </p:sp>
      <p:graphicFrame>
        <p:nvGraphicFramePr>
          <p:cNvPr id="5" name="Content Placeholder 4"/>
          <p:cNvGraphicFramePr>
            <a:graphicFrameLocks noGrp="1"/>
          </p:cNvGraphicFramePr>
          <p:nvPr>
            <p:ph idx="1"/>
          </p:nvPr>
        </p:nvGraphicFramePr>
        <p:xfrm>
          <a:off x="857249" y="2214563"/>
          <a:ext cx="7693026" cy="4439920"/>
        </p:xfrm>
        <a:graphic>
          <a:graphicData uri="http://schemas.openxmlformats.org/drawingml/2006/table">
            <a:tbl>
              <a:tblPr rtl="1" firstRow="1" bandRow="1">
                <a:tableStyleId>{5C22544A-7EE6-4342-B048-85BDC9FD1C3A}</a:tableStyleId>
              </a:tblPr>
              <a:tblGrid>
                <a:gridCol w="3993898"/>
                <a:gridCol w="1900678"/>
                <a:gridCol w="1798450"/>
              </a:tblGrid>
              <a:tr h="357190">
                <a:tc>
                  <a:txBody>
                    <a:bodyPr/>
                    <a:lstStyle/>
                    <a:p>
                      <a:pPr algn="ctr" rtl="1">
                        <a:spcAft>
                          <a:spcPts val="0"/>
                        </a:spcAft>
                      </a:pPr>
                      <a:r>
                        <a:rPr lang="fa-IR" sz="2400" dirty="0">
                          <a:solidFill>
                            <a:srgbClr val="000000"/>
                          </a:solidFill>
                          <a:latin typeface="Times New Roman"/>
                          <a:ea typeface="Times New Roman"/>
                          <a:cs typeface="B Roya" pitchFamily="2" charset="-78"/>
                        </a:rPr>
                        <a:t>محل</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حداكثر</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معمول</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اتاق نقشه كشي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55</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50-35</a:t>
                      </a:r>
                      <a:endParaRPr lang="en-US" sz="240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اتاق بيمارستان</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40</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35-25</a:t>
                      </a:r>
                      <a:endParaRPr lang="en-US" sz="240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اتاق هتل ها</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45</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40-30</a:t>
                      </a:r>
                      <a:endParaRPr lang="en-US" sz="240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سالن هاي تفريحي سرپوشيده</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45-30</a:t>
                      </a:r>
                      <a:endParaRPr lang="en-US" sz="2400">
                        <a:latin typeface="Times New Roman"/>
                        <a:ea typeface="Times New Roman"/>
                        <a:cs typeface="B Roya" pitchFamily="2" charset="-78"/>
                      </a:endParaRPr>
                    </a:p>
                  </a:txBody>
                  <a:tcPr marL="68580" marR="68580" marT="0" marB="0"/>
                </a:tc>
              </a:tr>
              <a:tr h="341958">
                <a:tc>
                  <a:txBody>
                    <a:bodyPr/>
                    <a:lstStyle/>
                    <a:p>
                      <a:pPr algn="just" rtl="1">
                        <a:spcAft>
                          <a:spcPts val="0"/>
                        </a:spcAft>
                      </a:pPr>
                      <a:r>
                        <a:rPr lang="fa-IR" sz="2400" dirty="0">
                          <a:solidFill>
                            <a:srgbClr val="000000"/>
                          </a:solidFill>
                          <a:latin typeface="Times New Roman"/>
                          <a:ea typeface="Times New Roman"/>
                          <a:cs typeface="B Roya" pitchFamily="2" charset="-78"/>
                        </a:rPr>
                        <a:t>كتابخانه</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45-40</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10-30</a:t>
                      </a:r>
                      <a:endParaRPr lang="en-US" sz="240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سالن تئاتر و سينما</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45-35</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35-30</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ادارات خصوصي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45-40</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40-30</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اتاق مسكوني در روستاها و حاشيه شهرها</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30-20</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اتاق مسكوني در شهرها</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35-25</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رستوران ها</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50</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45-35</a:t>
                      </a:r>
                      <a:endParaRPr lang="en-US" sz="2400" dirty="0">
                        <a:latin typeface="Times New Roman"/>
                        <a:ea typeface="Times New Roman"/>
                        <a:cs typeface="B Roya" pitchFamily="2" charset="-78"/>
                      </a:endParaRPr>
                    </a:p>
                  </a:txBody>
                  <a:tcPr marL="68580" marR="68580" marT="0" marB="0"/>
                </a:tc>
              </a:tr>
              <a:tr h="370840">
                <a:tc>
                  <a:txBody>
                    <a:bodyPr/>
                    <a:lstStyle/>
                    <a:p>
                      <a:pPr algn="just" rtl="1">
                        <a:spcAft>
                          <a:spcPts val="0"/>
                        </a:spcAft>
                      </a:pPr>
                      <a:r>
                        <a:rPr lang="fa-IR" sz="2400" dirty="0">
                          <a:solidFill>
                            <a:srgbClr val="000000"/>
                          </a:solidFill>
                          <a:latin typeface="Times New Roman"/>
                          <a:ea typeface="Times New Roman"/>
                          <a:cs typeface="B Roya" pitchFamily="2" charset="-78"/>
                        </a:rPr>
                        <a:t>كلاس درس</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40-30</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40-30</a:t>
                      </a:r>
                      <a:endParaRPr lang="en-US" sz="2400" dirty="0">
                        <a:latin typeface="Times New Roman"/>
                        <a:ea typeface="Times New Roman"/>
                        <a:cs typeface="B Roya" pitchFamily="2" charset="-78"/>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762000" y="1143000"/>
            <a:ext cx="7924800" cy="762000"/>
          </a:xfrm>
        </p:spPr>
        <p:txBody>
          <a:bodyPr/>
          <a:lstStyle/>
          <a:p>
            <a:r>
              <a:rPr lang="fa-IR" sz="2800" smtClean="0">
                <a:cs typeface="B Titr" pitchFamily="2" charset="-78"/>
              </a:rPr>
              <a:t>استانداردهاي</a:t>
            </a:r>
            <a:r>
              <a:rPr lang="fa-IR" smtClean="0"/>
              <a:t> </a:t>
            </a:r>
            <a:r>
              <a:rPr lang="fa-IR" sz="2800" smtClean="0">
                <a:cs typeface="B Titr" pitchFamily="2" charset="-78"/>
              </a:rPr>
              <a:t>ایران در طرح كنترل صدا براي مناطق مختلف</a:t>
            </a:r>
          </a:p>
        </p:txBody>
      </p:sp>
      <p:graphicFrame>
        <p:nvGraphicFramePr>
          <p:cNvPr id="4" name="Content Placeholder 3"/>
          <p:cNvGraphicFramePr>
            <a:graphicFrameLocks noGrp="1"/>
          </p:cNvGraphicFramePr>
          <p:nvPr>
            <p:ph idx="1"/>
          </p:nvPr>
        </p:nvGraphicFramePr>
        <p:xfrm>
          <a:off x="838199" y="2362200"/>
          <a:ext cx="7693026" cy="3852882"/>
        </p:xfrm>
        <a:graphic>
          <a:graphicData uri="http://schemas.openxmlformats.org/drawingml/2006/table">
            <a:tbl>
              <a:tblPr rtl="1" firstRow="1" bandRow="1">
                <a:tableStyleId>{5C22544A-7EE6-4342-B048-85BDC9FD1C3A}</a:tableStyleId>
              </a:tblPr>
              <a:tblGrid>
                <a:gridCol w="2719623"/>
                <a:gridCol w="2409061"/>
                <a:gridCol w="2564342"/>
              </a:tblGrid>
              <a:tr h="642147">
                <a:tc>
                  <a:txBody>
                    <a:bodyPr/>
                    <a:lstStyle/>
                    <a:p>
                      <a:pPr algn="ctr" rtl="1">
                        <a:spcAft>
                          <a:spcPts val="0"/>
                        </a:spcAft>
                      </a:pPr>
                      <a:r>
                        <a:rPr lang="fa-IR" sz="2400" b="1" kern="1200" dirty="0">
                          <a:solidFill>
                            <a:srgbClr val="000000"/>
                          </a:solidFill>
                          <a:latin typeface="Times New Roman"/>
                          <a:ea typeface="Times New Roman"/>
                          <a:cs typeface="B Roya" pitchFamily="2" charset="-78"/>
                        </a:rPr>
                        <a:t>منطقه</a:t>
                      </a:r>
                      <a:endParaRPr lang="en-US" sz="2400" b="1" kern="1200" dirty="0">
                        <a:solidFill>
                          <a:srgbClr val="000000"/>
                        </a:solidFill>
                        <a:latin typeface="Times New Roman"/>
                        <a:ea typeface="Times New Roman"/>
                        <a:cs typeface="B Roya" pitchFamily="2" charset="-78"/>
                      </a:endParaRPr>
                    </a:p>
                  </a:txBody>
                  <a:tcPr marL="68580" marR="68580" marT="0" marB="0"/>
                </a:tc>
                <a:tc>
                  <a:txBody>
                    <a:bodyPr/>
                    <a:lstStyle/>
                    <a:p>
                      <a:pPr algn="ctr" rtl="1">
                        <a:spcAft>
                          <a:spcPts val="0"/>
                        </a:spcAft>
                      </a:pPr>
                      <a:r>
                        <a:rPr lang="fa-IR" sz="2400" b="1" kern="1200" dirty="0">
                          <a:solidFill>
                            <a:srgbClr val="000000"/>
                          </a:solidFill>
                          <a:latin typeface="Times New Roman"/>
                          <a:ea typeface="Times New Roman"/>
                          <a:cs typeface="B Roya" pitchFamily="2" charset="-78"/>
                        </a:rPr>
                        <a:t>هنگام روز( دسي بل)</a:t>
                      </a:r>
                      <a:endParaRPr lang="en-US" sz="2400" b="1" kern="1200" dirty="0">
                        <a:solidFill>
                          <a:srgbClr val="000000"/>
                        </a:solidFill>
                        <a:latin typeface="Times New Roman"/>
                        <a:ea typeface="Times New Roman"/>
                        <a:cs typeface="B Roya" pitchFamily="2" charset="-78"/>
                      </a:endParaRPr>
                    </a:p>
                  </a:txBody>
                  <a:tcPr marL="68580" marR="68580" marT="0" marB="0"/>
                </a:tc>
                <a:tc>
                  <a:txBody>
                    <a:bodyPr/>
                    <a:lstStyle/>
                    <a:p>
                      <a:pPr algn="ctr" rtl="1">
                        <a:spcAft>
                          <a:spcPts val="0"/>
                        </a:spcAft>
                      </a:pPr>
                      <a:r>
                        <a:rPr lang="fa-IR" sz="2400" b="1" kern="1200" dirty="0">
                          <a:solidFill>
                            <a:srgbClr val="000000"/>
                          </a:solidFill>
                          <a:latin typeface="Times New Roman"/>
                          <a:ea typeface="Times New Roman"/>
                          <a:cs typeface="B Roya" pitchFamily="2" charset="-78"/>
                        </a:rPr>
                        <a:t>هنگام شب(دسي بل)</a:t>
                      </a:r>
                      <a:endParaRPr lang="en-US" sz="2400" b="1" kern="1200" dirty="0">
                        <a:solidFill>
                          <a:srgbClr val="000000"/>
                        </a:solidFill>
                        <a:latin typeface="Times New Roman"/>
                        <a:ea typeface="Times New Roman"/>
                        <a:cs typeface="B Roya" pitchFamily="2" charset="-78"/>
                      </a:endParaRPr>
                    </a:p>
                  </a:txBody>
                  <a:tcPr marL="68580" marR="68580" marT="0" marB="0"/>
                </a:tc>
              </a:tr>
              <a:tr h="642147">
                <a:tc>
                  <a:txBody>
                    <a:bodyPr/>
                    <a:lstStyle/>
                    <a:p>
                      <a:pPr algn="ctr" rtl="1">
                        <a:spcAft>
                          <a:spcPts val="0"/>
                        </a:spcAft>
                      </a:pPr>
                      <a:r>
                        <a:rPr lang="fa-IR" sz="2400" dirty="0">
                          <a:solidFill>
                            <a:srgbClr val="000000"/>
                          </a:solidFill>
                          <a:latin typeface="Times New Roman"/>
                          <a:ea typeface="Times New Roman"/>
                          <a:cs typeface="B Roya" pitchFamily="2" charset="-78"/>
                        </a:rPr>
                        <a:t>صنعتي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70</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70</a:t>
                      </a:r>
                      <a:endParaRPr lang="en-US" sz="2400">
                        <a:latin typeface="Times New Roman"/>
                        <a:ea typeface="Times New Roman"/>
                        <a:cs typeface="B Roya" pitchFamily="2" charset="-78"/>
                      </a:endParaRPr>
                    </a:p>
                  </a:txBody>
                  <a:tcPr marL="68580" marR="68580" marT="0" marB="0"/>
                </a:tc>
              </a:tr>
              <a:tr h="642147">
                <a:tc>
                  <a:txBody>
                    <a:bodyPr/>
                    <a:lstStyle/>
                    <a:p>
                      <a:pPr algn="ctr" rtl="1">
                        <a:spcAft>
                          <a:spcPts val="0"/>
                        </a:spcAft>
                      </a:pPr>
                      <a:r>
                        <a:rPr lang="fa-IR" sz="2400" dirty="0">
                          <a:solidFill>
                            <a:srgbClr val="000000"/>
                          </a:solidFill>
                          <a:latin typeface="Times New Roman"/>
                          <a:ea typeface="Times New Roman"/>
                          <a:cs typeface="B Roya" pitchFamily="2" charset="-78"/>
                        </a:rPr>
                        <a:t>تجاري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65</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50</a:t>
                      </a:r>
                      <a:endParaRPr lang="en-US" sz="2400">
                        <a:latin typeface="Times New Roman"/>
                        <a:ea typeface="Times New Roman"/>
                        <a:cs typeface="B Roya" pitchFamily="2" charset="-78"/>
                      </a:endParaRPr>
                    </a:p>
                  </a:txBody>
                  <a:tcPr marL="68580" marR="68580" marT="0" marB="0"/>
                </a:tc>
              </a:tr>
              <a:tr h="642147">
                <a:tc>
                  <a:txBody>
                    <a:bodyPr/>
                    <a:lstStyle/>
                    <a:p>
                      <a:pPr algn="ctr" rtl="1">
                        <a:spcAft>
                          <a:spcPts val="0"/>
                        </a:spcAft>
                      </a:pPr>
                      <a:r>
                        <a:rPr lang="fa-IR" sz="2400" dirty="0">
                          <a:solidFill>
                            <a:srgbClr val="000000"/>
                          </a:solidFill>
                          <a:latin typeface="Times New Roman"/>
                          <a:ea typeface="Times New Roman"/>
                          <a:cs typeface="B Roya" pitchFamily="2" charset="-78"/>
                        </a:rPr>
                        <a:t>مسكوني – تجاري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60</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45</a:t>
                      </a:r>
                      <a:endParaRPr lang="en-US" sz="2400">
                        <a:latin typeface="Times New Roman"/>
                        <a:ea typeface="Times New Roman"/>
                        <a:cs typeface="B Roya" pitchFamily="2" charset="-78"/>
                      </a:endParaRPr>
                    </a:p>
                  </a:txBody>
                  <a:tcPr marL="68580" marR="68580" marT="0" marB="0"/>
                </a:tc>
              </a:tr>
              <a:tr h="642147">
                <a:tc>
                  <a:txBody>
                    <a:bodyPr/>
                    <a:lstStyle/>
                    <a:p>
                      <a:pPr algn="ctr" rtl="1">
                        <a:spcAft>
                          <a:spcPts val="0"/>
                        </a:spcAft>
                      </a:pPr>
                      <a:r>
                        <a:rPr lang="fa-IR" sz="2400" dirty="0">
                          <a:solidFill>
                            <a:srgbClr val="000000"/>
                          </a:solidFill>
                          <a:latin typeface="Times New Roman"/>
                          <a:ea typeface="Times New Roman"/>
                          <a:cs typeface="B Roya" pitchFamily="2" charset="-78"/>
                        </a:rPr>
                        <a:t>مسكوني</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55</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a:solidFill>
                            <a:srgbClr val="000000"/>
                          </a:solidFill>
                          <a:latin typeface="Times New Roman"/>
                          <a:ea typeface="Times New Roman"/>
                          <a:cs typeface="B Roya" pitchFamily="2" charset="-78"/>
                        </a:rPr>
                        <a:t>40</a:t>
                      </a:r>
                      <a:endParaRPr lang="en-US" sz="2400">
                        <a:latin typeface="Times New Roman"/>
                        <a:ea typeface="Times New Roman"/>
                        <a:cs typeface="B Roya" pitchFamily="2" charset="-78"/>
                      </a:endParaRPr>
                    </a:p>
                  </a:txBody>
                  <a:tcPr marL="68580" marR="68580" marT="0" marB="0"/>
                </a:tc>
              </a:tr>
              <a:tr h="642147">
                <a:tc>
                  <a:txBody>
                    <a:bodyPr/>
                    <a:lstStyle/>
                    <a:p>
                      <a:pPr algn="ctr" rtl="1">
                        <a:spcAft>
                          <a:spcPts val="0"/>
                        </a:spcAft>
                      </a:pPr>
                      <a:r>
                        <a:rPr lang="fa-IR" sz="2400">
                          <a:solidFill>
                            <a:srgbClr val="000000"/>
                          </a:solidFill>
                          <a:latin typeface="Times New Roman"/>
                          <a:ea typeface="Times New Roman"/>
                          <a:cs typeface="B Roya" pitchFamily="2" charset="-78"/>
                        </a:rPr>
                        <a:t>بيمارستان – آسايشگاه</a:t>
                      </a:r>
                      <a:endParaRPr lang="en-US" sz="240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45</a:t>
                      </a:r>
                      <a:endParaRPr lang="en-US" sz="2400" dirty="0">
                        <a:latin typeface="Times New Roman"/>
                        <a:ea typeface="Times New Roman"/>
                        <a:cs typeface="B Roya" pitchFamily="2" charset="-78"/>
                      </a:endParaRPr>
                    </a:p>
                  </a:txBody>
                  <a:tcPr marL="68580" marR="68580" marT="0" marB="0"/>
                </a:tc>
                <a:tc>
                  <a:txBody>
                    <a:bodyPr/>
                    <a:lstStyle/>
                    <a:p>
                      <a:pPr algn="ctr" rtl="1">
                        <a:spcAft>
                          <a:spcPts val="0"/>
                        </a:spcAft>
                      </a:pPr>
                      <a:r>
                        <a:rPr lang="fa-IR" sz="2400" dirty="0">
                          <a:solidFill>
                            <a:srgbClr val="000000"/>
                          </a:solidFill>
                          <a:latin typeface="Times New Roman"/>
                          <a:ea typeface="Times New Roman"/>
                          <a:cs typeface="B Roya" pitchFamily="2" charset="-78"/>
                        </a:rPr>
                        <a:t>35</a:t>
                      </a:r>
                      <a:endParaRPr lang="en-US" sz="2400" dirty="0">
                        <a:latin typeface="Times New Roman"/>
                        <a:ea typeface="Times New Roman"/>
                        <a:cs typeface="B Roya" pitchFamily="2" charset="-78"/>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3286125" y="762000"/>
            <a:ext cx="5400675" cy="738188"/>
          </a:xfrm>
        </p:spPr>
        <p:txBody>
          <a:bodyPr/>
          <a:lstStyle/>
          <a:p>
            <a:pPr algn="ctr"/>
            <a:r>
              <a:rPr lang="fa-IR" sz="2800" smtClean="0">
                <a:cs typeface="B Titr" pitchFamily="2" charset="-78"/>
              </a:rPr>
              <a:t>کیفیت هوای داخل ساختمان</a:t>
            </a:r>
            <a:endParaRPr lang="fa-IR" smtClean="0"/>
          </a:p>
        </p:txBody>
      </p:sp>
      <p:sp>
        <p:nvSpPr>
          <p:cNvPr id="65539" name="Content Placeholder 2"/>
          <p:cNvSpPr>
            <a:spLocks noGrp="1"/>
          </p:cNvSpPr>
          <p:nvPr>
            <p:ph idx="1"/>
          </p:nvPr>
        </p:nvSpPr>
        <p:spPr>
          <a:xfrm>
            <a:off x="950913" y="2433638"/>
            <a:ext cx="7693025" cy="4138612"/>
          </a:xfrm>
        </p:spPr>
        <p:txBody>
          <a:bodyPr/>
          <a:lstStyle/>
          <a:p>
            <a:r>
              <a:rPr lang="fa-IR" sz="2000" dirty="0" smtClean="0">
                <a:cs typeface="B Roya" pitchFamily="2" charset="-78"/>
              </a:rPr>
              <a:t>ارتقاء کیفیت ساخت و ساز و عایق سازی بهینه ساختمانها ،باعث کاهش ورود هوای آزاد به داخل ساختمان و در نتیجه کاهش تبادل هوای داخلی و خارج گردیده که مانع ترقیق هوا و افزایش غلظت آلودگی های داخل ساختمان می شود.از طرف دیگر به منظور استفاده بهینه از انرژی و افزایش بهره وری سیستم های تهویه مطبوع ،سعی بر کاهش ارتباط هوای داخل ساختمان با هوای آزاد می شود که باعث تشدید مشکل خواهد شد. </a:t>
            </a:r>
          </a:p>
          <a:p>
            <a:r>
              <a:rPr lang="fa-IR" sz="2000" dirty="0" smtClean="0">
                <a:cs typeface="B Roya" pitchFamily="2" charset="-78"/>
              </a:rPr>
              <a:t>آلودگی هوای داخل ساختمان به آلاینده های میکروبی ،شیمیایی و فیزیکی به عنوان یک مساله بهداشتی جدی شناخته شده و عامــــــــل ایجـــاد بیمـــــــــاری وابسته به ساختــــمــــان (</a:t>
            </a:r>
            <a:r>
              <a:rPr lang="en-US" sz="2000" dirty="0" smtClean="0">
                <a:cs typeface="B Roya" pitchFamily="2" charset="-78"/>
              </a:rPr>
              <a:t>- Building Related Illness </a:t>
            </a:r>
            <a:r>
              <a:rPr lang="fa-IR" sz="2000" dirty="0" smtClean="0">
                <a:cs typeface="B Roya" pitchFamily="2" charset="-78"/>
              </a:rPr>
              <a:t>) و سندرم ساختمان بیمار</a:t>
            </a:r>
          </a:p>
          <a:p>
            <a:r>
              <a:rPr lang="fa-IR" sz="2000" dirty="0" smtClean="0">
                <a:cs typeface="B Roya" pitchFamily="2" charset="-78"/>
              </a:rPr>
              <a:t>(</a:t>
            </a:r>
            <a:r>
              <a:rPr lang="en-US" sz="2000" dirty="0" smtClean="0">
                <a:cs typeface="B Roya" pitchFamily="2" charset="-78"/>
              </a:rPr>
              <a:t>Sick Building Syndrome</a:t>
            </a:r>
            <a:r>
              <a:rPr lang="fa-IR" sz="2000" dirty="0" smtClean="0">
                <a:cs typeface="B Roya" pitchFamily="2" charset="-78"/>
              </a:rPr>
              <a:t>) بوده که عوارضی را برای افراد در معرض تماس ایجاد می کنند . سندرم ساختمان ، بیمار حالتهایی نظیر خواب آلودگی،سردردهای مکرر،سوزش چشم،خستگی در افراد ساکن در ساختمانهای نامناسب دیده می شود.این شرایط معمولا در نتیجه دی اکسید کربن ،دود سیگار،رطوبت و سایر منابع ایجاد می شود. </a:t>
            </a:r>
            <a:endParaRPr lang="en-US" sz="2000" dirty="0" smtClean="0">
              <a:cs typeface="B Roya" pitchFamily="2" charset="-78"/>
            </a:endParaRPr>
          </a:p>
          <a:p>
            <a:pPr>
              <a:buFont typeface="Wingdings" pitchFamily="2" charset="2"/>
              <a:buNone/>
            </a:pPr>
            <a:endParaRPr lang="en-US" sz="2000" dirty="0" smtClean="0">
              <a:cs typeface="B Roya" pitchFamily="2" charset="-78"/>
            </a:endParaRPr>
          </a:p>
          <a:p>
            <a:endParaRPr lang="en-US" sz="2000" dirty="0" smtClean="0">
              <a:cs typeface="B Roya" pitchFamily="2" charset="-78"/>
            </a:endParaRPr>
          </a:p>
          <a:p>
            <a:endParaRPr lang="fa-IR" sz="2000" dirty="0" smtClean="0">
              <a:cs typeface="B Roya"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2500313" y="1071563"/>
            <a:ext cx="6186487" cy="833437"/>
          </a:xfrm>
        </p:spPr>
        <p:txBody>
          <a:bodyPr/>
          <a:lstStyle/>
          <a:p>
            <a:pPr algn="r"/>
            <a:r>
              <a:rPr lang="fa-IR" sz="3200" smtClean="0">
                <a:cs typeface="B Titr" pitchFamily="2" charset="-78"/>
              </a:rPr>
              <a:t>آلودگي هاي هواي داخلي ساختمان</a:t>
            </a:r>
          </a:p>
        </p:txBody>
      </p:sp>
      <p:sp>
        <p:nvSpPr>
          <p:cNvPr id="66563" name="Content Placeholder 2"/>
          <p:cNvSpPr>
            <a:spLocks noGrp="1"/>
          </p:cNvSpPr>
          <p:nvPr>
            <p:ph idx="1"/>
          </p:nvPr>
        </p:nvSpPr>
        <p:spPr/>
        <p:txBody>
          <a:bodyPr/>
          <a:lstStyle/>
          <a:p>
            <a:r>
              <a:rPr lang="fa-IR" smtClean="0">
                <a:cs typeface="B Roya" pitchFamily="2" charset="-78"/>
              </a:rPr>
              <a:t>محصولات احتراق مانند </a:t>
            </a:r>
            <a:r>
              <a:rPr lang="en-US" smtClean="0">
                <a:cs typeface="B Roya" pitchFamily="2" charset="-78"/>
              </a:rPr>
              <a:t>CO</a:t>
            </a:r>
            <a:r>
              <a:rPr lang="fa-IR" smtClean="0">
                <a:cs typeface="B Roya" pitchFamily="2" charset="-78"/>
              </a:rPr>
              <a:t> ، </a:t>
            </a:r>
            <a:r>
              <a:rPr lang="en-US" smtClean="0">
                <a:cs typeface="B Roya" pitchFamily="2" charset="-78"/>
              </a:rPr>
              <a:t>CO</a:t>
            </a:r>
            <a:r>
              <a:rPr lang="en-US" baseline="-25000" smtClean="0">
                <a:cs typeface="B Roya" pitchFamily="2" charset="-78"/>
              </a:rPr>
              <a:t>2</a:t>
            </a:r>
            <a:r>
              <a:rPr lang="fa-IR" smtClean="0">
                <a:cs typeface="B Roya" pitchFamily="2" charset="-78"/>
              </a:rPr>
              <a:t> ، </a:t>
            </a:r>
            <a:r>
              <a:rPr lang="en-US" smtClean="0">
                <a:cs typeface="B Roya" pitchFamily="2" charset="-78"/>
              </a:rPr>
              <a:t>NO</a:t>
            </a:r>
            <a:r>
              <a:rPr lang="en-US" baseline="-25000" smtClean="0">
                <a:cs typeface="B Roya" pitchFamily="2" charset="-78"/>
              </a:rPr>
              <a:t>2</a:t>
            </a:r>
            <a:r>
              <a:rPr lang="fa-IR" smtClean="0">
                <a:cs typeface="B Roya" pitchFamily="2" charset="-78"/>
              </a:rPr>
              <a:t> </a:t>
            </a:r>
            <a:endParaRPr lang="en-US" smtClean="0">
              <a:cs typeface="B Roya" pitchFamily="2" charset="-78"/>
            </a:endParaRPr>
          </a:p>
          <a:p>
            <a:r>
              <a:rPr lang="fa-IR" smtClean="0">
                <a:cs typeface="B Roya" pitchFamily="2" charset="-78"/>
              </a:rPr>
              <a:t>مواد شيميايي فرار مانند آفت كشها و حلال ها</a:t>
            </a:r>
            <a:endParaRPr lang="en-US" smtClean="0">
              <a:cs typeface="B Roya" pitchFamily="2" charset="-78"/>
            </a:endParaRPr>
          </a:p>
          <a:p>
            <a:r>
              <a:rPr lang="fa-IR" smtClean="0">
                <a:cs typeface="B Roya" pitchFamily="2" charset="-78"/>
              </a:rPr>
              <a:t>محصولات تنفسي مانندآزبست و گرد وغبار</a:t>
            </a:r>
            <a:endParaRPr lang="en-US" smtClean="0">
              <a:cs typeface="B Roya" pitchFamily="2" charset="-78"/>
            </a:endParaRPr>
          </a:p>
          <a:p>
            <a:r>
              <a:rPr lang="fa-IR" smtClean="0">
                <a:cs typeface="B Roya" pitchFamily="2" charset="-78"/>
              </a:rPr>
              <a:t>محصولات تنفسي مانند </a:t>
            </a:r>
            <a:r>
              <a:rPr lang="en-US" smtClean="0">
                <a:cs typeface="B Roya" pitchFamily="2" charset="-78"/>
              </a:rPr>
              <a:t>CO</a:t>
            </a:r>
            <a:r>
              <a:rPr lang="en-US" baseline="-25000" smtClean="0">
                <a:cs typeface="B Roya" pitchFamily="2" charset="-78"/>
              </a:rPr>
              <a:t>2</a:t>
            </a:r>
            <a:r>
              <a:rPr lang="fa-IR" smtClean="0">
                <a:cs typeface="B Roya" pitchFamily="2" charset="-78"/>
              </a:rPr>
              <a:t> و بخار آب</a:t>
            </a:r>
            <a:endParaRPr lang="en-US" smtClean="0">
              <a:cs typeface="B Roya" pitchFamily="2" charset="-78"/>
            </a:endParaRPr>
          </a:p>
          <a:p>
            <a:r>
              <a:rPr lang="fa-IR" smtClean="0">
                <a:cs typeface="B Roya" pitchFamily="2" charset="-78"/>
              </a:rPr>
              <a:t>آلاينده هاي ميكروبي مانند باكتريها قارچها و ويروسها</a:t>
            </a:r>
            <a:endParaRPr lang="en-US" smtClean="0">
              <a:cs typeface="B Roya" pitchFamily="2" charset="-78"/>
            </a:endParaRPr>
          </a:p>
          <a:p>
            <a:r>
              <a:rPr lang="fa-IR" smtClean="0">
                <a:cs typeface="B Roya" pitchFamily="2" charset="-78"/>
              </a:rPr>
              <a:t>راديونوكلوئيدها مانند رادن</a:t>
            </a:r>
            <a:endParaRPr lang="en-US" smtClean="0">
              <a:cs typeface="B Roya" pitchFamily="2" charset="-78"/>
            </a:endParaRPr>
          </a:p>
          <a:p>
            <a:r>
              <a:rPr lang="fa-IR" smtClean="0">
                <a:cs typeface="B Roya" pitchFamily="2" charset="-78"/>
              </a:rPr>
              <a:t>بوها مانند بوهاي توليد شده در موارد فوق</a:t>
            </a:r>
            <a:endParaRPr lang="en-US" smtClean="0">
              <a:cs typeface="B Roya" pitchFamily="2" charset="-78"/>
            </a:endParaRPr>
          </a:p>
          <a:p>
            <a:pPr>
              <a:buFont typeface="Wingdings" pitchFamily="2" charset="2"/>
              <a:buNone/>
            </a:pPr>
            <a:endParaRPr lang="fa-IR" smtClean="0">
              <a:cs typeface="B Roya"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1714500" y="762000"/>
            <a:ext cx="6972300" cy="1143000"/>
          </a:xfrm>
        </p:spPr>
        <p:txBody>
          <a:bodyPr/>
          <a:lstStyle/>
          <a:p>
            <a:pPr algn="r"/>
            <a:r>
              <a:rPr lang="fa-IR" sz="2800" smtClean="0">
                <a:cs typeface="B Titr" pitchFamily="2" charset="-78"/>
              </a:rPr>
              <a:t>دلايل اصلي مشكلات كيفي هواي محيط هاي سربسته</a:t>
            </a:r>
          </a:p>
        </p:txBody>
      </p:sp>
      <p:sp>
        <p:nvSpPr>
          <p:cNvPr id="67587" name="Content Placeholder 2"/>
          <p:cNvSpPr>
            <a:spLocks noGrp="1"/>
          </p:cNvSpPr>
          <p:nvPr>
            <p:ph idx="1"/>
          </p:nvPr>
        </p:nvSpPr>
        <p:spPr/>
        <p:txBody>
          <a:bodyPr/>
          <a:lstStyle/>
          <a:p>
            <a:r>
              <a:rPr lang="fa-IR" smtClean="0">
                <a:cs typeface="B Roya" pitchFamily="2" charset="-78"/>
              </a:rPr>
              <a:t>تهويه ناكافي (52 درصد)</a:t>
            </a:r>
            <a:endParaRPr lang="en-US" smtClean="0">
              <a:cs typeface="B Roya" pitchFamily="2" charset="-78"/>
            </a:endParaRPr>
          </a:p>
          <a:p>
            <a:r>
              <a:rPr lang="fa-IR" smtClean="0">
                <a:cs typeface="B Roya" pitchFamily="2" charset="-78"/>
              </a:rPr>
              <a:t> آلودگي هاي ناشي از داخل ساختمان(17 درصد)</a:t>
            </a:r>
            <a:endParaRPr lang="en-US" smtClean="0">
              <a:cs typeface="B Roya" pitchFamily="2" charset="-78"/>
            </a:endParaRPr>
          </a:p>
          <a:p>
            <a:r>
              <a:rPr lang="fa-IR" smtClean="0">
                <a:cs typeface="B Roya" pitchFamily="2" charset="-78"/>
              </a:rPr>
              <a:t>آلودگي ناشي از خارج ساختمان(11 درصد)</a:t>
            </a:r>
            <a:endParaRPr lang="en-US" smtClean="0">
              <a:cs typeface="B Roya" pitchFamily="2" charset="-78"/>
            </a:endParaRPr>
          </a:p>
          <a:p>
            <a:r>
              <a:rPr lang="fa-IR" smtClean="0">
                <a:cs typeface="B Roya" pitchFamily="2" charset="-78"/>
              </a:rPr>
              <a:t>آلودگي ميكروبي(5 درصد)</a:t>
            </a:r>
            <a:endParaRPr lang="en-US" smtClean="0">
              <a:cs typeface="B Roya" pitchFamily="2" charset="-78"/>
            </a:endParaRPr>
          </a:p>
          <a:p>
            <a:r>
              <a:rPr lang="fa-IR" smtClean="0">
                <a:cs typeface="B Roya" pitchFamily="2" charset="-78"/>
              </a:rPr>
              <a:t>آلودگي ناشي از مصالح ساختماني (3 درصد)</a:t>
            </a:r>
            <a:endParaRPr lang="en-US" smtClean="0">
              <a:cs typeface="B Roya" pitchFamily="2" charset="-78"/>
            </a:endParaRPr>
          </a:p>
          <a:p>
            <a:r>
              <a:rPr lang="fa-IR" smtClean="0">
                <a:cs typeface="B Roya" pitchFamily="2" charset="-78"/>
              </a:rPr>
              <a:t>بقيه موارد(12درصد)</a:t>
            </a:r>
            <a:endParaRPr lang="en-US" smtClean="0">
              <a:cs typeface="B Roya" pitchFamily="2" charset="-78"/>
            </a:endParaRPr>
          </a:p>
          <a:p>
            <a:pPr>
              <a:buFont typeface="Wingdings" pitchFamily="2" charset="2"/>
              <a:buNone/>
            </a:pPr>
            <a:endParaRPr lang="fa-IR" smtClean="0">
              <a:cs typeface="B Roya"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428625" y="357188"/>
            <a:ext cx="8501063" cy="1547812"/>
          </a:xfrm>
        </p:spPr>
        <p:txBody>
          <a:bodyPr/>
          <a:lstStyle/>
          <a:p>
            <a:r>
              <a:rPr lang="fa-IR" sz="3200" smtClean="0">
                <a:cs typeface="B Titr" pitchFamily="2" charset="-78"/>
              </a:rPr>
              <a:t>مهمترين آلاينده هاي منازل   </a:t>
            </a:r>
            <a:r>
              <a:rPr lang="en-US" sz="3200" smtClean="0">
                <a:cs typeface="B Titr" pitchFamily="2" charset="-78"/>
              </a:rPr>
              <a:t>		       	               </a:t>
            </a:r>
            <a:r>
              <a:rPr lang="en-US" sz="3200" smtClean="0">
                <a:latin typeface="Times New Roman" pitchFamily="18" charset="0"/>
                <a:cs typeface="Times New Roman" pitchFamily="18" charset="0"/>
              </a:rPr>
              <a:t>Indoor air pollutions</a:t>
            </a:r>
            <a:r>
              <a:rPr lang="en-US" sz="3200" smtClean="0">
                <a:cs typeface="B Titr" pitchFamily="2" charset="-78"/>
              </a:rPr>
              <a:t/>
            </a:r>
            <a:br>
              <a:rPr lang="en-US" sz="3200" smtClean="0">
                <a:cs typeface="B Titr" pitchFamily="2" charset="-78"/>
              </a:rPr>
            </a:br>
            <a:endParaRPr lang="fa-IR" sz="3200" smtClean="0">
              <a:cs typeface="B Titr" pitchFamily="2" charset="-78"/>
            </a:endParaRPr>
          </a:p>
        </p:txBody>
      </p:sp>
      <p:sp>
        <p:nvSpPr>
          <p:cNvPr id="68611" name="Content Placeholder 2"/>
          <p:cNvSpPr>
            <a:spLocks noGrp="1"/>
          </p:cNvSpPr>
          <p:nvPr>
            <p:ph idx="1"/>
          </p:nvPr>
        </p:nvSpPr>
        <p:spPr>
          <a:xfrm>
            <a:off x="714375" y="2362200"/>
            <a:ext cx="7816850" cy="3724275"/>
          </a:xfrm>
        </p:spPr>
        <p:txBody>
          <a:bodyPr/>
          <a:lstStyle/>
          <a:p>
            <a:pPr lvl="1"/>
            <a:r>
              <a:rPr lang="fa-IR" smtClean="0">
                <a:cs typeface="B Roya" pitchFamily="2" charset="-78"/>
              </a:rPr>
              <a:t>آلاينده هاي بيولوژيك</a:t>
            </a:r>
            <a:endParaRPr lang="en-US" smtClean="0">
              <a:cs typeface="B Roya" pitchFamily="2" charset="-78"/>
            </a:endParaRPr>
          </a:p>
          <a:p>
            <a:r>
              <a:rPr lang="fa-IR" sz="2400" smtClean="0">
                <a:cs typeface="B Roya" pitchFamily="2" charset="-78"/>
              </a:rPr>
              <a:t>باکتریها ،ویروسها،قارچها،گرده های گیاهان ،گردوغبار و ذرات ریز در هوای داخلی ساختمان مشاهده شده است.قارچها شامل اسپورها و مخمرها بوده که در حضور رطوبت زیاد تکثیر آنها افزایش می یابد.(بیشتر از 70 درصد وبعضی مواقع 60-45 درصد).</a:t>
            </a:r>
            <a:endParaRPr lang="en-US" sz="2400" smtClean="0">
              <a:cs typeface="B Roya" pitchFamily="2" charset="-78"/>
            </a:endParaRPr>
          </a:p>
          <a:p>
            <a:r>
              <a:rPr lang="fa-IR" sz="2400" smtClean="0">
                <a:cs typeface="B Roya" pitchFamily="2" charset="-78"/>
              </a:rPr>
              <a:t>گرده گیاهان و قارچها و دیگر آلرژنها اغلب به وسیله سیستم های تهویه،عایق سازی،ردیاب ها و درب و پنجره باز وارد ساختمان می شوند.منابع بیولوژیکی آلاینده ها شامل سیستم های تهویه مطبوع ،رطوبت سازها، کانالهای هوا،برجهای خنک کننده،گلها،درختان و گرده های گیاهی،ساکنین منازل و حیوانات خانگی می باشد.</a:t>
            </a:r>
            <a:endParaRPr lang="en-US" sz="2400" smtClean="0">
              <a:cs typeface="B Roya" pitchFamily="2" charset="-78"/>
            </a:endParaRPr>
          </a:p>
          <a:p>
            <a:endParaRPr lang="fa-IR" sz="2400" smtClean="0">
              <a:cs typeface="B Roya"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429125" y="762000"/>
            <a:ext cx="4257675" cy="1143000"/>
          </a:xfrm>
        </p:spPr>
        <p:txBody>
          <a:bodyPr/>
          <a:lstStyle/>
          <a:p>
            <a:pPr algn="r"/>
            <a:r>
              <a:rPr lang="fa-IR" smtClean="0">
                <a:cs typeface="B Titr" pitchFamily="2" charset="-78"/>
              </a:rPr>
              <a:t>آلاینده های شیمیایی</a:t>
            </a:r>
          </a:p>
        </p:txBody>
      </p:sp>
      <p:sp>
        <p:nvSpPr>
          <p:cNvPr id="69635" name="Content Placeholder 2"/>
          <p:cNvSpPr>
            <a:spLocks noGrp="1"/>
          </p:cNvSpPr>
          <p:nvPr>
            <p:ph idx="1"/>
          </p:nvPr>
        </p:nvSpPr>
        <p:spPr/>
        <p:txBody>
          <a:bodyPr/>
          <a:lstStyle/>
          <a:p>
            <a:r>
              <a:rPr lang="fa-IR" sz="1800" b="1" smtClean="0"/>
              <a:t>سرب</a:t>
            </a:r>
            <a:endParaRPr lang="en-US" sz="1800" smtClean="0"/>
          </a:p>
          <a:p>
            <a:r>
              <a:rPr lang="fa-IR" sz="1800" smtClean="0"/>
              <a:t>سرب در استخوان ،خون و بافت ها تجمع کرده و باعث مسمومیت می شود.همچنین سرب در ادرار نیز مشاهده شده است.در بسیاری از موارد باعث عقب ماندگی ذهنی،نابینایی،بیماریهای مزمن کلیوی،خستگی ،کم خونی،گاستروانتریت،ضعف عضلانی ،تغییرات رفتاری،افزایش فشار خون،نقص عضو و بیماریهای دیگر می شود.مسمومیت سرب مرتبط با کودکان که در منازل قدیمی و زیر استاندارد زندگی می کردند به قبل از 1950 برمی گردد که کودکان رنگهای سربی روی وسایل چوبی و رنگهای پوسته پوسته شده و ورقه شده روی دیوار و دیگر سطوح را می خوردند. حذف رنگهای با پایه سربی کار ارزشمندی جهت محافظت کودکان ،بزرگسالان و کارگرانی که در معرض استنشاق و فیوم های سرب بود.به هرحال دیگر منابع سرب که در ذیل بحث شده اند عامل اصلی افزایش سطح سرب خون می باشند.</a:t>
            </a:r>
            <a:endParaRPr lang="en-US" sz="1800" smtClean="0"/>
          </a:p>
          <a:p>
            <a:r>
              <a:rPr lang="fa-IR" sz="1800" smtClean="0"/>
              <a:t>منابع دیگر سرب فیوم های سرب و خاکسترهای تولید شده در صنایع باتری سازی و تعمیر باتری،تترااتیل سرب افزوده شده به بنزین می باشد.</a:t>
            </a:r>
            <a:endParaRPr lang="en-US" sz="1800" smtClean="0"/>
          </a:p>
          <a:p>
            <a:endParaRPr lang="fa-IR" sz="18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357688" y="762000"/>
            <a:ext cx="4329112" cy="1143000"/>
          </a:xfrm>
        </p:spPr>
        <p:txBody>
          <a:bodyPr/>
          <a:lstStyle/>
          <a:p>
            <a:pPr algn="r"/>
            <a:r>
              <a:rPr lang="fa-IR" smtClean="0">
                <a:cs typeface="B Titr" pitchFamily="2" charset="-78"/>
              </a:rPr>
              <a:t>آلاینده های شیمیایی</a:t>
            </a:r>
          </a:p>
        </p:txBody>
      </p:sp>
      <p:sp>
        <p:nvSpPr>
          <p:cNvPr id="70659" name="Content Placeholder 2"/>
          <p:cNvSpPr>
            <a:spLocks noGrp="1"/>
          </p:cNvSpPr>
          <p:nvPr>
            <p:ph idx="1"/>
          </p:nvPr>
        </p:nvSpPr>
        <p:spPr/>
        <p:txBody>
          <a:bodyPr/>
          <a:lstStyle/>
          <a:p>
            <a:r>
              <a:rPr lang="fa-IR" sz="2400" smtClean="0">
                <a:cs typeface="B Roya" pitchFamily="2" charset="-78"/>
              </a:rPr>
              <a:t>مونوكسيد كربن گازی بی رنگ ، بی بو و بی مزه است.آن از احتراق ناقص سوختهای کربنی تولید می شود.وسایل گرم کننده داخل منازل مهمترین پتانسیل تولید آن را دارند.سیگار نیز منبع مهم مونوكسيد كربن می باشد که توسط افراد سیگاری در داخل منازل تولید می شود.</a:t>
            </a:r>
            <a:endParaRPr lang="en-US" sz="2400" smtClean="0">
              <a:cs typeface="B Roya" pitchFamily="2" charset="-78"/>
            </a:endParaRPr>
          </a:p>
          <a:p>
            <a:r>
              <a:rPr lang="fa-IR" sz="2400" smtClean="0">
                <a:cs typeface="B Roya" pitchFamily="2" charset="-78"/>
              </a:rPr>
              <a:t>آموزش عمومی و مراقبت پزشکی ،استانداردهای کاربردی و اعمال کد ساختمانی می تواند در معرض قرارگرفتن را کاهش دهد و از مرگ ناشی از مسمومیت مونوكسيد كربن جلوگیری کند.منازل موجود در نواحی پایین از نظر اقتصادی- اجتماعی می تواند بیشترین سطح مونوكسيد كربن را داشته باشد.</a:t>
            </a:r>
            <a:endParaRPr lang="en-US" sz="2400" smtClean="0">
              <a:cs typeface="B Roya" pitchFamily="2" charset="-78"/>
            </a:endParaRPr>
          </a:p>
          <a:p>
            <a:endParaRPr lang="fa-IR" sz="2400" smtClean="0">
              <a:cs typeface="B Roya"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4357688" y="762000"/>
            <a:ext cx="4329112" cy="1143000"/>
          </a:xfrm>
        </p:spPr>
        <p:txBody>
          <a:bodyPr/>
          <a:lstStyle/>
          <a:p>
            <a:pPr algn="r"/>
            <a:r>
              <a:rPr lang="fa-IR" smtClean="0">
                <a:cs typeface="B Titr" pitchFamily="2" charset="-78"/>
              </a:rPr>
              <a:t>آلاینده های شیمیایی</a:t>
            </a:r>
          </a:p>
        </p:txBody>
      </p:sp>
      <p:sp>
        <p:nvSpPr>
          <p:cNvPr id="71683" name="Content Placeholder 2"/>
          <p:cNvSpPr>
            <a:spLocks noGrp="1"/>
          </p:cNvSpPr>
          <p:nvPr>
            <p:ph idx="1"/>
          </p:nvPr>
        </p:nvSpPr>
        <p:spPr>
          <a:xfrm>
            <a:off x="838200" y="2286000"/>
            <a:ext cx="7693025" cy="4214813"/>
          </a:xfrm>
        </p:spPr>
        <p:txBody>
          <a:bodyPr/>
          <a:lstStyle/>
          <a:p>
            <a:r>
              <a:rPr lang="fa-IR" sz="2400" b="1" smtClean="0">
                <a:cs typeface="B Roya" pitchFamily="2" charset="-78"/>
              </a:rPr>
              <a:t>رادون </a:t>
            </a:r>
            <a:r>
              <a:rPr lang="fa-IR" sz="2400" smtClean="0">
                <a:cs typeface="B Roya" pitchFamily="2" charset="-78"/>
              </a:rPr>
              <a:t>گازی بی رنگ ، بی بو و بی مزه می باشد که از نظر شیمیایی بی اثر و رادیواکتیو می باشد.در اثر تجزیه رادیوم از اورانیوم در اکثر خاکها و سنگها آزاد می شود.آن به طور طبیعی در خاک ،آبهای زیرزمینی و هوا وجود دارد.آن در درجه حرارت</a:t>
            </a:r>
            <a:r>
              <a:rPr lang="en-US" sz="2400" smtClean="0">
                <a:cs typeface="B Roya" pitchFamily="2" charset="-78"/>
              </a:rPr>
              <a:t>F  </a:t>
            </a:r>
            <a:r>
              <a:rPr lang="fa-IR" sz="2400" baseline="30000" smtClean="0">
                <a:cs typeface="B Roya" pitchFamily="2" charset="-78"/>
              </a:rPr>
              <a:t>o</a:t>
            </a:r>
            <a:r>
              <a:rPr lang="fa-IR" sz="2400" smtClean="0">
                <a:cs typeface="B Roya" pitchFamily="2" charset="-78"/>
              </a:rPr>
              <a:t>50 (10 درجه سانتیگراد) 60 برابر بیشتر از اکسیژن در آب حل می گردد.رادون دارای نیمه عمر 8/3 روز می باشد.توریوم ،یکی از محصولات تجزیه اورانیوم، نیز رادون منتشر می کند.رادون و محصولات منتشر کننده آلفا (خصوصاً پلوتونیوم) به طور بیولوژیکی قسمت عمده تابش زمینه طبیعی را شامل می شوند.موادی که بتا و گاما ساطع می کنند این اهمیت را ندارند.</a:t>
            </a:r>
            <a:endParaRPr lang="en-US" sz="2400" smtClean="0">
              <a:cs typeface="B Roya" pitchFamily="2" charset="-78"/>
            </a:endParaRPr>
          </a:p>
          <a:p>
            <a:r>
              <a:rPr lang="fa-IR" sz="2400" smtClean="0">
                <a:cs typeface="B Roya" pitchFamily="2" charset="-78"/>
              </a:rPr>
              <a:t>خطر مرتبط با رادون بستگی به غلظت و زمان تماس دارد.رادون نباید در هوای داخل ساختمان از 2 تا 5 پیکوکوری بر لیتر تجاوز کند.</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4357688" y="762000"/>
            <a:ext cx="4329112" cy="1143000"/>
          </a:xfrm>
        </p:spPr>
        <p:txBody>
          <a:bodyPr/>
          <a:lstStyle/>
          <a:p>
            <a:pPr algn="r"/>
            <a:r>
              <a:rPr lang="fa-IR" smtClean="0">
                <a:cs typeface="B Titr" pitchFamily="2" charset="-78"/>
              </a:rPr>
              <a:t>آلاینده های شیمیایی</a:t>
            </a:r>
          </a:p>
        </p:txBody>
      </p:sp>
      <p:sp>
        <p:nvSpPr>
          <p:cNvPr id="72707" name="Content Placeholder 2"/>
          <p:cNvSpPr>
            <a:spLocks noGrp="1"/>
          </p:cNvSpPr>
          <p:nvPr>
            <p:ph idx="1"/>
          </p:nvPr>
        </p:nvSpPr>
        <p:spPr>
          <a:xfrm>
            <a:off x="838200" y="2362200"/>
            <a:ext cx="7693025" cy="4210050"/>
          </a:xfrm>
        </p:spPr>
        <p:txBody>
          <a:bodyPr/>
          <a:lstStyle/>
          <a:p>
            <a:r>
              <a:rPr lang="fa-IR" sz="2000" smtClean="0">
                <a:cs typeface="B Roya" pitchFamily="2" charset="-78"/>
              </a:rPr>
              <a:t>فرمالدئید گازی بی رنگ می باشد که ممکن است سبب ناراحتی و درماتیت تماسی داخل ساختمان گردد.بوی آن در غلظت </a:t>
            </a:r>
            <a:r>
              <a:rPr lang="en-US" sz="2000" smtClean="0">
                <a:cs typeface="B Roya" pitchFamily="2" charset="-78"/>
              </a:rPr>
              <a:t>ppm</a:t>
            </a:r>
            <a:r>
              <a:rPr lang="fa-IR" sz="2000" smtClean="0">
                <a:cs typeface="B Roya" pitchFamily="2" charset="-78"/>
              </a:rPr>
              <a:t> 1 قابل تشخیص است.تماس1تا </a:t>
            </a:r>
            <a:r>
              <a:rPr lang="en-US" sz="2000" smtClean="0">
                <a:cs typeface="B Roya" pitchFamily="2" charset="-78"/>
              </a:rPr>
              <a:t> ppm</a:t>
            </a:r>
            <a:r>
              <a:rPr lang="fa-IR" sz="2000" smtClean="0">
                <a:cs typeface="B Roya" pitchFamily="2" charset="-78"/>
              </a:rPr>
              <a:t>5یا کمتر می تواند سبب سوختگی چشم هاو تحریک مجاری فوقانی تنفسی گردد.در غلظت </a:t>
            </a:r>
            <a:r>
              <a:rPr lang="en-US" sz="2000" smtClean="0">
                <a:cs typeface="B Roya" pitchFamily="2" charset="-78"/>
              </a:rPr>
              <a:t>ppm</a:t>
            </a:r>
            <a:r>
              <a:rPr lang="fa-IR" sz="2000" smtClean="0">
                <a:cs typeface="B Roya" pitchFamily="2" charset="-78"/>
              </a:rPr>
              <a:t> 7 /2 -3 /0 سبب اختلال در خواب و همچنین تحریک افراد می گردد.تماس در غلظت </a:t>
            </a:r>
            <a:r>
              <a:rPr lang="en-US" sz="2000" smtClean="0">
                <a:cs typeface="B Roya" pitchFamily="2" charset="-78"/>
              </a:rPr>
              <a:t>ppm</a:t>
            </a:r>
            <a:r>
              <a:rPr lang="fa-IR" sz="2000" smtClean="0">
                <a:cs typeface="B Roya" pitchFamily="2" charset="-78"/>
              </a:rPr>
              <a:t> 20-10سبب سرفه ،گرفتگی قفسه سینه،احساس فشار در سرو تپش قلب می شود.تماس های </a:t>
            </a:r>
            <a:r>
              <a:rPr lang="en-US" sz="2000" smtClean="0">
                <a:cs typeface="B Roya" pitchFamily="2" charset="-78"/>
              </a:rPr>
              <a:t>ppm</a:t>
            </a:r>
            <a:r>
              <a:rPr lang="fa-IR" sz="2000" smtClean="0">
                <a:cs typeface="B Roya" pitchFamily="2" charset="-78"/>
              </a:rPr>
              <a:t> 100-50 و بیشتر می تواند آسیب های جدی از جمله ادم ریوی ، پنومونی و احتمال مرگ در غلظت بیش از </a:t>
            </a:r>
            <a:r>
              <a:rPr lang="en-US" sz="2000" smtClean="0">
                <a:cs typeface="B Roya" pitchFamily="2" charset="-78"/>
              </a:rPr>
              <a:t>ppm</a:t>
            </a:r>
            <a:r>
              <a:rPr lang="fa-IR" sz="2000" smtClean="0">
                <a:cs typeface="B Roya" pitchFamily="2" charset="-78"/>
              </a:rPr>
              <a:t> 100 شود.</a:t>
            </a:r>
            <a:endParaRPr lang="en-US" sz="2000" smtClean="0">
              <a:cs typeface="B Roya" pitchFamily="2" charset="-78"/>
            </a:endParaRPr>
          </a:p>
          <a:p>
            <a:r>
              <a:rPr lang="fa-IR" sz="2000" smtClean="0">
                <a:cs typeface="B Roya" pitchFamily="2" charset="-78"/>
              </a:rPr>
              <a:t>منابع فرمالدئید در منازل رزین ها ، چسب ها،چوب ها، فرمالدئید اوره جهت عایق کاری، پارچه های فشرده،عطرها،داروها، گندزداها و مواد آرایشی به علاوه مواد شیمیایی استفاده شده در آزمایشگاههای پاتولوژی و آناتومی و کارخانجات اتومبیل سازی ،کاغذ و تجهیزات الکتریکی می باشد.</a:t>
            </a:r>
            <a:endParaRPr lang="en-US" sz="2000" smtClean="0">
              <a:cs typeface="B Roya" pitchFamily="2" charset="-78"/>
            </a:endParaRPr>
          </a:p>
          <a:p>
            <a:r>
              <a:rPr lang="fa-IR" sz="2000" smtClean="0">
                <a:cs typeface="B Roya" pitchFamily="2" charset="-78"/>
              </a:rPr>
              <a:t>اداره بهداشت و ایمنی شغلی برای زمان 8 ساعت متوسط تماس شغلی را از </a:t>
            </a:r>
            <a:r>
              <a:rPr lang="en-US" sz="2000" smtClean="0">
                <a:cs typeface="B Roya" pitchFamily="2" charset="-78"/>
              </a:rPr>
              <a:t>ppm</a:t>
            </a:r>
            <a:r>
              <a:rPr lang="fa-IR" sz="2000" smtClean="0">
                <a:cs typeface="B Roya" pitchFamily="2" charset="-78"/>
              </a:rPr>
              <a:t> 3 به </a:t>
            </a:r>
            <a:r>
              <a:rPr lang="en-US" sz="2000" smtClean="0">
                <a:cs typeface="B Roya" pitchFamily="2" charset="-78"/>
              </a:rPr>
              <a:t>ppm</a:t>
            </a:r>
            <a:r>
              <a:rPr lang="fa-IR" sz="2000" smtClean="0">
                <a:cs typeface="B Roya" pitchFamily="2" charset="-78"/>
              </a:rPr>
              <a:t>1 با ماکزییم تماس کوتاه مدت </a:t>
            </a:r>
            <a:r>
              <a:rPr lang="en-US" sz="2000" smtClean="0">
                <a:cs typeface="B Roya" pitchFamily="2" charset="-78"/>
              </a:rPr>
              <a:t>ppm</a:t>
            </a:r>
            <a:r>
              <a:rPr lang="fa-IR" sz="2000" smtClean="0">
                <a:cs typeface="B Roya" pitchFamily="2" charset="-78"/>
              </a:rPr>
              <a:t>2 برای مدت 15 دقیقه کاهش داده است</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4357688" y="762000"/>
            <a:ext cx="4329112" cy="1143000"/>
          </a:xfrm>
        </p:spPr>
        <p:txBody>
          <a:bodyPr/>
          <a:lstStyle/>
          <a:p>
            <a:pPr algn="r"/>
            <a:r>
              <a:rPr lang="fa-IR" smtClean="0">
                <a:cs typeface="B Titr" pitchFamily="2" charset="-78"/>
              </a:rPr>
              <a:t>آلاینده های شیمیایی</a:t>
            </a:r>
          </a:p>
        </p:txBody>
      </p:sp>
      <p:sp>
        <p:nvSpPr>
          <p:cNvPr id="73731" name="Content Placeholder 2"/>
          <p:cNvSpPr>
            <a:spLocks noGrp="1"/>
          </p:cNvSpPr>
          <p:nvPr>
            <p:ph idx="1"/>
          </p:nvPr>
        </p:nvSpPr>
        <p:spPr>
          <a:xfrm>
            <a:off x="838200" y="2362200"/>
            <a:ext cx="7693025" cy="4138613"/>
          </a:xfrm>
        </p:spPr>
        <p:txBody>
          <a:bodyPr/>
          <a:lstStyle/>
          <a:p>
            <a:r>
              <a:rPr lang="fa-IR" sz="2400" dirty="0" smtClean="0">
                <a:cs typeface="B Roya" pitchFamily="2" charset="-78"/>
              </a:rPr>
              <a:t>دود تنباکو شامل سوسپانسیون ذرات 01 /0 تا 1 میکرومتر باقیمانده از احتراق تنباکو و گازهای خطرناک چون مونوکسید کربن می باشد. تماس غیرارادی طولانی مدت با دود سیگار ،همچنین بی اراده بودن نسب به کشیدن سیگار خطر ابتلا به سرطان ریه را افزایش می دهد.به علاوه بیماریهای تنفسی در کودکانی که والدین آنها سیگاری هستند نسبت به کودکانی که والدین آنها سیگاری نیستند بیشتر است.</a:t>
            </a:r>
          </a:p>
          <a:p>
            <a:r>
              <a:rPr lang="fa-IR" sz="2400" dirty="0" smtClean="0">
                <a:cs typeface="B Roya" pitchFamily="2" charset="-78"/>
              </a:rPr>
              <a:t>برای دستیابی به کیفیت مطلوب هوای داخل ساختمان میزان تهویه ی بیشتر از 5 برابر در نواحی با دود سیگار پیشنهاد شده است.در ادارات جاییکه افراد سیگاری وجود دارند حداقل </a:t>
            </a:r>
            <a:r>
              <a:rPr lang="en-US" sz="2400" dirty="0" smtClean="0">
                <a:cs typeface="B Roya" pitchFamily="2" charset="-78"/>
              </a:rPr>
              <a:t>ft</a:t>
            </a:r>
            <a:r>
              <a:rPr lang="en-US" sz="2400" baseline="30000" dirty="0" smtClean="0">
                <a:cs typeface="B Roya" pitchFamily="2" charset="-78"/>
              </a:rPr>
              <a:t>3</a:t>
            </a:r>
            <a:r>
              <a:rPr lang="en-US" sz="2400" dirty="0" smtClean="0">
                <a:cs typeface="B Roya" pitchFamily="2" charset="-78"/>
              </a:rPr>
              <a:t>/min</a:t>
            </a:r>
            <a:r>
              <a:rPr lang="fa-IR" sz="2400" dirty="0" smtClean="0">
                <a:cs typeface="B Roya" pitchFamily="2" charset="-78"/>
              </a:rPr>
              <a:t> 20 برای هر نفر هوای تمیز باید فراهم شود.این میزان برای نواحی که افراد سیگاری ساکن نیستند حداقل</a:t>
            </a:r>
            <a:r>
              <a:rPr lang="en-US" sz="2400" dirty="0" smtClean="0">
                <a:cs typeface="B Roya" pitchFamily="2" charset="-78"/>
              </a:rPr>
              <a:t> ft</a:t>
            </a:r>
            <a:r>
              <a:rPr lang="en-US" sz="2400" baseline="30000" dirty="0" smtClean="0">
                <a:cs typeface="B Roya" pitchFamily="2" charset="-78"/>
              </a:rPr>
              <a:t>3</a:t>
            </a:r>
            <a:r>
              <a:rPr lang="en-US" sz="2400" dirty="0" smtClean="0">
                <a:cs typeface="B Roya" pitchFamily="2" charset="-78"/>
              </a:rPr>
              <a:t>/min</a:t>
            </a:r>
            <a:r>
              <a:rPr lang="fa-IR" sz="2400" dirty="0" smtClean="0">
                <a:cs typeface="B Roya" pitchFamily="2" charset="-78"/>
              </a:rPr>
              <a:t>5 باید فراهم گردد.</a:t>
            </a:r>
            <a:endParaRPr lang="en-US" sz="2400" dirty="0" smtClean="0">
              <a:cs typeface="B Roya"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6357938" y="762000"/>
            <a:ext cx="2328862" cy="1143000"/>
          </a:xfrm>
        </p:spPr>
        <p:txBody>
          <a:bodyPr/>
          <a:lstStyle/>
          <a:p>
            <a:pPr algn="r"/>
            <a:r>
              <a:rPr lang="fa-IR" smtClean="0">
                <a:cs typeface="B Titr" pitchFamily="2" charset="-78"/>
              </a:rPr>
              <a:t>تهويه</a:t>
            </a:r>
          </a:p>
        </p:txBody>
      </p:sp>
      <p:sp>
        <p:nvSpPr>
          <p:cNvPr id="74755" name="Content Placeholder 2"/>
          <p:cNvSpPr>
            <a:spLocks noGrp="1"/>
          </p:cNvSpPr>
          <p:nvPr>
            <p:ph idx="1"/>
          </p:nvPr>
        </p:nvSpPr>
        <p:spPr/>
        <p:txBody>
          <a:bodyPr/>
          <a:lstStyle/>
          <a:p>
            <a:r>
              <a:rPr lang="fa-IR" smtClean="0">
                <a:cs typeface="B Roya" pitchFamily="2" charset="-78"/>
              </a:rPr>
              <a:t>يكي از اصول مهم و بهداشتي مي باشد.هواي داخل ساختمان بايد عاري از بوهاي نامطبوع ،مقادير غيربهداشتي ميكروارگانيسم ها ،آلرژيها و آلاينده هاي شيميايي باشد.طراحي تهويه بايد طوري باشد تا از تغييرات زياد درجه حرارت ،ايجاد ناراحتي  و عدم آسايش جلوگيري نمايد(مقدار هواي تازه مورد نياز براي هر فرد در دقيقه 283 ليتر مي باشد).</a:t>
            </a:r>
            <a:endParaRPr lang="en-US" smtClean="0">
              <a:cs typeface="B Roya" pitchFamily="2" charset="-78"/>
            </a:endParaRPr>
          </a:p>
          <a:p>
            <a:r>
              <a:rPr lang="fa-IR" smtClean="0">
                <a:cs typeface="B Roya" pitchFamily="2" charset="-78"/>
              </a:rPr>
              <a:t>بنا به تعريف تهويه ،تهيه هواي تازه با درجه حرارت مناسب براي از بين بردن بو و آلودگي هاي هوا مي باشد.</a:t>
            </a:r>
            <a:endParaRPr lang="en-US" smtClean="0">
              <a:cs typeface="B Roya" pitchFamily="2" charset="-78"/>
            </a:endParaRPr>
          </a:p>
          <a:p>
            <a:endParaRPr lang="fa-IR" smtClean="0">
              <a:cs typeface="B Roya" pitchFamily="2" charset="-7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algn="r"/>
            <a:r>
              <a:rPr lang="fa-IR" sz="2000" smtClean="0">
                <a:solidFill>
                  <a:schemeClr val="tx1"/>
                </a:solidFill>
                <a:cs typeface="B Roya" pitchFamily="2" charset="-78"/>
              </a:rPr>
              <a:t>تهويه مطبوع: عبارت است از سيستمي براي ايجاد جريان هوايي كه داراي درجه حرارت مناسب باشد و عوامل شيميايي،فيزيكي و بيولوژيكي آن كنترل شود. </a:t>
            </a:r>
            <a:r>
              <a:rPr lang="en-US" sz="2000" smtClean="0">
                <a:solidFill>
                  <a:schemeClr val="tx1"/>
                </a:solidFill>
                <a:cs typeface="B Roya" pitchFamily="2" charset="-78"/>
              </a:rPr>
              <a:t/>
            </a:r>
            <a:br>
              <a:rPr lang="en-US" sz="2000" smtClean="0">
                <a:solidFill>
                  <a:schemeClr val="tx1"/>
                </a:solidFill>
                <a:cs typeface="B Roya" pitchFamily="2" charset="-78"/>
              </a:rPr>
            </a:br>
            <a:endParaRPr lang="fa-IR" sz="2000" smtClean="0">
              <a:cs typeface="B Roya" pitchFamily="2" charset="-78"/>
            </a:endParaRPr>
          </a:p>
        </p:txBody>
      </p:sp>
      <p:sp>
        <p:nvSpPr>
          <p:cNvPr id="75779" name="Content Placeholder 2"/>
          <p:cNvSpPr>
            <a:spLocks noGrp="1"/>
          </p:cNvSpPr>
          <p:nvPr>
            <p:ph idx="1"/>
          </p:nvPr>
        </p:nvSpPr>
        <p:spPr>
          <a:xfrm>
            <a:off x="838200" y="2362200"/>
            <a:ext cx="7734300" cy="4067175"/>
          </a:xfrm>
        </p:spPr>
        <p:txBody>
          <a:bodyPr/>
          <a:lstStyle/>
          <a:p>
            <a:r>
              <a:rPr lang="fa-IR" sz="2000" smtClean="0">
                <a:cs typeface="B Titr" pitchFamily="2" charset="-78"/>
              </a:rPr>
              <a:t>انواع تهويه</a:t>
            </a:r>
            <a:endParaRPr lang="en-US" sz="2000" smtClean="0">
              <a:cs typeface="B Titr" pitchFamily="2" charset="-78"/>
            </a:endParaRPr>
          </a:p>
          <a:p>
            <a:r>
              <a:rPr lang="fa-IR" sz="2000" smtClean="0">
                <a:cs typeface="B Roya" pitchFamily="2" charset="-78"/>
              </a:rPr>
              <a:t>1- تهويه طبيعي</a:t>
            </a:r>
            <a:endParaRPr lang="en-US" sz="2000" smtClean="0">
              <a:cs typeface="B Roya" pitchFamily="2" charset="-78"/>
            </a:endParaRPr>
          </a:p>
          <a:p>
            <a:r>
              <a:rPr lang="fa-IR" sz="2000" smtClean="0">
                <a:cs typeface="B Roya" pitchFamily="2" charset="-78"/>
              </a:rPr>
              <a:t>حداقل ميزان هواي تازه قابل قبول به ازاي هر نفر ساكن در اتاق حداقل5 فوت مكعب در دقيقه مي باشد،در حاليكه اين رقم در مورد اتاق هايي كه سيگاركشيدن آزاد يا مكانهايي كه انجام فعاليت هاي آلوده ساز مجاز است،بايد به 20-15 فوت مكعب در دقيقه افزايش داده شود.</a:t>
            </a:r>
            <a:endParaRPr lang="en-US" sz="2000" smtClean="0">
              <a:cs typeface="B Roya" pitchFamily="2" charset="-78"/>
            </a:endParaRPr>
          </a:p>
          <a:p>
            <a:r>
              <a:rPr lang="fa-IR" sz="2000" smtClean="0">
                <a:cs typeface="B Roya" pitchFamily="2" charset="-78"/>
              </a:rPr>
              <a:t>از ميزان </a:t>
            </a:r>
            <a:r>
              <a:rPr lang="en-US" sz="2000" smtClean="0">
                <a:cs typeface="B Roya" pitchFamily="2" charset="-78"/>
              </a:rPr>
              <a:t>CO</a:t>
            </a:r>
            <a:r>
              <a:rPr lang="en-US" sz="2000" baseline="-25000" smtClean="0">
                <a:cs typeface="B Roya" pitchFamily="2" charset="-78"/>
              </a:rPr>
              <a:t>2</a:t>
            </a:r>
            <a:r>
              <a:rPr lang="en-US" sz="2000" smtClean="0">
                <a:cs typeface="B Roya" pitchFamily="2" charset="-78"/>
              </a:rPr>
              <a:t> </a:t>
            </a:r>
            <a:r>
              <a:rPr lang="fa-IR" sz="2000" smtClean="0">
                <a:cs typeface="B Roya" pitchFamily="2" charset="-78"/>
              </a:rPr>
              <a:t> موجود در هواي داخلي مي توان به مشكل آلودگي هواي داخلي پي برد.اگر غلظت </a:t>
            </a:r>
            <a:r>
              <a:rPr lang="en-US" sz="2000" smtClean="0">
                <a:cs typeface="B Roya" pitchFamily="2" charset="-78"/>
              </a:rPr>
              <a:t>CO</a:t>
            </a:r>
            <a:r>
              <a:rPr lang="en-US" sz="2000" baseline="-25000" smtClean="0">
                <a:cs typeface="B Roya" pitchFamily="2" charset="-78"/>
              </a:rPr>
              <a:t>2 </a:t>
            </a:r>
            <a:r>
              <a:rPr lang="fa-IR" sz="2000" smtClean="0">
                <a:cs typeface="B Roya" pitchFamily="2" charset="-78"/>
              </a:rPr>
              <a:t>كمتر از 600 پي پي ام بود و دما و رطوبت در حد راحتي باشد،نارضايتي از كيفيت هوا به حداقل مي رسد. غلظت ايده آل </a:t>
            </a:r>
            <a:r>
              <a:rPr lang="en-US" sz="2000" smtClean="0">
                <a:cs typeface="B Roya" pitchFamily="2" charset="-78"/>
              </a:rPr>
              <a:t>CO</a:t>
            </a:r>
            <a:r>
              <a:rPr lang="en-US" sz="2000" baseline="-25000" smtClean="0">
                <a:cs typeface="B Roya" pitchFamily="2" charset="-78"/>
              </a:rPr>
              <a:t>2 </a:t>
            </a:r>
            <a:r>
              <a:rPr lang="fa-IR" sz="2000" smtClean="0">
                <a:cs typeface="B Roya" pitchFamily="2" charset="-78"/>
              </a:rPr>
              <a:t>در هواي داخلي 350-250 پي پي ام مي باشد.در حالت عادي 1 تا 2 بار جابجايي هوا در هر ساعت از طريق درب و پنجره و شكاف ها و روزنه هاي موجود در ديوار و سقف صورت ميگيرد.اما با كاربرد روشهاي بهينه سازي در مصرف انرژي ميزان جابجايي تا 50 درصد يا بيشتر كاهش مي يابد.</a:t>
            </a:r>
            <a:endParaRPr lang="en-US" sz="2000" smtClean="0">
              <a:cs typeface="B Roya" pitchFamily="2" charset="-78"/>
            </a:endParaRPr>
          </a:p>
          <a:p>
            <a:endParaRPr lang="en-US" sz="2000" smtClean="0">
              <a:cs typeface="B Roya" pitchFamily="2" charset="-78"/>
            </a:endParaRPr>
          </a:p>
          <a:p>
            <a:endParaRPr lang="fa-IR" sz="200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4500563" y="785813"/>
            <a:ext cx="4310062" cy="1143000"/>
          </a:xfrm>
        </p:spPr>
        <p:txBody>
          <a:bodyPr/>
          <a:lstStyle/>
          <a:p>
            <a:r>
              <a:rPr lang="fa-IR" sz="3200" smtClean="0">
                <a:cs typeface="B Titr" pitchFamily="2" charset="-78"/>
              </a:rPr>
              <a:t>انواع تهويه</a:t>
            </a:r>
            <a:r>
              <a:rPr lang="en-US" sz="3200" smtClean="0">
                <a:cs typeface="B Titr" pitchFamily="2" charset="-78"/>
              </a:rPr>
              <a:t> : </a:t>
            </a:r>
            <a:r>
              <a:rPr lang="fa-IR" sz="3200" smtClean="0">
                <a:cs typeface="B Titr" pitchFamily="2" charset="-78"/>
              </a:rPr>
              <a:t>تهويه مصنوعي </a:t>
            </a:r>
            <a:r>
              <a:rPr lang="en-US" sz="3200" smtClean="0">
                <a:cs typeface="B Titr" pitchFamily="2" charset="-78"/>
              </a:rPr>
              <a:t/>
            </a:r>
            <a:br>
              <a:rPr lang="en-US" sz="3200" smtClean="0">
                <a:cs typeface="B Titr" pitchFamily="2" charset="-78"/>
              </a:rPr>
            </a:br>
            <a:endParaRPr lang="fa-IR" sz="3200" smtClean="0">
              <a:cs typeface="B Titr" pitchFamily="2" charset="-78"/>
            </a:endParaRPr>
          </a:p>
        </p:txBody>
      </p:sp>
      <p:sp>
        <p:nvSpPr>
          <p:cNvPr id="76803" name="Content Placeholder 2"/>
          <p:cNvSpPr>
            <a:spLocks noGrp="1"/>
          </p:cNvSpPr>
          <p:nvPr>
            <p:ph idx="1"/>
          </p:nvPr>
        </p:nvSpPr>
        <p:spPr>
          <a:xfrm>
            <a:off x="785813" y="2214563"/>
            <a:ext cx="8072437" cy="4286250"/>
          </a:xfrm>
        </p:spPr>
        <p:txBody>
          <a:bodyPr/>
          <a:lstStyle/>
          <a:p>
            <a:r>
              <a:rPr lang="fa-IR" sz="2000" smtClean="0">
                <a:cs typeface="B Roya" pitchFamily="2" charset="-78"/>
              </a:rPr>
              <a:t>الف) مكشي ياسيستم خلا</a:t>
            </a:r>
            <a:endParaRPr lang="en-US" sz="2000" smtClean="0">
              <a:cs typeface="B Roya" pitchFamily="2" charset="-78"/>
            </a:endParaRPr>
          </a:p>
          <a:p>
            <a:r>
              <a:rPr lang="fa-IR" sz="2000" smtClean="0">
                <a:cs typeface="B Roya" pitchFamily="2" charset="-78"/>
              </a:rPr>
              <a:t>در اين روش هوا توسط بادبزن مكيده و به بيرون اتاق رانده مي شوند.در نتيجه فشار هوا در اتاق كاهش يافته و به علت اين كمبود فشار ، هوا از در و پنجره وارد مي گردد.از اين روش در تهويه آشپزخانه و توالت استفاده مي شود.</a:t>
            </a:r>
            <a:endParaRPr lang="en-US" sz="2000" smtClean="0">
              <a:cs typeface="B Roya" pitchFamily="2" charset="-78"/>
            </a:endParaRPr>
          </a:p>
          <a:p>
            <a:r>
              <a:rPr lang="fa-IR" sz="2000" smtClean="0">
                <a:cs typeface="B Roya" pitchFamily="2" charset="-78"/>
              </a:rPr>
              <a:t>ب)تهويه دمشي يا سيستم پرفشار </a:t>
            </a:r>
            <a:endParaRPr lang="en-US" sz="2000" smtClean="0">
              <a:cs typeface="B Roya" pitchFamily="2" charset="-78"/>
            </a:endParaRPr>
          </a:p>
          <a:p>
            <a:r>
              <a:rPr lang="fa-IR" sz="2000" smtClean="0">
                <a:cs typeface="B Roya" pitchFamily="2" charset="-78"/>
              </a:rPr>
              <a:t>در اين روش هوا توسط بادبزن از خارج به داخل فرستاده مي شود و درنتيجه فشار بخار نسبت به بيرون ،مثبت مي شود و اين اختلاف فشار ، هواي آلوده را از طريق درها و پنجره ها و درزها به بيرون مي راتد.</a:t>
            </a:r>
            <a:endParaRPr lang="en-US" sz="2000" smtClean="0">
              <a:cs typeface="B Roya" pitchFamily="2" charset="-78"/>
            </a:endParaRPr>
          </a:p>
          <a:p>
            <a:r>
              <a:rPr lang="fa-IR" sz="2000" smtClean="0">
                <a:cs typeface="B Roya" pitchFamily="2" charset="-78"/>
              </a:rPr>
              <a:t>ج) تهويه مطبوع </a:t>
            </a:r>
            <a:endParaRPr lang="en-US" sz="2000" smtClean="0">
              <a:cs typeface="B Roya" pitchFamily="2" charset="-78"/>
            </a:endParaRPr>
          </a:p>
          <a:p>
            <a:r>
              <a:rPr lang="fa-IR" sz="2000" smtClean="0">
                <a:cs typeface="B Roya" pitchFamily="2" charset="-78"/>
              </a:rPr>
              <a:t>كنترل همزمان همه عوامل موثر بر شرايط فيزيكي ،شيميايي و بيولوژيكي(گرما،رطوبت،جريان هوا، ميكروارگانيسم ها،بوها و گازها). در اين روش ابتدا هوا تصفيه شده و سپس با بخار آب اشباع شده به درون اتاق دميده مي شود.اختلاف گرماي هواي بيرون و هواي تهويه مطبوع نبايد از 20 درجه فارينهايت بيشتر باشد. از اين روش تهويه در موسسات ، بيمارستانها ،صنايع و منازل استفاده مي شود.</a:t>
            </a:r>
            <a:endParaRPr lang="en-US" sz="2000" smtClean="0">
              <a:cs typeface="B Roya" pitchFamily="2" charset="-78"/>
            </a:endParaRPr>
          </a:p>
          <a:p>
            <a:endParaRPr lang="fa-IR" sz="2000" smtClean="0">
              <a:cs typeface="B Roya"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4643438" y="762000"/>
            <a:ext cx="4043362" cy="1143000"/>
          </a:xfrm>
        </p:spPr>
        <p:txBody>
          <a:bodyPr/>
          <a:lstStyle/>
          <a:p>
            <a:pPr algn="r"/>
            <a:r>
              <a:rPr lang="fa-IR" sz="3200" smtClean="0">
                <a:cs typeface="B Titr" pitchFamily="2" charset="-78"/>
              </a:rPr>
              <a:t>تهویه اماکن عمومی </a:t>
            </a:r>
            <a:r>
              <a:rPr lang="en-US" sz="3200" smtClean="0">
                <a:cs typeface="B Titr" pitchFamily="2" charset="-78"/>
              </a:rPr>
              <a:t/>
            </a:r>
            <a:br>
              <a:rPr lang="en-US" sz="3200" smtClean="0">
                <a:cs typeface="B Titr" pitchFamily="2" charset="-78"/>
              </a:rPr>
            </a:br>
            <a:endParaRPr lang="fa-IR" sz="3200" smtClean="0">
              <a:cs typeface="B Titr" pitchFamily="2" charset="-78"/>
            </a:endParaRPr>
          </a:p>
        </p:txBody>
      </p:sp>
      <p:sp>
        <p:nvSpPr>
          <p:cNvPr id="77827" name="Content Placeholder 2"/>
          <p:cNvSpPr>
            <a:spLocks noGrp="1"/>
          </p:cNvSpPr>
          <p:nvPr>
            <p:ph idx="1"/>
          </p:nvPr>
        </p:nvSpPr>
        <p:spPr>
          <a:xfrm>
            <a:off x="838200" y="2362200"/>
            <a:ext cx="7693025" cy="4067175"/>
          </a:xfrm>
        </p:spPr>
        <p:txBody>
          <a:bodyPr/>
          <a:lstStyle/>
          <a:p>
            <a:r>
              <a:rPr lang="fa-IR" sz="2000" smtClean="0">
                <a:cs typeface="B Roya" pitchFamily="2" charset="-78"/>
              </a:rPr>
              <a:t>در سالن های تفریحی ،تئاتر ،کلیساها ،اتاق های کنفرانس و سایر محل های تجمع موقتی ،یک سیستم تهویه مکانیکی به منظور دستیابی به حداقل 15 فوت مکعب هوای تمیز در هر دقیقه به ازای هر نفر لازم است. تقریبا یک سوم هوای باز چرخش شده باید هوای آزاد تمیز باشد.</a:t>
            </a:r>
            <a:endParaRPr lang="en-US" sz="2000" smtClean="0">
              <a:cs typeface="B Roya" pitchFamily="2" charset="-78"/>
            </a:endParaRPr>
          </a:p>
          <a:p>
            <a:r>
              <a:rPr lang="fa-IR" sz="2000" smtClean="0">
                <a:cs typeface="B Roya" pitchFamily="2" charset="-78"/>
              </a:rPr>
              <a:t>تهویه در موسسات فرهنگی- تربیتی</a:t>
            </a:r>
            <a:endParaRPr lang="en-US" sz="2000" smtClean="0">
              <a:cs typeface="B Roya" pitchFamily="2" charset="-78"/>
            </a:endParaRPr>
          </a:p>
          <a:p>
            <a:r>
              <a:rPr lang="fa-IR" sz="2000" smtClean="0">
                <a:cs typeface="B Roya" pitchFamily="2" charset="-78"/>
              </a:rPr>
              <a:t>در این اماکن اگر تهویه طبیعی صورت می گیرد سطح پنجره ها یا دیگر قسمت های باز شونده حداقل 5/12 درصد سطح کف اتاق باشد.سالن ژیمناستیک و استخرهای شنا نیاز به کنترل ویژه درجه حرارت، رطوبت و تهویه دارد.در صورت تهویه مصنوعی به ازای هر نفر باید حداقل </a:t>
            </a:r>
            <a:r>
              <a:rPr lang="en-US" sz="2000" smtClean="0">
                <a:cs typeface="B Roya" pitchFamily="2" charset="-78"/>
              </a:rPr>
              <a:t>ft</a:t>
            </a:r>
            <a:r>
              <a:rPr lang="en-US" sz="2000" baseline="30000" smtClean="0">
                <a:cs typeface="B Roya" pitchFamily="2" charset="-78"/>
              </a:rPr>
              <a:t>3</a:t>
            </a:r>
            <a:r>
              <a:rPr lang="en-US" sz="2000" smtClean="0">
                <a:cs typeface="B Roya" pitchFamily="2" charset="-78"/>
              </a:rPr>
              <a:t>/min</a:t>
            </a:r>
            <a:r>
              <a:rPr lang="fa-IR" sz="2000" smtClean="0">
                <a:cs typeface="B Roya" pitchFamily="2" charset="-78"/>
              </a:rPr>
              <a:t> 7 هوا تامین شود.اما میزان تهویه </a:t>
            </a:r>
            <a:r>
              <a:rPr lang="en-US" sz="2000" smtClean="0">
                <a:cs typeface="B Roya" pitchFamily="2" charset="-78"/>
              </a:rPr>
              <a:t>ft</a:t>
            </a:r>
            <a:r>
              <a:rPr lang="en-US" sz="2000" baseline="30000" smtClean="0">
                <a:cs typeface="B Roya" pitchFamily="2" charset="-78"/>
              </a:rPr>
              <a:t>3</a:t>
            </a:r>
            <a:r>
              <a:rPr lang="en-US" sz="2000" smtClean="0">
                <a:cs typeface="B Roya" pitchFamily="2" charset="-78"/>
              </a:rPr>
              <a:t>/min</a:t>
            </a:r>
            <a:r>
              <a:rPr lang="fa-IR" sz="2000" smtClean="0">
                <a:cs typeface="B Roya" pitchFamily="2" charset="-78"/>
              </a:rPr>
              <a:t> 15-10 به ازای هر نفر توصیه می شود.در صورتیکه گردش هوا انجام شود باید حداقل یک سوم هوا از هوای بیرون تامین شود.</a:t>
            </a:r>
            <a:endParaRPr lang="en-US" sz="2000" smtClean="0">
              <a:cs typeface="B Roya" pitchFamily="2" charset="-78"/>
            </a:endParaRPr>
          </a:p>
          <a:p>
            <a:endParaRPr lang="fa-IR" sz="2000" smtClean="0">
              <a:cs typeface="B Roya"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4500563" y="762000"/>
            <a:ext cx="4186237" cy="809625"/>
          </a:xfrm>
        </p:spPr>
        <p:txBody>
          <a:bodyPr/>
          <a:lstStyle/>
          <a:p>
            <a:pPr algn="r"/>
            <a:r>
              <a:rPr lang="fa-IR" sz="3200" smtClean="0">
                <a:cs typeface="B Titr" pitchFamily="2" charset="-78"/>
              </a:rPr>
              <a:t>تهویه توالت و حمام</a:t>
            </a:r>
          </a:p>
        </p:txBody>
      </p:sp>
      <p:sp>
        <p:nvSpPr>
          <p:cNvPr id="78851" name="Content Placeholder 2"/>
          <p:cNvSpPr>
            <a:spLocks noGrp="1"/>
          </p:cNvSpPr>
          <p:nvPr>
            <p:ph idx="1"/>
          </p:nvPr>
        </p:nvSpPr>
        <p:spPr/>
        <p:txBody>
          <a:bodyPr/>
          <a:lstStyle/>
          <a:p>
            <a:r>
              <a:rPr lang="fa-IR" sz="2400" smtClean="0">
                <a:cs typeface="B Roya" pitchFamily="2" charset="-78"/>
              </a:rPr>
              <a:t>تهویه توالت و حمام معمولا توسط پنجره ها یا کانالهای تهویه انجام می شود.ویژگی معمول تهویه طبیعی این است که سطح پنجره یا نورگیر حداقل 10-8 درصد مساحت کف بوده و کمتر از 3 فوت نباشد و 45 درصد آن بازشو باشد.برای تهویه ثقلی ،سطح مقطع کانال ها باید حداقل 72 اینچ مربع به ازای هر سنگ توالت یا آبریزگاه باشد و حداقل 2 فوت مکعب در دقیقه هوای تازه به ازای هر فوت مربع مساحت سطح فراهم شود.در جاهایی که پنجره ها و کانال ها برای تهویه ناکافی بوده و یا وجود ندارد ، یک سیستم تهویه مکانیکی که قابلیت تامین 5 با جابجایی هوای حمام یا توالت را در هر ساعت در طول ساعات استفاده را داشته باشد،لازم است.</a:t>
            </a:r>
            <a:endParaRPr lang="en-US" sz="2400" smtClean="0">
              <a:cs typeface="B Roya" pitchFamily="2" charset="-78"/>
            </a:endParaRPr>
          </a:p>
          <a:p>
            <a:endParaRPr lang="fa-IR" sz="2400" smtClean="0">
              <a:cs typeface="B Roya"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algn="r"/>
            <a:r>
              <a:rPr lang="fa-IR" smtClean="0">
                <a:cs typeface="B Titr" pitchFamily="2" charset="-78"/>
              </a:rPr>
              <a:t>منابع</a:t>
            </a:r>
            <a:endParaRPr lang="en-US" smtClean="0">
              <a:cs typeface="B Titr" pitchFamily="2" charset="-78"/>
            </a:endParaRPr>
          </a:p>
        </p:txBody>
      </p:sp>
      <p:sp>
        <p:nvSpPr>
          <p:cNvPr id="79875" name="Rectangle 3"/>
          <p:cNvSpPr>
            <a:spLocks noGrp="1" noChangeArrowheads="1"/>
          </p:cNvSpPr>
          <p:nvPr>
            <p:ph type="body" idx="1"/>
          </p:nvPr>
        </p:nvSpPr>
        <p:spPr>
          <a:xfrm>
            <a:off x="857250" y="2786063"/>
            <a:ext cx="8058150" cy="3214687"/>
          </a:xfrm>
        </p:spPr>
        <p:txBody>
          <a:bodyPr/>
          <a:lstStyle/>
          <a:p>
            <a:pPr marL="609600" indent="-609600" algn="l" rtl="0">
              <a:buFont typeface="Wingdings" pitchFamily="2" charset="2"/>
              <a:buAutoNum type="arabicPeriod"/>
            </a:pPr>
            <a:r>
              <a:rPr lang="en-US" sz="3200" smtClean="0">
                <a:latin typeface="Times New Roman" pitchFamily="18" charset="0"/>
                <a:cs typeface="Times New Roman" pitchFamily="18" charset="0"/>
              </a:rPr>
              <a:t>Environmental Engineering \ J.A.Salvato\2003</a:t>
            </a:r>
            <a:endParaRPr lang="fa-IR" sz="3200" smtClean="0">
              <a:latin typeface="Times New Roman" pitchFamily="18" charset="0"/>
              <a:cs typeface="Times New Roman" pitchFamily="18" charset="0"/>
            </a:endParaRPr>
          </a:p>
          <a:p>
            <a:pPr marL="609600" indent="-609600">
              <a:buFont typeface="Wingdings" pitchFamily="2" charset="2"/>
              <a:buAutoNum type="arabicPeriod"/>
            </a:pPr>
            <a:r>
              <a:rPr lang="fa-IR" smtClean="0">
                <a:cs typeface="B Roya" pitchFamily="2" charset="-78"/>
              </a:rPr>
              <a:t>بهداشت مسکن و اماکن عمومی / مهندس بابایی و مختاری / انتشارات آثار سبحان/1385</a:t>
            </a:r>
          </a:p>
          <a:p>
            <a:pPr marL="609600" indent="-609600">
              <a:buFont typeface="Wingdings" pitchFamily="2" charset="2"/>
              <a:buAutoNum type="arabicPeriod"/>
            </a:pPr>
            <a:r>
              <a:rPr lang="fa-IR" smtClean="0">
                <a:cs typeface="B Roya" pitchFamily="2" charset="-78"/>
              </a:rPr>
              <a:t>کلیات بهداشت محیط / مهدی احمدی و غلامرضا موسوی / انتشارات شهراب/1384</a:t>
            </a: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Capsules</Template>
  <TotalTime>1691</TotalTime>
  <Words>5796</Words>
  <Application>Microsoft Office PowerPoint</Application>
  <PresentationFormat>On-screen Show (4:3)</PresentationFormat>
  <Paragraphs>354</Paragraphs>
  <Slides>51</Slides>
  <Notes>0</Notes>
  <HiddenSlides>0</HiddenSlides>
  <MMClips>0</MMClips>
  <ScaleCrop>false</ScaleCrop>
  <HeadingPairs>
    <vt:vector size="4" baseType="variant">
      <vt:variant>
        <vt:lpstr>Theme</vt:lpstr>
      </vt:variant>
      <vt:variant>
        <vt:i4>2</vt:i4>
      </vt:variant>
      <vt:variant>
        <vt:lpstr>Slide Titles</vt:lpstr>
      </vt:variant>
      <vt:variant>
        <vt:i4>51</vt:i4>
      </vt:variant>
    </vt:vector>
  </HeadingPairs>
  <TitlesOfParts>
    <vt:vector size="53" baseType="lpstr">
      <vt:lpstr>Capsules</vt:lpstr>
      <vt:lpstr>Concourse</vt:lpstr>
      <vt:lpstr>بنام خدا</vt:lpstr>
      <vt:lpstr>PowerPoint Presentation</vt:lpstr>
      <vt:lpstr>بهداشت مسكن</vt:lpstr>
      <vt:lpstr>شرایط اساسی در بهداشت مسکن : محل ساختمان </vt:lpstr>
      <vt:lpstr>PowerPoint Presentation</vt:lpstr>
      <vt:lpstr>شرایط اساسی در بهداشت مسکن</vt:lpstr>
      <vt:lpstr>شرایط اساسی در بهداشت مسکن : تأمين احتياجات اساسي روحي </vt:lpstr>
      <vt:lpstr>استانداردهاي مسكن بهداشتي از نظر WHO</vt:lpstr>
      <vt:lpstr>ادامه استانداردهاي مسكن بهداشتي از نظر WHO</vt:lpstr>
      <vt:lpstr>عوارض ناشی از زندگی در مسکن نامناسب</vt:lpstr>
      <vt:lpstr>PowerPoint Presentation</vt:lpstr>
      <vt:lpstr>خطرات محیطی در مسکن</vt:lpstr>
      <vt:lpstr>ادامه خطرات محیطی در مسکن</vt:lpstr>
      <vt:lpstr>حوادثي كه درمنازل ممكن است به وقوع بپيوندد :‌</vt:lpstr>
      <vt:lpstr>حوادثي كه درمنازل ممكن است به وقوع بپيوندد</vt:lpstr>
      <vt:lpstr>حوادثي كه درمنازل ممكن است به وقوع بپيوندد</vt:lpstr>
      <vt:lpstr>ایمنی ساختمان</vt:lpstr>
      <vt:lpstr>ادامـه ایمنی ساختمان</vt:lpstr>
      <vt:lpstr>ساخت واحدهاي مسكوني</vt:lpstr>
      <vt:lpstr>استانداردهای آشپزخانه منازل</vt:lpstr>
      <vt:lpstr>سرويس هاي بهداشتي</vt:lpstr>
      <vt:lpstr>PowerPoint Presentation</vt:lpstr>
      <vt:lpstr>1- نور طبيعي</vt:lpstr>
      <vt:lpstr>2- نور مصنوعي </vt:lpstr>
      <vt:lpstr>انواع روشهای تابش و توزیع نور مصنوعی</vt:lpstr>
      <vt:lpstr>PowerPoint Presentation</vt:lpstr>
      <vt:lpstr>PowerPoint Presentation</vt:lpstr>
      <vt:lpstr>شدت روشنایی</vt:lpstr>
      <vt:lpstr>شدت روشنايي معمول در برخي از محلها</vt:lpstr>
      <vt:lpstr>سروصدا</vt:lpstr>
      <vt:lpstr>مشخصه های صوت</vt:lpstr>
      <vt:lpstr>مشخصه های صوت</vt:lpstr>
      <vt:lpstr>ميزان جذب صداي يك سطح ميزان صدايي كه توسط يك سطح مشخص جذب مي گردد را با واحد سابين(sabin) بيان مي كنند.   سابين از حاصلضرب مساحت در ضريب جذب آن سطح به دست مي آيد . به عنوان مثال يك سطح با مساحت 200 فوت مربع كه از ماده اي با ضريب جذب 05 /0 ساخته شده است 10 سابين صدا را جذب مي كند. </vt:lpstr>
      <vt:lpstr>اثرات سر وصدا</vt:lpstr>
      <vt:lpstr>رهنمودهاي مقادير حداكثر و قابل قبول صوت در محيط هاي مختلف </vt:lpstr>
      <vt:lpstr>استانداردهاي ایران در طرح كنترل صدا براي مناطق مختلف</vt:lpstr>
      <vt:lpstr>کیفیت هوای داخل ساختمان</vt:lpstr>
      <vt:lpstr>آلودگي هاي هواي داخلي ساختمان</vt:lpstr>
      <vt:lpstr>دلايل اصلي مشكلات كيفي هواي محيط هاي سربسته</vt:lpstr>
      <vt:lpstr>مهمترين آلاينده هاي منازل                            Indoor air pollutions </vt:lpstr>
      <vt:lpstr>آلاینده های شیمیایی</vt:lpstr>
      <vt:lpstr>آلاینده های شیمیایی</vt:lpstr>
      <vt:lpstr>آلاینده های شیمیایی</vt:lpstr>
      <vt:lpstr>آلاینده های شیمیایی</vt:lpstr>
      <vt:lpstr>آلاینده های شیمیایی</vt:lpstr>
      <vt:lpstr>تهويه</vt:lpstr>
      <vt:lpstr>تهويه مطبوع: عبارت است از سيستمي براي ايجاد جريان هوايي كه داراي درجه حرارت مناسب باشد و عوامل شيميايي،فيزيكي و بيولوژيكي آن كنترل شود.  </vt:lpstr>
      <vt:lpstr>انواع تهويه : تهويه مصنوعي  </vt:lpstr>
      <vt:lpstr>تهویه اماکن عمومی  </vt:lpstr>
      <vt:lpstr>تهویه توالت و حمام</vt:lpstr>
      <vt:lpstr>منابع</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Windows User</cp:lastModifiedBy>
  <cp:revision>181</cp:revision>
  <dcterms:created xsi:type="dcterms:W3CDTF">2008-02-09T04:42:07Z</dcterms:created>
  <dcterms:modified xsi:type="dcterms:W3CDTF">2020-05-12T09:30:06Z</dcterms:modified>
</cp:coreProperties>
</file>