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9"/>
  </p:notesMasterIdLst>
  <p:sldIdLst>
    <p:sldId id="326" r:id="rId2"/>
    <p:sldId id="279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316" r:id="rId16"/>
    <p:sldId id="317" r:id="rId17"/>
    <p:sldId id="318" r:id="rId18"/>
    <p:sldId id="296" r:id="rId19"/>
    <p:sldId id="297" r:id="rId20"/>
    <p:sldId id="298" r:id="rId21"/>
    <p:sldId id="319" r:id="rId22"/>
    <p:sldId id="320" r:id="rId23"/>
    <p:sldId id="32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22" r:id="rId32"/>
    <p:sldId id="310" r:id="rId33"/>
    <p:sldId id="311" r:id="rId34"/>
    <p:sldId id="312" r:id="rId35"/>
    <p:sldId id="313" r:id="rId36"/>
    <p:sldId id="314" r:id="rId37"/>
    <p:sldId id="315" r:id="rId38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6699"/>
    <a:srgbClr val="660066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>
        <p:scale>
          <a:sx n="77" d="100"/>
          <a:sy n="77" d="100"/>
        </p:scale>
        <p:origin x="-1176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charset="0"/>
                <a:cs typeface="Titr" pitchFamily="2" charset="-7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200">
                <a:latin typeface="Arial" charset="0"/>
                <a:cs typeface="Titr" pitchFamily="2" charset="-7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charset="0"/>
                <a:cs typeface="Titr" pitchFamily="2" charset="-7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cs typeface="Titr" pitchFamily="2" charset="-78"/>
              </a:defRPr>
            </a:lvl1pPr>
          </a:lstStyle>
          <a:p>
            <a:fld id="{3AC5EE3F-84AE-4FBB-A79F-A07677F07292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9210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tr" pitchFamily="2" charset="-7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tr" pitchFamily="2" charset="-78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tr" pitchFamily="2" charset="-78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tr" pitchFamily="2" charset="-78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Titr" pitchFamily="2" charset="-7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96A8FA-E917-40E5-8C17-C87D041DBAB7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67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01F2D9-4192-407A-B44B-061EC06557B7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51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139EBF-A9AA-4359-AEF8-741CED5D87E5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714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DF01F4-1A67-4B47-A773-B5B352DAE644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31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7B04DE-6AAB-4253-8A19-510DFA9BD7B7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51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417DD-38CB-4819-8012-ED7766D8AD31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77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6E10D9-A6C8-41AB-9C90-692B962C6A7B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066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037B19-6016-46B2-85CE-86EAF0F7F18B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2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D526ED-A76B-4221-9CA6-395C49EF19D1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42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635F29-A765-4E29-A4D6-C34DC55351D2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6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443F12-EE24-46AA-B8BE-D22CA0F72D1C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18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0F160-4A0F-47CE-B2DF-1D9AAC1C1C77}" type="slidenum">
              <a:rPr lang="fa-IR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45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3366"/>
            </a:gs>
            <a:gs pos="100000">
              <a:srgbClr val="47182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ar-SA"/>
              <a:t>شهرام محمد خانی</a:t>
            </a:r>
            <a:endParaRPr lang="en-US"/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21C021AB-A8DF-476B-9FEE-07B1B911B699}" type="slidenum">
              <a:rPr lang="fa-IR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 build="p">
        <p:tmplLst>
          <p:tmpl lvl="1">
            <p:tnLst>
              <p:par>
                <p:cTn presetID="9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6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7065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6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7065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6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7065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6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7065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9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6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706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ar-SA" smtClean="0"/>
              <a:t>شهرام محمد خانی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417DD-38CB-4819-8012-ED7766D8AD31}" type="slidenum">
              <a:rPr lang="fa-IR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014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989138"/>
            <a:ext cx="8520113" cy="2771775"/>
          </a:xfrm>
        </p:spPr>
        <p:txBody>
          <a:bodyPr/>
          <a:lstStyle/>
          <a:p>
            <a:pPr eaLnBrk="1" hangingPunct="1"/>
            <a:r>
              <a:rPr lang="fa-IR" sz="6600" b="1" i="1" dirty="0" smtClean="0">
                <a:solidFill>
                  <a:srgbClr val="FFFF66"/>
                </a:solidFill>
                <a:cs typeface="B Nazanin" panose="00000400000000000000" pitchFamily="2" charset="-78"/>
              </a:rPr>
              <a:t>مهارت‌هاي خود آگاهي</a:t>
            </a:r>
            <a:br>
              <a:rPr lang="fa-IR" sz="6600" b="1" i="1" dirty="0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sz="6600" b="1" i="1" dirty="0" smtClean="0">
                <a:solidFill>
                  <a:srgbClr val="FFFF66"/>
                </a:solidFill>
                <a:cs typeface="B Nazanin" panose="00000400000000000000" pitchFamily="2" charset="-78"/>
              </a:rPr>
              <a:t> و </a:t>
            </a:r>
            <a:br>
              <a:rPr lang="fa-IR" sz="6600" b="1" i="1" dirty="0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sz="6600" b="1" i="1" dirty="0" smtClean="0">
                <a:solidFill>
                  <a:srgbClr val="FFFF66"/>
                </a:solidFill>
                <a:cs typeface="B Nazanin" panose="00000400000000000000" pitchFamily="2" charset="-78"/>
              </a:rPr>
              <a:t>همدلي</a:t>
            </a:r>
            <a:endParaRPr lang="en-US" sz="6600" b="1" i="1" dirty="0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62038"/>
            <a:ext cx="8229600" cy="1143000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 آگاهی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5975" y="2492375"/>
            <a:ext cx="7427913" cy="2908300"/>
          </a:xfrm>
        </p:spPr>
        <p:txBody>
          <a:bodyPr/>
          <a:lstStyle/>
          <a:p>
            <a:pPr algn="justLow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يكي از مهمترين عواملي كه به ما كمك مي كند زندگي خوب و موفقي داشته باشيم ، اين است كه خود ر ابشناسيم ، احساس خوبي در مورد خودمان  داشته باشيم و از كسي كه هستيم، شاد و راضي باشيم.</a:t>
            </a:r>
            <a:r>
              <a:rPr lang="ar-SA" smtClean="0">
                <a:cs typeface="B Nazanin" panose="00000400000000000000" pitchFamily="2" charset="-78"/>
              </a:rPr>
              <a:t> </a:t>
            </a:r>
            <a:endParaRPr lang="en-US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484313"/>
            <a:ext cx="7921625" cy="4824412"/>
          </a:xfrm>
        </p:spPr>
        <p:txBody>
          <a:bodyPr/>
          <a:lstStyle/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يكي از مولفه هاي مهم خود آگاهي عزت نفس است .</a:t>
            </a:r>
          </a:p>
          <a:p>
            <a:pPr algn="justLow" eaLnBrk="1" hangingPunct="1"/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عزت نفس به احساس ارزشمندي شخص اشاره دارد كه تحت تاثير عملكرد ، موفقيت ها ، توانايي ها ، ظاهر شخصي و قضاوت هاي افراد مهم است. </a:t>
            </a:r>
          </a:p>
          <a:p>
            <a:pPr algn="justLow" eaLnBrk="1" hangingPunct="1"/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عزت نفس پيامد مجموعه اي از عوامل فردي ، اجتماعي وخانوادگي است.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3492500" y="363538"/>
            <a:ext cx="2082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fa-IR" sz="4400" b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عزت نفس</a:t>
            </a:r>
            <a:endParaRPr lang="en-US" sz="4400" b="1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137525" cy="3600450"/>
          </a:xfrm>
        </p:spPr>
        <p:txBody>
          <a:bodyPr/>
          <a:lstStyle/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عزت نفس بالا موجب اعتماد به نفس مي شود كه تصميم گيري خوب و مستقلانه و برخورد مناسب با تعارضات بين فردي را تسهيل مي نمايد. </a:t>
            </a:r>
          </a:p>
          <a:p>
            <a:pPr algn="justLow" eaLnBrk="1" hangingPunct="1"/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عزت نفس افراد در محيط حمايت كننده  و مثبت تقويت مي شود. </a:t>
            </a:r>
          </a:p>
          <a:p>
            <a:pPr algn="justLow" eaLnBrk="1" hangingPunct="1"/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04863"/>
            <a:ext cx="8229600" cy="679450"/>
          </a:xfrm>
        </p:spPr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عزت نفس و مصرف مواد</a:t>
            </a:r>
            <a:b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1800"/>
            <a:ext cx="7993062" cy="4535488"/>
          </a:xfrm>
        </p:spPr>
        <p:txBody>
          <a:bodyPr/>
          <a:lstStyle/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عزت نفس پايين يكي از عوامل خطر آفرين مصرف مواد است.</a:t>
            </a: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عزت نفس چيزي است كه افراد مي توانند از طريق تجربه آن را افزایش دهند.</a:t>
            </a: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براي داشتن عزت نفس بالا افراد بايد اول بدانند چه چيزي در آنان احساسات خوب بوجود مي آورد و سپس به گونه اي برنامه ريزي كنند كه اين نوع رويدادها در زندگي شان رخ دهد.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362950" cy="792162"/>
          </a:xfrm>
        </p:spPr>
        <p:txBody>
          <a:bodyPr/>
          <a:lstStyle/>
          <a:p>
            <a:pPr eaLnBrk="1" hangingPunct="1"/>
            <a:r>
              <a:rPr lang="fa-IR" sz="4000" b="1" smtClean="0">
                <a:cs typeface="B Nazanin" panose="00000400000000000000" pitchFamily="2" charset="-78"/>
              </a:rPr>
              <a:t/>
            </a:r>
            <a:br>
              <a:rPr lang="fa-IR" sz="4000" b="1" smtClean="0"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عزت نفس و تاب آوري</a:t>
            </a:r>
            <a:r>
              <a:rPr lang="fa-IR" sz="4000" b="1" smtClean="0">
                <a:cs typeface="B Nazanin" panose="00000400000000000000" pitchFamily="2" charset="-78"/>
              </a:rPr>
              <a:t/>
            </a:r>
            <a:br>
              <a:rPr lang="fa-IR" sz="4000" b="1" smtClean="0">
                <a:cs typeface="B Nazanin" panose="00000400000000000000" pitchFamily="2" charset="-78"/>
              </a:rPr>
            </a:br>
            <a:endParaRPr lang="en-US" sz="4000" b="1" smtClean="0">
              <a:cs typeface="B Nazanin" panose="00000400000000000000" pitchFamily="2" charset="-78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908050"/>
            <a:ext cx="8928100" cy="5616575"/>
          </a:xfrm>
        </p:spPr>
        <p:txBody>
          <a:bodyPr/>
          <a:lstStyle/>
          <a:p>
            <a:pPr algn="just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تاب آوري </a:t>
            </a:r>
            <a:r>
              <a:rPr lang="en-US" b="1" smtClean="0">
                <a:solidFill>
                  <a:schemeClr val="bg1"/>
                </a:solidFill>
                <a:cs typeface="B Nazanin" panose="00000400000000000000" pitchFamily="2" charset="-78"/>
              </a:rPr>
              <a:t>(resilience)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به فرايند بازگشت فرد به كاركرد طبیعی پس از يك رويداد استرس زا يا تجربه ناراحت کننده اطلاق مي گردد. افراد تاب آور شش خصيصه اصلي دارند:</a:t>
            </a:r>
          </a:p>
          <a:p>
            <a:pPr eaLnBrk="1" hangingPunct="1"/>
            <a:r>
              <a:rPr lang="fa-IR" b="1" smtClean="0">
                <a:solidFill>
                  <a:srgbClr val="FFFF00"/>
                </a:solidFill>
                <a:cs typeface="B Nazanin" panose="00000400000000000000" pitchFamily="2" charset="-78"/>
              </a:rPr>
              <a:t>سخت رویی</a:t>
            </a:r>
            <a:r>
              <a:rPr lang="en-US" smtClean="0">
                <a:solidFill>
                  <a:srgbClr val="FFFF00"/>
                </a:solidFill>
                <a:cs typeface="B Nazanin" panose="00000400000000000000" pitchFamily="2" charset="-78"/>
              </a:rPr>
              <a:t>)</a:t>
            </a:r>
            <a:r>
              <a:rPr lang="fa-IR" b="1" smtClean="0">
                <a:solidFill>
                  <a:srgbClr val="FFFF00"/>
                </a:solidFill>
                <a:cs typeface="B Nazanin" panose="00000400000000000000" pitchFamily="2" charset="-78"/>
              </a:rPr>
              <a:t>سر سختی)دارای پشت کاربالا(زود از کوره درنرفتن)مقاومت بالا </a:t>
            </a:r>
          </a:p>
          <a:p>
            <a:pPr eaLnBrk="1" hangingPunct="1"/>
            <a:r>
              <a:rPr lang="fa-IR" b="1" smtClean="0">
                <a:solidFill>
                  <a:srgbClr val="FFFF00"/>
                </a:solidFill>
                <a:cs typeface="B Nazanin" panose="00000400000000000000" pitchFamily="2" charset="-78"/>
              </a:rPr>
              <a:t>اهل چالش(دیر تسلیم شونده) همه راه های ممکن را رفتن</a:t>
            </a:r>
          </a:p>
          <a:p>
            <a:pPr lvl="1" eaLnBrk="1" hangingPunct="1"/>
            <a:r>
              <a:rPr lang="fa-IR" sz="3200" b="1" smtClean="0">
                <a:solidFill>
                  <a:srgbClr val="FFFF00"/>
                </a:solidFill>
                <a:cs typeface="B Nazanin" panose="00000400000000000000" pitchFamily="2" charset="-78"/>
              </a:rPr>
              <a:t>كفايت اجتماعي </a:t>
            </a:r>
          </a:p>
          <a:p>
            <a:pPr lvl="1" eaLnBrk="1" hangingPunct="1"/>
            <a:r>
              <a:rPr lang="fa-IR" sz="3200" b="1" smtClean="0">
                <a:solidFill>
                  <a:srgbClr val="FFFF00"/>
                </a:solidFill>
                <a:cs typeface="B Nazanin" panose="00000400000000000000" pitchFamily="2" charset="-78"/>
              </a:rPr>
              <a:t>مهارت هاي حل مسئله</a:t>
            </a:r>
          </a:p>
          <a:p>
            <a:pPr lvl="1" eaLnBrk="1" hangingPunct="1"/>
            <a:r>
              <a:rPr lang="fa-IR" sz="3200" b="1" smtClean="0">
                <a:solidFill>
                  <a:srgbClr val="FFFF00"/>
                </a:solidFill>
                <a:cs typeface="B Nazanin" panose="00000400000000000000" pitchFamily="2" charset="-78"/>
              </a:rPr>
              <a:t>خود اتکایي </a:t>
            </a:r>
          </a:p>
          <a:p>
            <a:pPr lvl="1" eaLnBrk="1" hangingPunct="1"/>
            <a:r>
              <a:rPr lang="fa-IR" sz="3200" b="1" smtClean="0">
                <a:solidFill>
                  <a:srgbClr val="FFFF00"/>
                </a:solidFill>
                <a:cs typeface="B Nazanin" panose="00000400000000000000" pitchFamily="2" charset="-78"/>
              </a:rPr>
              <a:t>هدفمندي و خوش بيني به آينده</a:t>
            </a:r>
            <a:r>
              <a:rPr lang="en-US" sz="3200" b="1" smtClean="0">
                <a:solidFill>
                  <a:srgbClr val="FFFF00"/>
                </a:solidFill>
                <a:cs typeface="B Nazanin" panose="00000400000000000000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46138"/>
            <a:ext cx="8229600" cy="1143000"/>
          </a:xfrm>
        </p:spPr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سه عامل محيطي موثر در رشد اين ويژگي ها عبارتند از :</a:t>
            </a: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320925"/>
            <a:ext cx="7499350" cy="3629025"/>
          </a:xfrm>
        </p:spPr>
        <p:txBody>
          <a:bodyPr/>
          <a:lstStyle/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روابط حمايت گر و توام با توجه و وجود شبكه اي از افراد كه از همديگر حمايت مي كنند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معيارها و انتظارات  بالا اما معقول خانواده و جامعه در مورد رفتار  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فرصت مشاركت در فعاليتهای اجتماعي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757238"/>
            <a:ext cx="8229600" cy="800100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ويژگي هاي افراد تاب آور</a:t>
            </a:r>
            <a:r>
              <a:rPr lang="fa-IR" smtClean="0">
                <a:cs typeface="B Nazanin" panose="00000400000000000000" pitchFamily="2" charset="-78"/>
              </a:rPr>
              <a:t> </a:t>
            </a:r>
            <a:endParaRPr lang="en-US" smtClean="0">
              <a:cs typeface="B Nazanin" panose="00000400000000000000" pitchFamily="2" charset="-7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7777163" cy="403225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داشتن بينش : توانايي در ديدن موقعیت ها همان طور كه هستند نه آنگونه كه بايد يا مي توانند باشند، پذيرش واقعيت و صادق بودن با خود.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احساس ارزشمندي : پذيرفتن خود به عنوان فردي ارزشمند،‌ ايجاد تمايز بين رويدادها ، موضوعات و رفتارهاي منفي و خود.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همدلي : برقراري رابطه توام با احترام متقابل با ديگران كه گاهي اوقات به هم پيوستگي اجتماعي ناميده مي شود  يعني احساس تعلق به افراد، گروه ها و نهادهاي اجتماعي.</a:t>
            </a:r>
            <a:r>
              <a:rPr lang="fa-IR" sz="2800" b="1" smtClean="0">
                <a:cs typeface="B Nazanin" panose="00000400000000000000" pitchFamily="2" charset="-78"/>
              </a:rPr>
              <a:t> </a:t>
            </a:r>
            <a:endParaRPr lang="en-US" sz="2800" b="1" smtClean="0">
              <a:cs typeface="B Nazanin" panose="00000400000000000000" pitchFamily="2" charset="-78"/>
            </a:endParaRP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fa-IR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fa-IR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1513" y="1411288"/>
            <a:ext cx="7788275" cy="4465637"/>
          </a:xfrm>
        </p:spPr>
        <p:txBody>
          <a:bodyPr/>
          <a:lstStyle/>
          <a:p>
            <a:pPr marL="609600" indent="-609600" algn="just" eaLnBrk="1" hangingPunct="1">
              <a:buFont typeface="Wingdings" panose="05000000000000000000" pitchFamily="2" charset="2"/>
              <a:buAutoNum type="arabicPeriod" startAt="4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نظم وترتيب: حس سازمان يافتگي ، نظم و آیين مندي خاص كه ساختار ، ثبات و امنيت در زندگي فرد بوجود مي آورد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 startAt="4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شوخ طبعي : توانايي در ديدن جنبه روشن موقعيت ، جدي نگرفتن بيش از حد خود که به حفظ يك ديدگاه متعادل تر كمك مي كند.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 startAt="4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مهارتهاي حل مسئله : توانايي در تجزيه و تحليل واقع بينانه مشكلات شخصي و پیدا کردن راه حل هاي فوري و راهبردهاي دراز مدت براي حل و فصل مشكلاتي كه به آساني و سريع حل نمي شوند</a:t>
            </a:r>
            <a:r>
              <a:rPr lang="en-US" sz="2800" b="1" smtClean="0">
                <a:cs typeface="B Nazanin" panose="00000400000000000000" pitchFamily="2" charset="-78"/>
              </a:rPr>
              <a:t> </a:t>
            </a:r>
            <a:r>
              <a:rPr lang="en-US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.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 startAt="4"/>
            </a:pPr>
            <a:endParaRPr lang="fa-IR" sz="2800" b="1" smtClean="0">
              <a:cs typeface="B Nazanin" panose="00000400000000000000" pitchFamily="2" charset="-78"/>
            </a:endParaRPr>
          </a:p>
          <a:p>
            <a:pPr marL="609600" indent="-609600" algn="just" eaLnBrk="1" hangingPunct="1">
              <a:buFont typeface="Wingdings" panose="05000000000000000000" pitchFamily="2" charset="2"/>
              <a:buAutoNum type="arabicPeriod" startAt="4"/>
            </a:pPr>
            <a:endParaRPr lang="fa-IR" sz="2800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1341438"/>
            <a:ext cx="7715250" cy="4465637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توانمندي هاي اجتماعي : برخورداري از طيف وسيعي از مهارت ها و راهبردهاي اجتماعي شامل مهارتهاي گفتگو ، جراتمندي و گوش دادن ، آمادگي براي گوش دادن به ديگران واحترام گذاشتن به احساسات و عقايد ديگران که در تعاملات اجتماعي بسيار مهم است.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خوش بيني : اعتقاد راسخ به اينكه آينده مي تواند بهتر باشد ،‌ احساس اميد و هدفمندي ،‌اين باور كه شما مي توانيد زندگي و آينده خود را كنترل كنيد.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 startAt="7"/>
            </a:pP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74650" y="917575"/>
            <a:ext cx="8229600" cy="1143000"/>
          </a:xfrm>
        </p:spPr>
        <p:txBody>
          <a:bodyPr/>
          <a:lstStyle/>
          <a:p>
            <a:pPr eaLnBrk="1" hangingPunct="1"/>
            <a: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مهارت</a:t>
            </a:r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 </a:t>
            </a:r>
            <a: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هاي خود آگاهي شامل موارد زير است :</a:t>
            </a: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2738" y="2535238"/>
            <a:ext cx="8075612" cy="4133850"/>
          </a:xfrm>
        </p:spPr>
        <p:txBody>
          <a:bodyPr/>
          <a:lstStyle/>
          <a:p>
            <a:pPr marL="609600" indent="-609600"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مهارت</a:t>
            </a:r>
            <a:r>
              <a:rPr lang="fa-IR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هاي خود ارزيابي </a:t>
            </a:r>
          </a:p>
          <a:p>
            <a:pPr marL="609600" indent="-609600"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شناسايي نقاط قوت و ضعف خود</a:t>
            </a:r>
          </a:p>
          <a:p>
            <a:pPr marL="609600" indent="-609600"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مهارت</a:t>
            </a:r>
            <a:r>
              <a:rPr lang="fa-IR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هاي تفكر مثبت </a:t>
            </a:r>
          </a:p>
          <a:p>
            <a:pPr marL="609600" indent="-609600"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مهارت</a:t>
            </a:r>
            <a:r>
              <a:rPr lang="fa-IR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هاي ايجاد خود </a:t>
            </a:r>
            <a:r>
              <a:rPr lang="fa-IR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پند</a:t>
            </a:r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اره و تصوير تن مثبت</a:t>
            </a:r>
            <a:endParaRPr lang="en-US" sz="36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1152525"/>
          </a:xfrm>
        </p:spPr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ويژگي هاي افراد خود آگاه</a:t>
            </a: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700213"/>
            <a:ext cx="6913562" cy="4752975"/>
          </a:xfrm>
        </p:spPr>
        <p:txBody>
          <a:bodyPr/>
          <a:lstStyle/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خصوصيات مثبت و توانايي و استعدادهاي خود را مي شناسند و به آنها افتخارمي كنند.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خصوصيات منفي و نقاط ضعف خود را مي شناسند ، مي پذيرند و در جهت اصلاح آنها تلاش مي كنند.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موفقيتها و شكستهاي خود را مي شناسند، به موفقيت هايشان افتخار مي كنند و از شكست هايشان درس مي گيرند.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به خود و ديگران احترام مي گذارند.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براي رسيدن به اهداف خود تلاش مي كنند.</a:t>
            </a:r>
          </a:p>
          <a:p>
            <a:pPr marL="609600" indent="-609600" algn="justLow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مسئوليت اعمال و رفتار خود را مي پذيرند.</a:t>
            </a:r>
            <a:endParaRPr lang="en-US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33475"/>
            <a:ext cx="8229600" cy="1143000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مولفه هاي خود آگاهي</a:t>
            </a:r>
            <a:r>
              <a:rPr lang="fa-IR" b="1" smtClean="0">
                <a:cs typeface="B Nazanin" panose="00000400000000000000" pitchFamily="2" charset="-78"/>
              </a:rPr>
              <a:t> </a:t>
            </a:r>
            <a:endParaRPr lang="en-US" b="1" smtClean="0">
              <a:cs typeface="B Nazanin" panose="00000400000000000000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2751138"/>
            <a:ext cx="6635750" cy="2549525"/>
          </a:xfrm>
        </p:spPr>
        <p:txBody>
          <a:bodyPr/>
          <a:lstStyle/>
          <a:p>
            <a:pPr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شناخت احساسات</a:t>
            </a:r>
            <a:r>
              <a:rPr lang="fa-IR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 و خود پنداره</a:t>
            </a:r>
            <a:endParaRPr lang="ar-SA" sz="3600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عزت نفس واحساس ارزشمندي </a:t>
            </a:r>
          </a:p>
          <a:p>
            <a:pPr eaLnBrk="1" hangingPunct="1"/>
            <a:r>
              <a:rPr lang="ar-SA" sz="3600" b="1" smtClean="0">
                <a:solidFill>
                  <a:schemeClr val="bg1"/>
                </a:solidFill>
                <a:cs typeface="B Nazanin" panose="00000400000000000000" pitchFamily="2" charset="-78"/>
              </a:rPr>
              <a:t>هويت و هويت يابي</a:t>
            </a:r>
            <a:endParaRPr lang="en-US" sz="36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pPr eaLnBrk="1" hangingPunct="1"/>
            <a:r>
              <a:rPr lang="ar-SA" b="1" smtClean="0">
                <a:solidFill>
                  <a:srgbClr val="FFFF66"/>
                </a:solidFill>
                <a:cs typeface="B Nazanin" panose="00000400000000000000" pitchFamily="2" charset="-78"/>
              </a:rPr>
              <a:t> فوايد  خودآگاهي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5775" y="2057400"/>
            <a:ext cx="7974013" cy="3962400"/>
          </a:xfrm>
        </p:spPr>
        <p:txBody>
          <a:bodyPr/>
          <a:lstStyle/>
          <a:p>
            <a:pPr algn="justLow" eaLnBrk="1" hangingPunct="1">
              <a:buFontTx/>
              <a:buNone/>
            </a:pP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خودآگاهي به ما كمك مي كند:</a:t>
            </a:r>
          </a:p>
          <a:p>
            <a:pPr algn="justLow" eaLnBrk="1" hangingPunct="1">
              <a:buFontTx/>
              <a:buNone/>
            </a:pPr>
            <a:endParaRPr lang="fa-IR" sz="2400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algn="justLow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احساسات خود را شناسايي كني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،از آنها آگاه شده و اين احساسات را كنترل كني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 </a:t>
            </a: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Low" eaLnBrk="1" hangingPunct="1"/>
            <a:endParaRPr lang="ar-SA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Low" eaLnBrk="1" hangingPunct="1"/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از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نقاط ضعف و نقاط قوت خود آگاه ش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ويم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و با تكيه بر نقاط قوت ،نقاط ضعف خود را كاهش دهي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</a:t>
            </a:r>
            <a:r>
              <a:rPr lang="ar-SA" b="1" smtClean="0">
                <a:cs typeface="B Nazanin" panose="00000400000000000000" pitchFamily="2" charset="-78"/>
              </a:rPr>
              <a:t> </a:t>
            </a:r>
            <a:endParaRPr lang="en-US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981075"/>
            <a:ext cx="7596188" cy="5165725"/>
          </a:xfrm>
        </p:spPr>
        <p:txBody>
          <a:bodyPr/>
          <a:lstStyle/>
          <a:p>
            <a:pPr marL="609600" indent="-609600" algn="justLow" eaLnBrk="1" hangingPunct="1">
              <a:lnSpc>
                <a:spcPct val="90000"/>
              </a:lnSpc>
              <a:buFontTx/>
              <a:buNone/>
            </a:pP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خودآگاهي به ما كمك مي كند:</a:t>
            </a:r>
          </a:p>
          <a:p>
            <a:pPr marL="609600" indent="-609600" algn="justLow" eaLnBrk="1" hangingPunct="1">
              <a:lnSpc>
                <a:spcPct val="90000"/>
              </a:lnSpc>
              <a:buFontTx/>
              <a:buNone/>
            </a:pPr>
            <a:endParaRPr lang="fa-IR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از  نيازهاي خود آگاه شوي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و از مسيرهاي سالم به رفع نيازهاي خود بپردازي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 </a:t>
            </a: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endParaRPr lang="ar-SA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اهداف واقع بينانه اي براي زندگي خودتعيين كني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. به اين ترتيب ازدنبال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كردن اهداف بسيارايده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آل ،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تخيلي و كمال گرايانه  دوري گزيني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</a:t>
            </a:r>
            <a:r>
              <a:rPr lang="ar-SA" b="1" smtClean="0">
                <a:cs typeface="B Nazanin" panose="00000400000000000000" pitchFamily="2" charset="-78"/>
              </a:rPr>
              <a:t> </a:t>
            </a:r>
            <a:endParaRPr lang="en-US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00113" y="908050"/>
            <a:ext cx="7416800" cy="5467350"/>
          </a:xfrm>
        </p:spPr>
        <p:txBody>
          <a:bodyPr/>
          <a:lstStyle/>
          <a:p>
            <a:pPr marL="609600" indent="-609600" algn="justLow" eaLnBrk="1" hangingPunct="1">
              <a:lnSpc>
                <a:spcPct val="90000"/>
              </a:lnSpc>
              <a:buFontTx/>
              <a:buNone/>
            </a:pP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خودآگاهي به ما كمك مي كند:</a:t>
            </a:r>
          </a:p>
          <a:p>
            <a:pPr marL="609600" indent="-609600" algn="justLow" eaLnBrk="1" hangingPunct="1">
              <a:lnSpc>
                <a:spcPct val="90000"/>
              </a:lnSpc>
            </a:pPr>
            <a:endParaRPr lang="fa-IR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بتواني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از ملاك هاي ارزشمندي آگاه شده و ارزش خود را در زندگي بيابي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 به اين ترتيب ، از دنبال كردن ارزش هاي كاذب خودداري نموده وبا رضايت و آرامش بيشتري زندگي كني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</a:t>
            </a: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endParaRPr lang="ar-SA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609600" indent="-609600" algn="justLow" eaLnBrk="1" hangingPunct="1">
              <a:lnSpc>
                <a:spcPct val="90000"/>
              </a:lnSpc>
            </a:pP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فرآيند هويت يابي خود را به طور سالمي به انجام برساني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. دست يابي و كسب يك هويت سالم باعث مي شود زندگي بزرگسالي بر پايه هاي محكم و قوي بنا شود.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36700"/>
            <a:ext cx="8229600" cy="739775"/>
          </a:xfrm>
        </p:spPr>
        <p:txBody>
          <a:bodyPr/>
          <a:lstStyle/>
          <a:p>
            <a:pPr eaLnBrk="1" hangingPunct="1"/>
            <a:r>
              <a:rPr lang="ar-SA" b="1" smtClean="0">
                <a:solidFill>
                  <a:srgbClr val="FFFF66"/>
                </a:solidFill>
                <a:cs typeface="B Nazanin" panose="00000400000000000000" pitchFamily="2" charset="-78"/>
              </a:rPr>
              <a:t>شناسايي و كنترل احساسات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2852738"/>
            <a:ext cx="7499350" cy="2520950"/>
          </a:xfrm>
        </p:spPr>
        <p:txBody>
          <a:bodyPr/>
          <a:lstStyle/>
          <a:p>
            <a:pPr algn="just" eaLnBrk="1" hangingPunct="1"/>
            <a:r>
              <a:rPr lang="ar-SA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يكي از مهمترين اجزا</a:t>
            </a: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ی</a:t>
            </a:r>
            <a:r>
              <a:rPr lang="ar-SA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 مهارت خود آگاهي ،شناخت احساسات است. </a:t>
            </a:r>
            <a:endParaRPr lang="fa-IR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 eaLnBrk="1" hangingPunct="1"/>
            <a:r>
              <a:rPr lang="ar-SA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ناتواني در شناخت احساسات مشكل شايعي است.ناآگاهي از احساسات خود باعث مي شود اين افراد در زندگي خود  دچار مشكل شوند</a:t>
            </a:r>
            <a:r>
              <a:rPr lang="en-US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277938"/>
            <a:ext cx="8229600" cy="1143000"/>
          </a:xfrm>
        </p:spPr>
        <p:txBody>
          <a:bodyPr/>
          <a:lstStyle/>
          <a:p>
            <a:pPr eaLnBrk="1" hangingPunct="1"/>
            <a:r>
              <a:rPr lang="ar-SA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r>
              <a:rPr lang="ar-SA" b="1" smtClean="0">
                <a:cs typeface="B Nazanin" panose="00000400000000000000" pitchFamily="2" charset="-78"/>
              </a:rPr>
              <a:t> </a:t>
            </a:r>
            <a:endParaRPr lang="en-US" b="1" smtClean="0">
              <a:cs typeface="B Nazanin" panose="00000400000000000000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565400"/>
            <a:ext cx="7715250" cy="2620963"/>
          </a:xfrm>
        </p:spPr>
        <p:txBody>
          <a:bodyPr/>
          <a:lstStyle/>
          <a:p>
            <a:pPr algn="justLow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به گروههاي دونفري تقسيم شويد، و با استفاده از برگه احساسات،مشخص كنيد كه اخيرا كدام يك از احساسات را بيشتر تجربه كرده ايد.  سپس مشخص كنيد چه شرايطي باعث اين احساسات مي شود.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1338"/>
            <a:ext cx="8229600" cy="800100"/>
          </a:xfrm>
        </p:spPr>
        <p:txBody>
          <a:bodyPr/>
          <a:lstStyle/>
          <a:p>
            <a:pPr eaLnBrk="1" hangingPunct="1"/>
            <a:r>
              <a:rPr lang="ar-SA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 پنداره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627188"/>
            <a:ext cx="7200900" cy="4465637"/>
          </a:xfrm>
        </p:spPr>
        <p:txBody>
          <a:bodyPr/>
          <a:lstStyle/>
          <a:p>
            <a:pPr algn="just" eaLnBrk="1" hangingPunct="1"/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احساسي كه هر كس درباره خود دارد، نقش مهمي در سلامت رواني او دارد.</a:t>
            </a:r>
          </a:p>
          <a:p>
            <a:pPr algn="just" eaLnBrk="1" hangingPunct="1"/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به احساسي كه هر فرد درباره خود دارد،خود پنداره مي گويند.</a:t>
            </a:r>
          </a:p>
          <a:p>
            <a:pPr algn="just" eaLnBrk="1" hangingPunct="1"/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 خود پنداره يعني اينكه ما خودمان را چگونه مي بينيم ، يعني تصوير يا برداشتي كه هر كس از خودش دارد.</a:t>
            </a:r>
          </a:p>
          <a:p>
            <a:pPr algn="just" eaLnBrk="1" hangingPunct="1"/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طرز برداشت ما از خودمان تا حد زيادي به وسيله تجارب گذشته ما ،‌(موفقيت ها و شكست هاي ما)و آنچه ديگران درباره ما فكر مي كنند، شكل مي گيرد.</a:t>
            </a:r>
            <a:endParaRPr lang="en-US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36675"/>
            <a:ext cx="8229600" cy="1371600"/>
          </a:xfrm>
        </p:spPr>
        <p:txBody>
          <a:bodyPr/>
          <a:lstStyle/>
          <a:p>
            <a:pPr eaLnBrk="1" hangingPunct="1"/>
            <a:r>
              <a:rPr lang="ar-SA" b="1" smtClean="0">
                <a:solidFill>
                  <a:srgbClr val="FFFF66"/>
                </a:solidFill>
                <a:cs typeface="B Nazanin" panose="00000400000000000000" pitchFamily="2" charset="-78"/>
              </a:rPr>
              <a:t>اهميت خود پنداره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852738"/>
            <a:ext cx="7283450" cy="2262187"/>
          </a:xfrm>
        </p:spPr>
        <p:txBody>
          <a:bodyPr/>
          <a:lstStyle/>
          <a:p>
            <a:pPr algn="just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برداشتي كه هر كس از خودش دارد بر رفتار و عمل او تاثير مي گذارد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.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انسان ها معمولا آنگونه عمل مي كنند كه فكر مي كنند هستند.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16013" y="906463"/>
            <a:ext cx="6851650" cy="53308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ar-SA" sz="4400" b="1" smtClean="0">
                <a:solidFill>
                  <a:srgbClr val="FFFF66"/>
                </a:solidFill>
                <a:cs typeface="B Nazanin" panose="00000400000000000000" pitchFamily="2" charset="-78"/>
              </a:rPr>
              <a:t>اهميت خود پنداره</a:t>
            </a:r>
            <a:endParaRPr lang="fa-IR" sz="4400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algn="ctr" eaLnBrk="1" hangingPunct="1">
              <a:buFontTx/>
              <a:buNone/>
            </a:pPr>
            <a:endParaRPr lang="fa-IR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algn="just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خود پنداره بر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احساس ما از خود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م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ان نيز تاثير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مي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گذارد. كساني كه احساس خوبي درباره خودشان دارند در مقايسه با كساني كه نگرش منفي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نسبت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 به 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خود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دارند، از اعتماد به نفس و رضايت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 شخصی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بيشتري برخوردارند ، افراد موفق تري هستند ، و كمتر احتمال دارد كه به سراغ سيگار ، مواد و ساير رفتارهاي پرخطر بروند.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904875"/>
            <a:ext cx="8229600" cy="1371600"/>
          </a:xfrm>
        </p:spPr>
        <p:txBody>
          <a:bodyPr/>
          <a:lstStyle/>
          <a:p>
            <a:pPr eaLnBrk="1" hangingPunct="1"/>
            <a: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چگونه مي توان خود پنداره را اصلاح كرد</a:t>
            </a: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349500"/>
            <a:ext cx="7993063" cy="3633788"/>
          </a:xfrm>
        </p:spPr>
        <p:txBody>
          <a:bodyPr/>
          <a:lstStyle/>
          <a:p>
            <a:pPr algn="just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هيچگاه پس از يك يا دو تجربه بد</a:t>
            </a: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،</a:t>
            </a:r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 از خودتان خود پنداره منفي نسازيد. اوضاع را بررسي كنيد . به هر اندازه كه مي توانيد به طور واقع بينانه تر به خود نگاه كنيد و نقاط قوت و ضعف خود را بشناسيد. سعي كنيد نقاط ضعف را اصلاح كنيد . شما با تعيين اهداف خاص و رسيدن به آنها مي توانيد خود پنداره خود را تغيير دهيد.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28775"/>
            <a:ext cx="8229600" cy="1143000"/>
          </a:xfrm>
        </p:spPr>
        <p:txBody>
          <a:bodyPr/>
          <a:lstStyle/>
          <a:p>
            <a:pPr eaLnBrk="1" hangingPunct="1"/>
            <a:r>
              <a:rPr lang="ar-SA" sz="2800" b="1" smtClean="0">
                <a:cs typeface="B Nazanin" panose="00000400000000000000" pitchFamily="2" charset="-78"/>
              </a:rPr>
              <a:t/>
            </a:r>
            <a:br>
              <a:rPr lang="ar-SA" sz="2800" b="1" smtClean="0">
                <a:cs typeface="B Nazanin" panose="00000400000000000000" pitchFamily="2" charset="-78"/>
              </a:rPr>
            </a:br>
            <a:r>
              <a:rPr lang="fa-IR" sz="3600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sz="3600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ar-SA" sz="3600" b="1" smtClean="0">
                <a:solidFill>
                  <a:srgbClr val="FFFF66"/>
                </a:solidFill>
                <a:cs typeface="B Nazanin" panose="00000400000000000000" pitchFamily="2" charset="-78"/>
              </a:rPr>
              <a:t>خودم را چگونه مي بينم</a:t>
            </a:r>
            <a:br>
              <a:rPr lang="ar-SA" sz="3600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endParaRPr lang="en-US" sz="36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3141663"/>
            <a:ext cx="7499350" cy="2333625"/>
          </a:xfrm>
        </p:spPr>
        <p:txBody>
          <a:bodyPr/>
          <a:lstStyle/>
          <a:p>
            <a:pPr algn="just" eaLnBrk="1" hangingPunct="1"/>
            <a:r>
              <a:rPr lang="ar-SA" b="1" smtClean="0">
                <a:solidFill>
                  <a:schemeClr val="bg1"/>
                </a:solidFill>
                <a:cs typeface="B Nazanin" panose="00000400000000000000" pitchFamily="2" charset="-78"/>
              </a:rPr>
              <a:t>با استفاده از سه صفت يا سه عبارت كوتاه خود را آنگونه كه هستيد و آنگونه كه دوست داريد باشيد ، توصيف كنيد.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pPr eaLnBrk="1" hangingPunct="1"/>
            <a:r>
              <a:rPr lang="fa-IR" sz="4000" b="1" smtClean="0">
                <a:cs typeface="B Nazanin" panose="00000400000000000000" pitchFamily="2" charset="-78"/>
              </a:rPr>
              <a:t/>
            </a:r>
            <a:br>
              <a:rPr lang="fa-IR" sz="4000" b="1" smtClean="0">
                <a:cs typeface="B Nazanin" panose="00000400000000000000" pitchFamily="2" charset="-78"/>
              </a:rPr>
            </a:br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نقاط ضعف من</a:t>
            </a:r>
            <a:endParaRPr lang="en-US" sz="4000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2057400"/>
            <a:ext cx="7345362" cy="42513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همه ما ممكن است برخي خصوصيات منفي داشته باشيم و يا در بعضي كارها ضعيف باشيم. </a:t>
            </a:r>
          </a:p>
          <a:p>
            <a:pPr algn="just" eaLnBrk="1" hangingPunct="1">
              <a:lnSpc>
                <a:spcPct val="90000"/>
              </a:lnSpc>
            </a:pPr>
            <a:r>
              <a:rPr lang="fa-IR" b="1" smtClean="0">
                <a:solidFill>
                  <a:schemeClr val="bg1"/>
                </a:solidFill>
                <a:cs typeface="B Nazanin" panose="00000400000000000000" pitchFamily="2" charset="-78"/>
              </a:rPr>
              <a:t>در جدول، در ستون اول5مورد از خصوصيات منفي يا كارهايي را كه در آنها ضعيف هستيد بنويسيدو در ستون دوم بنويسيد كه چطور مي توانيد آنها را تغيير داده يا اصلاح كنيد. و در ستون سوم بنويسيد كه اگر اين نقاط ضعف را اصلاح كنيد چه احساسي در مورد خود پيدا خواهيد كرد.</a:t>
            </a:r>
            <a:endParaRPr lang="en-US" b="1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 eaLnBrk="1" hangingPunct="1">
              <a:lnSpc>
                <a:spcPct val="90000"/>
              </a:lnSpc>
            </a:pPr>
            <a:endParaRPr lang="fa-IR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01900"/>
            <a:ext cx="8229600" cy="1143000"/>
          </a:xfrm>
        </p:spPr>
        <p:txBody>
          <a:bodyPr/>
          <a:lstStyle/>
          <a:p>
            <a:pPr eaLnBrk="1" hangingPunct="1"/>
            <a:r>
              <a:rPr lang="fa-IR" sz="4000" b="1" i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sz="4000" b="1" i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sz="4000" b="1" i="1" smtClean="0">
                <a:solidFill>
                  <a:srgbClr val="FFFF66"/>
                </a:solidFill>
                <a:cs typeface="B Nazanin" panose="00000400000000000000" pitchFamily="2" charset="-78"/>
              </a:rPr>
              <a:t>توانايي تجسم بصري، علايق و استعدادها</a:t>
            </a:r>
            <a:endParaRPr lang="en-US" sz="4000" b="1" i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71550" y="836613"/>
            <a:ext cx="7345363" cy="5040312"/>
          </a:xfrm>
        </p:spPr>
        <p:txBody>
          <a:bodyPr/>
          <a:lstStyle/>
          <a:p>
            <a:pPr marL="609600" indent="-609600" algn="just" eaLnBrk="1" hangingPunct="1"/>
            <a:r>
              <a:rPr lang="fa-IR" sz="2800" b="1" smtClean="0">
                <a:solidFill>
                  <a:srgbClr val="FFFF66"/>
                </a:solidFill>
                <a:cs typeface="B Nazanin" panose="00000400000000000000" pitchFamily="2" charset="-78"/>
              </a:rPr>
              <a:t>سوالات :</a:t>
            </a:r>
          </a:p>
          <a:p>
            <a:pPr marL="609600" indent="-609600" algn="just" eaLnBrk="1" hangingPunct="1">
              <a:buFontTx/>
              <a:buNone/>
            </a:pPr>
            <a:endParaRPr lang="fa-IR" sz="2800" b="1" smtClean="0">
              <a:solidFill>
                <a:srgbClr val="FFFF66"/>
              </a:solidFill>
              <a:cs typeface="B Nazanin" panose="00000400000000000000" pitchFamily="2" charset="-78"/>
            </a:endParaRP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فكر مي كنيد مهمترين پيشرفت و دستاورد شما تاكنون چه بوده است؟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كدام ويژگي  خانواده ی خود را بيشتر مي پسنديد؟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با ارزشترين چيز در زندگي شما چيست؟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سه چيزي كه فكر مي كنيد در آنها توانايي داريد كدامند؟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دوست داريد چه چيزي را در خودتان تقويت كنيد؟</a:t>
            </a:r>
          </a:p>
          <a:p>
            <a:pPr marL="609600" indent="-609600" algn="just" eaLnBrk="1" hangingPunct="1">
              <a:buFont typeface="Wingdings" panose="05000000000000000000" pitchFamily="2" charset="2"/>
              <a:buAutoNum type="arabicPeriod"/>
            </a:pPr>
            <a:r>
              <a:rPr lang="fa-IR" sz="2800" b="1" smtClean="0">
                <a:solidFill>
                  <a:schemeClr val="bg1"/>
                </a:solidFill>
                <a:cs typeface="B Nazanin" panose="00000400000000000000" pitchFamily="2" charset="-78"/>
              </a:rPr>
              <a:t>فكر مي كنيد همكلاسي ها يا همكارانتان چه چيزي را بيش از همه در شما  مي پسندند؟</a:t>
            </a:r>
            <a:endParaRPr lang="en-US" sz="28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>
              <a:cs typeface="B Nazanin" panose="00000400000000000000" pitchFamily="2" charset="-78"/>
            </a:endParaRPr>
          </a:p>
        </p:txBody>
      </p:sp>
      <p:pic>
        <p:nvPicPr>
          <p:cNvPr id="28675" name="Picture 3" descr="DSC0411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2468563"/>
            <a:ext cx="8229600" cy="1031875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ايجاد خود آگاهي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92375"/>
            <a:ext cx="8507412" cy="1392238"/>
          </a:xfrm>
        </p:spPr>
        <p:txBody>
          <a:bodyPr/>
          <a:lstStyle/>
          <a:p>
            <a:pPr eaLnBrk="1" hangingPunct="1"/>
            <a: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ar-SA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عوامل تاثير گذار</a:t>
            </a:r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 بر خود آگاهی</a:t>
            </a:r>
            <a:r>
              <a:rPr lang="ar-SA" sz="4000" b="1" smtClean="0">
                <a:cs typeface="B Nazanin" panose="00000400000000000000" pitchFamily="2" charset="-78"/>
              </a:rPr>
              <a:t/>
            </a:r>
            <a:br>
              <a:rPr lang="ar-SA" sz="4000" b="1" smtClean="0">
                <a:cs typeface="B Nazanin" panose="00000400000000000000" pitchFamily="2" charset="-78"/>
              </a:rPr>
            </a:br>
            <a:endParaRPr lang="en-US" sz="4000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9275"/>
            <a:ext cx="8229600" cy="936625"/>
          </a:xfrm>
        </p:spPr>
        <p:txBody>
          <a:bodyPr/>
          <a:lstStyle/>
          <a:p>
            <a:pPr eaLnBrk="1" hangingPunct="1"/>
            <a:r>
              <a:rPr lang="fa-IR" sz="4000" b="1" smtClean="0">
                <a:cs typeface="B Nazanin" panose="00000400000000000000" pitchFamily="2" charset="-78"/>
              </a:rPr>
              <a:t/>
            </a:r>
            <a:br>
              <a:rPr lang="fa-IR" sz="4000" b="1" smtClean="0">
                <a:cs typeface="B Nazanin" panose="00000400000000000000" pitchFamily="2" charset="-78"/>
              </a:rPr>
            </a:br>
            <a:r>
              <a:rPr lang="fa-IR" sz="4000" b="1" smtClean="0">
                <a:solidFill>
                  <a:srgbClr val="FFFF66"/>
                </a:solidFill>
                <a:cs typeface="B Nazanin" panose="00000400000000000000" pitchFamily="2" charset="-78"/>
              </a:rPr>
              <a:t>موقعيت ها</a:t>
            </a:r>
            <a:r>
              <a:rPr lang="fa-IR" sz="4000" b="1" smtClean="0">
                <a:cs typeface="B Nazanin" panose="00000400000000000000" pitchFamily="2" charset="-78"/>
              </a:rPr>
              <a:t> </a:t>
            </a:r>
            <a:br>
              <a:rPr lang="fa-IR" sz="4000" b="1" smtClean="0">
                <a:cs typeface="B Nazanin" panose="00000400000000000000" pitchFamily="2" charset="-78"/>
              </a:rPr>
            </a:br>
            <a:endParaRPr lang="en-US" sz="4000" b="1" smtClean="0">
              <a:cs typeface="B Nazanin" panose="00000400000000000000" pitchFamily="2" charset="-78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7499350" cy="4176712"/>
          </a:xfrm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به دليل مصرف مواد از كار بركنار شده ايد.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در يك درسي نمره بدي گرفته ايد و دوست تان به شما مي گويد كه تنبل و بي استعداد هستيد.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از فردي مي خواهيد با شما دوست شود ولي او جواب رد مي دهد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روز اول دانشگاه است وارد دانشكده مي شويد ولي كسي را نمي شناسيد.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براي خريد سيگار/ مواد يا الكل از خانواده خود پول دزديده ايد.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دوستي به شما سيگار تعارف مي كند و نمي توانيد رد كنيد.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شريك زندگي شما متوجه مي شود كه شما مواد مصرف مي كنيد.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شريك زندگيتان به دليل مشروب خواري زياد شما را ترك مي كند.</a:t>
            </a:r>
          </a:p>
          <a:p>
            <a:pPr marL="457200" indent="-457200" algn="just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fa-IR" sz="2400" b="1" smtClean="0">
                <a:solidFill>
                  <a:schemeClr val="bg1"/>
                </a:solidFill>
                <a:cs typeface="B Nazanin" panose="00000400000000000000" pitchFamily="2" charset="-78"/>
              </a:rPr>
              <a:t>در كاري موفق شده ايد.</a:t>
            </a:r>
            <a:endParaRPr lang="en-US" sz="2400" b="1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86050"/>
            <a:ext cx="8229600" cy="671513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اهداف شخصي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36838"/>
            <a:ext cx="8229600" cy="1103312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 </a:t>
            </a:r>
            <a:b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افتخارات شخصي من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افتخارات شخصي من</a:t>
            </a:r>
            <a:endParaRPr lang="en-US" b="1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pic>
        <p:nvPicPr>
          <p:cNvPr id="3481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844675"/>
            <a:ext cx="5689600" cy="4429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13025"/>
            <a:ext cx="8229600" cy="815975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</a:t>
            </a:r>
            <a:b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دوست سري</a:t>
            </a:r>
            <a:r>
              <a:rPr lang="fa-IR" sz="4000" b="1" smtClean="0">
                <a:cs typeface="B Nazanin" panose="00000400000000000000" pitchFamily="2" charset="-78"/>
              </a:rPr>
              <a:t> </a:t>
            </a:r>
            <a:endParaRPr lang="en-US" sz="4000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81300"/>
            <a:ext cx="8229600" cy="671513"/>
          </a:xfrm>
        </p:spPr>
        <p:txBody>
          <a:bodyPr/>
          <a:lstStyle/>
          <a:p>
            <a:pPr eaLnBrk="1" hangingPunct="1"/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فعاليت عملي </a:t>
            </a:r>
            <a:b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</a:br>
            <a:r>
              <a:rPr lang="fa-IR" b="1" smtClean="0">
                <a:solidFill>
                  <a:srgbClr val="FFFF66"/>
                </a:solidFill>
                <a:cs typeface="B Nazanin" panose="00000400000000000000" pitchFamily="2" charset="-78"/>
              </a:rPr>
              <a:t>نامه مثبت</a:t>
            </a:r>
            <a:r>
              <a:rPr lang="fa-IR" sz="4000" b="1" smtClean="0">
                <a:cs typeface="B Nazanin" panose="00000400000000000000" pitchFamily="2" charset="-78"/>
              </a:rPr>
              <a:t> </a:t>
            </a:r>
            <a:endParaRPr lang="en-US" sz="4000" b="1" smtClean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73113"/>
            <a:ext cx="8229600" cy="1143000"/>
          </a:xfrm>
        </p:spPr>
        <p:txBody>
          <a:bodyPr/>
          <a:lstStyle/>
          <a:p>
            <a:pPr eaLnBrk="1" hangingPunct="1"/>
            <a:r>
              <a:rPr lang="fa-IR" sz="5400" smtClean="0">
                <a:solidFill>
                  <a:srgbClr val="FFFF66"/>
                </a:solidFill>
                <a:cs typeface="B Nazanin" panose="00000400000000000000" pitchFamily="2" charset="-78"/>
              </a:rPr>
              <a:t>جمع‌بندي</a:t>
            </a:r>
            <a:endParaRPr lang="en-US" sz="5400" smtClean="0">
              <a:solidFill>
                <a:srgbClr val="FFFF66"/>
              </a:solidFill>
              <a:cs typeface="B Nazanin" panose="00000400000000000000" pitchFamily="2" charset="-78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5513" y="2608263"/>
            <a:ext cx="6275387" cy="23336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a-IR" sz="3600" smtClean="0">
                <a:solidFill>
                  <a:schemeClr val="bg1"/>
                </a:solidFill>
                <a:cs typeface="B Nazanin" panose="00000400000000000000" pitchFamily="2" charset="-78"/>
              </a:rPr>
              <a:t>از اين كارگاه چه آموختيد؟</a:t>
            </a:r>
          </a:p>
          <a:p>
            <a:pPr eaLnBrk="1" hangingPunct="1">
              <a:buFontTx/>
              <a:buNone/>
            </a:pPr>
            <a:endParaRPr lang="fa-IR" sz="3600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eaLnBrk="1" hangingPunct="1">
              <a:buFontTx/>
              <a:buNone/>
            </a:pPr>
            <a:r>
              <a:rPr lang="fa-IR" sz="3600" smtClean="0">
                <a:solidFill>
                  <a:schemeClr val="bg1"/>
                </a:solidFill>
                <a:cs typeface="B Nazanin" panose="00000400000000000000" pitchFamily="2" charset="-78"/>
              </a:rPr>
              <a:t>چه احساسي داريد؟</a:t>
            </a:r>
            <a:endParaRPr lang="en-US" sz="3600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1570</Words>
  <Application>Microsoft Office PowerPoint</Application>
  <PresentationFormat>On-screen Show (4:3)</PresentationFormat>
  <Paragraphs>126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Default Design</vt:lpstr>
      <vt:lpstr>بنام خدا</vt:lpstr>
      <vt:lpstr>مهارت‌هاي خود آگاهي  و  همدلي</vt:lpstr>
      <vt:lpstr>خود آگاهی</vt:lpstr>
      <vt:lpstr>PowerPoint Presentation</vt:lpstr>
      <vt:lpstr>PowerPoint Presentation</vt:lpstr>
      <vt:lpstr>عزت نفس و مصرف مواد </vt:lpstr>
      <vt:lpstr> عزت نفس و تاب آوري </vt:lpstr>
      <vt:lpstr>سه عامل محيطي موثر در رشد اين ويژگي ها عبارتند از :</vt:lpstr>
      <vt:lpstr>ويژگي هاي افراد تاب آور </vt:lpstr>
      <vt:lpstr>PowerPoint Presentation</vt:lpstr>
      <vt:lpstr>PowerPoint Presentation</vt:lpstr>
      <vt:lpstr>مهارت هاي خود آگاهي شامل موارد زير است :</vt:lpstr>
      <vt:lpstr>ويژگي هاي افراد خود آگاه</vt:lpstr>
      <vt:lpstr>مولفه هاي خود آگاهي </vt:lpstr>
      <vt:lpstr> فوايد  خودآگاهي</vt:lpstr>
      <vt:lpstr>PowerPoint Presentation</vt:lpstr>
      <vt:lpstr>PowerPoint Presentation</vt:lpstr>
      <vt:lpstr>شناسايي و كنترل احساسات</vt:lpstr>
      <vt:lpstr>فعاليت عملي </vt:lpstr>
      <vt:lpstr>خود پنداره</vt:lpstr>
      <vt:lpstr>اهميت خود پنداره</vt:lpstr>
      <vt:lpstr>PowerPoint Presentation</vt:lpstr>
      <vt:lpstr>چگونه مي توان خود پنداره را اصلاح كرد</vt:lpstr>
      <vt:lpstr> فعاليت عملي خودم را چگونه مي بينم </vt:lpstr>
      <vt:lpstr> فعاليت عملي نقاط ضعف من</vt:lpstr>
      <vt:lpstr>فعاليت عملي توانايي تجسم بصري، علايق و استعدادها</vt:lpstr>
      <vt:lpstr>PowerPoint Presentation</vt:lpstr>
      <vt:lpstr>PowerPoint Presentation</vt:lpstr>
      <vt:lpstr>فعاليت عملي ايجاد خود آگاهي</vt:lpstr>
      <vt:lpstr>فعاليت عملي عوامل تاثير گذار بر خود آگاهی </vt:lpstr>
      <vt:lpstr> موقعيت ها  </vt:lpstr>
      <vt:lpstr>فعاليت عملي اهداف شخصي</vt:lpstr>
      <vt:lpstr>فعاليت عملي  افتخارات شخصي من</vt:lpstr>
      <vt:lpstr>افتخارات شخصي من</vt:lpstr>
      <vt:lpstr>فعاليت عملي دوست سري </vt:lpstr>
      <vt:lpstr>فعاليت عملي  نامه مثبت </vt:lpstr>
      <vt:lpstr>جمع‌بندي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خالق انديشه</dc:title>
  <dc:creator>tak</dc:creator>
  <cp:lastModifiedBy>Windows User</cp:lastModifiedBy>
  <cp:revision>25</cp:revision>
  <cp:lastPrinted>1601-01-01T00:00:00Z</cp:lastPrinted>
  <dcterms:created xsi:type="dcterms:W3CDTF">2006-08-23T09:50:31Z</dcterms:created>
  <dcterms:modified xsi:type="dcterms:W3CDTF">2020-06-17T13:07:12Z</dcterms:modified>
</cp:coreProperties>
</file>