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707" r:id="rId1"/>
  </p:sldMasterIdLst>
  <p:sldIdLst>
    <p:sldId id="270" r:id="rId2"/>
    <p:sldId id="256" r:id="rId3"/>
    <p:sldId id="257" r:id="rId4"/>
    <p:sldId id="258" r:id="rId5"/>
    <p:sldId id="259" r:id="rId6"/>
    <p:sldId id="266" r:id="rId7"/>
    <p:sldId id="264" r:id="rId8"/>
    <p:sldId id="265" r:id="rId9"/>
    <p:sldId id="261" r:id="rId10"/>
    <p:sldId id="262" r:id="rId11"/>
    <p:sldId id="267" r:id="rId12"/>
    <p:sldId id="263" r:id="rId13"/>
    <p:sldId id="268" r:id="rId14"/>
  </p:sldIdLst>
  <p:sldSz cx="12192000" cy="6858000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3987" autoAdjust="0"/>
    <p:restoredTop sz="94660"/>
  </p:normalViewPr>
  <p:slideViewPr>
    <p:cSldViewPr snapToGrid="0">
      <p:cViewPr varScale="1">
        <p:scale>
          <a:sx n="74" d="100"/>
          <a:sy n="74" d="100"/>
        </p:scale>
        <p:origin x="-540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2C318-4DB0-45D8-BB99-BE26FF7F60CF}" type="datetimeFigureOut">
              <a:rPr lang="fa-IR" smtClean="0"/>
              <a:t>03/09/1441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6EA55F-322D-4993-BA2C-B7370D4E3B6E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7476289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2C318-4DB0-45D8-BB99-BE26FF7F60CF}" type="datetimeFigureOut">
              <a:rPr lang="fa-IR" smtClean="0"/>
              <a:t>03/09/1441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6EA55F-322D-4993-BA2C-B7370D4E3B6E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8128755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2C318-4DB0-45D8-BB99-BE26FF7F60CF}" type="datetimeFigureOut">
              <a:rPr lang="fa-IR" smtClean="0"/>
              <a:t>03/09/1441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6EA55F-322D-4993-BA2C-B7370D4E3B6E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8477593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2C318-4DB0-45D8-BB99-BE26FF7F60CF}" type="datetimeFigureOut">
              <a:rPr lang="fa-IR" smtClean="0"/>
              <a:t>03/09/1441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6EA55F-322D-4993-BA2C-B7370D4E3B6E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8150235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2C318-4DB0-45D8-BB99-BE26FF7F60CF}" type="datetimeFigureOut">
              <a:rPr lang="fa-IR" smtClean="0"/>
              <a:t>03/09/1441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6EA55F-322D-4993-BA2C-B7370D4E3B6E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9709699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2C318-4DB0-45D8-BB99-BE26FF7F60CF}" type="datetimeFigureOut">
              <a:rPr lang="fa-IR" smtClean="0"/>
              <a:t>03/09/1441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6EA55F-322D-4993-BA2C-B7370D4E3B6E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1051176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2C318-4DB0-45D8-BB99-BE26FF7F60CF}" type="datetimeFigureOut">
              <a:rPr lang="fa-IR" smtClean="0"/>
              <a:t>03/09/1441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6EA55F-322D-4993-BA2C-B7370D4E3B6E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2244936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2C318-4DB0-45D8-BB99-BE26FF7F60CF}" type="datetimeFigureOut">
              <a:rPr lang="fa-IR" smtClean="0"/>
              <a:t>03/09/1441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6EA55F-322D-4993-BA2C-B7370D4E3B6E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8873323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2C318-4DB0-45D8-BB99-BE26FF7F60CF}" type="datetimeFigureOut">
              <a:rPr lang="fa-IR" smtClean="0"/>
              <a:t>03/09/1441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6EA55F-322D-4993-BA2C-B7370D4E3B6E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8091744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2C318-4DB0-45D8-BB99-BE26FF7F60CF}" type="datetimeFigureOut">
              <a:rPr lang="fa-IR" smtClean="0"/>
              <a:t>03/09/1441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6EA55F-322D-4993-BA2C-B7370D4E3B6E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0566545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2C318-4DB0-45D8-BB99-BE26FF7F60CF}" type="datetimeFigureOut">
              <a:rPr lang="fa-IR" smtClean="0"/>
              <a:t>03/09/1441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6EA55F-322D-4993-BA2C-B7370D4E3B6E}" type="slidenum">
              <a:rPr lang="fa-IR" smtClean="0"/>
              <a:t>‹#›</a:t>
            </a:fld>
            <a:endParaRPr lang="fa-IR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53773817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2C318-4DB0-45D8-BB99-BE26FF7F60CF}" type="datetimeFigureOut">
              <a:rPr lang="fa-IR" smtClean="0"/>
              <a:t>03/09/1441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6EA55F-322D-4993-BA2C-B7370D4E3B6E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03976675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2C318-4DB0-45D8-BB99-BE26FF7F60CF}" type="datetimeFigureOut">
              <a:rPr lang="fa-IR" smtClean="0"/>
              <a:t>03/09/1441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6EA55F-322D-4993-BA2C-B7370D4E3B6E}" type="slidenum">
              <a:rPr lang="fa-IR" smtClean="0"/>
              <a:t>‹#›</a:t>
            </a:fld>
            <a:endParaRPr lang="fa-IR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2167294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2C318-4DB0-45D8-BB99-BE26FF7F60CF}" type="datetimeFigureOut">
              <a:rPr lang="fa-IR" smtClean="0"/>
              <a:t>03/09/1441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6EA55F-322D-4993-BA2C-B7370D4E3B6E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03990093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2C318-4DB0-45D8-BB99-BE26FF7F60CF}" type="datetimeFigureOut">
              <a:rPr lang="fa-IR" smtClean="0"/>
              <a:t>03/09/1441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6EA55F-322D-4993-BA2C-B7370D4E3B6E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47681025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2C318-4DB0-45D8-BB99-BE26FF7F60CF}" type="datetimeFigureOut">
              <a:rPr lang="fa-IR" smtClean="0"/>
              <a:t>03/09/1441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6EA55F-322D-4993-BA2C-B7370D4E3B6E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7714954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B2C318-4DB0-45D8-BB99-BE26FF7F60CF}" type="datetimeFigureOut">
              <a:rPr lang="fa-IR" smtClean="0"/>
              <a:t>03/09/1441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FC6EA55F-322D-4993-BA2C-B7370D4E3B6E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9007386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8" r:id="rId1"/>
    <p:sldLayoutId id="2147483709" r:id="rId2"/>
    <p:sldLayoutId id="2147483710" r:id="rId3"/>
    <p:sldLayoutId id="2147483711" r:id="rId4"/>
    <p:sldLayoutId id="2147483712" r:id="rId5"/>
    <p:sldLayoutId id="2147483713" r:id="rId6"/>
    <p:sldLayoutId id="2147483714" r:id="rId7"/>
    <p:sldLayoutId id="2147483715" r:id="rId8"/>
    <p:sldLayoutId id="2147483716" r:id="rId9"/>
    <p:sldLayoutId id="2147483717" r:id="rId10"/>
    <p:sldLayoutId id="2147483718" r:id="rId11"/>
    <p:sldLayoutId id="2147483719" r:id="rId12"/>
    <p:sldLayoutId id="2147483720" r:id="rId13"/>
    <p:sldLayoutId id="2147483721" r:id="rId14"/>
    <p:sldLayoutId id="2147483722" r:id="rId15"/>
    <p:sldLayoutId id="2147483723" r:id="rId16"/>
  </p:sldLayoutIdLst>
  <p:txStyles>
    <p:titleStyle>
      <a:lvl1pPr algn="l" defTabSz="457200" rtl="1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rtl="1" eaLnBrk="1" hangingPunct="1">
        <a:defRPr>
          <a:solidFill>
            <a:schemeClr val="tx2"/>
          </a:solidFill>
        </a:defRPr>
      </a:lvl2pPr>
      <a:lvl3pPr rtl="1" eaLnBrk="1" hangingPunct="1">
        <a:defRPr>
          <a:solidFill>
            <a:schemeClr val="tx2"/>
          </a:solidFill>
        </a:defRPr>
      </a:lvl3pPr>
      <a:lvl4pPr rtl="1" eaLnBrk="1" hangingPunct="1">
        <a:defRPr>
          <a:solidFill>
            <a:schemeClr val="tx2"/>
          </a:solidFill>
        </a:defRPr>
      </a:lvl4pPr>
      <a:lvl5pPr rtl="1" eaLnBrk="1" hangingPunct="1">
        <a:defRPr>
          <a:solidFill>
            <a:schemeClr val="tx2"/>
          </a:solidFill>
        </a:defRPr>
      </a:lvl5pPr>
      <a:lvl6pPr rtl="1" eaLnBrk="1" hangingPunct="1">
        <a:defRPr>
          <a:solidFill>
            <a:schemeClr val="tx2"/>
          </a:solidFill>
        </a:defRPr>
      </a:lvl6pPr>
      <a:lvl7pPr rtl="1" eaLnBrk="1" hangingPunct="1">
        <a:defRPr>
          <a:solidFill>
            <a:schemeClr val="tx2"/>
          </a:solidFill>
        </a:defRPr>
      </a:lvl7pPr>
      <a:lvl8pPr rtl="1" eaLnBrk="1" hangingPunct="1">
        <a:defRPr>
          <a:solidFill>
            <a:schemeClr val="tx2"/>
          </a:solidFill>
        </a:defRPr>
      </a:lvl8pPr>
      <a:lvl9pPr rtl="1" eaLnBrk="1" hangingPunct="1">
        <a:defRPr>
          <a:solidFill>
            <a:schemeClr val="tx2"/>
          </a:solidFill>
        </a:defRPr>
      </a:lvl9pPr>
    </p:titleStyle>
    <p:bodyStyle>
      <a:lvl1pPr marL="342900" indent="-3429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38510772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fa-IR" dirty="0" smtClean="0">
                <a:cs typeface="B Nazanin" panose="00000400000000000000" pitchFamily="2" charset="-78"/>
              </a:rPr>
              <a:t>مهارتهای هفتگانه</a:t>
            </a:r>
            <a:r>
              <a:rPr lang="en-US" dirty="0" smtClean="0">
                <a:cs typeface="B Nazanin" panose="00000400000000000000" pitchFamily="2" charset="-78"/>
              </a:rPr>
              <a:t>ICDL</a:t>
            </a:r>
            <a:endParaRPr lang="fa-IR" dirty="0">
              <a:cs typeface="B Nazanin" panose="00000400000000000000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r>
              <a:rPr lang="fa-IR" dirty="0" smtClean="0"/>
              <a:t>بخش اول – مفاهیم عمومی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775985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ICDL</a:t>
            </a:r>
            <a:r>
              <a:rPr lang="en-US" dirty="0" smtClean="0"/>
              <a:t>: </a:t>
            </a:r>
            <a:r>
              <a:rPr lang="en-US" dirty="0" smtClean="0">
                <a:solidFill>
                  <a:srgbClr val="FF0000"/>
                </a:solidFill>
              </a:rPr>
              <a:t>I</a:t>
            </a:r>
            <a:r>
              <a:rPr lang="en-US" dirty="0" smtClean="0"/>
              <a:t>nternational </a:t>
            </a:r>
            <a:r>
              <a:rPr lang="en-US" dirty="0">
                <a:solidFill>
                  <a:srgbClr val="FF0000"/>
                </a:solidFill>
              </a:rPr>
              <a:t>C</a:t>
            </a:r>
            <a:r>
              <a:rPr lang="en-US" dirty="0" smtClean="0"/>
              <a:t>omputer </a:t>
            </a:r>
            <a:r>
              <a:rPr lang="en-US" dirty="0" smtClean="0">
                <a:solidFill>
                  <a:srgbClr val="FF0000"/>
                </a:solidFill>
              </a:rPr>
              <a:t>D</a:t>
            </a:r>
            <a:r>
              <a:rPr lang="en-US" dirty="0" smtClean="0"/>
              <a:t>riving </a:t>
            </a:r>
            <a:r>
              <a:rPr lang="en-US" dirty="0" smtClean="0">
                <a:solidFill>
                  <a:srgbClr val="FF0000"/>
                </a:solidFill>
              </a:rPr>
              <a:t>L</a:t>
            </a:r>
            <a:r>
              <a:rPr lang="en-US" dirty="0" smtClean="0"/>
              <a:t>icense</a:t>
            </a:r>
            <a:br>
              <a:rPr lang="en-US" dirty="0" smtClean="0"/>
            </a:br>
            <a:r>
              <a:rPr lang="fa-IR" dirty="0" smtClean="0">
                <a:cs typeface="B Nazanin" panose="00000400000000000000" pitchFamily="2" charset="-78"/>
              </a:rPr>
              <a:t>گواهینامه</a:t>
            </a:r>
            <a:r>
              <a:rPr lang="en-US" dirty="0" smtClean="0">
                <a:cs typeface="B Nazanin" panose="00000400000000000000" pitchFamily="2" charset="-78"/>
              </a:rPr>
              <a:t> </a:t>
            </a:r>
            <a:r>
              <a:rPr lang="fa-IR" dirty="0" smtClean="0">
                <a:cs typeface="B Nazanin" panose="00000400000000000000" pitchFamily="2" charset="-78"/>
              </a:rPr>
              <a:t>بین المللی کاربری کامپیوتر</a:t>
            </a:r>
            <a:endParaRPr lang="fa-IR" dirty="0">
              <a:cs typeface="B Nazani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dirty="0" smtClean="0"/>
              <a:t>مفاهیم عمومی</a:t>
            </a:r>
          </a:p>
          <a:p>
            <a:r>
              <a:rPr lang="fa-IR" dirty="0" smtClean="0">
                <a:solidFill>
                  <a:schemeClr val="tx1"/>
                </a:solidFill>
              </a:rPr>
              <a:t>استفاده از کامپیوتر و مدیریت فایل ها (</a:t>
            </a:r>
            <a:r>
              <a:rPr lang="en-US" dirty="0" smtClean="0">
                <a:solidFill>
                  <a:schemeClr val="tx1"/>
                </a:solidFill>
              </a:rPr>
              <a:t>Windows</a:t>
            </a:r>
            <a:r>
              <a:rPr lang="fa-IR" dirty="0" smtClean="0">
                <a:solidFill>
                  <a:schemeClr val="tx1"/>
                </a:solidFill>
              </a:rPr>
              <a:t>)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Internet</a:t>
            </a:r>
            <a:endParaRPr lang="fa-IR" dirty="0" smtClean="0">
              <a:solidFill>
                <a:schemeClr val="tx1"/>
              </a:solidFill>
            </a:endParaRPr>
          </a:p>
          <a:p>
            <a:r>
              <a:rPr lang="en-US" dirty="0" smtClean="0">
                <a:solidFill>
                  <a:schemeClr val="tx1"/>
                </a:solidFill>
              </a:rPr>
              <a:t>Word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Excel</a:t>
            </a:r>
            <a:endParaRPr lang="fa-IR" dirty="0" smtClean="0">
              <a:solidFill>
                <a:schemeClr val="tx1"/>
              </a:solidFill>
            </a:endParaRPr>
          </a:p>
          <a:p>
            <a:r>
              <a:rPr lang="en-US" dirty="0" smtClean="0">
                <a:solidFill>
                  <a:schemeClr val="tx1"/>
                </a:solidFill>
              </a:rPr>
              <a:t>PowerPoint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Access</a:t>
            </a:r>
            <a:endParaRPr lang="fa-I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3524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مفاهیم عمومی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552075"/>
            <a:ext cx="9164498" cy="4475748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Hardware</a:t>
            </a:r>
            <a:r>
              <a:rPr lang="fa-IR" dirty="0" smtClean="0"/>
              <a:t> یا سخت افزار: به اجزا فیزیکی رایانه اشاره دارد.</a:t>
            </a:r>
          </a:p>
          <a:p>
            <a:pPr lvl="1"/>
            <a:r>
              <a:rPr lang="fa-IR" dirty="0"/>
              <a:t>دریافت اطلاعات مانند صفحه کلید، ماوس، اسکنر، وب کم، کارت </a:t>
            </a:r>
            <a:r>
              <a:rPr lang="fa-IR" dirty="0" smtClean="0"/>
              <a:t>صدا</a:t>
            </a:r>
          </a:p>
          <a:p>
            <a:pPr lvl="1"/>
            <a:r>
              <a:rPr lang="fa-IR" dirty="0"/>
              <a:t>کارت صدا: تبدیل اطلاعات دیجیتال صفر و یک به صدا و برعکس</a:t>
            </a:r>
            <a:endParaRPr lang="en-US" dirty="0"/>
          </a:p>
          <a:p>
            <a:endParaRPr lang="en-US" dirty="0" smtClean="0"/>
          </a:p>
          <a:p>
            <a:r>
              <a:rPr lang="en-US" dirty="0" smtClean="0"/>
              <a:t>Software</a:t>
            </a:r>
            <a:r>
              <a:rPr lang="fa-IR" dirty="0" smtClean="0"/>
              <a:t> یا نرم افزار: با هر نرم افزار کار خاصی را قادر خواهیم بود تا با استفاده از کامپیوتر انجام دهیم. برای کار با هر نرم افزار ابتدا باید سیستم عامل (</a:t>
            </a:r>
            <a:r>
              <a:rPr lang="en-US" dirty="0" smtClean="0"/>
              <a:t>Operating System (OS)</a:t>
            </a:r>
            <a:r>
              <a:rPr lang="fa-IR" dirty="0" smtClean="0"/>
              <a:t>) بر روی کامپیوتر نصب شود.</a:t>
            </a:r>
            <a:endParaRPr lang="en-US" dirty="0" smtClean="0"/>
          </a:p>
          <a:p>
            <a:r>
              <a:rPr lang="en-US" dirty="0" smtClean="0"/>
              <a:t>Information Technology (IT)</a:t>
            </a:r>
            <a:r>
              <a:rPr lang="fa-IR" dirty="0" smtClean="0"/>
              <a:t> یا فناوری اطلاعات: به </a:t>
            </a:r>
            <a:r>
              <a:rPr lang="fa-IR" dirty="0"/>
              <a:t>کلیه فناوری‌هایی اشاره می‌کند که در شش حوزه </a:t>
            </a:r>
            <a:r>
              <a:rPr lang="fa-IR" dirty="0">
                <a:solidFill>
                  <a:srgbClr val="FF0000"/>
                </a:solidFill>
              </a:rPr>
              <a:t>جمع‌آوری</a:t>
            </a:r>
            <a:r>
              <a:rPr lang="fa-IR" dirty="0"/>
              <a:t>، </a:t>
            </a:r>
            <a:r>
              <a:rPr lang="fa-IR" dirty="0">
                <a:solidFill>
                  <a:srgbClr val="FF0000"/>
                </a:solidFill>
              </a:rPr>
              <a:t>ذخیره‌سازی</a:t>
            </a:r>
            <a:r>
              <a:rPr lang="fa-IR" dirty="0"/>
              <a:t>، </a:t>
            </a:r>
            <a:r>
              <a:rPr lang="fa-IR" dirty="0">
                <a:solidFill>
                  <a:srgbClr val="FF0000"/>
                </a:solidFill>
              </a:rPr>
              <a:t>پردازش</a:t>
            </a:r>
            <a:r>
              <a:rPr lang="fa-IR" dirty="0"/>
              <a:t>، </a:t>
            </a:r>
            <a:r>
              <a:rPr lang="fa-IR" dirty="0">
                <a:solidFill>
                  <a:srgbClr val="FF0000"/>
                </a:solidFill>
              </a:rPr>
              <a:t>حفاظت</a:t>
            </a:r>
            <a:r>
              <a:rPr lang="fa-IR" dirty="0"/>
              <a:t>، </a:t>
            </a:r>
            <a:r>
              <a:rPr lang="fa-IR" dirty="0">
                <a:solidFill>
                  <a:srgbClr val="FF0000"/>
                </a:solidFill>
              </a:rPr>
              <a:t>انتقال</a:t>
            </a:r>
            <a:r>
              <a:rPr lang="fa-IR" dirty="0"/>
              <a:t> و </a:t>
            </a:r>
            <a:r>
              <a:rPr lang="fa-IR" dirty="0">
                <a:solidFill>
                  <a:srgbClr val="FF0000"/>
                </a:solidFill>
              </a:rPr>
              <a:t>نمایش</a:t>
            </a:r>
            <a:r>
              <a:rPr lang="fa-IR" dirty="0"/>
              <a:t> اطلاعات کاربرد داشته و اثرگذار </a:t>
            </a:r>
            <a:r>
              <a:rPr lang="fa-IR" dirty="0" smtClean="0"/>
              <a:t>هستند.</a:t>
            </a:r>
          </a:p>
          <a:p>
            <a:r>
              <a:rPr lang="fa-IR" dirty="0" smtClean="0">
                <a:solidFill>
                  <a:schemeClr val="tx1"/>
                </a:solidFill>
              </a:rPr>
              <a:t>انواع کامپیوتر: 1.  </a:t>
            </a:r>
            <a:r>
              <a:rPr lang="en-US" dirty="0" smtClean="0">
                <a:solidFill>
                  <a:schemeClr val="tx1"/>
                </a:solidFill>
              </a:rPr>
              <a:t>(PC)</a:t>
            </a:r>
            <a:r>
              <a:rPr lang="fa-IR" dirty="0" smtClean="0">
                <a:solidFill>
                  <a:schemeClr val="tx1"/>
                </a:solidFill>
              </a:rPr>
              <a:t> </a:t>
            </a:r>
            <a:r>
              <a:rPr lang="en-US" dirty="0" smtClean="0">
                <a:solidFill>
                  <a:schemeClr val="tx1"/>
                </a:solidFill>
              </a:rPr>
              <a:t>Personal Computer</a:t>
            </a:r>
            <a:r>
              <a:rPr lang="fa-IR" dirty="0" smtClean="0">
                <a:solidFill>
                  <a:schemeClr val="tx1"/>
                </a:solidFill>
              </a:rPr>
              <a:t> 2. </a:t>
            </a:r>
            <a:r>
              <a:rPr lang="en-US" dirty="0" smtClean="0">
                <a:solidFill>
                  <a:schemeClr val="tx1"/>
                </a:solidFill>
              </a:rPr>
              <a:t> Mainframe</a:t>
            </a:r>
            <a:r>
              <a:rPr lang="fa-IR" dirty="0" smtClean="0">
                <a:solidFill>
                  <a:schemeClr val="tx1"/>
                </a:solidFill>
              </a:rPr>
              <a:t>3. </a:t>
            </a:r>
            <a:r>
              <a:rPr lang="en-US" dirty="0" smtClean="0">
                <a:solidFill>
                  <a:schemeClr val="tx1"/>
                </a:solidFill>
              </a:rPr>
              <a:t>Super Computer</a:t>
            </a:r>
            <a:endParaRPr lang="fa-IR" dirty="0" smtClean="0">
              <a:solidFill>
                <a:schemeClr val="tx1"/>
              </a:solidFill>
            </a:endParaRPr>
          </a:p>
          <a:p>
            <a:r>
              <a:rPr lang="fa-IR" dirty="0" smtClean="0">
                <a:solidFill>
                  <a:schemeClr val="tx1"/>
                </a:solidFill>
              </a:rPr>
              <a:t>انواع </a:t>
            </a:r>
            <a:r>
              <a:rPr lang="en-US" dirty="0" smtClean="0">
                <a:solidFill>
                  <a:schemeClr val="tx1"/>
                </a:solidFill>
              </a:rPr>
              <a:t>(PC</a:t>
            </a:r>
            <a:r>
              <a:rPr lang="en-US" dirty="0">
                <a:solidFill>
                  <a:schemeClr val="tx1"/>
                </a:solidFill>
              </a:rPr>
              <a:t>)</a:t>
            </a:r>
            <a:r>
              <a:rPr lang="fa-IR" dirty="0">
                <a:solidFill>
                  <a:schemeClr val="tx1"/>
                </a:solidFill>
              </a:rPr>
              <a:t> </a:t>
            </a:r>
            <a:r>
              <a:rPr lang="en-US" dirty="0">
                <a:solidFill>
                  <a:schemeClr val="tx1"/>
                </a:solidFill>
              </a:rPr>
              <a:t>Personal </a:t>
            </a:r>
            <a:r>
              <a:rPr lang="en-US" dirty="0" smtClean="0">
                <a:solidFill>
                  <a:schemeClr val="tx1"/>
                </a:solidFill>
              </a:rPr>
              <a:t>Computer</a:t>
            </a:r>
            <a:r>
              <a:rPr lang="fa-IR" dirty="0" smtClean="0">
                <a:solidFill>
                  <a:schemeClr val="tx1"/>
                </a:solidFill>
              </a:rPr>
              <a:t>: 1. کامپیوتر رو میزی 2. </a:t>
            </a:r>
            <a:r>
              <a:rPr lang="en-US" dirty="0" smtClean="0">
                <a:solidFill>
                  <a:schemeClr val="tx1"/>
                </a:solidFill>
              </a:rPr>
              <a:t>Laptop</a:t>
            </a:r>
            <a:r>
              <a:rPr lang="fa-IR" dirty="0" smtClean="0">
                <a:solidFill>
                  <a:schemeClr val="tx1"/>
                </a:solidFill>
              </a:rPr>
              <a:t> 3. </a:t>
            </a:r>
            <a:r>
              <a:rPr lang="en-US" dirty="0" smtClean="0">
                <a:solidFill>
                  <a:schemeClr val="tx1"/>
                </a:solidFill>
              </a:rPr>
              <a:t>Palmtop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Palmtop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fa-IR" dirty="0">
                <a:solidFill>
                  <a:schemeClr val="tx1"/>
                </a:solidFill>
              </a:rPr>
              <a:t> </a:t>
            </a:r>
            <a:r>
              <a:rPr lang="fa-IR" dirty="0" smtClean="0">
                <a:solidFill>
                  <a:schemeClr val="tx1"/>
                </a:solidFill>
              </a:rPr>
              <a:t>یا </a:t>
            </a:r>
            <a:r>
              <a:rPr lang="en-US" dirty="0" smtClean="0">
                <a:solidFill>
                  <a:schemeClr val="tx1"/>
                </a:solidFill>
              </a:rPr>
              <a:t>Personal </a:t>
            </a:r>
            <a:r>
              <a:rPr lang="en-US" dirty="0">
                <a:solidFill>
                  <a:schemeClr val="tx1"/>
                </a:solidFill>
              </a:rPr>
              <a:t>D</a:t>
            </a:r>
            <a:r>
              <a:rPr lang="en-US" dirty="0" smtClean="0">
                <a:solidFill>
                  <a:schemeClr val="tx1"/>
                </a:solidFill>
              </a:rPr>
              <a:t>igital </a:t>
            </a:r>
            <a:r>
              <a:rPr lang="en-US" dirty="0">
                <a:solidFill>
                  <a:schemeClr val="tx1"/>
                </a:solidFill>
              </a:rPr>
              <a:t>A</a:t>
            </a:r>
            <a:r>
              <a:rPr lang="en-US" dirty="0" smtClean="0">
                <a:solidFill>
                  <a:schemeClr val="tx1"/>
                </a:solidFill>
              </a:rPr>
              <a:t>ssistance (PDA)</a:t>
            </a:r>
            <a:endParaRPr lang="en-US" dirty="0">
              <a:solidFill>
                <a:schemeClr val="tx1"/>
              </a:solidFill>
            </a:endParaRPr>
          </a:p>
          <a:p>
            <a:endParaRPr lang="fa-I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4521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 smtClean="0"/>
              <a:t>قطعات اصلی کامپیوتر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660359"/>
            <a:ext cx="8596668" cy="4381004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Central Processing Unit (CPU)     </a:t>
            </a:r>
            <a:endParaRPr lang="fa-IR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indent="-342900">
              <a:buFont typeface="Wingdings" panose="05000000000000000000" pitchFamily="2" charset="2"/>
              <a:buChar char="q"/>
            </a:pPr>
            <a:r>
              <a:rPr lang="fa-IR" sz="2000" dirty="0">
                <a:latin typeface="Arial" panose="020B0604020202020204" pitchFamily="34" charset="0"/>
                <a:cs typeface="Arial" panose="020B0604020202020204" pitchFamily="34" charset="0"/>
              </a:rPr>
              <a:t>واحد محاسبه و منطق (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ALU</a:t>
            </a:r>
            <a:r>
              <a:rPr lang="fa-IR" sz="2000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Arithmetic Logic Unit </a:t>
            </a:r>
            <a:r>
              <a:rPr lang="fa-IR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indent="-342900">
              <a:buFont typeface="Wingdings" panose="05000000000000000000" pitchFamily="2" charset="2"/>
              <a:buChar char="q"/>
            </a:pPr>
            <a:r>
              <a:rPr lang="fa-IR" sz="2000" dirty="0">
                <a:latin typeface="Arial" panose="020B0604020202020204" pitchFamily="34" charset="0"/>
                <a:cs typeface="Arial" panose="020B0604020202020204" pitchFamily="34" charset="0"/>
              </a:rPr>
              <a:t>واحد کنترل(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CU</a:t>
            </a:r>
            <a:r>
              <a:rPr lang="fa-IR" sz="2000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Control Unit</a:t>
            </a:r>
            <a:r>
              <a:rPr lang="fa-IR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ar-S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r-SA" sz="2000" dirty="0">
                <a:latin typeface="Arial" panose="020B0604020202020204" pitchFamily="34" charset="0"/>
                <a:cs typeface="Arial" panose="020B0604020202020204" pitchFamily="34" charset="0"/>
              </a:rPr>
              <a:t>وظیفه این بخش کنترل دریافت ورودی عملیات داخلی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CPU </a:t>
            </a:r>
            <a:r>
              <a:rPr lang="ar-SA" sz="2000" dirty="0">
                <a:latin typeface="Arial" panose="020B0604020202020204" pitchFamily="34" charset="0"/>
                <a:cs typeface="Arial" panose="020B0604020202020204" pitchFamily="34" charset="0"/>
              </a:rPr>
              <a:t>و کنترل ارسال اطلاعات به واحد خروجی می باشد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indent="-342900">
              <a:buFont typeface="Wingdings" panose="05000000000000000000" pitchFamily="2" charset="2"/>
              <a:buChar char="q"/>
            </a:pPr>
            <a:r>
              <a:rPr lang="fa-IR" sz="2000" dirty="0">
                <a:latin typeface="Arial" panose="020B0604020202020204" pitchFamily="34" charset="0"/>
                <a:cs typeface="Arial" panose="020B0604020202020204" pitchFamily="34" charset="0"/>
              </a:rPr>
              <a:t>حافظه ثبات (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Register</a:t>
            </a:r>
            <a:r>
              <a:rPr lang="fa-IR" sz="2000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endParaRPr lang="fa-IR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indent="-342900">
              <a:buFont typeface="Wingdings" panose="05000000000000000000" pitchFamily="2" charset="2"/>
              <a:buChar char="q"/>
            </a:pPr>
            <a:r>
              <a:rPr lang="fa-IR" sz="2000" dirty="0">
                <a:latin typeface="Arial" panose="020B0604020202020204" pitchFamily="34" charset="0"/>
                <a:cs typeface="Arial" panose="020B0604020202020204" pitchFamily="34" charset="0"/>
              </a:rPr>
              <a:t>حافظه نهان (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cache</a:t>
            </a:r>
            <a:r>
              <a:rPr lang="fa-IR" sz="2000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endParaRPr lang="fa-IR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q"/>
            </a:pPr>
            <a:endParaRPr lang="fa-IR" dirty="0">
              <a:cs typeface="B Nazanin" panose="00000400000000000000" pitchFamily="2" charset="-78"/>
            </a:endParaRPr>
          </a:p>
        </p:txBody>
      </p:sp>
      <p:pic>
        <p:nvPicPr>
          <p:cNvPr id="4" name="Picture 3" descr="E:\موسسه آموزش عالی ازاد سناباد\عکس قطعات کامپیوتر\cpu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3353" y="1346034"/>
            <a:ext cx="1201420" cy="6286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88016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1" algn="r" defTabSz="457200">
              <a:spcBef>
                <a:spcPct val="0"/>
              </a:spcBef>
            </a:pPr>
            <a:r>
              <a:rPr lang="fa-IR" sz="3200" dirty="0">
                <a:solidFill>
                  <a:schemeClr val="accent2"/>
                </a:solidFill>
                <a:cs typeface="B Nazanin" panose="00000400000000000000" pitchFamily="2" charset="-78"/>
              </a:rPr>
              <a:t>کارآیی کامپیوتر</a:t>
            </a:r>
            <a:r>
              <a:rPr lang="en-US" sz="3200" dirty="0">
                <a:solidFill>
                  <a:schemeClr val="accent2"/>
                </a:solidFill>
              </a:rPr>
              <a:t/>
            </a:r>
            <a:br>
              <a:rPr lang="en-US" sz="3200" dirty="0">
                <a:solidFill>
                  <a:schemeClr val="accent2"/>
                </a:solidFill>
              </a:rPr>
            </a:br>
            <a:endParaRPr lang="fa-IR" sz="3200" dirty="0">
              <a:solidFill>
                <a:schemeClr val="accent2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dirty="0"/>
              <a:t>سرعت </a:t>
            </a:r>
            <a:r>
              <a:rPr lang="en-US" dirty="0"/>
              <a:t>(Clock Speed)</a:t>
            </a:r>
            <a:r>
              <a:rPr lang="fa-IR" dirty="0"/>
              <a:t>: مبین سرعت کارکرد </a:t>
            </a:r>
            <a:r>
              <a:rPr lang="en-US" dirty="0"/>
              <a:t>CPU</a:t>
            </a:r>
            <a:r>
              <a:rPr lang="fa-IR" dirty="0"/>
              <a:t> است. واحد اندازه گیری آن مگاهرتز یا گیگاهرتز می باشد.</a:t>
            </a:r>
          </a:p>
          <a:p>
            <a:r>
              <a:rPr lang="fa-IR" dirty="0"/>
              <a:t>سرعت بالای </a:t>
            </a:r>
            <a:r>
              <a:rPr lang="en-US" dirty="0"/>
              <a:t>RAM</a:t>
            </a:r>
            <a:r>
              <a:rPr lang="fa-IR" dirty="0"/>
              <a:t> و هارد باعث افزایش سرعت انتقال داده به </a:t>
            </a:r>
            <a:r>
              <a:rPr lang="en-US" dirty="0"/>
              <a:t>CPU</a:t>
            </a:r>
            <a:r>
              <a:rPr lang="fa-IR" dirty="0"/>
              <a:t> شده و در نتیجه کارایی کامپیوتر </a:t>
            </a:r>
            <a:r>
              <a:rPr lang="fa-IR" dirty="0" smtClean="0"/>
              <a:t>بالا </a:t>
            </a:r>
            <a:r>
              <a:rPr lang="fa-IR" dirty="0"/>
              <a:t>می رود</a:t>
            </a:r>
          </a:p>
          <a:p>
            <a:r>
              <a:rPr lang="en-US" dirty="0"/>
              <a:t>Disk Defragmentation</a:t>
            </a:r>
          </a:p>
          <a:p>
            <a:r>
              <a:rPr lang="en-US" dirty="0"/>
              <a:t>Cache</a:t>
            </a:r>
            <a:r>
              <a:rPr lang="fa-IR" dirty="0"/>
              <a:t>: حافظه داخل </a:t>
            </a:r>
            <a:r>
              <a:rPr lang="en-US" dirty="0" smtClean="0"/>
              <a:t>CPU</a:t>
            </a:r>
            <a:endParaRPr lang="fa-IR" dirty="0" smtClean="0"/>
          </a:p>
          <a:p>
            <a:r>
              <a:rPr lang="fa-IR" dirty="0" smtClean="0"/>
              <a:t>هسته های پردازشی</a:t>
            </a:r>
            <a:endParaRPr lang="en-US" dirty="0"/>
          </a:p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931971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b="1" dirty="0"/>
              <a:t>ذخیره کردن اطلاعات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Hard Disk Drive (HDD)</a:t>
            </a:r>
          </a:p>
          <a:p>
            <a:pPr marL="0" indent="0">
              <a:buNone/>
            </a:pPr>
            <a:r>
              <a:rPr lang="en-US" dirty="0" smtClean="0"/>
              <a:t>Solid State Drive (SSD)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Random Access Memory (RAM)</a:t>
            </a:r>
          </a:p>
          <a:p>
            <a:pPr marL="0" indent="0">
              <a:buNone/>
            </a:pPr>
            <a:r>
              <a:rPr lang="en-US" dirty="0"/>
              <a:t>Read Only Memory (ROM)</a:t>
            </a:r>
          </a:p>
          <a:p>
            <a:pPr marL="0" indent="0">
              <a:buNone/>
            </a:pPr>
            <a:r>
              <a:rPr lang="en-US" dirty="0" smtClean="0"/>
              <a:t>Basic </a:t>
            </a:r>
            <a:r>
              <a:rPr lang="en-US" dirty="0"/>
              <a:t>Input/output system (BIOS)</a:t>
            </a:r>
          </a:p>
          <a:p>
            <a:pPr marL="0" indent="0">
              <a:buNone/>
            </a:pPr>
            <a:r>
              <a:rPr lang="fa-IR" dirty="0" smtClean="0"/>
              <a:t>...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 </a:t>
            </a:r>
          </a:p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3763797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 smtClean="0"/>
              <a:t>اجزاء دیگر کامپیوتر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dirty="0" smtClean="0"/>
              <a:t>کارت شبکه</a:t>
            </a:r>
          </a:p>
          <a:p>
            <a:pPr lvl="0"/>
            <a:r>
              <a:rPr lang="fa-IR" dirty="0"/>
              <a:t>ارائه اطلاعات: مانیتور، بلندگو ، هدفون، </a:t>
            </a:r>
            <a:r>
              <a:rPr lang="fa-IR" dirty="0" smtClean="0"/>
              <a:t>چاپگر</a:t>
            </a:r>
          </a:p>
          <a:p>
            <a:r>
              <a:rPr lang="en-US" dirty="0" smtClean="0"/>
              <a:t>Modem</a:t>
            </a:r>
          </a:p>
          <a:p>
            <a:r>
              <a:rPr lang="en-US" dirty="0"/>
              <a:t>Mother </a:t>
            </a:r>
            <a:r>
              <a:rPr lang="en-US" dirty="0" smtClean="0"/>
              <a:t>Board</a:t>
            </a:r>
            <a:endParaRPr lang="fa-IR" dirty="0" smtClean="0"/>
          </a:p>
          <a:p>
            <a:r>
              <a:rPr lang="fa-IR" dirty="0" smtClean="0"/>
              <a:t>...</a:t>
            </a:r>
            <a:endParaRPr lang="en-US" dirty="0" smtClean="0"/>
          </a:p>
          <a:p>
            <a:endParaRPr lang="en-US" dirty="0" smtClean="0"/>
          </a:p>
          <a:p>
            <a:endParaRPr lang="en-US" dirty="0"/>
          </a:p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2006457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 smtClean="0">
                <a:cs typeface="B Nazanin" panose="00000400000000000000" pitchFamily="2" charset="-78"/>
              </a:rPr>
              <a:t>اندازه حافظه ها</a:t>
            </a:r>
            <a:endParaRPr lang="fa-IR" dirty="0">
              <a:cs typeface="B Nazani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Bit</a:t>
            </a:r>
            <a:r>
              <a:rPr lang="fa-IR" dirty="0" smtClean="0"/>
              <a:t>: کوچکترین واحد اطلاعات در کامپیوتر</a:t>
            </a:r>
          </a:p>
          <a:p>
            <a:r>
              <a:rPr lang="en-US" dirty="0" smtClean="0"/>
              <a:t>Byte</a:t>
            </a:r>
            <a:r>
              <a:rPr lang="fa-IR" dirty="0" smtClean="0"/>
              <a:t>: هر 8 بیت یک بایت است</a:t>
            </a:r>
          </a:p>
          <a:p>
            <a:r>
              <a:rPr lang="en-US" dirty="0" smtClean="0"/>
              <a:t>Kilobyte</a:t>
            </a:r>
            <a:r>
              <a:rPr lang="fa-IR" dirty="0" smtClean="0"/>
              <a:t>: هر 1024 بایت یک کیلوبایت است.</a:t>
            </a:r>
          </a:p>
          <a:p>
            <a:r>
              <a:rPr lang="en-US" dirty="0" smtClean="0"/>
              <a:t>Megabyte</a:t>
            </a:r>
            <a:r>
              <a:rPr lang="fa-IR" dirty="0" smtClean="0"/>
              <a:t>: هر 1024 کیلوبایت یک مگابایت است</a:t>
            </a:r>
          </a:p>
          <a:p>
            <a:r>
              <a:rPr lang="en-US" dirty="0" smtClean="0"/>
              <a:t>Gigabyte</a:t>
            </a:r>
            <a:r>
              <a:rPr lang="fa-IR" dirty="0" smtClean="0"/>
              <a:t>: هر 1024 مگابایت یک گیگابایت است.</a:t>
            </a:r>
          </a:p>
          <a:p>
            <a:r>
              <a:rPr lang="en-US" dirty="0" smtClean="0"/>
              <a:t>Terabyte</a:t>
            </a:r>
            <a:r>
              <a:rPr lang="fa-IR" dirty="0" smtClean="0"/>
              <a:t>: هر 1024 گیگابایت یک ترابایت است.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3026747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 smtClean="0">
                <a:cs typeface="B Nazanin" panose="00000400000000000000" pitchFamily="2" charset="-78"/>
              </a:rPr>
              <a:t>انواع نرم افزارها</a:t>
            </a:r>
            <a:endParaRPr lang="fa-IR" dirty="0">
              <a:cs typeface="B Nazani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dirty="0" smtClean="0">
                <a:cs typeface="B Nazanin" panose="00000400000000000000" pitchFamily="2" charset="-78"/>
              </a:rPr>
              <a:t>سیستم عامل: مجموعه </a:t>
            </a:r>
            <a:r>
              <a:rPr lang="fa-IR" dirty="0">
                <a:cs typeface="B Nazanin" panose="00000400000000000000" pitchFamily="2" charset="-78"/>
              </a:rPr>
              <a:t>ای از برنامه ها را که موجب راه اندازی و استفاده از کامپیوتر می شوند " سیستم عامل " یا </a:t>
            </a:r>
            <a:r>
              <a:rPr lang="en-US" dirty="0">
                <a:cs typeface="B Nazanin" panose="00000400000000000000" pitchFamily="2" charset="-78"/>
              </a:rPr>
              <a:t>Operating System ( OS) </a:t>
            </a:r>
            <a:r>
              <a:rPr lang="fa-IR" dirty="0">
                <a:cs typeface="B Nazanin" panose="00000400000000000000" pitchFamily="2" charset="-78"/>
              </a:rPr>
              <a:t>گویند</a:t>
            </a:r>
            <a:r>
              <a:rPr lang="fa-IR" dirty="0" smtClean="0">
                <a:cs typeface="B Nazanin" panose="00000400000000000000" pitchFamily="2" charset="-78"/>
              </a:rPr>
              <a:t>.</a:t>
            </a:r>
          </a:p>
          <a:p>
            <a:r>
              <a:rPr lang="fa-IR" dirty="0" smtClean="0">
                <a:cs typeface="B Nazanin" panose="00000400000000000000" pitchFamily="2" charset="-78"/>
              </a:rPr>
              <a:t>برنامه های کاربردی: بخشی از نرم افزارند که در محیط سیستم عامل اجرا می شوند مثل </a:t>
            </a:r>
            <a:r>
              <a:rPr lang="en-US" dirty="0" smtClean="0">
                <a:cs typeface="B Nazanin" panose="00000400000000000000" pitchFamily="2" charset="-78"/>
              </a:rPr>
              <a:t>word</a:t>
            </a:r>
          </a:p>
          <a:p>
            <a:r>
              <a:rPr lang="fa-IR" dirty="0" smtClean="0">
                <a:cs typeface="B Nazanin" panose="00000400000000000000" pitchFamily="2" charset="-78"/>
              </a:rPr>
              <a:t>اولین </a:t>
            </a:r>
            <a:r>
              <a:rPr lang="en-US" dirty="0" smtClean="0">
                <a:cs typeface="B Nazanin" panose="00000400000000000000" pitchFamily="2" charset="-78"/>
              </a:rPr>
              <a:t>pc</a:t>
            </a:r>
            <a:r>
              <a:rPr lang="fa-IR" dirty="0" smtClean="0">
                <a:cs typeface="B Nazanin" panose="00000400000000000000" pitchFamily="2" charset="-78"/>
              </a:rPr>
              <a:t> با سیستم عامل </a:t>
            </a:r>
            <a:r>
              <a:rPr lang="en-US" dirty="0" smtClean="0">
                <a:cs typeface="B Nazanin" panose="00000400000000000000" pitchFamily="2" charset="-78"/>
              </a:rPr>
              <a:t>DOS (Disk operating system)</a:t>
            </a:r>
            <a:r>
              <a:rPr lang="fa-IR" dirty="0" smtClean="0">
                <a:cs typeface="B Nazanin" panose="00000400000000000000" pitchFamily="2" charset="-78"/>
              </a:rPr>
              <a:t> ارائه شده که یک سیستم عامل دستورگیر خطی </a:t>
            </a:r>
            <a:r>
              <a:rPr lang="en-US" dirty="0" smtClean="0">
                <a:cs typeface="B Nazanin" panose="00000400000000000000" pitchFamily="2" charset="-78"/>
              </a:rPr>
              <a:t>(Command-based)</a:t>
            </a:r>
            <a:r>
              <a:rPr lang="fa-IR" dirty="0" smtClean="0">
                <a:cs typeface="B Nazanin" panose="00000400000000000000" pitchFamily="2" charset="-78"/>
              </a:rPr>
              <a:t> بود.</a:t>
            </a:r>
          </a:p>
          <a:p>
            <a:pPr marL="0" indent="0">
              <a:buNone/>
            </a:pPr>
            <a:r>
              <a:rPr lang="fa-IR" dirty="0" smtClean="0">
                <a:cs typeface="B Nazanin" panose="00000400000000000000" pitchFamily="2" charset="-78"/>
              </a:rPr>
              <a:t>ویندوز یک سیستم عامل گرافیکی است یعنی مبتنی بر </a:t>
            </a:r>
            <a:r>
              <a:rPr lang="en-US" dirty="0" smtClean="0">
                <a:solidFill>
                  <a:srgbClr val="FF0000"/>
                </a:solidFill>
                <a:cs typeface="B Nazanin" panose="00000400000000000000" pitchFamily="2" charset="-78"/>
              </a:rPr>
              <a:t>GUI</a:t>
            </a:r>
            <a:r>
              <a:rPr lang="en-US" dirty="0" smtClean="0">
                <a:cs typeface="B Nazanin" panose="00000400000000000000" pitchFamily="2" charset="-78"/>
              </a:rPr>
              <a:t> (Graphical User Interface)</a:t>
            </a:r>
          </a:p>
          <a:p>
            <a:pPr marL="0" indent="0">
              <a:buNone/>
            </a:pPr>
            <a:r>
              <a:rPr lang="en-US" dirty="0" smtClean="0">
                <a:cs typeface="B Nazanin" panose="00000400000000000000" pitchFamily="2" charset="-78"/>
              </a:rPr>
              <a:t>Linux</a:t>
            </a:r>
            <a:r>
              <a:rPr lang="fa-IR" dirty="0" smtClean="0">
                <a:cs typeface="B Nazanin" panose="00000400000000000000" pitchFamily="2" charset="-78"/>
              </a:rPr>
              <a:t> و </a:t>
            </a:r>
            <a:r>
              <a:rPr lang="en-US" dirty="0" smtClean="0">
                <a:cs typeface="B Nazanin" panose="00000400000000000000" pitchFamily="2" charset="-78"/>
              </a:rPr>
              <a:t> Unix</a:t>
            </a:r>
            <a:r>
              <a:rPr lang="fa-IR" dirty="0" smtClean="0">
                <a:cs typeface="B Nazanin" panose="00000400000000000000" pitchFamily="2" charset="-78"/>
              </a:rPr>
              <a:t> هم سیستم عامل های </a:t>
            </a:r>
            <a:r>
              <a:rPr lang="en-US" dirty="0" smtClean="0">
                <a:solidFill>
                  <a:srgbClr val="FF0000"/>
                </a:solidFill>
                <a:cs typeface="B Nazanin" panose="00000400000000000000" pitchFamily="2" charset="-78"/>
              </a:rPr>
              <a:t>Open Source</a:t>
            </a:r>
            <a:r>
              <a:rPr lang="fa-IR" dirty="0" smtClean="0">
                <a:solidFill>
                  <a:srgbClr val="FF0000"/>
                </a:solidFill>
                <a:cs typeface="B Nazanin" panose="00000400000000000000" pitchFamily="2" charset="-78"/>
              </a:rPr>
              <a:t> </a:t>
            </a:r>
            <a:r>
              <a:rPr lang="fa-IR" dirty="0" smtClean="0">
                <a:cs typeface="B Nazanin" panose="00000400000000000000" pitchFamily="2" charset="-78"/>
              </a:rPr>
              <a:t>هستند.</a:t>
            </a:r>
          </a:p>
          <a:p>
            <a:pPr marL="0" indent="0">
              <a:buNone/>
            </a:pPr>
            <a:endParaRPr lang="fa-IR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174654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b="1" dirty="0">
                <a:latin typeface="Tahoma" panose="020B0604030504040204" pitchFamily="34" charset="0"/>
                <a:ea typeface="Times New Roman" panose="02020603050405020304" pitchFamily="18" charset="0"/>
                <a:cs typeface="B Yekan" panose="00000400000000000000" pitchFamily="2" charset="-78"/>
              </a:rPr>
              <a:t>زبان های برنامه نویسی و برنامه های مترجم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949368"/>
            <a:ext cx="8596668" cy="4300369"/>
          </a:xfrm>
        </p:spPr>
        <p:txBody>
          <a:bodyPr/>
          <a:lstStyle/>
          <a:p>
            <a:pPr marL="0" indent="0">
              <a:buNone/>
            </a:pPr>
            <a:endParaRPr lang="fa-IR" dirty="0"/>
          </a:p>
        </p:txBody>
      </p:sp>
      <p:sp>
        <p:nvSpPr>
          <p:cNvPr id="4" name="Rectangle 3"/>
          <p:cNvSpPr/>
          <p:nvPr/>
        </p:nvSpPr>
        <p:spPr>
          <a:xfrm>
            <a:off x="742335" y="2280979"/>
            <a:ext cx="8466666" cy="40724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fa-IR" b="1" dirty="0">
                <a:latin typeface="Tahoma" panose="020B0604030504040204" pitchFamily="34" charset="0"/>
                <a:ea typeface="Times New Roman" panose="02020603050405020304" pitchFamily="18" charset="0"/>
                <a:cs typeface="B Yekan" panose="00000400000000000000" pitchFamily="2" charset="-78"/>
              </a:rPr>
              <a:t>زبان های برنامه نویسی و برنامه های مترجم: </a:t>
            </a:r>
            <a:r>
              <a:rPr lang="en-US" b="1" dirty="0">
                <a:latin typeface="Tahoma" panose="020B0604030504040204" pitchFamily="34" charset="0"/>
                <a:ea typeface="Times New Roman" panose="02020603050405020304" pitchFamily="18" charset="0"/>
                <a:cs typeface="B Yekan" panose="00000400000000000000" pitchFamily="2" charset="-78"/>
              </a:rPr>
              <a:t>Program Languages and compiler</a:t>
            </a:r>
            <a:endParaRPr lang="en-US" sz="16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</a:pPr>
            <a:r>
              <a:rPr lang="fa-IR" dirty="0">
                <a:latin typeface="Tahoma" panose="020B0604030504040204" pitchFamily="34" charset="0"/>
                <a:ea typeface="Times New Roman" panose="02020603050405020304" pitchFamily="18" charset="0"/>
                <a:cs typeface="B Yekan" panose="00000400000000000000" pitchFamily="2" charset="-78"/>
              </a:rPr>
              <a:t>در کل زبان های برنامه سازی به دو دسته تقسیم می شوند:</a:t>
            </a:r>
            <a:endParaRPr lang="en-US" sz="16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</a:pPr>
            <a:r>
              <a:rPr lang="fa-IR" dirty="0">
                <a:latin typeface="Tahoma" panose="020B0604030504040204" pitchFamily="34" charset="0"/>
                <a:ea typeface="Times New Roman" panose="02020603050405020304" pitchFamily="18" charset="0"/>
                <a:cs typeface="B Yekan" panose="00000400000000000000" pitchFamily="2" charset="-78"/>
              </a:rPr>
              <a:t>1- زبان های سطح پایین : </a:t>
            </a:r>
            <a:r>
              <a:rPr lang="en-US" dirty="0">
                <a:latin typeface="Tahoma" panose="020B0604030504040204" pitchFamily="34" charset="0"/>
                <a:ea typeface="Times New Roman" panose="02020603050405020304" pitchFamily="18" charset="0"/>
                <a:cs typeface="B Yekan" panose="00000400000000000000" pitchFamily="2" charset="-78"/>
              </a:rPr>
              <a:t>Low level </a:t>
            </a:r>
            <a:r>
              <a:rPr lang="en-US" dirty="0" smtClean="0">
                <a:latin typeface="Tahoma" panose="020B0604030504040204" pitchFamily="34" charset="0"/>
                <a:ea typeface="Times New Roman" panose="02020603050405020304" pitchFamily="18" charset="0"/>
                <a:cs typeface="B Yekan" panose="00000400000000000000" pitchFamily="2" charset="-78"/>
              </a:rPr>
              <a:t>languages</a:t>
            </a:r>
            <a:endParaRPr lang="fa-IR" dirty="0" smtClean="0">
              <a:latin typeface="Tahoma" panose="020B0604030504040204" pitchFamily="34" charset="0"/>
              <a:ea typeface="Times New Roman" panose="02020603050405020304" pitchFamily="18" charset="0"/>
              <a:cs typeface="B Yekan" panose="00000400000000000000" pitchFamily="2" charset="-78"/>
            </a:endParaRPr>
          </a:p>
          <a:p>
            <a:pPr lvl="1">
              <a:lnSpc>
                <a:spcPct val="107000"/>
              </a:lnSpc>
            </a:pPr>
            <a:r>
              <a:rPr lang="fa-IR" sz="1600" dirty="0"/>
              <a:t>زبان ماشین و زبان </a:t>
            </a:r>
            <a:r>
              <a:rPr lang="fa-IR" sz="1600" dirty="0" smtClean="0"/>
              <a:t>اسمبلی: </a:t>
            </a:r>
            <a:r>
              <a:rPr lang="ar-SA" sz="1600" dirty="0"/>
              <a:t>- زبان ماشین تنها زبانی است که کامپیوتر متوجه آن شده و می تواند دستوراتش را اجرا کند. </a:t>
            </a:r>
            <a:endParaRPr lang="en-US" sz="16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</a:pPr>
            <a:r>
              <a:rPr lang="fa-IR" dirty="0">
                <a:latin typeface="Tahoma" panose="020B0604030504040204" pitchFamily="34" charset="0"/>
                <a:ea typeface="Times New Roman" panose="02020603050405020304" pitchFamily="18" charset="0"/>
                <a:cs typeface="B Yekan" panose="00000400000000000000" pitchFamily="2" charset="-78"/>
              </a:rPr>
              <a:t>2- زبان های سطح بالا : </a:t>
            </a:r>
            <a:r>
              <a:rPr lang="en-US" dirty="0">
                <a:latin typeface="Tahoma" panose="020B0604030504040204" pitchFamily="34" charset="0"/>
                <a:ea typeface="Times New Roman" panose="02020603050405020304" pitchFamily="18" charset="0"/>
                <a:cs typeface="B Yekan" panose="00000400000000000000" pitchFamily="2" charset="-78"/>
              </a:rPr>
              <a:t>High level languages </a:t>
            </a:r>
            <a:endParaRPr lang="fa-IR" dirty="0" smtClean="0">
              <a:latin typeface="Tahoma" panose="020B0604030504040204" pitchFamily="34" charset="0"/>
              <a:ea typeface="Times New Roman" panose="02020603050405020304" pitchFamily="18" charset="0"/>
              <a:cs typeface="B Yekan" panose="00000400000000000000" pitchFamily="2" charset="-78"/>
            </a:endParaRPr>
          </a:p>
          <a:p>
            <a:pPr algn="l"/>
            <a:r>
              <a:rPr lang="en-US" sz="1600" dirty="0"/>
              <a:t>BASIC (Beginners All-purpose Symbolic Instruction Code)</a:t>
            </a:r>
          </a:p>
          <a:p>
            <a:pPr algn="l"/>
            <a:r>
              <a:rPr lang="en-US" sz="1600" dirty="0"/>
              <a:t>COBOL (Common Business Oriented Language)</a:t>
            </a:r>
          </a:p>
          <a:p>
            <a:pPr algn="l"/>
            <a:r>
              <a:rPr lang="en-US" sz="1600" dirty="0"/>
              <a:t>FORTRAN (Formula Translation) </a:t>
            </a:r>
          </a:p>
          <a:p>
            <a:pPr algn="l"/>
            <a:r>
              <a:rPr lang="en-US" sz="1600" dirty="0"/>
              <a:t>PASCAL, C, C++, visual C#</a:t>
            </a:r>
          </a:p>
          <a:p>
            <a:pPr>
              <a:lnSpc>
                <a:spcPct val="107000"/>
              </a:lnSpc>
            </a:pPr>
            <a:r>
              <a:rPr lang="fa-IR" sz="1600" dirty="0" smtClean="0">
                <a:effectLst/>
                <a:latin typeface="Tahoma" panose="020B060403050404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استفاده از مفسر و کامپایلر جهت ترجمه برنامه ها به زبان ماشین</a:t>
            </a:r>
          </a:p>
          <a:p>
            <a:pPr>
              <a:lnSpc>
                <a:spcPct val="107000"/>
              </a:lnSpc>
            </a:pPr>
            <a:endParaRPr lang="fa-IR" sz="1600" dirty="0">
              <a:latin typeface="Tahoma" panose="020B0604030504040204" pitchFamily="34" charset="0"/>
              <a:ea typeface="Calibri" panose="020F0502020204030204" pitchFamily="34" charset="0"/>
              <a:cs typeface="B Yekan" panose="00000400000000000000" pitchFamily="2" charset="-78"/>
            </a:endParaRPr>
          </a:p>
          <a:p>
            <a:pPr>
              <a:lnSpc>
                <a:spcPct val="107000"/>
              </a:lnSpc>
            </a:pPr>
            <a:r>
              <a:rPr lang="fa-IR" sz="1600" dirty="0" smtClean="0">
                <a:effectLst/>
                <a:latin typeface="Tahoma" panose="020B060403050404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تبدیل مبناها: تبدیل از مبنای 10 به مبنای 2 و برعکس</a:t>
            </a:r>
          </a:p>
          <a:p>
            <a:r>
              <a:rPr lang="fa-IR" sz="1600" b="1" dirty="0"/>
              <a:t>تمرین:</a:t>
            </a:r>
            <a:endParaRPr lang="en-US" sz="1600" dirty="0"/>
          </a:p>
          <a:p>
            <a:r>
              <a:rPr lang="fa-IR" sz="1600" dirty="0"/>
              <a:t>نحوه تبدیل اعداد اعشاری در مبنای 10 به مبنای 2 را و برعکس را با ذکر یک </a:t>
            </a:r>
            <a:r>
              <a:rPr lang="fa-IR" sz="1600" dirty="0" smtClean="0"/>
              <a:t>مثال توضیح </a:t>
            </a:r>
            <a:r>
              <a:rPr lang="fa-IR" sz="1600" dirty="0"/>
              <a:t>دهید.</a:t>
            </a:r>
            <a:endParaRPr lang="fa-IR" sz="1600" dirty="0">
              <a:effectLst/>
              <a:latin typeface="Tahoma" panose="020B0604030504040204" pitchFamily="34" charset="0"/>
              <a:ea typeface="Calibri" panose="020F0502020204030204" pitchFamily="34" charset="0"/>
              <a:cs typeface="B Yeka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30843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/>
              <a:t>مفاهیم شبکه های کامپیوتری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a-IR" sz="2200" b="1" dirty="0">
                <a:cs typeface="B Nazanin" panose="00000400000000000000" pitchFamily="2" charset="-78"/>
              </a:rPr>
              <a:t>دلایل استفاده از شبکه:</a:t>
            </a:r>
            <a:endParaRPr lang="en-US" sz="2200" b="1" dirty="0">
              <a:cs typeface="B Nazanin" panose="00000400000000000000" pitchFamily="2" charset="-78"/>
            </a:endParaRPr>
          </a:p>
          <a:p>
            <a:pPr lvl="1"/>
            <a:r>
              <a:rPr lang="fa-IR" dirty="0"/>
              <a:t>1- </a:t>
            </a:r>
            <a:r>
              <a:rPr lang="fa-IR" sz="1700" dirty="0"/>
              <a:t>استفاده مشترک از منابع (اطلاعات، نرم افزارها و سخت افزارها):</a:t>
            </a:r>
            <a:endParaRPr lang="en-US" sz="1700" dirty="0"/>
          </a:p>
          <a:p>
            <a:pPr lvl="1"/>
            <a:r>
              <a:rPr lang="fa-IR" sz="1700" dirty="0"/>
              <a:t>2- کاهش </a:t>
            </a:r>
            <a:r>
              <a:rPr lang="fa-IR" sz="1700" dirty="0" smtClean="0"/>
              <a:t>هزینه</a:t>
            </a:r>
            <a:endParaRPr lang="en-US" sz="1700" dirty="0"/>
          </a:p>
          <a:p>
            <a:pPr lvl="1"/>
            <a:r>
              <a:rPr lang="fa-IR" sz="1700" dirty="0"/>
              <a:t>3- کاهش </a:t>
            </a:r>
            <a:r>
              <a:rPr lang="fa-IR" sz="1700" dirty="0" smtClean="0"/>
              <a:t>زمان</a:t>
            </a:r>
            <a:endParaRPr lang="en-US" sz="1700" dirty="0"/>
          </a:p>
          <a:p>
            <a:pPr lvl="1"/>
            <a:r>
              <a:rPr lang="fa-IR" sz="1700" dirty="0"/>
              <a:t>4- قابلیت </a:t>
            </a:r>
            <a:r>
              <a:rPr lang="fa-IR" sz="1700" dirty="0" smtClean="0"/>
              <a:t>توسعه</a:t>
            </a:r>
            <a:endParaRPr lang="fa-IR" sz="1700" dirty="0"/>
          </a:p>
          <a:p>
            <a:pPr lvl="1"/>
            <a:r>
              <a:rPr lang="fa-IR" sz="1700" dirty="0"/>
              <a:t>5- </a:t>
            </a:r>
            <a:r>
              <a:rPr lang="fa-IR" sz="1700" dirty="0" smtClean="0"/>
              <a:t>ارتباطات</a:t>
            </a:r>
            <a:endParaRPr lang="fa-IR" dirty="0" smtClean="0"/>
          </a:p>
          <a:p>
            <a:r>
              <a:rPr lang="fa-IR" dirty="0" smtClean="0"/>
              <a:t>شبکه </a:t>
            </a:r>
            <a:r>
              <a:rPr lang="fa-IR" dirty="0"/>
              <a:t>های کامپیوتری: </a:t>
            </a:r>
            <a:r>
              <a:rPr lang="en-US" sz="1600" dirty="0"/>
              <a:t>Local Area Network (</a:t>
            </a:r>
            <a:r>
              <a:rPr lang="en-US" dirty="0"/>
              <a:t>LAN</a:t>
            </a:r>
            <a:r>
              <a:rPr lang="en-US" sz="1600" dirty="0"/>
              <a:t>)</a:t>
            </a:r>
            <a:r>
              <a:rPr lang="fa-IR" sz="1600" dirty="0"/>
              <a:t> </a:t>
            </a:r>
            <a:r>
              <a:rPr lang="fa-IR" dirty="0"/>
              <a:t>و </a:t>
            </a:r>
            <a:r>
              <a:rPr lang="en-US" sz="1600" dirty="0" smtClean="0"/>
              <a:t>Metropolitan Area </a:t>
            </a:r>
            <a:r>
              <a:rPr lang="en-US" sz="1600" dirty="0"/>
              <a:t>Network</a:t>
            </a:r>
            <a:r>
              <a:rPr lang="en-US" dirty="0"/>
              <a:t> </a:t>
            </a:r>
            <a:r>
              <a:rPr lang="en-US" dirty="0" smtClean="0"/>
              <a:t>(MAN),</a:t>
            </a:r>
            <a:endParaRPr lang="fa-IR" dirty="0" smtClean="0"/>
          </a:p>
          <a:p>
            <a:r>
              <a:rPr lang="fa-IR" dirty="0" smtClean="0"/>
              <a:t>اینترانت، اکسترانت، اینترنت</a:t>
            </a:r>
          </a:p>
          <a:p>
            <a:r>
              <a:rPr lang="fa-IR" dirty="0" smtClean="0"/>
              <a:t>فرق </a:t>
            </a:r>
            <a:r>
              <a:rPr lang="fa-IR" dirty="0"/>
              <a:t>اینترنت و شبکه جهانی وب: وب در اصل شامل اطلاعاتی است که روی شبکه جهانی اینترنت قرار گرفته </a:t>
            </a:r>
            <a:r>
              <a:rPr lang="fa-IR" dirty="0" smtClean="0"/>
              <a:t>است</a:t>
            </a:r>
          </a:p>
          <a:p>
            <a:endParaRPr lang="fa-IR" dirty="0"/>
          </a:p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1677130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b="1" dirty="0"/>
              <a:t>انواع مدل های شبکه از نظر ارائه سرویس نرم افزاری: </a:t>
            </a:r>
            <a:endParaRPr lang="en-US" b="1" dirty="0"/>
          </a:p>
          <a:p>
            <a:r>
              <a:rPr lang="fa-IR" b="1" dirty="0"/>
              <a:t>1- مدل نظیر به نظیر "</a:t>
            </a:r>
            <a:r>
              <a:rPr lang="en-US" b="1" dirty="0"/>
              <a:t>peer to peer</a:t>
            </a:r>
            <a:r>
              <a:rPr lang="fa-IR" b="1" dirty="0"/>
              <a:t>"  </a:t>
            </a:r>
            <a:endParaRPr lang="en-US" dirty="0"/>
          </a:p>
          <a:p>
            <a:r>
              <a:rPr lang="fa-IR" b="1" dirty="0"/>
              <a:t>2- مدل مبتنی بر سرویس دهنده/ سرویس گیرنده"</a:t>
            </a:r>
            <a:r>
              <a:rPr lang="en-US" b="1" dirty="0"/>
              <a:t> client/server based</a:t>
            </a:r>
            <a:r>
              <a:rPr lang="fa-IR" b="1" dirty="0"/>
              <a:t>" 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2601393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316</TotalTime>
  <Words>671</Words>
  <Application>Microsoft Office PowerPoint</Application>
  <PresentationFormat>Custom</PresentationFormat>
  <Paragraphs>89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Facet</vt:lpstr>
      <vt:lpstr>بنام خدا</vt:lpstr>
      <vt:lpstr>مهارتهای هفتگانهICDL</vt:lpstr>
      <vt:lpstr>ICDL: International Computer Driving License گواهینامه بین المللی کاربری کامپیوتر</vt:lpstr>
      <vt:lpstr>مفاهیم عمومی</vt:lpstr>
      <vt:lpstr>قطعات اصلی کامپیوتر</vt:lpstr>
      <vt:lpstr>کارآیی کامپیوتر </vt:lpstr>
      <vt:lpstr>ذخیره کردن اطلاعات</vt:lpstr>
      <vt:lpstr>اجزاء دیگر کامپیوتر</vt:lpstr>
      <vt:lpstr>اندازه حافظه ها</vt:lpstr>
      <vt:lpstr>انواع نرم افزارها</vt:lpstr>
      <vt:lpstr>زبان های برنامه نویسی و برنامه های مترجم</vt:lpstr>
      <vt:lpstr>مفاهیم شبکه های کامپیوتری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مهارتهای هفتگانهICDL</dc:title>
  <dc:creator>Benyamin</dc:creator>
  <cp:lastModifiedBy>Windows User</cp:lastModifiedBy>
  <cp:revision>29</cp:revision>
  <dcterms:created xsi:type="dcterms:W3CDTF">2017-10-02T22:55:03Z</dcterms:created>
  <dcterms:modified xsi:type="dcterms:W3CDTF">2020-04-25T00:47:21Z</dcterms:modified>
</cp:coreProperties>
</file>