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92" r:id="rId2"/>
    <p:sldId id="296" r:id="rId3"/>
    <p:sldId id="257" r:id="rId4"/>
    <p:sldId id="258" r:id="rId5"/>
    <p:sldId id="298" r:id="rId6"/>
    <p:sldId id="297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95" r:id="rId20"/>
    <p:sldId id="271" r:id="rId21"/>
    <p:sldId id="272" r:id="rId22"/>
    <p:sldId id="273" r:id="rId23"/>
    <p:sldId id="274" r:id="rId24"/>
    <p:sldId id="275" r:id="rId25"/>
    <p:sldId id="294" r:id="rId26"/>
    <p:sldId id="276" r:id="rId27"/>
    <p:sldId id="299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8" r:id="rId39"/>
    <p:sldId id="289" r:id="rId40"/>
    <p:sldId id="293" r:id="rId41"/>
    <p:sldId id="300" r:id="rId42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B8498-AD73-4F90-AB43-AD818D77D49A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1EF08-71EA-4C06-8413-DCA36C46900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B8498-AD73-4F90-AB43-AD818D77D49A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1EF08-71EA-4C06-8413-DCA36C46900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B8498-AD73-4F90-AB43-AD818D77D49A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1EF08-71EA-4C06-8413-DCA36C46900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B8498-AD73-4F90-AB43-AD818D77D49A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1EF08-71EA-4C06-8413-DCA36C46900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B8498-AD73-4F90-AB43-AD818D77D49A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1EF08-71EA-4C06-8413-DCA36C46900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B8498-AD73-4F90-AB43-AD818D77D49A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1EF08-71EA-4C06-8413-DCA36C46900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B8498-AD73-4F90-AB43-AD818D77D49A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1EF08-71EA-4C06-8413-DCA36C46900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B8498-AD73-4F90-AB43-AD818D77D49A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1EF08-71EA-4C06-8413-DCA36C46900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B8498-AD73-4F90-AB43-AD818D77D49A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251EF08-71EA-4C06-8413-DCA36C469001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B8498-AD73-4F90-AB43-AD818D77D49A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1EF08-71EA-4C06-8413-DCA36C46900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B8498-AD73-4F90-AB43-AD818D77D49A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51EF08-71EA-4C06-8413-DCA36C46900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6CB8498-AD73-4F90-AB43-AD818D77D49A}" type="datetimeFigureOut">
              <a:rPr lang="fa-IR" smtClean="0"/>
              <a:pPr/>
              <a:t>09/09/1439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251EF08-71EA-4C06-8413-DCA36C469001}" type="slidenum">
              <a:rPr lang="fa-IR" smtClean="0"/>
              <a:pPr/>
              <a:t>‹#›</a:t>
            </a:fld>
            <a:endParaRPr lang="fa-IR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://farsi.khamenei.ir/keyword-content?id=1932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Horizontal Scroll 8"/>
          <p:cNvSpPr/>
          <p:nvPr/>
        </p:nvSpPr>
        <p:spPr>
          <a:xfrm>
            <a:off x="1187624" y="1268760"/>
            <a:ext cx="6696744" cy="4248472"/>
          </a:xfrm>
          <a:prstGeom prst="horizontalScroll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fa-IR" sz="4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مهندسی </a:t>
            </a:r>
            <a:r>
              <a:rPr lang="fa-IR" sz="4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فرهنگی </a:t>
            </a:r>
            <a:r>
              <a:rPr lang="fa-IR" sz="4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در سازمان تامین اجتماعی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5776" y="704088"/>
            <a:ext cx="4968552" cy="1143000"/>
          </a:xfrm>
        </p:spPr>
        <p:txBody>
          <a:bodyPr>
            <a:normAutofit/>
          </a:bodyPr>
          <a:lstStyle/>
          <a:p>
            <a:pPr algn="ctr"/>
            <a:r>
              <a:rPr lang="fa-IR" sz="4400" b="1" dirty="0" smtClean="0">
                <a:latin typeface="Arial" pitchFamily="34" charset="0"/>
                <a:cs typeface="Arial" pitchFamily="34" charset="0"/>
              </a:rPr>
              <a:t>عناوین مطالب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sz="3200" dirty="0" smtClean="0">
                <a:solidFill>
                  <a:srgbClr val="FF0000"/>
                </a:solidFill>
                <a:cs typeface="2  Mitra" pitchFamily="2" charset="-78"/>
              </a:rPr>
              <a:t>بخش اول : </a:t>
            </a:r>
            <a:r>
              <a:rPr lang="fa-IR" sz="3200" dirty="0" smtClean="0">
                <a:cs typeface="2  Mitra" pitchFamily="2" charset="-78"/>
              </a:rPr>
              <a:t>مقدمه و تعاریف</a:t>
            </a:r>
          </a:p>
          <a:p>
            <a:r>
              <a:rPr lang="fa-IR" sz="3200" dirty="0" smtClean="0">
                <a:solidFill>
                  <a:srgbClr val="FF0000"/>
                </a:solidFill>
                <a:cs typeface="2  Mitra" pitchFamily="2" charset="-78"/>
              </a:rPr>
              <a:t>بخش دوم : </a:t>
            </a:r>
            <a:r>
              <a:rPr lang="fa-IR" sz="3200" dirty="0" smtClean="0">
                <a:cs typeface="2  Mitra" pitchFamily="2" charset="-78"/>
              </a:rPr>
              <a:t>ضرورتها و اهداف مهندسی فرهنگی </a:t>
            </a:r>
          </a:p>
          <a:p>
            <a:r>
              <a:rPr lang="fa-IR" sz="3200" dirty="0" smtClean="0">
                <a:solidFill>
                  <a:srgbClr val="FF0000"/>
                </a:solidFill>
                <a:cs typeface="2  Mitra" pitchFamily="2" charset="-78"/>
              </a:rPr>
              <a:t>بخش سوم : </a:t>
            </a:r>
            <a:r>
              <a:rPr lang="fa-IR" sz="3200" dirty="0" smtClean="0">
                <a:cs typeface="2  Mitra" pitchFamily="2" charset="-78"/>
              </a:rPr>
              <a:t>اجزا و صنایع اثرگذار در مهندسی فرهنگی</a:t>
            </a:r>
          </a:p>
          <a:p>
            <a:r>
              <a:rPr lang="fa-IR" sz="3200" dirty="0" smtClean="0">
                <a:solidFill>
                  <a:srgbClr val="FF0000"/>
                </a:solidFill>
                <a:cs typeface="2  Mitra" pitchFamily="2" charset="-78"/>
              </a:rPr>
              <a:t>بخش چهارم : </a:t>
            </a:r>
            <a:r>
              <a:rPr lang="fa-IR" sz="3200" dirty="0" smtClean="0">
                <a:cs typeface="2  Mitra" pitchFamily="2" charset="-78"/>
              </a:rPr>
              <a:t>آسیب شناسی و مهندسی فرهنگی</a:t>
            </a:r>
          </a:p>
          <a:p>
            <a:r>
              <a:rPr lang="fa-IR" sz="3200" dirty="0" smtClean="0">
                <a:solidFill>
                  <a:srgbClr val="FF0000"/>
                </a:solidFill>
                <a:cs typeface="2  Mitra" pitchFamily="2" charset="-78"/>
              </a:rPr>
              <a:t>بخش پنجم: </a:t>
            </a:r>
            <a:r>
              <a:rPr lang="fa-IR" sz="3200" dirty="0" smtClean="0">
                <a:cs typeface="2  Mitra" pitchFamily="2" charset="-78"/>
              </a:rPr>
              <a:t>اسناد بالادستی و استراتژی سازمانی</a:t>
            </a:r>
          </a:p>
          <a:p>
            <a:r>
              <a:rPr lang="fa-IR" sz="3200" dirty="0" smtClean="0">
                <a:solidFill>
                  <a:srgbClr val="FF0000"/>
                </a:solidFill>
                <a:cs typeface="2  Mitra" pitchFamily="2" charset="-78"/>
              </a:rPr>
              <a:t>بخش ششم: </a:t>
            </a:r>
            <a:r>
              <a:rPr lang="fa-IR" sz="3200" dirty="0" smtClean="0">
                <a:cs typeface="2  Mitra" pitchFamily="2" charset="-78"/>
              </a:rPr>
              <a:t>نتایج مهندسی فرهنگی سازمان</a:t>
            </a:r>
          </a:p>
          <a:p>
            <a:endParaRPr lang="fa-IR" dirty="0" smtClean="0"/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891874"/>
          </a:xfrm>
        </p:spPr>
        <p:txBody>
          <a:bodyPr/>
          <a:lstStyle/>
          <a:p>
            <a:pPr algn="ctr"/>
            <a:endParaRPr lang="fa-IR" b="1" dirty="0" smtClean="0"/>
          </a:p>
          <a:p>
            <a:pPr indent="-252000" algn="ctr">
              <a:spcBef>
                <a:spcPts val="1200"/>
              </a:spcBef>
              <a:buNone/>
            </a:pPr>
            <a:r>
              <a:rPr lang="fa-IR" sz="6000" b="1" dirty="0" smtClean="0">
                <a:cs typeface="B Nazanin Outline" pitchFamily="2" charset="-78"/>
              </a:rPr>
              <a:t>بخش اول</a:t>
            </a:r>
          </a:p>
          <a:p>
            <a:pPr indent="-252000">
              <a:spcBef>
                <a:spcPts val="1200"/>
              </a:spcBef>
              <a:buNone/>
            </a:pPr>
            <a:endParaRPr lang="fa-IR" b="1" dirty="0" smtClean="0"/>
          </a:p>
          <a:p>
            <a:pPr indent="-252000">
              <a:spcBef>
                <a:spcPts val="1200"/>
              </a:spcBef>
              <a:buNone/>
            </a:pPr>
            <a:endParaRPr lang="fa-IR" b="1" dirty="0" smtClean="0"/>
          </a:p>
          <a:p>
            <a:pPr indent="-252000" algn="ctr">
              <a:spcBef>
                <a:spcPts val="1200"/>
              </a:spcBef>
              <a:buNone/>
            </a:pPr>
            <a:r>
              <a:rPr lang="fa-IR" sz="11500" b="1" dirty="0" smtClean="0">
                <a:latin typeface="IranNastaliq" pitchFamily="18" charset="0"/>
                <a:cs typeface="IranNastaliq" pitchFamily="18" charset="0"/>
              </a:rPr>
              <a:t>مقدمه  و تعاریف</a:t>
            </a:r>
            <a:endParaRPr lang="en-US" sz="11500" b="1" dirty="0" smtClean="0">
              <a:latin typeface="IranNastaliq" pitchFamily="18" charset="0"/>
              <a:cs typeface="IranNastaliq" pitchFamily="18" charset="0"/>
            </a:endParaRPr>
          </a:p>
          <a:p>
            <a:pPr algn="ctr"/>
            <a:endParaRPr lang="fa-IR" dirty="0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3768" y="692696"/>
            <a:ext cx="4114800" cy="564672"/>
          </a:xfrm>
        </p:spPr>
        <p:txBody>
          <a:bodyPr>
            <a:noAutofit/>
          </a:bodyPr>
          <a:lstStyle/>
          <a:p>
            <a:pPr algn="ctr"/>
            <a:r>
              <a:rPr lang="fa-IR" sz="4400" b="1" dirty="0" smtClean="0">
                <a:latin typeface="Arial" pitchFamily="34" charset="0"/>
                <a:cs typeface="Arial" pitchFamily="34" charset="0"/>
              </a:rPr>
              <a:t>مقدمه</a:t>
            </a:r>
            <a:endParaRPr lang="fa-IR" sz="4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84576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ar-SA" sz="2400" b="1" dirty="0" smtClean="0">
                <a:cs typeface="2  Mitra" pitchFamily="2" charset="-78"/>
              </a:rPr>
              <a:t>سازمان تأمین اجتماعی در تعاملات و ارتباطات اجتماعی خود از یک سو با اقشار و طبقات گوناگون اجتماعی و تشکل های مدنی و صنفی در حوزه کارگری ،بازنشستگی و کارفرمایی روبرو است و از طرف دیگر با</a:t>
            </a:r>
            <a:r>
              <a:rPr lang="fa-IR" sz="2400" b="1" dirty="0" smtClean="0">
                <a:cs typeface="2  Mitra" pitchFamily="2" charset="-78"/>
              </a:rPr>
              <a:t> وجود تعداد </a:t>
            </a:r>
            <a:r>
              <a:rPr lang="ar-SA" sz="2400" b="1" dirty="0" smtClean="0">
                <a:cs typeface="2  Mitra" pitchFamily="2" charset="-78"/>
              </a:rPr>
              <a:t>63 هزار نفر همکار سازمانی </a:t>
            </a:r>
            <a:r>
              <a:rPr lang="fa-IR" sz="2400" b="1" dirty="0" smtClean="0">
                <a:cs typeface="2  Mitra" pitchFamily="2" charset="-78"/>
              </a:rPr>
              <a:t>در بیش از 1000 واحد اجرایی بیمه ای و درمانی استانی و ستادی </a:t>
            </a:r>
            <a:r>
              <a:rPr lang="ar-SA" sz="2400" b="1" dirty="0" smtClean="0">
                <a:cs typeface="2  Mitra" pitchFamily="2" charset="-78"/>
              </a:rPr>
              <a:t>و حدود 40 میلیون</a:t>
            </a:r>
            <a:r>
              <a:rPr lang="fa-IR" sz="2400" b="1" dirty="0" smtClean="0">
                <a:cs typeface="2  Mitra" pitchFamily="2" charset="-78"/>
              </a:rPr>
              <a:t> نفر</a:t>
            </a:r>
            <a:r>
              <a:rPr lang="ar-SA" sz="2400" b="1" dirty="0" smtClean="0">
                <a:cs typeface="2  Mitra" pitchFamily="2" charset="-78"/>
              </a:rPr>
              <a:t> </a:t>
            </a:r>
            <a:r>
              <a:rPr lang="fa-IR" sz="2400" b="1" dirty="0" smtClean="0">
                <a:cs typeface="2  Mitra" pitchFamily="2" charset="-78"/>
              </a:rPr>
              <a:t>جامعه هدف(حدود 12.8میلیون </a:t>
            </a:r>
            <a:r>
              <a:rPr lang="ar-SA" sz="2400" b="1" dirty="0" smtClean="0">
                <a:cs typeface="2  Mitra" pitchFamily="2" charset="-78"/>
              </a:rPr>
              <a:t>بیمه شده اصلی و </a:t>
            </a:r>
            <a:r>
              <a:rPr lang="fa-IR" sz="2400" b="1" dirty="0" smtClean="0">
                <a:cs typeface="2  Mitra" pitchFamily="2" charset="-78"/>
              </a:rPr>
              <a:t>27 میلیون </a:t>
            </a:r>
            <a:r>
              <a:rPr lang="ar-SA" sz="2400" b="1" dirty="0" smtClean="0">
                <a:cs typeface="2  Mitra" pitchFamily="2" charset="-78"/>
              </a:rPr>
              <a:t>تبعی ، بیش از 2.5 میلیون نفر مستمری بگیر و پوشش 1.</a:t>
            </a:r>
            <a:r>
              <a:rPr lang="fa-IR" sz="2400" b="1" dirty="0" smtClean="0">
                <a:cs typeface="2  Mitra" pitchFamily="2" charset="-78"/>
              </a:rPr>
              <a:t>3</a:t>
            </a:r>
            <a:r>
              <a:rPr lang="ar-SA" sz="2400" b="1" dirty="0" smtClean="0">
                <a:cs typeface="2  Mitra" pitchFamily="2" charset="-78"/>
              </a:rPr>
              <a:t> میلیون کارگاه با طیف وسیعی  از مردم و انسانها بعنوان مهمترین عنصر دارای عمل و عکس العمل (تز و انتی تز ) مورد نظر در بحث جامعه شناسی فرهنگی در ارتباط است</a:t>
            </a:r>
            <a:r>
              <a:rPr lang="fa-IR" sz="2400" b="1" dirty="0" smtClean="0">
                <a:cs typeface="2  Mitra" pitchFamily="2" charset="-78"/>
              </a:rPr>
              <a:t>. این در حالی است در سال 1393 تنها در حوزه مراجعات درمانی ،مردم بیش از 121 میلیون بار به مراکز درمانی سازمان اعم از درمان مستقیم و غیر مستقیم مراجعه کرده اند و در سال 1340 تعداد کارگاههای  تحت پوشش سازمان 6200 مورد با وجود 33 شعبه بیمه ای و حضور 2700 کارمند سازمانی و تعداد حدود 318 هزار بیمه شده و مستمری بگیر  بوده است و رشد فزاینده جامعه هدف سازمان در طی حدود نیم قرن گذشته منتهی به سال 1394را نشان میدهد</a:t>
            </a:r>
            <a:r>
              <a:rPr lang="ar-SA" sz="2400" b="1" dirty="0" smtClean="0">
                <a:cs typeface="2  Mitra" pitchFamily="2" charset="-78"/>
              </a:rPr>
              <a:t>.</a:t>
            </a:r>
            <a:endParaRPr lang="fa-IR" sz="2400" b="1" dirty="0" smtClean="0">
              <a:cs typeface="2  Mitra" pitchFamily="2" charset="-78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472608"/>
          </a:xfrm>
        </p:spPr>
        <p:txBody>
          <a:bodyPr>
            <a:normAutofit fontScale="32500" lnSpcReduction="20000"/>
          </a:bodyPr>
          <a:lstStyle/>
          <a:p>
            <a:pPr algn="just">
              <a:buNone/>
            </a:pPr>
            <a:r>
              <a:rPr lang="fa-IR" sz="2800" b="1" dirty="0" smtClean="0">
                <a:solidFill>
                  <a:srgbClr val="FF0000"/>
                </a:solidFill>
                <a:cs typeface="2  Mitra" pitchFamily="2" charset="-78"/>
              </a:rPr>
              <a:t>جایگاه تامین اجتماعی در نظام ج.ا.ا</a:t>
            </a:r>
          </a:p>
          <a:p>
            <a:pPr algn="just">
              <a:buNone/>
            </a:pPr>
            <a:r>
              <a:rPr lang="fa-IR" sz="4400" b="1" dirty="0" smtClean="0">
                <a:cs typeface="2  Mitra" pitchFamily="2" charset="-78"/>
              </a:rPr>
              <a:t>	</a:t>
            </a:r>
            <a:r>
              <a:rPr lang="fa-IR" sz="6000" b="1" dirty="0" smtClean="0">
                <a:cs typeface="2  Mitra" pitchFamily="2" charset="-78"/>
              </a:rPr>
              <a:t>اصل 29 قانون اساسی: </a:t>
            </a:r>
            <a:r>
              <a:rPr lang="fa-IR" sz="6000" dirty="0" smtClean="0">
                <a:cs typeface="2  Mitra" pitchFamily="2" charset="-78"/>
              </a:rPr>
              <a:t>برخورداری از تامین اجتماعی از نظر بازنشستگی ،بیکاری ،پیری ،از کار افتادگی ،بی سرپرستی ،در راه مانده گی ،حوادث و سوانح و نیاز به خدمات بهداشتی و درمانی به صورت بیمه و غیره حقی است همگانی (وظایف حاکمیتی)</a:t>
            </a:r>
          </a:p>
          <a:p>
            <a:pPr algn="just">
              <a:buNone/>
            </a:pPr>
            <a:endParaRPr lang="fa-IR" sz="6000" b="1" dirty="0" smtClean="0">
              <a:cs typeface="2  Mitra" pitchFamily="2" charset="-78"/>
            </a:endParaRPr>
          </a:p>
          <a:p>
            <a:pPr algn="just">
              <a:buNone/>
            </a:pPr>
            <a:r>
              <a:rPr lang="fa-IR" sz="6000" b="1" dirty="0" smtClean="0">
                <a:cs typeface="2  Mitra" pitchFamily="2" charset="-78"/>
              </a:rPr>
              <a:t>	امام خمینی (ره): </a:t>
            </a:r>
            <a:r>
              <a:rPr lang="fa-IR" sz="6000" dirty="0" smtClean="0">
                <a:cs typeface="2  Mitra" pitchFamily="2" charset="-78"/>
              </a:rPr>
              <a:t>کسی که در جایی کار می کند باید خود و خانواده اش تامین باشد تا اینکه به کارش دلبستگی نشان دهد.</a:t>
            </a:r>
          </a:p>
          <a:p>
            <a:pPr lvl="0" algn="just"/>
            <a:r>
              <a:rPr lang="fa-IR" sz="6000" b="1" dirty="0" smtClean="0">
                <a:cs typeface="2  Mitra" pitchFamily="2" charset="-78"/>
              </a:rPr>
              <a:t>مقام معظم رهبری : </a:t>
            </a:r>
            <a:r>
              <a:rPr lang="fa-IR" sz="6000" dirty="0" smtClean="0">
                <a:cs typeface="2  Mitra" pitchFamily="2" charset="-78"/>
              </a:rPr>
              <a:t>25 /1376/4 : نظام جمهوری اسلامی نظامی است که اساساً با تأمین اجتماعی به این صورتی که امروز در دنیا رایج است ، موافق است و در شمار آن نظام هایی نیست که به شکل فلسفی و زیربنایی با کارهای تأمینی در جامعه  مخالفند .</a:t>
            </a:r>
            <a:endParaRPr lang="en-US" sz="6000" dirty="0" smtClean="0">
              <a:cs typeface="2  Mitra" pitchFamily="2" charset="-78"/>
            </a:endParaRPr>
          </a:p>
          <a:p>
            <a:pPr algn="just"/>
            <a:r>
              <a:rPr lang="fa-IR" sz="6000" dirty="0" smtClean="0">
                <a:cs typeface="2  Mitra" pitchFamily="2" charset="-78"/>
              </a:rPr>
              <a:t> - ما معتقدیم که مسئولان کشور و دولت باید به شکل ویژه ای طبقاتی را که نیازمند کمک هستند ، مشمول کمک رسانی کنند که البته این موضوع در سازمان تأمین اجتماعی به صورت بیمه های اجتماعی و کارهای تأمینی انجام می گیرد که با اساس و فلسفه نظام اسلامی منطبق است و هرچه تلاش شود پوشش بیمه ای به شکل صحیح تری گسترش یابد و افراد و خانواده ها را به تلاش بیشتری وادار کند و موجب شکوفایی جامعه شود با اهداف متعالی نظام منطبق تر است . </a:t>
            </a:r>
          </a:p>
          <a:p>
            <a:pPr algn="just"/>
            <a:r>
              <a:rPr lang="fa-IR" sz="6000" b="1" dirty="0" smtClean="0">
                <a:cs typeface="2  Mitra" pitchFamily="2" charset="-78"/>
              </a:rPr>
              <a:t>ریاست محترم جمهوری</a:t>
            </a:r>
            <a:r>
              <a:rPr lang="fa-IR" sz="6200" b="1" dirty="0" smtClean="0">
                <a:cs typeface="2  Mitra" pitchFamily="2" charset="-78"/>
              </a:rPr>
              <a:t>:</a:t>
            </a:r>
            <a:r>
              <a:rPr lang="fa-IR" sz="6200" dirty="0" smtClean="0">
                <a:cs typeface="2  Mitra" pitchFamily="2" charset="-78"/>
              </a:rPr>
              <a:t>آن روزی کشورما آباد و سربلند است که در مزارع و کارخانه های ایران اسلامی کارگران ما با نشاط و بدون دغدغه مشغول کار و فعالیت باشند .</a:t>
            </a:r>
          </a:p>
          <a:p>
            <a:pPr algn="just"/>
            <a:endParaRPr lang="en-US" sz="2800" dirty="0" smtClean="0">
              <a:cs typeface="2  Mitra" pitchFamily="2" charset="-78"/>
            </a:endParaRPr>
          </a:p>
          <a:p>
            <a:pPr algn="just">
              <a:buNone/>
            </a:pPr>
            <a:endParaRPr lang="fa-IR" sz="2800" dirty="0" smtClean="0">
              <a:cs typeface="2  Mitra" pitchFamily="2" charset="-78"/>
            </a:endParaRPr>
          </a:p>
          <a:p>
            <a:pPr algn="just">
              <a:buNone/>
            </a:pPr>
            <a:r>
              <a:rPr lang="ar-SA" sz="2800" dirty="0" smtClean="0">
                <a:cs typeface="2  Mitra" pitchFamily="2" charset="-78"/>
              </a:rPr>
              <a:t> </a:t>
            </a: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397232"/>
          </a:xfrm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fa-IR" sz="2000" b="1" dirty="0" smtClean="0">
                <a:solidFill>
                  <a:srgbClr val="FF0000"/>
                </a:solidFill>
                <a:cs typeface="2  Mitra" pitchFamily="2" charset="-78"/>
              </a:rPr>
              <a:t>نمایه ای از عملکرد حوزه فرهنگی و اجتماعی سازمان </a:t>
            </a:r>
            <a:r>
              <a:rPr lang="fa-IR" sz="2000" b="1" dirty="0" smtClean="0">
                <a:cs typeface="2  Mitra" pitchFamily="2" charset="-78"/>
                <a:sym typeface="Wingdings" pitchFamily="2" charset="2"/>
              </a:rPr>
              <a:t>( بر اساس گزارشهای مکتوب و موجود )</a:t>
            </a:r>
          </a:p>
          <a:p>
            <a:pPr algn="just">
              <a:buNone/>
            </a:pPr>
            <a:r>
              <a:rPr lang="fa-IR" sz="2000" b="1" dirty="0" smtClean="0">
                <a:solidFill>
                  <a:srgbClr val="FF0000"/>
                </a:solidFill>
                <a:cs typeface="2  Mitra" pitchFamily="2" charset="-78"/>
              </a:rPr>
              <a:t>	در قبل از انحلال</a:t>
            </a:r>
            <a:endParaRPr lang="fa-IR" sz="2000" b="1" dirty="0" smtClean="0">
              <a:cs typeface="2  Mitra" pitchFamily="2" charset="-78"/>
            </a:endParaRPr>
          </a:p>
          <a:p>
            <a:pPr algn="just">
              <a:buFontTx/>
              <a:buChar char="-"/>
            </a:pPr>
            <a:r>
              <a:rPr lang="fa-IR" sz="2000" b="1" dirty="0" smtClean="0">
                <a:cs typeface="2  Mitra" pitchFamily="2" charset="-78"/>
                <a:sym typeface="Wingdings" pitchFamily="2" charset="2"/>
              </a:rPr>
              <a:t>سال1382 </a:t>
            </a:r>
            <a:r>
              <a:rPr lang="fa-IR" sz="2000" dirty="0" smtClean="0">
                <a:cs typeface="2  Mitra" pitchFamily="2" charset="-78"/>
              </a:rPr>
              <a:t>برگزاری 52 مورد همایش استانی و 5 مورد همایش کشوری در حوزه شرکای اجتماعی ،راه اندازی مراکز مشاوره سازمان،تولیدات گسترده مطبوعاتی و آثار مکتوب رسانه ای ،تولید 74 قسمت برنامه صدا وسیمای کارشناسی محور و ...</a:t>
            </a:r>
          </a:p>
          <a:p>
            <a:pPr algn="just">
              <a:buFontTx/>
              <a:buChar char="-"/>
            </a:pPr>
            <a:r>
              <a:rPr lang="fa-IR" sz="2000" b="1" dirty="0" smtClean="0">
                <a:cs typeface="2  Mitra" pitchFamily="2" charset="-78"/>
                <a:sym typeface="Wingdings" pitchFamily="2" charset="2"/>
              </a:rPr>
              <a:t>سال 1383</a:t>
            </a:r>
            <a:r>
              <a:rPr lang="fa-IR" sz="2000" dirty="0" smtClean="0">
                <a:cs typeface="2  Mitra" pitchFamily="2" charset="-78"/>
                <a:sym typeface="Wingdings" pitchFamily="2" charset="2"/>
              </a:rPr>
              <a:t>تولید و چاپ  183 هزار نسخه کتاب در 5 عنوان ، تقویت مراکز مشاوره ،راه اندازی مرکز ندای  142، و برنامه های سال 82 وتولید بیش از 3 میلیون بروشور اطلاع رسانی از خدمات سازمان</a:t>
            </a:r>
          </a:p>
          <a:p>
            <a:pPr algn="just">
              <a:buFontTx/>
              <a:buChar char="-"/>
            </a:pPr>
            <a:r>
              <a:rPr lang="fa-IR" sz="2000" b="1" dirty="0" smtClean="0">
                <a:cs typeface="2  Mitra" pitchFamily="2" charset="-78"/>
                <a:sym typeface="Wingdings" pitchFamily="2" charset="2"/>
              </a:rPr>
              <a:t>سال 1384و 85 </a:t>
            </a:r>
            <a:r>
              <a:rPr lang="fa-IR" sz="2000" dirty="0" smtClean="0">
                <a:cs typeface="2  Mitra" pitchFamily="2" charset="-78"/>
                <a:sym typeface="Wingdings" pitchFamily="2" charset="2"/>
              </a:rPr>
              <a:t>تولید و چاپ 170هزار کتب و جزوات اطلاع رسانی در 6 موضوع بیمه شده گان،بیماران خاص ،روحانیون و تبیین بیمه های اجتماعی و بحثهای آموزشی و درمانی و فرهنگی و ... چاپ آثار مطبوعاتی گسترده ،100 برنامه رادیو و تلویزیونی در صدا و شیکه های 2و3و5 سیما،انجام کارهای شمترک با اداره آموزش ،روابط عمومی و موسسه پژوهش</a:t>
            </a:r>
          </a:p>
          <a:p>
            <a:pPr algn="just">
              <a:buFontTx/>
              <a:buChar char="-"/>
            </a:pPr>
            <a:r>
              <a:rPr lang="fa-IR" sz="2000" b="1" dirty="0" smtClean="0">
                <a:cs typeface="2  Mitra" pitchFamily="2" charset="-78"/>
                <a:sym typeface="Wingdings" pitchFamily="2" charset="2"/>
              </a:rPr>
              <a:t>قبل از سال 1387 </a:t>
            </a:r>
            <a:r>
              <a:rPr lang="fa-IR" sz="2000" dirty="0" smtClean="0">
                <a:cs typeface="2  Mitra" pitchFamily="2" charset="-78"/>
                <a:sym typeface="Wingdings" pitchFamily="2" charset="2"/>
              </a:rPr>
              <a:t>برگزاری 27 همایش سراسری و استانی ویژه تشکلها و شرکای اجتماعی ،برگزاری 120مورد نشست هم اندیشی با مجامع کارگری ،141 مورد نشست با تشکلهای بازنشستگی و 40 مورد نشست با تشکلهای کارفرمایی و ...</a:t>
            </a:r>
          </a:p>
          <a:p>
            <a:pPr algn="just">
              <a:buFontTx/>
              <a:buChar char="-"/>
            </a:pPr>
            <a:r>
              <a:rPr lang="fa-IR" sz="2000" b="1" dirty="0" smtClean="0">
                <a:solidFill>
                  <a:srgbClr val="FF0000"/>
                </a:solidFill>
                <a:cs typeface="2  Mitra" pitchFamily="2" charset="-78"/>
                <a:sym typeface="Wingdings" pitchFamily="2" charset="2"/>
              </a:rPr>
              <a:t>بعد از احیای مجدد</a:t>
            </a:r>
          </a:p>
          <a:p>
            <a:pPr algn="just">
              <a:buFontTx/>
              <a:buChar char="-"/>
            </a:pPr>
            <a:r>
              <a:rPr lang="fa-IR" sz="1900" dirty="0" smtClean="0">
                <a:cs typeface="2  Mitra" pitchFamily="2" charset="-78"/>
                <a:sym typeface="Wingdings" pitchFamily="2" charset="2"/>
              </a:rPr>
              <a:t>برگزاری همایش ملی تکریم کارفرمایان ،بازنشستگان و کارگران ،برگزاری 18 نشست هم اندیشی ستادی ویژه شرکاء با مدیران ارشد و حضور روسای تشکلها،راه اندازی دبیرخانه شرکای اجتماعی،جاپ و توزیع 120 هزار نسخه بروشور اطلاع رسانی و 1200 جلد کتاب در 2 موضوع،پیگیری درج مطالب مرتبط با تامین اجتماعی در کتب درسی و جلسات آشنایی دانشگاهیان با مقوله تامین اجتماعی در دانشگاهها، سفر زیارتی کرامت رضوی و انتشار 2 شماره  نشریه همراه و ...</a:t>
            </a:r>
            <a:endParaRPr lang="fa-IR" sz="2100" dirty="0" smtClean="0">
              <a:cs typeface="2  Mitra" pitchFamily="2" charset="-78"/>
              <a:sym typeface="Wingdings" pitchFamily="2" charset="2"/>
            </a:endParaRPr>
          </a:p>
          <a:p>
            <a:pPr algn="just">
              <a:buNone/>
            </a:pPr>
            <a:r>
              <a:rPr lang="fa-IR" sz="2400" b="1" dirty="0" smtClean="0"/>
              <a:t>     </a:t>
            </a:r>
          </a:p>
          <a:p>
            <a:pPr algn="just">
              <a:buNone/>
            </a:pPr>
            <a:r>
              <a:rPr lang="ar-SA" sz="2000" dirty="0" smtClean="0">
                <a:cs typeface="2  Mitra" pitchFamily="2" charset="-78"/>
              </a:rPr>
              <a:t>انشاءا...  که اصحاب فکر و اندیشه سازمان که بحمدا... تعداد آنها در درون </a:t>
            </a:r>
            <a:r>
              <a:rPr lang="fa-IR" sz="2000" dirty="0" smtClean="0">
                <a:cs typeface="2  Mitra" pitchFamily="2" charset="-78"/>
              </a:rPr>
              <a:t>سازمان </a:t>
            </a:r>
            <a:r>
              <a:rPr lang="ar-SA" sz="2000" dirty="0" smtClean="0">
                <a:cs typeface="2  Mitra" pitchFamily="2" charset="-78"/>
              </a:rPr>
              <a:t>و جامعه </a:t>
            </a:r>
            <a:r>
              <a:rPr lang="fa-IR" sz="2000" dirty="0" smtClean="0">
                <a:cs typeface="2  Mitra" pitchFamily="2" charset="-78"/>
              </a:rPr>
              <a:t>شرکاء</a:t>
            </a:r>
            <a:r>
              <a:rPr lang="ar-SA" sz="2000" dirty="0" smtClean="0">
                <a:cs typeface="2  Mitra" pitchFamily="2" charset="-78"/>
              </a:rPr>
              <a:t>کم نیست و حضور ایشان سرمایه اجتماعی و اصل</a:t>
            </a:r>
            <a:r>
              <a:rPr lang="fa-IR" sz="2000" dirty="0" smtClean="0">
                <a:cs typeface="2  Mitra" pitchFamily="2" charset="-78"/>
              </a:rPr>
              <a:t>ی</a:t>
            </a:r>
            <a:r>
              <a:rPr lang="ar-SA" sz="2000" dirty="0" smtClean="0">
                <a:cs typeface="2  Mitra" pitchFamily="2" charset="-78"/>
              </a:rPr>
              <a:t> سازمان می باشد در برنامه ریزی خرد و کلان سازمان با  پاسخ به  سوالات این بحث ، از غربت یا به تعبیری از غفلت فرهنگی در قدمت 60و چند  ساله سازمان تامین اجتماعی بکاهند. </a:t>
            </a:r>
            <a:endParaRPr lang="fa-IR" sz="2000" dirty="0" smtClean="0">
              <a:cs typeface="2  Mitra" pitchFamily="2" charset="-78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57200" y="908720"/>
            <a:ext cx="8229600" cy="554461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en-US" sz="8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2 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11760" y="476672"/>
            <a:ext cx="4186808" cy="708688"/>
          </a:xfrm>
        </p:spPr>
        <p:txBody>
          <a:bodyPr>
            <a:noAutofit/>
          </a:bodyPr>
          <a:lstStyle/>
          <a:p>
            <a:pPr algn="ctr"/>
            <a:r>
              <a:rPr lang="fa-IR" sz="4400" b="1" dirty="0" smtClean="0">
                <a:latin typeface="Arial" pitchFamily="34" charset="0"/>
                <a:cs typeface="Arial" pitchFamily="34" charset="0"/>
              </a:rPr>
              <a:t>تعاریف و کلیات</a:t>
            </a:r>
            <a:endParaRPr lang="fa-IR" sz="4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256584"/>
          </a:xfrm>
        </p:spPr>
        <p:txBody>
          <a:bodyPr>
            <a:normAutofit fontScale="25000" lnSpcReduction="20000"/>
          </a:bodyPr>
          <a:lstStyle/>
          <a:p>
            <a:r>
              <a:rPr lang="ar-SA" sz="9600" b="1" dirty="0" smtClean="0"/>
              <a:t>تعریف فرهنگ</a:t>
            </a:r>
            <a:endParaRPr lang="en-US" sz="9600" dirty="0" smtClean="0"/>
          </a:p>
          <a:p>
            <a:pPr algn="just"/>
            <a:r>
              <a:rPr lang="fa-IR" sz="8000" dirty="0" smtClean="0">
                <a:cs typeface="2  Mitra" pitchFamily="2" charset="-78"/>
              </a:rPr>
              <a:t>-</a:t>
            </a:r>
            <a:r>
              <a:rPr lang="ar-SA" sz="8000" dirty="0" smtClean="0">
                <a:cs typeface="2  Mitra" pitchFamily="2" charset="-78"/>
              </a:rPr>
              <a:t>فرهنگ واژه اي فارسی به معناي جلو </a:t>
            </a:r>
            <a:r>
              <a:rPr lang="fa-IR" sz="8000" dirty="0" smtClean="0">
                <a:cs typeface="2  Mitra" pitchFamily="2" charset="-78"/>
              </a:rPr>
              <a:t>،</a:t>
            </a:r>
            <a:r>
              <a:rPr lang="ar-SA" sz="8000" dirty="0" smtClean="0">
                <a:cs typeface="2  Mitra" pitchFamily="2" charset="-78"/>
              </a:rPr>
              <a:t> بالا</a:t>
            </a:r>
            <a:r>
              <a:rPr lang="fa-IR" sz="8000" dirty="0" smtClean="0">
                <a:cs typeface="2  Mitra" pitchFamily="2" charset="-78"/>
              </a:rPr>
              <a:t> و پیش برنده</a:t>
            </a:r>
            <a:r>
              <a:rPr lang="ar-SA" sz="8000" dirty="0" smtClean="0">
                <a:cs typeface="2  Mitra" pitchFamily="2" charset="-78"/>
              </a:rPr>
              <a:t> </a:t>
            </a:r>
            <a:r>
              <a:rPr lang="fa-IR" sz="8000" dirty="0" smtClean="0">
                <a:cs typeface="2  Mitra" pitchFamily="2" charset="-78"/>
              </a:rPr>
              <a:t>در امر دانش و ادب </a:t>
            </a:r>
            <a:r>
              <a:rPr lang="ar-SA" sz="8000" dirty="0" smtClean="0">
                <a:cs typeface="2  Mitra" pitchFamily="2" charset="-78"/>
              </a:rPr>
              <a:t>به کار میرود </a:t>
            </a:r>
            <a:endParaRPr lang="fa-IR" sz="8000" dirty="0" smtClean="0">
              <a:cs typeface="2  Mitra" pitchFamily="2" charset="-78"/>
            </a:endParaRPr>
          </a:p>
          <a:p>
            <a:pPr algn="just"/>
            <a:r>
              <a:rPr lang="fa-IR" sz="8000" dirty="0" smtClean="0">
                <a:cs typeface="2  Mitra" pitchFamily="2" charset="-78"/>
              </a:rPr>
              <a:t>-</a:t>
            </a:r>
            <a:r>
              <a:rPr lang="ar-SA" sz="8000" dirty="0" smtClean="0">
                <a:cs typeface="2  Mitra" pitchFamily="2" charset="-78"/>
              </a:rPr>
              <a:t>و در زبان انگلیسی </a:t>
            </a:r>
            <a:r>
              <a:rPr lang="en-US" sz="8000" dirty="0" smtClean="0">
                <a:cs typeface="2  Mitra" pitchFamily="2" charset="-78"/>
              </a:rPr>
              <a:t> «Culture» </a:t>
            </a:r>
            <a:r>
              <a:rPr lang="ar-SA" sz="8000" dirty="0" smtClean="0">
                <a:cs typeface="2  Mitra" pitchFamily="2" charset="-78"/>
              </a:rPr>
              <a:t>به معناي کشیدن و نیز تعلیم و تربیت میباشد.  این واژه در ابتدا به معناي کشت و زراعت بوده و از قرن نوزدهم به بعد مردمشناسان آن را در معناي جدید به کار گرفتند </a:t>
            </a:r>
            <a:endParaRPr lang="fa-IR" sz="8000" dirty="0" smtClean="0">
              <a:cs typeface="2  Mitra" pitchFamily="2" charset="-78"/>
            </a:endParaRPr>
          </a:p>
          <a:p>
            <a:pPr algn="just"/>
            <a:r>
              <a:rPr lang="fa-IR" sz="8000" dirty="0" smtClean="0">
                <a:cs typeface="2  Mitra" pitchFamily="2" charset="-78"/>
              </a:rPr>
              <a:t>-</a:t>
            </a:r>
            <a:r>
              <a:rPr lang="ar-SA" sz="8000" dirty="0" smtClean="0">
                <a:cs typeface="2  Mitra" pitchFamily="2" charset="-78"/>
              </a:rPr>
              <a:t>در ادبیات دانشمندان علوم اجتماعی زبان عرب  معادل « ثقافه » به معناي آموختن، ماهر شدن و یافتن آمده است </a:t>
            </a:r>
            <a:endParaRPr lang="fa-IR" sz="8000" dirty="0" smtClean="0">
              <a:cs typeface="2  Mitra" pitchFamily="2" charset="-78"/>
            </a:endParaRPr>
          </a:p>
          <a:p>
            <a:pPr algn="just"/>
            <a:r>
              <a:rPr lang="fa-IR" sz="8000" dirty="0" smtClean="0">
                <a:cs typeface="2  Mitra" pitchFamily="2" charset="-78"/>
              </a:rPr>
              <a:t>-</a:t>
            </a:r>
            <a:r>
              <a:rPr lang="ar-SA" sz="8000" dirty="0" smtClean="0">
                <a:cs typeface="2  Mitra" pitchFamily="2" charset="-78"/>
              </a:rPr>
              <a:t>تایلر  : « فرهنگ مجموعه ي به هم پیوسته اي از اندیشه ها  شامل معارف، معتقدات، هنرها، صنایع، فنون، اخلاق، قوانین، سنن و بالاخره تمام عادات و رفتار و ضوابطی یک جامعه میباشد است که فرد به عنوان عضو جامعه، از جامعه ي خود فرا میگیرد و در برابر آن جامعه وظایف و تعهداتی را بر عهده می گیرد</a:t>
            </a:r>
            <a:endParaRPr lang="fa-IR" sz="8000" dirty="0" smtClean="0">
              <a:cs typeface="2  Mitra" pitchFamily="2" charset="-78"/>
            </a:endParaRPr>
          </a:p>
          <a:p>
            <a:pPr algn="just"/>
            <a:r>
              <a:rPr lang="fa-IR" sz="8000" dirty="0" smtClean="0">
                <a:cs typeface="2  Mitra" pitchFamily="2" charset="-78"/>
              </a:rPr>
              <a:t>-</a:t>
            </a:r>
            <a:r>
              <a:rPr lang="ar-SA" sz="8000" dirty="0" smtClean="0">
                <a:cs typeface="2  Mitra" pitchFamily="2" charset="-78"/>
              </a:rPr>
              <a:t> امام راحل (ره) درباره ي فرهنگ و نقش وجودي و جوهري آن در زندگی انسانها میفرماید :  فرهنگ کارخانه ي آدمسازي است، چنانچه انبیا هم براي همین معنا آمده اند که آدم درست کنند </a:t>
            </a:r>
            <a:endParaRPr lang="fa-IR" sz="8000" dirty="0" smtClean="0">
              <a:cs typeface="2  Mitra" pitchFamily="2" charset="-78"/>
            </a:endParaRPr>
          </a:p>
          <a:p>
            <a:pPr algn="just"/>
            <a:r>
              <a:rPr lang="fa-IR" sz="8000" dirty="0" smtClean="0">
                <a:cs typeface="2  Mitra" pitchFamily="2" charset="-78"/>
              </a:rPr>
              <a:t>-</a:t>
            </a:r>
            <a:r>
              <a:rPr lang="ar-SA" sz="8000" dirty="0" smtClean="0">
                <a:cs typeface="2  Mitra" pitchFamily="2" charset="-78"/>
              </a:rPr>
              <a:t> مقام معظم رهبري : فرهنگ عبارتست از ذهنیات، اندیشه هاکه باید اولویت نخست هر جامعه قرار گیرد. </a:t>
            </a:r>
            <a:endParaRPr lang="fa-IR" sz="8000" dirty="0" smtClean="0">
              <a:cs typeface="2  Mitra" pitchFamily="2" charset="-78"/>
            </a:endParaRPr>
          </a:p>
          <a:p>
            <a:pPr algn="just"/>
            <a:r>
              <a:rPr lang="fa-IR" sz="8000" dirty="0" smtClean="0">
                <a:cs typeface="2  Mitra" pitchFamily="2" charset="-78"/>
              </a:rPr>
              <a:t>-</a:t>
            </a:r>
            <a:r>
              <a:rPr lang="ar-SA" sz="8000" dirty="0" smtClean="0">
                <a:cs typeface="2  Mitra" pitchFamily="2" charset="-78"/>
              </a:rPr>
              <a:t>در حالی که بیش از یکصد و پنجاه تعریف براي فرهنگ برشمرده اند،</a:t>
            </a:r>
            <a:r>
              <a:rPr lang="fa-IR" sz="8000" dirty="0" smtClean="0">
                <a:cs typeface="2  Mitra" pitchFamily="2" charset="-78"/>
              </a:rPr>
              <a:t>دیوید بارکر در خصوص اهداف  مطالعات (مهندسی) فرهنگی معتقد است این رشته تا حدی بار سیاسی دارد و سه هدف تحلیل ،آموزش و سیاستگذاری را دنبال می کند</a:t>
            </a:r>
          </a:p>
          <a:p>
            <a:pPr algn="just"/>
            <a:r>
              <a:rPr lang="fa-IR" sz="8000" dirty="0" smtClean="0">
                <a:cs typeface="2  Mitra" pitchFamily="2" charset="-78"/>
              </a:rPr>
              <a:t>- فرهنگشناسی شاخه ای از مردم شناسی است که فرهنگ (نهادها،فناوریها و ایدئولوژیها ) را بعنوان یک نظام مشخص از پدیدهها بر پایه اصول خود سازمان یافته ، می شناسد.</a:t>
            </a:r>
            <a:endParaRPr lang="en-US" sz="8000" dirty="0" smtClean="0">
              <a:cs typeface="2  Mitra" pitchFamily="2" charset="-78"/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4387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fa-IR" sz="2400" b="1" dirty="0" smtClean="0"/>
              <a:t> تعریف و مفهوم فرهنگ سازمانی</a:t>
            </a:r>
            <a:endParaRPr lang="en-US" sz="2400" b="1" dirty="0" smtClean="0"/>
          </a:p>
          <a:p>
            <a:pPr algn="just"/>
            <a:r>
              <a:rPr lang="fa-IR" sz="2400" dirty="0" smtClean="0">
                <a:cs typeface="2  Mitra" pitchFamily="2" charset="-78"/>
              </a:rPr>
              <a:t>فرهنگ سازمانی سابقه ي طولانی دارد و پدیدهاي واقعی و محکم است که تغییر آن در سازمان بسیار دشوار میباشد. صاحبنظران  علم مدیریت بر این باورند که اگر قرار است در سازمانی تغییراتی ایجاد کرد که مؤثر و پایدار باشند، باید فرهنگ آن سازمان را دچار تحول و تغییر نمود. از این رو مدیران عالی سازمانها ناگزیرند به فرهنگ آن سازمان توجه نمایند.</a:t>
            </a:r>
          </a:p>
          <a:p>
            <a:pPr algn="just"/>
            <a:r>
              <a:rPr lang="fa-IR" sz="2400" dirty="0" smtClean="0">
                <a:cs typeface="2  Mitra" pitchFamily="2" charset="-78"/>
              </a:rPr>
              <a:t>فرهنگ مناسب کاري که به خوبی بین مدیریت و کارکنان گسترش یافته باشد، به تحکیم تعهد سازمانی، ارتقاي اخلاقیات، عملکرد مؤثرتر و عموماً به بهره وري بالاتر منجر میگردد.(شاین ،1383:20) </a:t>
            </a:r>
          </a:p>
          <a:p>
            <a:pPr algn="just"/>
            <a:r>
              <a:rPr lang="fa-IR" sz="2400" dirty="0" smtClean="0">
                <a:cs typeface="2  Mitra" pitchFamily="2" charset="-78"/>
              </a:rPr>
              <a:t>اندیشمندان علم مدیریت، ریشه ي موفقیتها و شکستهاي هر سازمان را در فرهنگ آن جستجو میکنند و معتقدند همان طور که انسانها داراي شخصیت منحصربه فرد و متمایز از یکدیگر میباشند، سازمانها نیز به واسطه ي فرهنگشان داراي شخصیتی منحصربه فرد و جداگانه هستند.</a:t>
            </a:r>
            <a:endParaRPr lang="en-US" sz="2400" dirty="0" smtClean="0">
              <a:cs typeface="2  Mitra" pitchFamily="2" charset="-78"/>
            </a:endParaRPr>
          </a:p>
          <a:p>
            <a:endParaRPr lang="fa-IR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438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a-IR" sz="2400" b="1" dirty="0" smtClean="0"/>
              <a:t>مهندسي فرهنگ:</a:t>
            </a:r>
            <a:endParaRPr lang="en-US" sz="2400" b="1" dirty="0" smtClean="0"/>
          </a:p>
          <a:p>
            <a:pPr algn="just"/>
            <a:r>
              <a:rPr lang="fa-IR" sz="2400" dirty="0" smtClean="0">
                <a:cs typeface="2  Mitra" pitchFamily="2" charset="-78"/>
              </a:rPr>
              <a:t>فرايند بازشناسي، آسيب شناسي، پالايش و ارتقاء بخشي فرهنگ و جهت دهي آن بر پايه اهداف سازمانی با توجه به شرايط و مقتضيات ملي و جهاني.</a:t>
            </a:r>
            <a:endParaRPr lang="en-US" sz="2400" dirty="0" smtClean="0">
              <a:cs typeface="2  Mitra" pitchFamily="2" charset="-78"/>
            </a:endParaRPr>
          </a:p>
          <a:p>
            <a:pPr>
              <a:buNone/>
            </a:pPr>
            <a:r>
              <a:rPr lang="fa-IR" sz="2400" b="1" dirty="0" smtClean="0"/>
              <a:t>بایسته های مفهوم مهندسی فرهنگی</a:t>
            </a:r>
            <a:r>
              <a:rPr lang="en-US" sz="2400" b="1" dirty="0" smtClean="0"/>
              <a:t>: </a:t>
            </a:r>
            <a:endParaRPr lang="fa-IR" sz="2400" b="1" dirty="0" smtClean="0"/>
          </a:p>
          <a:p>
            <a:pPr algn="just"/>
            <a:r>
              <a:rPr lang="fa-IR" sz="2400" dirty="0" smtClean="0">
                <a:cs typeface="2  Mitra" pitchFamily="2" charset="-78"/>
              </a:rPr>
              <a:t>مهندسي فرهنگي واژه‌اي تركيبي و پيچيده است كه گشايش آن مستلزم نگاهي جدا و در عين حال تركيبي به واژه‌هاي فرهنگ و مهندسي و رويكرد سيستمي خواهد بود. مهندسي نيز عبارت است از مجموعه مهارتهايي كه با استفاده از معلومات رياضي و علوم طبيعي كه در اثر مطالعه، تمرين و تكرار حاصل شده‌اند و ما را به بهره‌گيري اقتصادي‌تر از مواد اوليه و منابع طبيعي در جهت منافع انساني رهنمون مي‌كنند.</a:t>
            </a:r>
          </a:p>
          <a:p>
            <a:pPr algn="just"/>
            <a:r>
              <a:rPr lang="fa-IR" sz="2400" dirty="0" smtClean="0">
                <a:cs typeface="2  Mitra" pitchFamily="2" charset="-78"/>
              </a:rPr>
              <a:t>با توجه به ضرورت نگاه سيستمي به فرهنگ، برنامه‌ريزي فرهنگي سرلوحه مباحث مهندسي فرهنگي قرار مي‌گيرد. برنامه‌ريزي فرهنگي بدون توجه به تحولات اقتصادي، سياسي و اجتماعي موثر نخواهد بود و از طرف ديگر نيز صبغة فرهنگي بايد در حوزه‌هاي اقتصادي، سياسي و اجتماعي مورد بررسي قرار گيرد. </a:t>
            </a:r>
            <a:endParaRPr lang="en-US" sz="2400" dirty="0" smtClean="0">
              <a:cs typeface="2  Mitra" pitchFamily="2" charset="-78"/>
            </a:endParaRPr>
          </a:p>
          <a:p>
            <a:pPr algn="just"/>
            <a:endParaRPr lang="fa-IR" sz="2400" dirty="0" smtClean="0">
              <a:cs typeface="2  Mitra" pitchFamily="2" charset="-78"/>
            </a:endParaRPr>
          </a:p>
          <a:p>
            <a:endParaRPr lang="fa-IR" dirty="0" smtClean="0"/>
          </a:p>
          <a:p>
            <a:endParaRPr lang="fa-IR" dirty="0" smtClean="0"/>
          </a:p>
          <a:p>
            <a:endParaRPr lang="fa-IR" dirty="0" smtClean="0"/>
          </a:p>
          <a:p>
            <a:endParaRPr lang="fa-IR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893176"/>
          </a:xfrm>
        </p:spPr>
        <p:txBody>
          <a:bodyPr>
            <a:normAutofit fontScale="77500" lnSpcReduction="20000"/>
          </a:bodyPr>
          <a:lstStyle/>
          <a:p>
            <a:pPr indent="-252000" algn="ctr">
              <a:spcBef>
                <a:spcPts val="1200"/>
              </a:spcBef>
              <a:buNone/>
            </a:pPr>
            <a:r>
              <a:rPr lang="fa-IR" sz="7700" b="1" dirty="0" smtClean="0">
                <a:cs typeface="B Nazanin Outline" pitchFamily="2" charset="-78"/>
              </a:rPr>
              <a:t>بخش دوم</a:t>
            </a:r>
          </a:p>
          <a:p>
            <a:pPr indent="-252000">
              <a:spcBef>
                <a:spcPts val="1200"/>
              </a:spcBef>
              <a:buNone/>
            </a:pPr>
            <a:endParaRPr lang="fa-IR" b="1" dirty="0" smtClean="0"/>
          </a:p>
          <a:p>
            <a:pPr indent="-252000">
              <a:spcBef>
                <a:spcPts val="1200"/>
              </a:spcBef>
              <a:buNone/>
            </a:pPr>
            <a:endParaRPr lang="fa-IR" b="1" dirty="0" smtClean="0"/>
          </a:p>
          <a:p>
            <a:pPr indent="-252000" algn="ctr">
              <a:spcBef>
                <a:spcPts val="1200"/>
              </a:spcBef>
              <a:buNone/>
            </a:pPr>
            <a:r>
              <a:rPr lang="ar-SA" sz="14800" b="1" dirty="0" smtClean="0">
                <a:latin typeface="IranNastaliq" pitchFamily="18" charset="0"/>
                <a:cs typeface="IranNastaliq" pitchFamily="18" charset="0"/>
              </a:rPr>
              <a:t>ضرورتها و اهداف </a:t>
            </a:r>
            <a:endParaRPr lang="fa-IR" sz="14800" b="1" dirty="0" smtClean="0">
              <a:latin typeface="IranNastaliq" pitchFamily="18" charset="0"/>
              <a:cs typeface="IranNastaliq" pitchFamily="18" charset="0"/>
            </a:endParaRPr>
          </a:p>
          <a:p>
            <a:pPr indent="-252000" algn="ctr">
              <a:spcBef>
                <a:spcPts val="1200"/>
              </a:spcBef>
              <a:buNone/>
            </a:pPr>
            <a:r>
              <a:rPr lang="ar-SA" sz="14800" b="1" dirty="0" smtClean="0">
                <a:latin typeface="IranNastaliq" pitchFamily="18" charset="0"/>
                <a:cs typeface="IranNastaliq" pitchFamily="18" charset="0"/>
              </a:rPr>
              <a:t>مهندسی فرهنگی سازمان</a:t>
            </a:r>
            <a:endParaRPr lang="en-US" sz="14800" b="1" dirty="0" smtClean="0">
              <a:latin typeface="IranNastaliq" pitchFamily="18" charset="0"/>
              <a:cs typeface="IranNastaliq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19256" cy="1800200"/>
          </a:xfrm>
          <a:ln>
            <a:solidFill>
              <a:srgbClr val="00B0F0"/>
            </a:solidFill>
          </a:ln>
        </p:spPr>
        <p:txBody>
          <a:bodyPr>
            <a:noAutofit/>
          </a:bodyPr>
          <a:lstStyle/>
          <a:p>
            <a:pPr algn="just"/>
            <a:r>
              <a:rPr lang="fa-IR" sz="2200" dirty="0" smtClean="0">
                <a:cs typeface="2  Mitra" pitchFamily="2" charset="-78"/>
              </a:rPr>
              <a:t>حیات هر سازمانی به فرهنگ آن بستگی دارد. پس سازمانها وظیفه دارند که برای ادامه ي حیات انسانی و تکامل معنوی خویش، محیط زیست فرهنگی خود را مهندسی و مدیریت کرده و آن را از ضعف ها پاک سازند، همچنین عناصر و مؤلفه های حیات بخش آن را تقویت نمایند و از نفوذ و ورود عناصر آلاینده و خسارت بخش فرهنگ دیگر، جلوگیری نمایند. بنابراین می توان گفت که مهندسی فرهنگی در هر سازمانی، برای تحقق فرهنگ آرمانی و فرهنگ واقعی می باشد.</a:t>
            </a:r>
            <a:endParaRPr lang="en-US" sz="2200" dirty="0" smtClean="0">
              <a:cs typeface="2  Mitra" pitchFamily="2" charset="-78"/>
            </a:endParaRPr>
          </a:p>
          <a:p>
            <a:pPr>
              <a:buNone/>
            </a:pPr>
            <a:r>
              <a:rPr lang="fa-IR" sz="2200" dirty="0" smtClean="0">
                <a:solidFill>
                  <a:srgbClr val="00B0F0"/>
                </a:solidFill>
                <a:latin typeface="Times New Roman"/>
                <a:cs typeface="Times New Roman"/>
              </a:rPr>
              <a:t>□</a:t>
            </a:r>
            <a:endParaRPr lang="fa-IR" sz="4400" b="1" dirty="0" smtClean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835696" y="692696"/>
            <a:ext cx="5472608" cy="564672"/>
          </a:xfrm>
        </p:spPr>
        <p:txBody>
          <a:bodyPr>
            <a:noAutofit/>
          </a:bodyPr>
          <a:lstStyle/>
          <a:p>
            <a:pPr algn="ctr"/>
            <a:r>
              <a:rPr lang="fa-IR" sz="4000" b="1" dirty="0" smtClean="0"/>
              <a:t>ضرورت مهندسی فرهنگی</a:t>
            </a:r>
            <a:endParaRPr lang="en-US" sz="4000" b="1" dirty="0" smtClean="0"/>
          </a:p>
        </p:txBody>
      </p:sp>
      <p:sp>
        <p:nvSpPr>
          <p:cNvPr id="5" name="Rectangle 4"/>
          <p:cNvSpPr/>
          <p:nvPr/>
        </p:nvSpPr>
        <p:spPr>
          <a:xfrm>
            <a:off x="1979712" y="3501008"/>
            <a:ext cx="65527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fa-IR" sz="44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اهداف مهندسی فرهنگی</a:t>
            </a:r>
          </a:p>
        </p:txBody>
      </p:sp>
      <p:sp>
        <p:nvSpPr>
          <p:cNvPr id="6" name="Rectangle 5"/>
          <p:cNvSpPr/>
          <p:nvPr/>
        </p:nvSpPr>
        <p:spPr>
          <a:xfrm>
            <a:off x="467544" y="4221088"/>
            <a:ext cx="8208912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a-IR" sz="2200" dirty="0" smtClean="0">
                <a:cs typeface="2  Mitra" pitchFamily="2" charset="-78"/>
              </a:rPr>
              <a:t>در مهندسی فرهنگی سازمان  این زمینه فراهم می شود که اولا مجموعه عناصر و اجزای فرهنگی  در جهت تحقق اهداف فرهنگی منسجم باشد و در ثانی اگر نیاز به تحول، پویایی و تغییر اهداف فرهنگی احساس شد، این کار نیز انجام شود تا مهندسی فرهنگی شکل گرفته و سازمان برای رسیدن به اهداف متعالی فرهنگی خود موفق گردد. مهندسی فرهنگی به بیان دیگر مهندسی سیستم فرهنگ است. بنابراین در یک سیستم مهندسی شده، نقش و وظیفه ي هر یک از اجزاء به خوبی مشخص شده و تعامل هر یک از عناصر و اجزاء با یکدیگر مشخص می‌باشد، به‌گونه ای که این سیستم، کارکرد لازم را داشته و به هدف خود دست یابد .</a:t>
            </a:r>
            <a:endParaRPr lang="fa-IR" sz="2200" dirty="0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487888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fa-IR" sz="2400" b="1" dirty="0" smtClean="0">
                <a:solidFill>
                  <a:srgbClr val="FF0000"/>
                </a:solidFill>
              </a:rPr>
              <a:t>5منظر گاه بررسی و تحلیل فرهنگی از منظر استوارت هال:</a:t>
            </a:r>
            <a:endParaRPr lang="en-US" sz="2400" b="1" dirty="0" smtClean="0">
              <a:solidFill>
                <a:srgbClr val="FF0000"/>
              </a:solidFill>
            </a:endParaRPr>
          </a:p>
          <a:p>
            <a:pPr algn="just"/>
            <a:r>
              <a:rPr lang="fa-IR" dirty="0" smtClean="0"/>
              <a:t>-</a:t>
            </a:r>
            <a:r>
              <a:rPr lang="fa-IR" sz="2500" dirty="0" smtClean="0">
                <a:cs typeface="2  Mitra" pitchFamily="2" charset="-78"/>
              </a:rPr>
              <a:t>ساخت نهاد فرهنگی که در جامعه شامل زبان،هویت (اشخاص)،خانواده و رسانه و .... و در سازمانها شامل اجزای اداری و سازمانی می شود.</a:t>
            </a:r>
            <a:endParaRPr lang="en-US" sz="2500" dirty="0" smtClean="0">
              <a:cs typeface="2  Mitra" pitchFamily="2" charset="-78"/>
            </a:endParaRPr>
          </a:p>
          <a:p>
            <a:pPr algn="just"/>
            <a:r>
              <a:rPr lang="fa-IR" sz="2500" dirty="0" smtClean="0">
                <a:cs typeface="2  Mitra" pitchFamily="2" charset="-78"/>
              </a:rPr>
              <a:t>-تاریخ فرهنگی و تداوم صور فرهنگی شامل بازتولید فرهنگ در زمان و مکانهای متفاوت میشود که تاریخچه فعالیت 60 ساله سازمان یک هویت و شکل فرهنگی خاصی در بین همکاران سازمانی ایجاد کرده است مانند اعتقاد به غیر دولتی بودن سازمان و مستقل بودن از ساختار دولتی و همچنین بحث کلید واژه هایی مانند سه جانبه گرایی ،شرکای اجتماعی و یا پول بیمه شده گان </a:t>
            </a:r>
          </a:p>
          <a:p>
            <a:pPr algn="just"/>
            <a:r>
              <a:rPr lang="fa-IR" sz="2500" dirty="0" smtClean="0">
                <a:cs typeface="2  Mitra" pitchFamily="2" charset="-78"/>
              </a:rPr>
              <a:t>-تولید و توزیع اجتماعی فرهنگ شامل محصولات و نمادهای بین مردم شامل آثار مکتوب دیداری ،شنیداری و نوشتاری که توسط اجزای فرهنگی سازمان تهیه و ارایه می شود و بعنوان یکی از شاخصهای ارزشیابی مزایای انگیزشی همکاران فرهنگی سازمان نیز منظور میشود .</a:t>
            </a:r>
            <a:endParaRPr lang="en-US" sz="2500" dirty="0" smtClean="0">
              <a:cs typeface="2  Mitra" pitchFamily="2" charset="-78"/>
            </a:endParaRPr>
          </a:p>
          <a:p>
            <a:pPr algn="just"/>
            <a:r>
              <a:rPr lang="fa-IR" sz="2500" dirty="0" smtClean="0">
                <a:cs typeface="2  Mitra" pitchFamily="2" charset="-78"/>
              </a:rPr>
              <a:t>-دریافت و تاثیرات فرهنگی شامل بازخورد گیری فعالیتها و کارکردهای فرهنگی سازمان با توجه به تنوع قومیتی و محیطی ،بطوریکه اگر قرار باشد بیمه گریزی را با فرهنگ سازی بین آحاد جامعه کم کنیم شاید اقدام و بازخورد گیری آن در مناطق مختلف قومیتی و مذهبی ایران مکانیزم های متفاوتی لزوما و مسیرهای اجرایی متفاوت داشته باشد.</a:t>
            </a:r>
            <a:endParaRPr lang="en-US" sz="2500" dirty="0" smtClean="0">
              <a:cs typeface="2  Mitra" pitchFamily="2" charset="-78"/>
            </a:endParaRPr>
          </a:p>
          <a:p>
            <a:pPr algn="just"/>
            <a:r>
              <a:rPr lang="fa-IR" sz="2500" dirty="0" smtClean="0">
                <a:cs typeface="2  Mitra" pitchFamily="2" charset="-78"/>
              </a:rPr>
              <a:t>-معنا و اقلام اجتماعی شامل بررسی و توجه به عاملان فرهنگی بجای پذیرش مظاهر آشکار یعنی بجای اینکه کاهش تعهد سازمانی در سالهای اخیر را بعنوان یک آسیب جدی و اجتماعی سازمان مطرح کنیم بهتر و مناسبتر است بستر کارکردی این آسیب را در سالهای اخیر بررسی کنیم که چه  عاملهایی  باعث کاهش تعهد سازمانی شده است . </a:t>
            </a: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15880"/>
          </a:xfrm>
        </p:spPr>
        <p:txBody>
          <a:bodyPr>
            <a:normAutofit fontScale="92500" lnSpcReduction="10000"/>
          </a:bodyPr>
          <a:lstStyle/>
          <a:p>
            <a:pPr indent="-252000" algn="ctr">
              <a:spcBef>
                <a:spcPts val="1200"/>
              </a:spcBef>
              <a:buNone/>
            </a:pPr>
            <a:r>
              <a:rPr lang="fa-IR" sz="6000" b="1" dirty="0" smtClean="0">
                <a:cs typeface="B Nazanin Outline" pitchFamily="2" charset="-78"/>
              </a:rPr>
              <a:t>بخش سوم</a:t>
            </a:r>
          </a:p>
          <a:p>
            <a:pPr indent="-252000">
              <a:spcBef>
                <a:spcPts val="1200"/>
              </a:spcBef>
              <a:buNone/>
            </a:pPr>
            <a:endParaRPr lang="fa-IR" b="1" dirty="0" smtClean="0"/>
          </a:p>
          <a:p>
            <a:pPr indent="-252000">
              <a:spcBef>
                <a:spcPts val="1200"/>
              </a:spcBef>
              <a:buNone/>
            </a:pPr>
            <a:endParaRPr lang="fa-IR" b="1" dirty="0" smtClean="0"/>
          </a:p>
          <a:p>
            <a:pPr indent="-252000" algn="ctr">
              <a:spcBef>
                <a:spcPts val="1200"/>
              </a:spcBef>
              <a:buNone/>
            </a:pPr>
            <a:r>
              <a:rPr lang="ar-SA" sz="12400" b="1" dirty="0" smtClean="0">
                <a:latin typeface="IranNastaliq" pitchFamily="18" charset="0"/>
                <a:cs typeface="IranNastaliq" pitchFamily="18" charset="0"/>
              </a:rPr>
              <a:t>اجزا و صنایع اثرگذار</a:t>
            </a:r>
            <a:endParaRPr lang="fa-IR" sz="12400" b="1" dirty="0" smtClean="0">
              <a:latin typeface="IranNastaliq" pitchFamily="18" charset="0"/>
              <a:cs typeface="IranNastaliq" pitchFamily="18" charset="0"/>
            </a:endParaRPr>
          </a:p>
          <a:p>
            <a:pPr indent="-252000" algn="ctr">
              <a:spcBef>
                <a:spcPts val="1200"/>
              </a:spcBef>
              <a:buNone/>
            </a:pPr>
            <a:r>
              <a:rPr lang="ar-SA" sz="12400" b="1" dirty="0" smtClean="0">
                <a:latin typeface="IranNastaliq" pitchFamily="18" charset="0"/>
                <a:cs typeface="IranNastaliq" pitchFamily="18" charset="0"/>
              </a:rPr>
              <a:t> در مهندسی فرهنگی سازمان</a:t>
            </a:r>
            <a:endParaRPr lang="fa-IR" sz="12400" b="1" dirty="0">
              <a:latin typeface="IranNastaliq" pitchFamily="18" charset="0"/>
              <a:cs typeface="IranNastaliq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ar-SA" sz="4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ar-SA" sz="4000" b="1" dirty="0" smtClean="0">
                <a:latin typeface="Arial" pitchFamily="34" charset="0"/>
                <a:cs typeface="Arial" pitchFamily="34" charset="0"/>
              </a:rPr>
              <a:t>صنایع اثرگذار در مهندسی فرهنگی سازمان</a:t>
            </a:r>
            <a:endParaRPr lang="fa-IR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922520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fa-IR" sz="2400" b="1" dirty="0" smtClean="0">
                <a:cs typeface="2  Mitra" pitchFamily="2" charset="-78"/>
              </a:rPr>
              <a:t>به نظر میرسد اجزا و صنایع فرهنگی سازمان تامین اجتماعی که می تواند متاثر از  فضای فرهنگ عمومی جامعه نیز باشند شامل:  </a:t>
            </a:r>
          </a:p>
          <a:p>
            <a:pPr algn="just"/>
            <a:r>
              <a:rPr lang="fa-IR" sz="2400" dirty="0" smtClean="0">
                <a:cs typeface="2  Mitra" pitchFamily="2" charset="-78"/>
              </a:rPr>
              <a:t>1- مجموعه معاونت فرهنگی و اجتماعی ، ادارات تخصصی بیمه شده گان ،بازنشستگان و کارفرمایان و دبیرخانه شرکای اجتماعی سازمان </a:t>
            </a:r>
          </a:p>
          <a:p>
            <a:pPr algn="just"/>
            <a:r>
              <a:rPr lang="fa-IR" sz="2400" dirty="0" smtClean="0">
                <a:cs typeface="2  Mitra" pitchFamily="2" charset="-78"/>
              </a:rPr>
              <a:t> 2-روابط عمومی </a:t>
            </a:r>
          </a:p>
          <a:p>
            <a:pPr algn="just"/>
            <a:r>
              <a:rPr lang="fa-IR" sz="2400" dirty="0" smtClean="0">
                <a:cs typeface="2  Mitra" pitchFamily="2" charset="-78"/>
              </a:rPr>
              <a:t>3- امور بین الملل </a:t>
            </a:r>
          </a:p>
          <a:p>
            <a:pPr algn="just"/>
            <a:r>
              <a:rPr lang="fa-IR" sz="2400" dirty="0" smtClean="0">
                <a:cs typeface="2  Mitra" pitchFamily="2" charset="-78"/>
              </a:rPr>
              <a:t>4-موسسه فرهنگی و هنری آهنگ آتیه</a:t>
            </a:r>
          </a:p>
          <a:p>
            <a:pPr algn="just"/>
            <a:r>
              <a:rPr lang="fa-IR" sz="2400" dirty="0" smtClean="0">
                <a:cs typeface="2  Mitra" pitchFamily="2" charset="-78"/>
              </a:rPr>
              <a:t> 5- شرکت انتشارات علمی و فرهنگی</a:t>
            </a:r>
          </a:p>
          <a:p>
            <a:pPr algn="just"/>
            <a:r>
              <a:rPr lang="fa-IR" sz="2400" dirty="0" smtClean="0">
                <a:cs typeface="2  Mitra" pitchFamily="2" charset="-78"/>
              </a:rPr>
              <a:t>6- اداره آموزش و موسسه عالی پژوهش با رویکرد فرهنگی و اجتماعی در  برنامه آموزشی و تحقیقاتی</a:t>
            </a:r>
          </a:p>
          <a:p>
            <a:pPr algn="just"/>
            <a:r>
              <a:rPr lang="fa-IR" sz="2400" dirty="0" smtClean="0">
                <a:cs typeface="2  Mitra" pitchFamily="2" charset="-78"/>
              </a:rPr>
              <a:t> 7-مجموعه و سمن های مردم نهاد در سازمان</a:t>
            </a:r>
          </a:p>
          <a:p>
            <a:pPr algn="just"/>
            <a:r>
              <a:rPr lang="fa-IR" sz="2400" dirty="0" smtClean="0">
                <a:cs typeface="2  Mitra" pitchFamily="2" charset="-78"/>
              </a:rPr>
              <a:t> 8- تشکلها و شرکای اجتماعی سازمان در حوزه کارفرمایان ،بیمه شده گان و بازنشستگی و مستمری بگیران</a:t>
            </a:r>
          </a:p>
          <a:p>
            <a:pPr algn="just"/>
            <a:r>
              <a:rPr lang="fa-IR" sz="2400" dirty="0" smtClean="0">
                <a:cs typeface="2  Mitra" pitchFamily="2" charset="-78"/>
              </a:rPr>
              <a:t> 9- مجموعه های فرابخشی مانند بسیج کارکنان ، جامعه پزشکان و انجمنهای اسلامی سازمان ،دفتر تبلیغات و مجموعه های کارکنان صفی سازمان در واحدهای بیمه ای و درمانی و ... هستند .</a:t>
            </a:r>
            <a:endParaRPr lang="en-US" sz="2400" dirty="0">
              <a:cs typeface="2  Mitra" pitchFamily="2" charset="-78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271864"/>
          </a:xfrm>
        </p:spPr>
        <p:txBody>
          <a:bodyPr>
            <a:normAutofit fontScale="92500" lnSpcReduction="20000"/>
          </a:bodyPr>
          <a:lstStyle/>
          <a:p>
            <a:pPr indent="-252000" algn="ctr">
              <a:spcBef>
                <a:spcPts val="1200"/>
              </a:spcBef>
              <a:buNone/>
            </a:pPr>
            <a:r>
              <a:rPr lang="fa-IR" sz="6000" b="1" dirty="0" smtClean="0">
                <a:cs typeface="B Nazanin Outline" pitchFamily="2" charset="-78"/>
              </a:rPr>
              <a:t>بخش چهارم</a:t>
            </a:r>
          </a:p>
          <a:p>
            <a:pPr indent="-252000">
              <a:spcBef>
                <a:spcPts val="1200"/>
              </a:spcBef>
              <a:buNone/>
            </a:pPr>
            <a:endParaRPr lang="fa-IR" b="1" dirty="0" smtClean="0"/>
          </a:p>
          <a:p>
            <a:pPr indent="-252000">
              <a:spcBef>
                <a:spcPts val="1200"/>
              </a:spcBef>
              <a:buNone/>
            </a:pPr>
            <a:endParaRPr lang="fa-IR" b="1" dirty="0" smtClean="0"/>
          </a:p>
          <a:p>
            <a:pPr indent="-252000" algn="ctr">
              <a:spcBef>
                <a:spcPts val="1200"/>
              </a:spcBef>
              <a:buNone/>
            </a:pPr>
            <a:r>
              <a:rPr lang="ar-SA" sz="12400" b="1" dirty="0" smtClean="0">
                <a:latin typeface="IranNastaliq" pitchFamily="18" charset="0"/>
                <a:cs typeface="IranNastaliq" pitchFamily="18" charset="0"/>
              </a:rPr>
              <a:t>آسیب شناسی و </a:t>
            </a:r>
            <a:endParaRPr lang="fa-IR" sz="12400" b="1" dirty="0" smtClean="0">
              <a:latin typeface="IranNastaliq" pitchFamily="18" charset="0"/>
              <a:cs typeface="IranNastaliq" pitchFamily="18" charset="0"/>
            </a:endParaRPr>
          </a:p>
          <a:p>
            <a:pPr indent="-252000" algn="ctr">
              <a:spcBef>
                <a:spcPts val="1200"/>
              </a:spcBef>
              <a:buNone/>
            </a:pPr>
            <a:r>
              <a:rPr lang="ar-SA" sz="12400" b="1" dirty="0" smtClean="0">
                <a:latin typeface="IranNastaliq" pitchFamily="18" charset="0"/>
                <a:cs typeface="IranNastaliq" pitchFamily="18" charset="0"/>
              </a:rPr>
              <a:t>مهندسی فرهنگی سازمان</a:t>
            </a:r>
            <a:endParaRPr lang="fa-IR" sz="12400" dirty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fa-IR" dirty="0" smtClean="0">
                <a:cs typeface="2  Mitra" pitchFamily="2" charset="-78"/>
              </a:rPr>
              <a:t>برنامه‌ريزي فرهنگي در سازمان بدون توجه به تحولات اقتصادي و اجتماعي موثر نخواهد بود و از طرف ديگر نيز صبغة فرهنگي بايد در حوزه‌هاي اقتصادي و اجتماعي مورد بررسي قرار گيرد و از آنجا كه تلاش براي مهندسي فرهنگي و برنامه‌ريزي فرهنگي  در سازمان تامین اجتماعی ضرورتي انکار ناپذیر است،   </a:t>
            </a:r>
            <a:r>
              <a:rPr lang="fa-IR" b="1" dirty="0" smtClean="0">
                <a:solidFill>
                  <a:srgbClr val="FF0000"/>
                </a:solidFill>
                <a:cs typeface="2  Mitra" pitchFamily="2" charset="-78"/>
              </a:rPr>
              <a:t>نیاز است پاسخ پرسشهاي ذيل در ابتدا بررسی شود:</a:t>
            </a:r>
            <a:endParaRPr lang="en-US" b="1" dirty="0" smtClean="0">
              <a:solidFill>
                <a:srgbClr val="FF0000"/>
              </a:solidFill>
              <a:cs typeface="2  Mitra" pitchFamily="2" charset="-78"/>
            </a:endParaRPr>
          </a:p>
          <a:p>
            <a:pPr algn="just"/>
            <a:r>
              <a:rPr lang="en-US" dirty="0" smtClean="0">
                <a:cs typeface="2  Mitra" pitchFamily="2" charset="-78"/>
              </a:rPr>
              <a:t> </a:t>
            </a:r>
            <a:r>
              <a:rPr lang="fa-IR" dirty="0" smtClean="0">
                <a:cs typeface="2  Mitra" pitchFamily="2" charset="-78"/>
              </a:rPr>
              <a:t>1-</a:t>
            </a:r>
            <a:r>
              <a:rPr lang="en-US" dirty="0" smtClean="0">
                <a:cs typeface="2  Mitra" pitchFamily="2" charset="-78"/>
              </a:rPr>
              <a:t>  </a:t>
            </a:r>
            <a:r>
              <a:rPr lang="fa-IR" dirty="0" smtClean="0">
                <a:cs typeface="2  Mitra" pitchFamily="2" charset="-78"/>
              </a:rPr>
              <a:t>دستاوردهاي اقدامات و برنامه‌ريزي فرهنگي در سازمان تامین اجتماعی چه بوده است؟</a:t>
            </a:r>
          </a:p>
          <a:p>
            <a:pPr algn="just"/>
            <a:r>
              <a:rPr lang="fa-IR" dirty="0" smtClean="0">
                <a:cs typeface="2  Mitra" pitchFamily="2" charset="-78"/>
              </a:rPr>
              <a:t> 2-</a:t>
            </a:r>
            <a:r>
              <a:rPr lang="en-US" dirty="0" smtClean="0">
                <a:cs typeface="2  Mitra" pitchFamily="2" charset="-78"/>
              </a:rPr>
              <a:t>  </a:t>
            </a:r>
            <a:r>
              <a:rPr lang="fa-IR" dirty="0" smtClean="0">
                <a:cs typeface="2  Mitra" pitchFamily="2" charset="-78"/>
              </a:rPr>
              <a:t>ضرورت مهندسي فرهنگي و رابطه آن با بخش‌هاي ديگر چگونه است؟</a:t>
            </a:r>
          </a:p>
          <a:p>
            <a:pPr algn="just"/>
            <a:r>
              <a:rPr lang="fa-IR" dirty="0" smtClean="0">
                <a:cs typeface="2  Mitra" pitchFamily="2" charset="-78"/>
              </a:rPr>
              <a:t> 3-</a:t>
            </a:r>
            <a:r>
              <a:rPr lang="en-US" dirty="0" smtClean="0">
                <a:cs typeface="2  Mitra" pitchFamily="2" charset="-78"/>
              </a:rPr>
              <a:t>   </a:t>
            </a:r>
            <a:r>
              <a:rPr lang="fa-IR" dirty="0" smtClean="0">
                <a:cs typeface="2  Mitra" pitchFamily="2" charset="-78"/>
              </a:rPr>
              <a:t>اصول و كانون اصلي برنامه‌ريزي فرهنگي كدامند؟</a:t>
            </a:r>
          </a:p>
          <a:p>
            <a:pPr algn="just"/>
            <a:r>
              <a:rPr lang="fa-IR" dirty="0" smtClean="0">
                <a:cs typeface="2  Mitra" pitchFamily="2" charset="-78"/>
              </a:rPr>
              <a:t> 4- جايگاه مدیران ارشد سازمان در نظام برنامه‌ريزي فرهنگي و دامنة اثرگذاري آن چيست؟</a:t>
            </a:r>
          </a:p>
          <a:p>
            <a:pPr algn="just"/>
            <a:r>
              <a:rPr lang="fa-IR" dirty="0" smtClean="0">
                <a:cs typeface="2  Mitra" pitchFamily="2" charset="-78"/>
              </a:rPr>
              <a:t> 5- مباني و معيارهاي انتخاب سياستها و فعاليتها كدام است؟ </a:t>
            </a:r>
            <a:endParaRPr lang="en-US" dirty="0" smtClean="0">
              <a:cs typeface="2  Mitra" pitchFamily="2" charset="-78"/>
            </a:endParaRPr>
          </a:p>
          <a:p>
            <a:pPr algn="just">
              <a:buNone/>
            </a:pPr>
            <a:r>
              <a:rPr lang="fa-IR" dirty="0" smtClean="0">
                <a:cs typeface="2  Mitra" pitchFamily="2" charset="-78"/>
              </a:rPr>
              <a:t>در اين مسير اولين گام آسيب‌شناسي فرهنگي سازمان خواهد بود، زيرا مهندسي فرهنگي نيازمند شناخت دقيق وضعيت موجود فرهنگي سازمان و  ارزيابي آن خواهد بود. و نیاز است آسيب‌شناسي فرهنگي در عرصه‌هاي فرهنگ عمومي ، اداري ، نظام‌برنامه‌ريزي و نظام نظارت سازمانی صورت گيرد. </a:t>
            </a:r>
            <a:endParaRPr lang="en-US" dirty="0" smtClean="0">
              <a:cs typeface="2  Mitra" pitchFamily="2" charset="-78"/>
            </a:endParaRPr>
          </a:p>
          <a:p>
            <a:pPr algn="just">
              <a:buNone/>
            </a:pPr>
            <a:r>
              <a:rPr lang="fa-IR" dirty="0" smtClean="0">
                <a:cs typeface="2  Mitra" pitchFamily="2" charset="-78"/>
              </a:rPr>
              <a:t>از آنجا كه عدم تعریف استراتژي روشن و دقيق فرهنگي بين اجزای فرهنگي سازمان باعث کاهش بهره وری برنامه ها میشود ، همزمان  تعدد واحدها و اجزا نيز در مباحث مهندسي فرهنگي سازمان می طلبد مورد توجه قرار گيرد، در واقع يكي از اهداف مهندسي فرهنگي در سازمان ارتقاء همگرايي بين واحدهاي فرهنگي و ايجاد پل ارتباطي بين نهادهاي فوق به منظور افزايش  هم افزایی لازم است</a:t>
            </a:r>
            <a:r>
              <a:rPr lang="en-US" dirty="0" smtClean="0">
                <a:cs typeface="2  Mitra" pitchFamily="2" charset="-78"/>
              </a:rPr>
              <a:t>.</a:t>
            </a:r>
            <a:endParaRPr lang="en-US" dirty="0">
              <a:cs typeface="2  Mitra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27584" y="692697"/>
            <a:ext cx="81369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fa-IR" sz="4400" b="1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برنامه ریزی مهندسی فرهنگی</a:t>
            </a: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767808"/>
          </a:xfrm>
        </p:spPr>
        <p:txBody>
          <a:bodyPr>
            <a:normAutofit fontScale="85000" lnSpcReduction="20000"/>
          </a:bodyPr>
          <a:lstStyle/>
          <a:p>
            <a:pPr algn="just"/>
            <a:endParaRPr lang="en-US" sz="2400" dirty="0" smtClean="0">
              <a:cs typeface="2  Mitra" pitchFamily="2" charset="-78"/>
            </a:endParaRPr>
          </a:p>
          <a:p>
            <a:pPr algn="just"/>
            <a:r>
              <a:rPr lang="fa-IR" sz="2400" dirty="0" smtClean="0">
                <a:cs typeface="2  Mitra" pitchFamily="2" charset="-78"/>
              </a:rPr>
              <a:t>1-</a:t>
            </a:r>
            <a:r>
              <a:rPr lang="en-US" sz="2400" dirty="0" smtClean="0">
                <a:cs typeface="2  Mitra" pitchFamily="2" charset="-78"/>
              </a:rPr>
              <a:t>  </a:t>
            </a:r>
            <a:r>
              <a:rPr lang="fa-IR" sz="2400" dirty="0" smtClean="0">
                <a:cs typeface="2  Mitra" pitchFamily="2" charset="-78"/>
              </a:rPr>
              <a:t>سازمان چه نقشي در اعتلاي فرهنگي عمومي بیمه شده گان دارد و نقش جامعه هدف چيست؟ </a:t>
            </a:r>
          </a:p>
          <a:p>
            <a:pPr algn="just"/>
            <a:r>
              <a:rPr lang="fa-IR" sz="2400" dirty="0" smtClean="0">
                <a:cs typeface="2  Mitra" pitchFamily="2" charset="-78"/>
              </a:rPr>
              <a:t>2- مراكز فرهنگي و آموزشي کشور به چه ميزان در تاثيرگذاري در فرهنگ بیمه ای و عمومي سازمان نقش دارند؟ </a:t>
            </a:r>
          </a:p>
          <a:p>
            <a:pPr algn="just"/>
            <a:r>
              <a:rPr lang="fa-IR" sz="2400" dirty="0" smtClean="0">
                <a:cs typeface="2  Mitra" pitchFamily="2" charset="-78"/>
              </a:rPr>
              <a:t>3-</a:t>
            </a:r>
            <a:r>
              <a:rPr lang="en-US" sz="2400" dirty="0" smtClean="0">
                <a:cs typeface="2  Mitra" pitchFamily="2" charset="-78"/>
              </a:rPr>
              <a:t>   </a:t>
            </a:r>
            <a:r>
              <a:rPr lang="fa-IR" sz="2400" dirty="0" smtClean="0">
                <a:cs typeface="2  Mitra" pitchFamily="2" charset="-78"/>
              </a:rPr>
              <a:t>خرده فرهنگ‌های قومیتی چه جايگاهي در فرهنگ عمومي سازمان  دارند؟</a:t>
            </a:r>
          </a:p>
          <a:p>
            <a:pPr algn="just"/>
            <a:r>
              <a:rPr lang="fa-IR" sz="2400" dirty="0" smtClean="0">
                <a:cs typeface="2  Mitra" pitchFamily="2" charset="-78"/>
              </a:rPr>
              <a:t> 4- آيا شاخص‌هايي براي سنجش و ارزيابي فرهنگ عمومي و سازمانی وجود دارد؟ </a:t>
            </a:r>
            <a:endParaRPr lang="en-US" sz="2400" dirty="0" smtClean="0">
              <a:cs typeface="2  Mitra" pitchFamily="2" charset="-78"/>
            </a:endParaRPr>
          </a:p>
          <a:p>
            <a:pPr algn="just"/>
            <a:endParaRPr lang="fa-IR" sz="2400" dirty="0" smtClean="0">
              <a:cs typeface="2  Mitra" pitchFamily="2" charset="-78"/>
            </a:endParaRPr>
          </a:p>
          <a:p>
            <a:pPr algn="just"/>
            <a:r>
              <a:rPr lang="fa-IR" sz="2400" dirty="0" smtClean="0">
                <a:solidFill>
                  <a:srgbClr val="FF0000"/>
                </a:solidFill>
                <a:cs typeface="2  Mitra" pitchFamily="2" charset="-78"/>
              </a:rPr>
              <a:t>در حال حاضر، اين پرسش در پاره‌اي از محافل اجرايي و مدیریتی سازمان مطرح است كه با توجه به محدوديت منابع و تنش‌هاي ناشي از فعاليت فرهنگي، چه ضرورتي براي تخصيص منابع در اين بخش وجود دارد؟</a:t>
            </a:r>
            <a:r>
              <a:rPr lang="fa-IR" sz="2400" dirty="0" smtClean="0">
                <a:cs typeface="2  Mitra" pitchFamily="2" charset="-78"/>
              </a:rPr>
              <a:t> به عبارت ديگر، مشكلات سازمان هم اكنون مشكلات اقتصادي  است و پرداختن به فعاليت‌ فرهنگي و تخصيص منابع در اين فعاليتها امري غيرضروري است، چرا كه فرهنگ، فعاليتي لوکس و ثانويه است. در برابر آن، ديدگاه ديگر، كارآمدي و نتيجه‌بخش بودن سایر برنامه ها بویژه برنامه‌ريزي هاي اقتصادي را منوط به فرهنگ مي‌داند و ناديده گرفتن آن از كارآيي و ثمربخشي برنامه‌هاي اقتصادي مي‌كاهد .- دکتر شریعتی در فرایند توسعه فرهنگی  بر این باور است که ضمن مکمل بودن توسعه اقتصادی و فرهنگی ،توسعه فرهنگی بر توسعه اقتصادی  در هر سازمان و جامعه مقدم است و هر توسعه (سازمانی) زمانی موفق میشود که یک پایه ریزی فکری و فرهنگی مناسب داشته باشد -</a:t>
            </a:r>
            <a:endParaRPr lang="en-US" sz="2400" dirty="0" smtClean="0">
              <a:cs typeface="2  Mitra" pitchFamily="2" charset="-78"/>
            </a:endParaRPr>
          </a:p>
          <a:p>
            <a:endParaRPr lang="fa-IR" dirty="0"/>
          </a:p>
        </p:txBody>
      </p:sp>
      <p:sp>
        <p:nvSpPr>
          <p:cNvPr id="4" name="Rectangle 3"/>
          <p:cNvSpPr/>
          <p:nvPr/>
        </p:nvSpPr>
        <p:spPr>
          <a:xfrm>
            <a:off x="0" y="908720"/>
            <a:ext cx="8892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fa-IR" sz="40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پرسش های اساسی حوزه فرهنگ سازمانی</a:t>
            </a: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551784"/>
          </a:xfrm>
        </p:spPr>
        <p:txBody>
          <a:bodyPr>
            <a:normAutofit/>
          </a:bodyPr>
          <a:lstStyle/>
          <a:p>
            <a:pPr algn="just"/>
            <a:r>
              <a:rPr lang="fa-IR" dirty="0" smtClean="0">
                <a:solidFill>
                  <a:srgbClr val="FF0000"/>
                </a:solidFill>
                <a:cs typeface="2  Mitra" pitchFamily="2" charset="-78"/>
              </a:rPr>
              <a:t>در خصوص کانون اصلی برنامه ریزی فرهنگی دو ديدگاه اصلي قابل تشخيص است</a:t>
            </a:r>
            <a:r>
              <a:rPr lang="fa-IR" dirty="0" smtClean="0">
                <a:cs typeface="2  Mitra" pitchFamily="2" charset="-78"/>
              </a:rPr>
              <a:t>. يك ديدگاه معتقد است برنامه‌ريزي فرهنگي مي‌بايد از ورود به بخش محتوايي و مضامين فرهنگ پرهيز كند و تاكيد خود را بر توسعه كالاهاي فرهنگي و افزايش توليد و مصرف كالاهاي فرهنگي  در سازمان بگذارد. مفهومی که شاید تا اندازه ای بتواند گوهر این دیدگاه را نشان دهد ، توسعه فرهنگی است . در مقابل، ديدگاه ديگر معتقد است هدف برنامه‌ريزي فرهنگي، اتخاذ تدابير و سياستهاي معطوف به محتواي فرهنگ است. هدف اين تدابير آن است كه ارزشها و نگرشهاي مثبت، مطلوب و آرماني را تقويت كند و پاره‌اي از ارزشهاي منفي و غيرآرماني را از صحنه نظام فرهنگي خارج كند</a:t>
            </a:r>
            <a:r>
              <a:rPr lang="en-US" dirty="0" smtClean="0">
                <a:cs typeface="2  Mitra" pitchFamily="2" charset="-78"/>
              </a:rPr>
              <a:t>. </a:t>
            </a:r>
            <a:endParaRPr lang="fa-IR" dirty="0"/>
          </a:p>
        </p:txBody>
      </p:sp>
      <p:sp>
        <p:nvSpPr>
          <p:cNvPr id="5" name="Rectangle 4"/>
          <p:cNvSpPr/>
          <p:nvPr/>
        </p:nvSpPr>
        <p:spPr>
          <a:xfrm>
            <a:off x="539552" y="836712"/>
            <a:ext cx="81472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fa-IR" sz="4000" b="1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کانون اصلی برنامه ریزی فرهنگی</a:t>
            </a: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68184"/>
            <a:ext cx="8229600" cy="492664"/>
          </a:xfrm>
        </p:spPr>
        <p:txBody>
          <a:bodyPr>
            <a:normAutofit fontScale="90000"/>
          </a:bodyPr>
          <a:lstStyle/>
          <a:p>
            <a:pPr algn="ctr"/>
            <a:r>
              <a:rPr lang="fa-IR" sz="4900" b="1" dirty="0" smtClean="0">
                <a:latin typeface="Arial" pitchFamily="34" charset="0"/>
                <a:cs typeface="Arial" pitchFamily="34" charset="0"/>
              </a:rPr>
              <a:t>حوزه های آسیب شناسی فرهنگی سازمان  </a:t>
            </a:r>
            <a:r>
              <a:rPr lang="en-US" dirty="0" smtClean="0">
                <a:cs typeface="2  Mitra" pitchFamily="2" charset="-78"/>
              </a:rPr>
              <a:t/>
            </a:r>
            <a:br>
              <a:rPr lang="en-US" dirty="0" smtClean="0">
                <a:cs typeface="2  Mitra" pitchFamily="2" charset="-78"/>
              </a:rPr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fa-IR" dirty="0" smtClean="0">
                <a:cs typeface="2  Mitra" pitchFamily="2" charset="-78"/>
              </a:rPr>
              <a:t>در اين مسير اولين گام آسيب‌شناسي فرهنگي سازمان خواهد بود، زيرا مهندسي فرهنگي نيازمند شناخت دقيق وضعيت موجود فرهنگي سازمان و  ارزيابي آن خواهد بود. و نیاز است آسيب‌شناسي فرهنگي در عرصه‌هاي </a:t>
            </a:r>
          </a:p>
          <a:p>
            <a:pPr algn="just"/>
            <a:r>
              <a:rPr lang="fa-IR" dirty="0" smtClean="0">
                <a:cs typeface="2  Mitra" pitchFamily="2" charset="-78"/>
              </a:rPr>
              <a:t>آسیب فرهنگ عمومي </a:t>
            </a:r>
          </a:p>
          <a:p>
            <a:pPr algn="just"/>
            <a:r>
              <a:rPr lang="fa-IR" dirty="0" smtClean="0">
                <a:cs typeface="2  Mitra" pitchFamily="2" charset="-78"/>
              </a:rPr>
              <a:t>آسیبهای اجتماعی</a:t>
            </a:r>
          </a:p>
          <a:p>
            <a:pPr algn="just"/>
            <a:r>
              <a:rPr lang="fa-IR" dirty="0" smtClean="0">
                <a:cs typeface="2  Mitra" pitchFamily="2" charset="-78"/>
              </a:rPr>
              <a:t>آسیب اداري و اجرایی</a:t>
            </a:r>
          </a:p>
          <a:p>
            <a:pPr algn="just"/>
            <a:r>
              <a:rPr lang="fa-IR" dirty="0" smtClean="0">
                <a:cs typeface="2  Mitra" pitchFamily="2" charset="-78"/>
              </a:rPr>
              <a:t>آسیب نظام‌برنامه‌ريزي </a:t>
            </a:r>
          </a:p>
          <a:p>
            <a:pPr algn="just"/>
            <a:r>
              <a:rPr lang="fa-IR" dirty="0" smtClean="0">
                <a:cs typeface="2  Mitra" pitchFamily="2" charset="-78"/>
              </a:rPr>
              <a:t>آسیب نظام نظارت و ارزیابی </a:t>
            </a:r>
          </a:p>
          <a:p>
            <a:pPr algn="just"/>
            <a:r>
              <a:rPr lang="fa-IR" dirty="0" smtClean="0">
                <a:cs typeface="2  Mitra" pitchFamily="2" charset="-78"/>
              </a:rPr>
              <a:t>آسیب عدم همگرايي بين واحدهاي و صنایع فرهنگي و سازمانی صورت گيرد.</a:t>
            </a:r>
          </a:p>
          <a:p>
            <a:pPr algn="just"/>
            <a:endParaRPr lang="en-US" dirty="0" smtClean="0">
              <a:cs typeface="2  Mitra" pitchFamily="2" charset="-78"/>
            </a:endParaRPr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891" y="2492896"/>
            <a:ext cx="8229600" cy="4767808"/>
          </a:xfrm>
        </p:spPr>
        <p:txBody>
          <a:bodyPr/>
          <a:lstStyle/>
          <a:p>
            <a:pPr algn="just">
              <a:buNone/>
            </a:pPr>
            <a:r>
              <a:rPr lang="fa-IR" sz="2400" dirty="0" smtClean="0">
                <a:cs typeface="2  Mitra" pitchFamily="2" charset="-78"/>
              </a:rPr>
              <a:t>    1-</a:t>
            </a:r>
            <a:r>
              <a:rPr lang="en-US" sz="2400" dirty="0" smtClean="0">
                <a:cs typeface="2  Mitra" pitchFamily="2" charset="-78"/>
              </a:rPr>
              <a:t>  </a:t>
            </a:r>
            <a:r>
              <a:rPr lang="fa-IR" sz="2400" dirty="0" smtClean="0">
                <a:cs typeface="2  Mitra" pitchFamily="2" charset="-78"/>
              </a:rPr>
              <a:t>عدم اعتقاد به امكان ايفاي نقش و تاثير‌گذاري فرهنگ در سازمان و وضعيت آينده</a:t>
            </a:r>
          </a:p>
          <a:p>
            <a:pPr algn="just"/>
            <a:r>
              <a:rPr lang="fa-IR" sz="2400" dirty="0" smtClean="0">
                <a:cs typeface="2  Mitra" pitchFamily="2" charset="-78"/>
              </a:rPr>
              <a:t>2-</a:t>
            </a:r>
            <a:r>
              <a:rPr lang="en-US" sz="2400" dirty="0" smtClean="0">
                <a:cs typeface="2  Mitra" pitchFamily="2" charset="-78"/>
              </a:rPr>
              <a:t>  </a:t>
            </a:r>
            <a:r>
              <a:rPr lang="fa-IR" sz="2400" dirty="0" smtClean="0">
                <a:cs typeface="2  Mitra" pitchFamily="2" charset="-78"/>
              </a:rPr>
              <a:t>رواج نگرش و روحيه ياس و نا اميدي،‌ انفعال‌گرايي و منفي‌نگري</a:t>
            </a:r>
          </a:p>
          <a:p>
            <a:pPr algn="just"/>
            <a:r>
              <a:rPr lang="fa-IR" sz="2400" dirty="0" smtClean="0">
                <a:cs typeface="2  Mitra" pitchFamily="2" charset="-78"/>
              </a:rPr>
              <a:t> 3-</a:t>
            </a:r>
            <a:r>
              <a:rPr lang="en-US" sz="2400" dirty="0" smtClean="0">
                <a:cs typeface="2  Mitra" pitchFamily="2" charset="-78"/>
              </a:rPr>
              <a:t>  </a:t>
            </a:r>
            <a:r>
              <a:rPr lang="fa-IR" sz="2400" dirty="0" smtClean="0">
                <a:cs typeface="2  Mitra" pitchFamily="2" charset="-78"/>
              </a:rPr>
              <a:t>كاهش ارج و منزلت كار و تلاش در سازمان و بي ارزش شدن آن نزد افكار عمومی که تاثیر مستقیم بر منابع سازمان دارد</a:t>
            </a:r>
          </a:p>
          <a:p>
            <a:pPr algn="just"/>
            <a:r>
              <a:rPr lang="fa-IR" sz="2400" dirty="0" smtClean="0">
                <a:cs typeface="2  Mitra" pitchFamily="2" charset="-78"/>
              </a:rPr>
              <a:t> 4- </a:t>
            </a:r>
            <a:r>
              <a:rPr lang="fa-IR" sz="2400" dirty="0" smtClean="0">
                <a:latin typeface="Arial" pitchFamily="34" charset="0"/>
                <a:cs typeface="Arial" pitchFamily="34" charset="0"/>
              </a:rPr>
              <a:t>فقدان مطالعات و پژوهشهاي هدفمند براي تعريف هويت فرهنگي و </a:t>
            </a:r>
            <a:r>
              <a:rPr lang="fa-IR" sz="2400" dirty="0" smtClean="0">
                <a:cs typeface="2  Mitra" pitchFamily="2" charset="-78"/>
              </a:rPr>
              <a:t>تاريخي (خود)  سازمانی و اكتفا به آنچه تحت عنوان سازمان (خودمانی) ترويج شده است</a:t>
            </a:r>
          </a:p>
          <a:p>
            <a:pPr algn="just"/>
            <a:r>
              <a:rPr lang="fa-IR" sz="2400" dirty="0" smtClean="0">
                <a:cs typeface="2  Mitra" pitchFamily="2" charset="-78"/>
              </a:rPr>
              <a:t> 5-  فروپاشي  ارزشهاي اخلاقي و اجتماعی  سازمانی و تبديل شدن ناهنجاريهاي رفتاري به هنجارهاي فرهنگي سازمانی در مواردی محدود</a:t>
            </a:r>
            <a:endParaRPr lang="en-US" sz="2400" dirty="0" smtClean="0">
              <a:cs typeface="2  Mitra" pitchFamily="2" charset="-78"/>
            </a:endParaRPr>
          </a:p>
          <a:p>
            <a:endParaRPr lang="fa-IR" dirty="0"/>
          </a:p>
        </p:txBody>
      </p:sp>
      <p:sp>
        <p:nvSpPr>
          <p:cNvPr id="5" name="Rectangle 4"/>
          <p:cNvSpPr/>
          <p:nvPr/>
        </p:nvSpPr>
        <p:spPr>
          <a:xfrm>
            <a:off x="467544" y="764704"/>
            <a:ext cx="80648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fa-IR" sz="4400" b="1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آسیبهای فرهنگ عمومی و سازمانی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752528"/>
          </a:xfrm>
        </p:spPr>
        <p:txBody>
          <a:bodyPr>
            <a:normAutofit fontScale="85000" lnSpcReduction="20000"/>
          </a:bodyPr>
          <a:lstStyle/>
          <a:p>
            <a:pPr algn="ctr"/>
            <a:endParaRPr lang="fa-IR" dirty="0" smtClean="0"/>
          </a:p>
          <a:p>
            <a:pPr algn="just">
              <a:buNone/>
            </a:pPr>
            <a:r>
              <a:rPr lang="en-US" sz="3400" dirty="0" smtClean="0">
                <a:solidFill>
                  <a:srgbClr val="FF0000"/>
                </a:solidFill>
                <a:cs typeface="2  Mitra" pitchFamily="2" charset="-78"/>
              </a:rPr>
              <a:t> </a:t>
            </a:r>
            <a:r>
              <a:rPr lang="fa-IR" sz="3100" dirty="0" smtClean="0">
                <a:solidFill>
                  <a:srgbClr val="FF0000"/>
                </a:solidFill>
                <a:cs typeface="2  Mitra" pitchFamily="2" charset="-78"/>
              </a:rPr>
              <a:t> </a:t>
            </a:r>
            <a:r>
              <a:rPr lang="fa-IR" sz="3100" dirty="0" smtClean="0">
                <a:cs typeface="2  Mitra" pitchFamily="2" charset="-78"/>
              </a:rPr>
              <a:t>1-</a:t>
            </a:r>
            <a:r>
              <a:rPr lang="en-US" sz="3100" dirty="0" smtClean="0">
                <a:cs typeface="2  Mitra" pitchFamily="2" charset="-78"/>
              </a:rPr>
              <a:t>  </a:t>
            </a:r>
            <a:r>
              <a:rPr lang="fa-IR" sz="3100" dirty="0" smtClean="0">
                <a:cs typeface="2  Mitra" pitchFamily="2" charset="-78"/>
              </a:rPr>
              <a:t>در نظام آموزشي بیشتر به حفظ و انتقال تعاريف و مفاهيم سنتی اكتفا مي‌شود و تلاش کمتری جهت ايجاد روحيه خلاقيت و توليد مفاهيم جدید و يا حداقل مشاركت در توليد مفاهيم جدید صورت مي‌پذيرد</a:t>
            </a:r>
          </a:p>
          <a:p>
            <a:pPr algn="just">
              <a:buNone/>
            </a:pPr>
            <a:r>
              <a:rPr lang="fa-IR" sz="3100" dirty="0" smtClean="0">
                <a:cs typeface="2  Mitra" pitchFamily="2" charset="-78"/>
              </a:rPr>
              <a:t> 2- عدم جلب مشاركت اکثریت متفكران و فرهيختگان سازمان و شرکای اجتماعی</a:t>
            </a:r>
          </a:p>
          <a:p>
            <a:pPr algn="just">
              <a:buNone/>
            </a:pPr>
            <a:r>
              <a:rPr lang="fa-IR" sz="3100" dirty="0" smtClean="0">
                <a:cs typeface="2  Mitra" pitchFamily="2" charset="-78"/>
              </a:rPr>
              <a:t> 3- مهاجرت دوره ای بخشي از متخصصان سازمانی و كاسته شدن از توانمنديهاي علمي دوره ای</a:t>
            </a:r>
          </a:p>
          <a:p>
            <a:pPr algn="just">
              <a:buNone/>
            </a:pPr>
            <a:r>
              <a:rPr lang="fa-IR" sz="3100" dirty="0" smtClean="0">
                <a:cs typeface="2  Mitra" pitchFamily="2" charset="-78"/>
              </a:rPr>
              <a:t>4-رواج  مدرك‌گرايي صرف نزد کارکنان سازمان كه در مواردی  نتیجه آن نظری بودن اطلاعات و بعضا عدم توجه به تجربه عملیاتی پیشکسوتان است</a:t>
            </a:r>
          </a:p>
          <a:p>
            <a:pPr algn="just">
              <a:buNone/>
            </a:pPr>
            <a:r>
              <a:rPr lang="fa-IR" sz="3100" dirty="0" smtClean="0">
                <a:cs typeface="2  Mitra" pitchFamily="2" charset="-78"/>
              </a:rPr>
              <a:t> 5- ضعيف شدن وحدت سازمانی به دليل كاهش همبستگي‌هاي سازمان همچون اعتماد عمومي، تعهدات سازمانی ، ارزشهاي سازماني و حاکمیت روابط بين گروهي ، ناحيه گرايي و قوم مداري</a:t>
            </a:r>
          </a:p>
          <a:p>
            <a:pPr algn="just">
              <a:buNone/>
            </a:pPr>
            <a:r>
              <a:rPr lang="fa-IR" sz="3100" dirty="0" smtClean="0">
                <a:cs typeface="2  Mitra" pitchFamily="2" charset="-78"/>
              </a:rPr>
              <a:t> 6-  بي‌اطلاعي عامه جامعه هدف از تحولات علمي، فني و فرهنگي بیمه ای سازمان</a:t>
            </a:r>
            <a:endParaRPr lang="fa-IR" sz="3100" dirty="0">
              <a:cs typeface="2  Mitra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9552" y="908720"/>
            <a:ext cx="79928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fa-IR" sz="4400" b="1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آسيبهاي اجتماعي سازمان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fa-IR" b="1" dirty="0" smtClean="0">
                <a:latin typeface="Arial" pitchFamily="34" charset="0"/>
                <a:cs typeface="Arial" pitchFamily="34" charset="0"/>
              </a:rPr>
              <a:t>آسيبهاي اداري و اجرايي</a:t>
            </a:r>
            <a:endParaRPr lang="fa-I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96544"/>
          </a:xfrm>
        </p:spPr>
        <p:txBody>
          <a:bodyPr>
            <a:normAutofit fontScale="92500"/>
          </a:bodyPr>
          <a:lstStyle/>
          <a:p>
            <a:pPr algn="just"/>
            <a:r>
              <a:rPr lang="fa-IR" sz="2200" dirty="0" smtClean="0">
                <a:cs typeface="2  Mitra" pitchFamily="2" charset="-78"/>
              </a:rPr>
              <a:t>1-</a:t>
            </a:r>
            <a:r>
              <a:rPr lang="en-US" sz="2200" dirty="0" smtClean="0">
                <a:cs typeface="2  Mitra" pitchFamily="2" charset="-78"/>
              </a:rPr>
              <a:t>  </a:t>
            </a:r>
            <a:r>
              <a:rPr lang="fa-IR" sz="2200" dirty="0" smtClean="0">
                <a:cs typeface="2  Mitra" pitchFamily="2" charset="-78"/>
              </a:rPr>
              <a:t>هراس و فرار از نقد شدن و انتقادپذيري مسوولان اجرایی و دوره ای</a:t>
            </a:r>
          </a:p>
          <a:p>
            <a:pPr algn="just"/>
            <a:r>
              <a:rPr lang="fa-IR" sz="2200" dirty="0" smtClean="0">
                <a:cs typeface="2  Mitra" pitchFamily="2" charset="-78"/>
              </a:rPr>
              <a:t> 2-</a:t>
            </a:r>
            <a:r>
              <a:rPr lang="en-US" sz="2200" dirty="0" smtClean="0">
                <a:cs typeface="2  Mitra" pitchFamily="2" charset="-78"/>
              </a:rPr>
              <a:t>  </a:t>
            </a:r>
            <a:r>
              <a:rPr lang="fa-IR" sz="2200" dirty="0" smtClean="0">
                <a:cs typeface="2  Mitra" pitchFamily="2" charset="-78"/>
              </a:rPr>
              <a:t>سياست زدگي فرهنگ و استفاده از فرهنگ به عنوان ابزاري براي نيل به اهداف بخشی</a:t>
            </a:r>
          </a:p>
          <a:p>
            <a:pPr algn="just"/>
            <a:r>
              <a:rPr lang="fa-IR" sz="2200" dirty="0" smtClean="0">
                <a:cs typeface="2  Mitra" pitchFamily="2" charset="-78"/>
              </a:rPr>
              <a:t>3- عدم بهره گیری از  فرصتها و امكانات و تجهيزات ارتباطي نوين فرهنگی</a:t>
            </a:r>
          </a:p>
          <a:p>
            <a:pPr algn="just"/>
            <a:r>
              <a:rPr lang="fa-IR" sz="2200" dirty="0" smtClean="0">
                <a:cs typeface="2  Mitra" pitchFamily="2" charset="-78"/>
              </a:rPr>
              <a:t> 4- عدم تربيت نسل مديران  کارآموزده  فرهنگي و اجتماعی براي عهده‌داري برنامه‌ريزي و اجراي امور فرهنگي</a:t>
            </a:r>
          </a:p>
          <a:p>
            <a:pPr algn="just"/>
            <a:r>
              <a:rPr lang="fa-IR" sz="2200" dirty="0" smtClean="0">
                <a:cs typeface="2  Mitra" pitchFamily="2" charset="-78"/>
              </a:rPr>
              <a:t>5- ورود و تزریق نیروی دارای توان پایین کارشناسی و در واقع غیر مرتبط به حوزههای تخصصی و فرهنگی سازمان  و تنها بر اساس روابط سازمانی و سست کردن بنیه کارشناسی سیستم فرهنگی و اجتماعی</a:t>
            </a:r>
          </a:p>
          <a:p>
            <a:pPr algn="just"/>
            <a:r>
              <a:rPr lang="fa-IR" sz="2200" dirty="0" smtClean="0">
                <a:cs typeface="2  Mitra" pitchFamily="2" charset="-78"/>
              </a:rPr>
              <a:t>5- عدم امكان ارتباط دو سويه فرهنگی مردم با مسؤولان سازمان و كاهش اعتماد عمومی</a:t>
            </a:r>
          </a:p>
          <a:p>
            <a:pPr algn="just"/>
            <a:r>
              <a:rPr lang="fa-IR" sz="2200" dirty="0" smtClean="0">
                <a:cs typeface="2  Mitra" pitchFamily="2" charset="-78"/>
              </a:rPr>
              <a:t> 6- گسترش تصدي‌گري سازمانی در امور فرهنگي و عدم مشارکت شرکای اجتماعی سازمان كه در مواردی موجب بازماندن سازمان  از تدوين به موقع راهبردها و سياستهاي فرهنگي و اثر گذار شده است</a:t>
            </a:r>
          </a:p>
          <a:p>
            <a:pPr algn="just"/>
            <a:r>
              <a:rPr lang="fa-IR" sz="2200" dirty="0" smtClean="0">
                <a:cs typeface="2  Mitra" pitchFamily="2" charset="-78"/>
              </a:rPr>
              <a:t>7-عدم توجه به اسلوبهاي اجراي برنامه‌هاي فرهنگي و ظرايف ترويج اخلاق و ارزشهاي اسلامي</a:t>
            </a:r>
          </a:p>
          <a:p>
            <a:pPr algn="just"/>
            <a:r>
              <a:rPr lang="fa-IR" sz="2200" dirty="0" smtClean="0">
                <a:cs typeface="2  Mitra" pitchFamily="2" charset="-78"/>
              </a:rPr>
              <a:t>8-</a:t>
            </a:r>
            <a:r>
              <a:rPr lang="en-US" sz="2200" dirty="0" smtClean="0">
                <a:cs typeface="2  Mitra" pitchFamily="2" charset="-78"/>
              </a:rPr>
              <a:t> </a:t>
            </a:r>
            <a:r>
              <a:rPr lang="fa-IR" sz="2200" dirty="0" smtClean="0">
                <a:cs typeface="2  Mitra" pitchFamily="2" charset="-78"/>
              </a:rPr>
              <a:t>عدم هماهنگي ميان اجزای فرهنگي سازمان و فقدان متولي واحد براي برنامه‌ريزي ها و سياستگذاري‌هاي فرهنگي و هماهنگ كردن آنها</a:t>
            </a:r>
            <a:endParaRPr lang="fa-IR" sz="2200" b="1" dirty="0">
              <a:cs typeface="2  Mitra" pitchFamily="2" charset="-78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400" b="1" dirty="0" smtClean="0">
                <a:latin typeface="Arial" pitchFamily="34" charset="0"/>
                <a:cs typeface="Arial" pitchFamily="34" charset="0"/>
              </a:rPr>
              <a:t>کاستيهاي نظام برنامه‌ريزي</a:t>
            </a:r>
            <a:endParaRPr lang="fa-IR" sz="4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fa-IR" sz="2400" dirty="0" smtClean="0">
                <a:cs typeface="2  Mitra" pitchFamily="2" charset="-78"/>
              </a:rPr>
              <a:t>1-</a:t>
            </a:r>
            <a:r>
              <a:rPr lang="en-US" sz="2400" dirty="0" smtClean="0">
                <a:cs typeface="2  Mitra" pitchFamily="2" charset="-78"/>
              </a:rPr>
              <a:t>  </a:t>
            </a:r>
            <a:r>
              <a:rPr lang="fa-IR" sz="2400" dirty="0" smtClean="0">
                <a:cs typeface="2  Mitra" pitchFamily="2" charset="-78"/>
              </a:rPr>
              <a:t>تمركز صرف بر ابعاد فني و اقتصادي در برنامه‌هاي قبلی توسعه ای و كم توجهي به جوانب انساني، اجتماعي، فرهنگي و معنوي برنامه‌های سازمان</a:t>
            </a:r>
          </a:p>
          <a:p>
            <a:pPr algn="just"/>
            <a:r>
              <a:rPr lang="fa-IR" sz="2400" dirty="0" smtClean="0">
                <a:cs typeface="2  Mitra" pitchFamily="2" charset="-78"/>
              </a:rPr>
              <a:t>2- عدم پيش‌بيني موانع احتمالي بر سر راه اجراي برنامه‌هاي توسعه ای سازمان و عدم تدارك لازم براي رفع آنها</a:t>
            </a:r>
          </a:p>
          <a:p>
            <a:pPr algn="just"/>
            <a:r>
              <a:rPr lang="fa-IR" sz="2400" dirty="0" smtClean="0">
                <a:cs typeface="2  Mitra" pitchFamily="2" charset="-78"/>
              </a:rPr>
              <a:t> 3- كم توجهي به تفاوتهاي قومي، فرهنگي و اقتضائات آنها در برنامه‌ريزي سازمانی</a:t>
            </a:r>
          </a:p>
          <a:p>
            <a:pPr algn="just"/>
            <a:r>
              <a:rPr lang="fa-IR" sz="2400" dirty="0" smtClean="0">
                <a:cs typeface="2  Mitra" pitchFamily="2" charset="-78"/>
              </a:rPr>
              <a:t> 4- عدم تبيين نقش و جايگاه شايسته همکاران زن در فرآينده توسعه</a:t>
            </a:r>
            <a:endParaRPr lang="en-US" sz="2400" b="1" dirty="0">
              <a:cs typeface="2  Mitra" pitchFamily="2" charset="-78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sz="4400" b="1" dirty="0" smtClean="0">
                <a:latin typeface="Arial" pitchFamily="34" charset="0"/>
                <a:cs typeface="Arial" pitchFamily="34" charset="0"/>
              </a:rPr>
              <a:t>كاستيهاي نظام نظارت و ارزيابي</a:t>
            </a:r>
            <a:endParaRPr lang="fa-IR" sz="4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3437736"/>
          </a:xfrm>
        </p:spPr>
        <p:txBody>
          <a:bodyPr/>
          <a:lstStyle/>
          <a:p>
            <a:r>
              <a:rPr lang="fa-IR" dirty="0" smtClean="0">
                <a:cs typeface="2  Mitra" pitchFamily="2" charset="-78"/>
              </a:rPr>
              <a:t>1- فقدان شاخصهاي فرهنگي منسجم كه علاوه بر سنجش كميت‌هاي فرهنگي زمينة ارزيابي كيفيت‌هاي فرهنگي سازمان را نيز فراهم آورد</a:t>
            </a:r>
          </a:p>
          <a:p>
            <a:r>
              <a:rPr lang="fa-IR" dirty="0" smtClean="0">
                <a:cs typeface="2  Mitra" pitchFamily="2" charset="-78"/>
              </a:rPr>
              <a:t>2- فقدان نظام و مكانيزم كارآمد نظارت بر وضعيت فعاليتهاي فرهنگي</a:t>
            </a:r>
          </a:p>
          <a:p>
            <a:r>
              <a:rPr lang="fa-IR" dirty="0" smtClean="0">
                <a:cs typeface="2  Mitra" pitchFamily="2" charset="-78"/>
              </a:rPr>
              <a:t> 3- فقدان گروههاي مردمي فعال</a:t>
            </a:r>
            <a:r>
              <a:rPr lang="en-US" dirty="0" smtClean="0">
                <a:cs typeface="2  Mitra" pitchFamily="2" charset="-78"/>
              </a:rPr>
              <a:t> (NGO) </a:t>
            </a:r>
            <a:r>
              <a:rPr lang="fa-IR" dirty="0" smtClean="0">
                <a:cs typeface="2  Mitra" pitchFamily="2" charset="-78"/>
              </a:rPr>
              <a:t> و تشکلها جهت نظارت و ارزيابي وضعيت فرهنگي سازمان</a:t>
            </a:r>
          </a:p>
          <a:p>
            <a:r>
              <a:rPr lang="fa-IR" dirty="0" smtClean="0">
                <a:cs typeface="2  Mitra" pitchFamily="2" charset="-78"/>
              </a:rPr>
              <a:t>4- كمبود اطلاعات پايه‌اي و پيوسته از وضعيت موجود فرهنگي سازمان</a:t>
            </a:r>
            <a:r>
              <a:rPr lang="en-US" dirty="0" smtClean="0">
                <a:cs typeface="2  Mitra" pitchFamily="2" charset="-78"/>
              </a:rPr>
              <a:t>.  </a:t>
            </a:r>
          </a:p>
          <a:p>
            <a:endParaRPr lang="fa-IR" b="1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271864"/>
          </a:xfrm>
        </p:spPr>
        <p:txBody>
          <a:bodyPr>
            <a:noAutofit/>
          </a:bodyPr>
          <a:lstStyle/>
          <a:p>
            <a:pPr algn="just"/>
            <a:r>
              <a:rPr lang="fa-IR" sz="2200" dirty="0" smtClean="0">
                <a:cs typeface="2  Mitra" pitchFamily="2" charset="-78"/>
              </a:rPr>
              <a:t>همچنین عوامل موثر در اعتلا يا افول فرهنگ عمومي نيازمند تامل و بررسي هستند، عواملي از قبيل شخصيت‌هاي فرهنگ‌ساز سازمانی ، رسانه‌ها، ابزار فرهنگي و صنايع فرهنگي، شخصيت‌هاي فرهنگ ساز مثل خواص، نخبگان، روشنفكران و روحانيون مرتبط و آشنا با سازمان و مباحث بیمه ای كه بر تعالي و افول فرهنگ  سازمانی موثرند. رسانه‌ها و ابزارهاي فرهنگي نقش اساسي را در تثبيت يا استحاله فرهنگ و رشد يا تقويت فرهنگ و اعتلا يا افول فرهنگ سازمانی بازي مي‌كنند. از عوامل ديگر عناصر و صنایع  فرهنگي هستند كه در برنامه  های متعدد توسعه ای سازمان ،اين نهادهاي فرهنگي مغفول مانده و به آنها پرداخته نشد. بویژه انکه بعد از غفلت تاریخی و تاخیر  چند دهه ای در  شکل گیری نهاد های فرهنگی و رسمی در سازمان شاهد انجماد و انحلال این اجزای اثر ساز در سالهای اخیر نیز بوده ایم . </a:t>
            </a:r>
          </a:p>
          <a:p>
            <a:pPr algn="just"/>
            <a:r>
              <a:rPr lang="fa-IR" sz="2200" dirty="0" smtClean="0">
                <a:cs typeface="2  Mitra" pitchFamily="2" charset="-78"/>
              </a:rPr>
              <a:t>در عین حال ما در حال حاضر شاهد  فقدان استراتژي روشن و شفاف فرهنگي در بين اجزای  فرهنگي سازمان هستيم. بحث تعدد واحدها  هم مطرح است كه در مهندسي فرهنگي بايد به آن پرداخته شود. از عوامل ديگر، عناصر و محتواي فرهنگي است كه در حقيقت خروجي و محصولات ابزار و نهادهاي فرهنگي هستند. .</a:t>
            </a:r>
          </a:p>
          <a:p>
            <a:pPr algn="just"/>
            <a:r>
              <a:rPr lang="fa-IR" sz="2200" dirty="0" smtClean="0">
                <a:cs typeface="2  Mitra" pitchFamily="2" charset="-78"/>
              </a:rPr>
              <a:t>عامل ديگر اقتصاد فرهنگي است، يعني فعاليت‌هاي اقتصادي كه تبعات فرهنگي دارند. يا بر عكس فعاليت‌هاي فرهنگي كه تبعات اقتصادي دارند</a:t>
            </a:r>
            <a:r>
              <a:rPr lang="en-US" sz="2200" dirty="0" smtClean="0">
                <a:cs typeface="2  Mitra" pitchFamily="2" charset="-78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95536" y="1268760"/>
            <a:ext cx="8291264" cy="5055840"/>
          </a:xfrm>
        </p:spPr>
        <p:txBody>
          <a:bodyPr>
            <a:normAutofit fontScale="77500" lnSpcReduction="20000"/>
          </a:bodyPr>
          <a:lstStyle/>
          <a:p>
            <a:pPr indent="-252000" algn="ctr">
              <a:spcBef>
                <a:spcPts val="1200"/>
              </a:spcBef>
              <a:buNone/>
            </a:pPr>
            <a:r>
              <a:rPr lang="fa-IR" sz="6500" b="1" dirty="0" smtClean="0">
                <a:cs typeface="B Nazanin Outline" pitchFamily="2" charset="-78"/>
              </a:rPr>
              <a:t>بخش پنجم</a:t>
            </a:r>
          </a:p>
          <a:p>
            <a:pPr indent="-252000">
              <a:spcBef>
                <a:spcPts val="1200"/>
              </a:spcBef>
              <a:buNone/>
            </a:pPr>
            <a:endParaRPr lang="fa-IR" b="1" dirty="0" smtClean="0"/>
          </a:p>
          <a:p>
            <a:pPr indent="-252000">
              <a:spcBef>
                <a:spcPts val="1200"/>
              </a:spcBef>
              <a:buNone/>
            </a:pPr>
            <a:endParaRPr lang="fa-IR" b="1" dirty="0" smtClean="0"/>
          </a:p>
          <a:p>
            <a:pPr algn="ctr">
              <a:buNone/>
            </a:pPr>
            <a:r>
              <a:rPr lang="ar-SA" sz="14300" b="1" dirty="0" smtClean="0">
                <a:latin typeface="IranNastaliq" pitchFamily="18" charset="0"/>
                <a:cs typeface="IranNastaliq" pitchFamily="18" charset="0"/>
              </a:rPr>
              <a:t>اسناد بالادستی  و </a:t>
            </a:r>
            <a:r>
              <a:rPr lang="fa-IR" sz="14300" b="1" dirty="0" smtClean="0">
                <a:latin typeface="IranNastaliq" pitchFamily="18" charset="0"/>
                <a:cs typeface="IranNastaliq" pitchFamily="18" charset="0"/>
              </a:rPr>
              <a:t>قوانین</a:t>
            </a:r>
          </a:p>
          <a:p>
            <a:pPr algn="ctr">
              <a:buNone/>
            </a:pPr>
            <a:r>
              <a:rPr lang="ar-SA" sz="14300" b="1" dirty="0" smtClean="0">
                <a:latin typeface="IranNastaliq" pitchFamily="18" charset="0"/>
                <a:cs typeface="IranNastaliq" pitchFamily="18" charset="0"/>
              </a:rPr>
              <a:t>در مهندسی فرهنگی سازمان</a:t>
            </a:r>
            <a:endParaRPr lang="en-US" sz="14300" b="1" dirty="0" smtClean="0">
              <a:latin typeface="IranNastaliq" pitchFamily="18" charset="0"/>
              <a:cs typeface="IranNastaliq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4000" b="1" dirty="0" smtClean="0">
                <a:latin typeface="Arial" pitchFamily="34" charset="0"/>
                <a:cs typeface="Arial" pitchFamily="34" charset="0"/>
              </a:rPr>
              <a:t>اسناد بالادستی و حوزههای موثر </a:t>
            </a:r>
            <a:br>
              <a:rPr lang="fa-IR" sz="4000" b="1" dirty="0" smtClean="0">
                <a:latin typeface="Arial" pitchFamily="34" charset="0"/>
                <a:cs typeface="Arial" pitchFamily="34" charset="0"/>
              </a:rPr>
            </a:br>
            <a:r>
              <a:rPr lang="fa-IR" sz="4000" b="1" dirty="0" smtClean="0">
                <a:latin typeface="Arial" pitchFamily="34" charset="0"/>
                <a:cs typeface="Arial" pitchFamily="34" charset="0"/>
              </a:rPr>
              <a:t>بر فرهنگ عمومی جامعه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2996952"/>
            <a:ext cx="8229600" cy="4389120"/>
          </a:xfrm>
        </p:spPr>
        <p:txBody>
          <a:bodyPr>
            <a:normAutofit/>
          </a:bodyPr>
          <a:lstStyle/>
          <a:p>
            <a:r>
              <a:rPr lang="fa-IR" sz="3200" dirty="0" smtClean="0">
                <a:cs typeface="2  Mitra" pitchFamily="2" charset="-78"/>
              </a:rPr>
              <a:t>سیاستهای </a:t>
            </a:r>
            <a:r>
              <a:rPr lang="fa-IR" sz="3200" dirty="0" err="1" smtClean="0">
                <a:cs typeface="2  Mitra" pitchFamily="2" charset="-78"/>
              </a:rPr>
              <a:t>ابلاغی</a:t>
            </a:r>
            <a:r>
              <a:rPr lang="fa-IR" sz="3200" dirty="0" smtClean="0">
                <a:cs typeface="2  Mitra" pitchFamily="2" charset="-78"/>
              </a:rPr>
              <a:t> مقام معظم رهبری</a:t>
            </a:r>
          </a:p>
          <a:p>
            <a:r>
              <a:rPr lang="fa-IR" sz="3200" dirty="0" smtClean="0">
                <a:cs typeface="2  Mitra" pitchFamily="2" charset="-78"/>
              </a:rPr>
              <a:t> مصوبات قوای سه گانه نظام</a:t>
            </a:r>
          </a:p>
          <a:p>
            <a:r>
              <a:rPr lang="fa-IR" sz="3200" dirty="0" smtClean="0">
                <a:cs typeface="2  Mitra" pitchFamily="2" charset="-78"/>
              </a:rPr>
              <a:t>مصوبات مجمع تشخیص مصلحت نظام </a:t>
            </a:r>
          </a:p>
          <a:p>
            <a:r>
              <a:rPr lang="fa-IR" sz="3200" dirty="0" smtClean="0">
                <a:cs typeface="2  Mitra" pitchFamily="2" charset="-78"/>
              </a:rPr>
              <a:t>مصوبات شورایعالی انقلاب فرهنگی </a:t>
            </a:r>
          </a:p>
          <a:p>
            <a:r>
              <a:rPr lang="fa-IR" sz="3200" dirty="0" smtClean="0">
                <a:cs typeface="2  Mitra" pitchFamily="2" charset="-78"/>
              </a:rPr>
              <a:t>فرهنگ عامه جامعه</a:t>
            </a:r>
          </a:p>
          <a:p>
            <a:r>
              <a:rPr lang="fa-IR" sz="3200" dirty="0" smtClean="0">
                <a:cs typeface="2  Mitra" pitchFamily="2" charset="-78"/>
              </a:rPr>
              <a:t>افکار عمومی و رسانه ها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51520" y="980728"/>
            <a:ext cx="8435280" cy="5343872"/>
          </a:xfrm>
        </p:spPr>
        <p:txBody>
          <a:bodyPr>
            <a:noAutofit/>
          </a:bodyPr>
          <a:lstStyle/>
          <a:p>
            <a:pPr algn="just"/>
            <a:r>
              <a:rPr lang="fa-IR" sz="2400" dirty="0" smtClean="0">
                <a:cs typeface="2  Mitra" pitchFamily="2" charset="-78"/>
              </a:rPr>
              <a:t>چشم‌انداز بيست ساله كشور و برنامه چهارم توسعه- به عنوان يكي از چهار گام نيل به آن- اسناد اصلي و ملي برنامه‌ريزي در حوزه فرهنگ هستند؛ و تابع هيچ گرايش و سليقه‌اي نخواهد بود.</a:t>
            </a:r>
            <a:r>
              <a:rPr lang="en-US" sz="2400" dirty="0" smtClean="0">
                <a:cs typeface="2  Mitra" pitchFamily="2" charset="-78"/>
              </a:rPr>
              <a:t> ». </a:t>
            </a:r>
            <a:r>
              <a:rPr lang="fa-IR" sz="2400" dirty="0" smtClean="0">
                <a:cs typeface="2  Mitra" pitchFamily="2" charset="-78"/>
              </a:rPr>
              <a:t>مسلماً همکاران سازمان به عنوان صاحبان و مروجان فرهنگ به نسل‌هاي بعدي بهترين شركاي مديريت نظام فرهنگي و اجراي برنامه‌هاي توسعه فرهنگي مي‌توانند می باشند. البته اين بهترين مدل براي هرگونه مهندسي در عرصه فرهنگي است كه بر پايه آن ارکان واجزای مدیریت فرهنگی سازمان  فقط حامي، ناظر و سياستگذار است و همکاران  مروج، مجري و اداره كننده؛ چيزي كه روح كلي برنامه‌هاي توسعه و مبتني بر چشم‌انداز 20 ساله كشور نيز هست</a:t>
            </a:r>
            <a:r>
              <a:rPr lang="en-US" sz="2400" dirty="0" smtClean="0">
                <a:cs typeface="2  Mitra" pitchFamily="2" charset="-78"/>
              </a:rPr>
              <a:t>. </a:t>
            </a:r>
            <a:r>
              <a:rPr lang="fa-IR" sz="2400" dirty="0" smtClean="0">
                <a:cs typeface="2  Mitra" pitchFamily="2" charset="-78"/>
              </a:rPr>
              <a:t>از نظر نبايد دور داشت كه اين برنامه‌ها بايد چنان جامع تهيه گردند كه رويكرد چشم‌انداز سازمان را تامين كنند. يعني اگر قرار است ، سازمان تامین اجتماعی دستیابی به سازمانی دانش مدار، کارآمد،پایدار و پاسخگو در راستای اعتلای کرامت انسانی و کمک به تحقق عدالت اجتماعی از طریق ارتقاء کیفیت زندگی بیمه شدگان و خانواده آنان باشد، بايد اين مديريت و برنامه‌ريزي  فرهنگی قدرت رقابت با سایر نهادهای قدرتمند، و حتي بيشتر از آن را داشته باشد تا بتواند در  کشور و منطقه الگو و مدار تحولات بیمه ای اجتماعی قرار گيرد</a:t>
            </a:r>
            <a:r>
              <a:rPr lang="en-US" sz="2400" dirty="0" smtClean="0">
                <a:cs typeface="2  Mitra" pitchFamily="2" charset="-78"/>
              </a:rPr>
              <a:t>.</a:t>
            </a:r>
          </a:p>
          <a:p>
            <a:pPr algn="just"/>
            <a:endParaRPr lang="fa-IR" sz="16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1349504"/>
          </a:xfrm>
        </p:spPr>
        <p:txBody>
          <a:bodyPr>
            <a:normAutofit/>
          </a:bodyPr>
          <a:lstStyle/>
          <a:p>
            <a:r>
              <a:rPr lang="fa-IR" dirty="0" smtClean="0">
                <a:cs typeface="2  Mitra" pitchFamily="2" charset="-78"/>
              </a:rPr>
              <a:t>بخش :امور فرهنگی ، علمی و فن آوری. </a:t>
            </a:r>
            <a:endParaRPr lang="en-US" dirty="0" smtClean="0">
              <a:cs typeface="2  Mitra" pitchFamily="2" charset="-78"/>
            </a:endParaRPr>
          </a:p>
          <a:p>
            <a:r>
              <a:rPr lang="fa-IR" dirty="0" smtClean="0">
                <a:cs typeface="2  Mitra" pitchFamily="2" charset="-78"/>
              </a:rPr>
              <a:t>ابلاغ حکم :برنامه ریزی برای بهبود  رفتارهای فردی و اجتماعی .</a:t>
            </a:r>
            <a:endParaRPr lang="en-US" dirty="0">
              <a:cs typeface="2  Mitra" pitchFamily="2" charset="-78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936104"/>
          </a:xfrm>
        </p:spPr>
        <p:txBody>
          <a:bodyPr>
            <a:noAutofit/>
          </a:bodyPr>
          <a:lstStyle/>
          <a:p>
            <a:pPr algn="ctr"/>
            <a:r>
              <a:rPr lang="fa-IR" sz="3600" b="1" dirty="0" smtClean="0">
                <a:latin typeface="Arial" pitchFamily="34" charset="0"/>
                <a:cs typeface="Arial" pitchFamily="34" charset="0"/>
              </a:rPr>
              <a:t>سند چشم انداز 1404</a:t>
            </a:r>
            <a:endParaRPr lang="fa-IR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95536" y="1916832"/>
            <a:ext cx="8229600" cy="114300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سیاستهای برنامه ششم توسعه </a:t>
            </a:r>
            <a:endParaRPr kumimoji="0" lang="fa-IR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23528" y="3570982"/>
            <a:ext cx="842493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2  Mitra" pitchFamily="2" charset="-78"/>
              </a:rPr>
              <a:t>رئیس‌جمهورمحترم  پس از بررسی‌های فراوان و مشورت با مجمع تشخیص مصلحت نظام و بر پایه‌ی محورهای </a:t>
            </a:r>
            <a:r>
              <a:rPr kumimoji="0" lang="fa-IR" sz="24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2  Mitra" pitchFamily="2" charset="-78"/>
              </a:rPr>
              <a:t>سه‌گانه‌ی 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2  Mitra" pitchFamily="2" charset="-78"/>
                <a:hlinkClick r:id="rId2"/>
              </a:rPr>
              <a:t>«</a:t>
            </a:r>
            <a:r>
              <a:rPr kumimoji="0" lang="fa-IR" sz="24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2  Mitra" pitchFamily="2" charset="-78"/>
                <a:hlinkClick r:id="rId2"/>
              </a:rPr>
              <a:t>اقتصاد مقاومتی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2  Mitra" pitchFamily="2" charset="-78"/>
                <a:hlinkClick r:id="rId2"/>
              </a:rPr>
              <a:t>»</a:t>
            </a:r>
            <a:r>
              <a:rPr kumimoji="0" lang="fa-IR" sz="240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2  Mitra" pitchFamily="2" charset="-78"/>
              </a:rPr>
              <a:t>، </a:t>
            </a: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2  Mitra" pitchFamily="2" charset="-78"/>
              </a:rPr>
              <a:t>«</a:t>
            </a:r>
            <a:r>
              <a:rPr kumimoji="0" lang="fa-IR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2  Mitra" pitchFamily="2" charset="-78"/>
              </a:rPr>
              <a:t>پیشتازی </a:t>
            </a: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2  Mitra" pitchFamily="2" charset="-78"/>
              </a:rPr>
              <a:t>در عرصه‌ی علم و فناوری» و «تعالی و مقاوم‌سازی فرهنگی»</a:t>
            </a:r>
          </a:p>
          <a:p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2  Mitra" pitchFamily="2" charset="-78"/>
              </a:rPr>
              <a:t>دربخش-امورفرهنگی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2  Mitra" pitchFamily="2" charset="-78"/>
              </a:rPr>
              <a:t/>
            </a:r>
            <a:b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2  Mitra" pitchFamily="2" charset="-78"/>
              </a:rPr>
            </a:b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2  Mitra" pitchFamily="2" charset="-78"/>
              </a:rPr>
              <a:t>۷۰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2  Mitra" pitchFamily="2" charset="-78"/>
              </a:rPr>
              <a:t>- </a:t>
            </a: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2  Mitra" pitchFamily="2" charset="-78"/>
              </a:rPr>
              <a:t>اجرای نقشه‌ی مهندسی فرهنگی کشور و تهیه‌ی پیوست فرهنگی برای طرح‌های مهم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2  Mitra" pitchFamily="2" charset="-78"/>
              </a:rPr>
              <a:t>.</a:t>
            </a:r>
            <a:b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2  Mitra" pitchFamily="2" charset="-78"/>
              </a:rPr>
            </a:b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2  Mitra" pitchFamily="2" charset="-78"/>
              </a:rPr>
              <a:t>را ابلاغ کرده اند.</a:t>
            </a:r>
            <a:r>
              <a:rPr lang="fa-IR" sz="2400" dirty="0" smtClean="0"/>
              <a:t> </a:t>
            </a:r>
            <a:endParaRPr kumimoji="0" lang="fa-I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2  Mitra" pitchFamily="2" charset="-78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33872"/>
            <a:ext cx="8229600" cy="1575048"/>
          </a:xfrm>
        </p:spPr>
        <p:txBody>
          <a:bodyPr>
            <a:noAutofit/>
          </a:bodyPr>
          <a:lstStyle/>
          <a:p>
            <a:pPr algn="ctr"/>
            <a:r>
              <a:rPr lang="en-US" sz="48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4800" dirty="0" smtClean="0">
                <a:latin typeface="Arial" pitchFamily="34" charset="0"/>
                <a:cs typeface="Arial" pitchFamily="34" charset="0"/>
              </a:rPr>
            </a:br>
            <a:r>
              <a:rPr lang="fa-IR" sz="4800" dirty="0" smtClean="0">
                <a:latin typeface="Arial" pitchFamily="34" charset="0"/>
                <a:cs typeface="Arial" pitchFamily="34" charset="0"/>
              </a:rPr>
              <a:t> احکام پیشنهادی سازمان تامین اجتماعی برای برنامه ششم (اولیه)</a:t>
            </a:r>
            <a:endParaRPr lang="fa-IR" sz="4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615680"/>
          </a:xfrm>
        </p:spPr>
        <p:txBody>
          <a:bodyPr>
            <a:normAutofit/>
          </a:bodyPr>
          <a:lstStyle/>
          <a:p>
            <a:r>
              <a:rPr lang="fa-IR" b="1" dirty="0" smtClean="0">
                <a:solidFill>
                  <a:srgbClr val="FF0000"/>
                </a:solidFill>
              </a:rPr>
              <a:t>ب- بخش فرهنگی</a:t>
            </a:r>
            <a:endParaRPr lang="en-US" dirty="0" smtClean="0">
              <a:solidFill>
                <a:srgbClr val="FF0000"/>
              </a:solidFill>
            </a:endParaRPr>
          </a:p>
          <a:p>
            <a:pPr algn="just"/>
            <a:r>
              <a:rPr lang="fa-IR" dirty="0" smtClean="0">
                <a:cs typeface="2  Mitra" pitchFamily="2" charset="-78"/>
              </a:rPr>
              <a:t>1-دولت مکلف است به منظور آگاهی بخشی به مردم اعم از بیمه شدگان و کارفرمایان در ارتباط با حقوق و تکالیف متقابل دولت و مردم در ارتباط با تامین نیازهای انسان سالم، ماهر و دارای اطمینان و امید به آینده، برخوردار از آرامش خاطر و تامین نیازهای دوران سالمندی، اقدامات مناسب برای آموزش و ترویج فرهنگ و دانش عمومی بیمه های بهداشتی درمانی و بازنشستگی را در سطوح مختلف تحصیلی و رسانه های دیداری و شنیداری بعمل آورد.</a:t>
            </a:r>
            <a:endParaRPr lang="en-US" dirty="0" smtClean="0">
              <a:cs typeface="2  Mitra" pitchFamily="2" charset="-78"/>
            </a:endParaRPr>
          </a:p>
          <a:p>
            <a:endParaRPr lang="fa-IR" b="1" dirty="0"/>
          </a:p>
        </p:txBody>
      </p:sp>
    </p:spTree>
  </p:cSld>
  <p:clrMapOvr>
    <a:masterClrMapping/>
  </p:clrMapOvr>
  <p:transition>
    <p:cover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36136"/>
            <a:ext cx="8229600" cy="1068728"/>
          </a:xfrm>
        </p:spPr>
        <p:txBody>
          <a:bodyPr>
            <a:normAutofit fontScale="90000"/>
          </a:bodyPr>
          <a:lstStyle/>
          <a:p>
            <a:pPr algn="ctr"/>
            <a:r>
              <a:rPr lang="fa-IR" b="1" dirty="0" smtClean="0">
                <a:latin typeface="Arial" pitchFamily="34" charset="0"/>
                <a:cs typeface="Arial" pitchFamily="34" charset="0"/>
              </a:rPr>
              <a:t>در بیانیه ماموریت سازمان</a:t>
            </a:r>
            <a:r>
              <a:rPr lang="en-US" dirty="0" smtClean="0"/>
              <a:t/>
            </a:r>
            <a:br>
              <a:rPr lang="en-US" dirty="0" smtClean="0"/>
            </a:br>
            <a:endParaRPr lang="fa-I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fa-IR" dirty="0" smtClean="0">
                <a:cs typeface="2  Mitra" pitchFamily="2" charset="-78"/>
              </a:rPr>
              <a:t>توسعه اشتغال پایدار، تدوین قوانین و مقررات مربوطه، تحقق عدالت اجتماعی و تامین نیازهای اولیه برای آحاد جامعه و همچنین کمک و حمایت نظام و دولت از تأمین اجتماعی در راستای تحقق اصل 29 قانون اساسی </a:t>
            </a:r>
            <a:r>
              <a:rPr lang="fa-IR" dirty="0" smtClean="0">
                <a:solidFill>
                  <a:srgbClr val="FF0000"/>
                </a:solidFill>
                <a:cs typeface="2  Mitra" pitchFamily="2" charset="-78"/>
              </a:rPr>
              <a:t>و ایجاد باور مشترک در میان شرکای اجتماعی و مسئولان از جمله نیازهای بنیادین سازمان است </a:t>
            </a:r>
            <a:r>
              <a:rPr lang="fa-IR" dirty="0" smtClean="0">
                <a:cs typeface="2  Mitra" pitchFamily="2" charset="-78"/>
              </a:rPr>
              <a:t>که باید از طریق شناسایی و احصای چالش ها و مشکلات در حوزه های مختلف اجتماعی ، اقتصادی و فرهنگی طبقه بندی شده و بر اساس اولویت راه حل هریک ارائه شود . </a:t>
            </a:r>
            <a:endParaRPr lang="en-US" dirty="0" smtClean="0">
              <a:cs typeface="2  Mitra" pitchFamily="2" charset="-78"/>
            </a:endParaRPr>
          </a:p>
          <a:p>
            <a:pPr algn="just"/>
            <a:r>
              <a:rPr lang="fa-IR" dirty="0" smtClean="0">
                <a:cs typeface="2  Mitra" pitchFamily="2" charset="-78"/>
              </a:rPr>
              <a:t>نیروهای انسانی  شاغل در سازمان تأمین اجتماعی به عنوان  افرادی آگاه ، متخصص ، دانش مدار ، معتقد و متعهد به آرمانهای والای تأمین اجتماعی و برخوردار از صفات و ارزشهای اسلامی و اخلاقی جزو مهمترین  سرمایه های این سازمان مردم نهاد محسوب می شوند .</a:t>
            </a:r>
            <a:endParaRPr lang="en-US" dirty="0" smtClean="0">
              <a:cs typeface="2  Mitra" pitchFamily="2" charset="-78"/>
            </a:endParaRPr>
          </a:p>
          <a:p>
            <a:endParaRPr lang="fa-IR" b="1" dirty="0"/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196752"/>
            <a:ext cx="8229600" cy="4509120"/>
          </a:xfrm>
        </p:spPr>
        <p:txBody>
          <a:bodyPr>
            <a:normAutofit fontScale="90000"/>
          </a:bodyPr>
          <a:lstStyle/>
          <a:p>
            <a:pPr algn="r"/>
            <a:r>
              <a:rPr lang="fa-IR" b="1" dirty="0" smtClean="0">
                <a:latin typeface="Arial" pitchFamily="34" charset="0"/>
                <a:cs typeface="Arial" pitchFamily="34" charset="0"/>
              </a:rPr>
              <a:t>همچنین در تجزيه و تحليل راهبردی سه گانه سازمان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swot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a-IR" b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r>
              <a:rPr lang="fa-IR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fa-IR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ارزيابي عوامل محيطي ( فرصتها و تهديدها )         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fa-IR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ارزيابي عوامل دروني سازمان ( قوتها و ضعفها ) 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fa-IR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ارزیابی موقعیت و اقدام راهبردی </a:t>
            </a:r>
            <a:r>
              <a:rPr lang="en-US" dirty="0" smtClean="0"/>
              <a:t/>
            </a:r>
            <a:br>
              <a:rPr lang="en-US" dirty="0" smtClean="0"/>
            </a:br>
            <a:endParaRPr lang="fa-IR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28670"/>
            <a:ext cx="8229600" cy="1357322"/>
          </a:xfrm>
        </p:spPr>
        <p:txBody>
          <a:bodyPr>
            <a:noAutofit/>
          </a:bodyPr>
          <a:lstStyle/>
          <a:p>
            <a:pPr algn="ctr"/>
            <a:r>
              <a:rPr lang="fa-IR" sz="4500" dirty="0" smtClean="0">
                <a:solidFill>
                  <a:srgbClr val="0070C0"/>
                </a:solidFill>
                <a:cs typeface="2  Mitra" pitchFamily="2" charset="-78"/>
              </a:rPr>
              <a:t>مصوب دبیرخانه شورایعالی برنامه ریزی راهبردی </a:t>
            </a:r>
            <a:r>
              <a:rPr lang="en-US" sz="4500" dirty="0" smtClean="0">
                <a:solidFill>
                  <a:srgbClr val="0070C0"/>
                </a:solidFill>
                <a:cs typeface="2  Mitra" pitchFamily="2" charset="-78"/>
              </a:rPr>
              <a:t/>
            </a:r>
            <a:br>
              <a:rPr lang="en-US" sz="4500" dirty="0" smtClean="0">
                <a:solidFill>
                  <a:srgbClr val="0070C0"/>
                </a:solidFill>
                <a:cs typeface="2  Mitra" pitchFamily="2" charset="-78"/>
              </a:rPr>
            </a:br>
            <a:endParaRPr lang="fa-IR" sz="4500" dirty="0">
              <a:solidFill>
                <a:srgbClr val="0070C0"/>
              </a:solidFill>
              <a:cs typeface="2  Mitra" pitchFamily="2" charset="-78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3653760"/>
          </a:xfrm>
        </p:spPr>
        <p:txBody>
          <a:bodyPr>
            <a:normAutofit fontScale="92500" lnSpcReduction="20000"/>
          </a:bodyPr>
          <a:lstStyle/>
          <a:p>
            <a:r>
              <a:rPr lang="fa-IR" sz="3600" dirty="0" smtClean="0">
                <a:latin typeface="Arial" pitchFamily="34" charset="0"/>
                <a:ea typeface="+mj-ea"/>
                <a:cs typeface="2  Mitra" panose="00000400000000000000" pitchFamily="2" charset="-78"/>
              </a:rPr>
              <a:t>در بخش ارزش ها </a:t>
            </a:r>
            <a:endParaRPr lang="en-US" sz="3600" dirty="0" smtClean="0">
              <a:latin typeface="Arial" pitchFamily="34" charset="0"/>
              <a:ea typeface="+mj-ea"/>
              <a:cs typeface="2  Mitra" panose="00000400000000000000" pitchFamily="2" charset="-78"/>
            </a:endParaRPr>
          </a:p>
          <a:p>
            <a:r>
              <a:rPr lang="fa-IR" sz="3600" dirty="0" smtClean="0">
                <a:latin typeface="Arial" pitchFamily="34" charset="0"/>
                <a:ea typeface="+mj-ea"/>
                <a:cs typeface="2  Mitra" panose="00000400000000000000" pitchFamily="2" charset="-78"/>
              </a:rPr>
              <a:t>در بخش قوتها(درونی)</a:t>
            </a:r>
            <a:endParaRPr lang="en-US" sz="3600" dirty="0" smtClean="0">
              <a:latin typeface="Arial" pitchFamily="34" charset="0"/>
              <a:ea typeface="+mj-ea"/>
              <a:cs typeface="2  Mitra" panose="00000400000000000000" pitchFamily="2" charset="-78"/>
            </a:endParaRPr>
          </a:p>
          <a:p>
            <a:r>
              <a:rPr lang="fa-IR" sz="3600" dirty="0" smtClean="0">
                <a:latin typeface="Arial" pitchFamily="34" charset="0"/>
                <a:ea typeface="+mj-ea"/>
                <a:cs typeface="2  Mitra" panose="00000400000000000000" pitchFamily="2" charset="-78"/>
              </a:rPr>
              <a:t>در بخش ضعفها (درونی)</a:t>
            </a:r>
          </a:p>
          <a:p>
            <a:r>
              <a:rPr lang="fa-IR" sz="3600" dirty="0" smtClean="0">
                <a:latin typeface="Arial" pitchFamily="34" charset="0"/>
                <a:ea typeface="+mj-ea"/>
                <a:cs typeface="2  Mitra" panose="00000400000000000000" pitchFamily="2" charset="-78"/>
              </a:rPr>
              <a:t>در بخش فرصتها (بیرونی)</a:t>
            </a:r>
            <a:endParaRPr lang="en-US" sz="3600" dirty="0" smtClean="0">
              <a:latin typeface="Arial" pitchFamily="34" charset="0"/>
              <a:ea typeface="+mj-ea"/>
              <a:cs typeface="2  Mitra" panose="00000400000000000000" pitchFamily="2" charset="-78"/>
            </a:endParaRPr>
          </a:p>
          <a:p>
            <a:r>
              <a:rPr lang="fa-IR" sz="3600" dirty="0" smtClean="0">
                <a:latin typeface="Arial" pitchFamily="34" charset="0"/>
                <a:ea typeface="+mj-ea"/>
                <a:cs typeface="2  Mitra" panose="00000400000000000000" pitchFamily="2" charset="-78"/>
              </a:rPr>
              <a:t>در بخش تهدیدها (بیرونی)</a:t>
            </a:r>
            <a:endParaRPr lang="en-US" sz="3600" dirty="0" smtClean="0">
              <a:latin typeface="Arial" pitchFamily="34" charset="0"/>
              <a:ea typeface="+mj-ea"/>
              <a:cs typeface="2  Mitra" panose="00000400000000000000" pitchFamily="2" charset="-78"/>
            </a:endParaRPr>
          </a:p>
          <a:p>
            <a:r>
              <a:rPr lang="fa-IR" sz="3600" dirty="0" smtClean="0">
                <a:latin typeface="Arial" pitchFamily="34" charset="0"/>
                <a:ea typeface="+mj-ea"/>
                <a:cs typeface="2  Mitra" panose="00000400000000000000" pitchFamily="2" charset="-78"/>
              </a:rPr>
              <a:t>مسائل کلان سازمان</a:t>
            </a:r>
          </a:p>
          <a:p>
            <a:r>
              <a:rPr lang="fa-IR" sz="3600" dirty="0" smtClean="0">
                <a:latin typeface="Arial" pitchFamily="34" charset="0"/>
                <a:ea typeface="+mj-ea"/>
                <a:cs typeface="2  Mitra" panose="00000400000000000000" pitchFamily="2" charset="-78"/>
              </a:rPr>
              <a:t>اهداف کلان سازمان</a:t>
            </a:r>
            <a:endParaRPr lang="en-US" sz="3600" dirty="0" smtClean="0">
              <a:latin typeface="Arial" pitchFamily="34" charset="0"/>
              <a:ea typeface="+mj-ea"/>
              <a:cs typeface="2  Mitra" panose="00000400000000000000" pitchFamily="2" charset="-78"/>
            </a:endParaRPr>
          </a:p>
          <a:p>
            <a:endParaRPr lang="fa-IR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15562"/>
            <a:ext cx="8229600" cy="917294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r>
              <a:rPr lang="fa-IR" sz="3600" b="1" dirty="0" smtClean="0">
                <a:latin typeface="Arial" pitchFamily="34" charset="0"/>
                <a:cs typeface="Arial" pitchFamily="34" charset="0"/>
              </a:rPr>
              <a:t>خط مشی های نهایی معاونت امور فرهنگی واجتماعی</a:t>
            </a:r>
            <a:r>
              <a:rPr lang="en-US" sz="5400" dirty="0" smtClean="0"/>
              <a:t/>
            </a:r>
            <a:br>
              <a:rPr lang="en-US" sz="5400" dirty="0" smtClean="0"/>
            </a:br>
            <a:endParaRPr lang="fa-IR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7504" y="2924944"/>
            <a:ext cx="8229600" cy="2213600"/>
          </a:xfrm>
        </p:spPr>
        <p:txBody>
          <a:bodyPr/>
          <a:lstStyle/>
          <a:p>
            <a:r>
              <a:rPr lang="fa-IR" sz="3200" dirty="0" smtClean="0">
                <a:cs typeface="2  Mitra" pitchFamily="2" charset="-78"/>
              </a:rPr>
              <a:t>× فرهنگ سازی و ارتقای سطح آگاهی عمومی</a:t>
            </a:r>
            <a:endParaRPr lang="en-US" sz="3200" dirty="0" smtClean="0">
              <a:cs typeface="2  Mitra" pitchFamily="2" charset="-78"/>
            </a:endParaRPr>
          </a:p>
          <a:p>
            <a:r>
              <a:rPr lang="fa-IR" sz="3200" dirty="0" smtClean="0">
                <a:cs typeface="2  Mitra" pitchFamily="2" charset="-78"/>
              </a:rPr>
              <a:t>× تعامل مؤثر با شرکای اجتماعی</a:t>
            </a:r>
            <a:endParaRPr lang="en-US" sz="3200" dirty="0" smtClean="0">
              <a:cs typeface="2  Mitra" pitchFamily="2" charset="-78"/>
            </a:endParaRPr>
          </a:p>
          <a:p>
            <a:r>
              <a:rPr lang="fa-IR" sz="3200" dirty="0" smtClean="0">
                <a:cs typeface="2  Mitra" pitchFamily="2" charset="-78"/>
              </a:rPr>
              <a:t>× تقویت اعتماد و افزایش رضایتمندی ذینفعان</a:t>
            </a:r>
            <a:endParaRPr lang="en-US" sz="3200" dirty="0" smtClean="0">
              <a:cs typeface="2  Mitra" pitchFamily="2" charset="-78"/>
            </a:endParaRPr>
          </a:p>
          <a:p>
            <a:endParaRPr lang="fa-IR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55840"/>
          </a:xfrm>
        </p:spPr>
        <p:txBody>
          <a:bodyPr>
            <a:normAutofit/>
          </a:bodyPr>
          <a:lstStyle/>
          <a:p>
            <a:pPr indent="-252000" algn="ctr">
              <a:spcBef>
                <a:spcPts val="1200"/>
              </a:spcBef>
              <a:buNone/>
            </a:pPr>
            <a:r>
              <a:rPr lang="fa-IR" sz="6500" b="1" dirty="0" smtClean="0">
                <a:latin typeface="Arial" pitchFamily="34" charset="0"/>
                <a:cs typeface="Arial" pitchFamily="34" charset="0"/>
              </a:rPr>
              <a:t>بخش ششم</a:t>
            </a:r>
          </a:p>
          <a:p>
            <a:pPr indent="-252000">
              <a:spcBef>
                <a:spcPts val="1200"/>
              </a:spcBef>
              <a:buNone/>
            </a:pPr>
            <a:endParaRPr lang="fa-IR" b="1" dirty="0" smtClean="0"/>
          </a:p>
          <a:p>
            <a:pPr indent="-252000">
              <a:spcBef>
                <a:spcPts val="1200"/>
              </a:spcBef>
              <a:buNone/>
            </a:pPr>
            <a:endParaRPr lang="fa-IR" b="1" dirty="0" smtClean="0"/>
          </a:p>
          <a:p>
            <a:pPr algn="ctr">
              <a:buNone/>
            </a:pPr>
            <a:r>
              <a:rPr lang="ar-SA" sz="10500" b="1" dirty="0" smtClean="0">
                <a:latin typeface="IranNastaliq" pitchFamily="18" charset="0"/>
                <a:cs typeface="IranNastaliq" pitchFamily="18" charset="0"/>
              </a:rPr>
              <a:t>نتایج </a:t>
            </a:r>
            <a:r>
              <a:rPr lang="fa-IR" sz="10500" b="1" dirty="0" smtClean="0">
                <a:latin typeface="IranNastaliq" pitchFamily="18" charset="0"/>
                <a:cs typeface="IranNastaliq" pitchFamily="18" charset="0"/>
              </a:rPr>
              <a:t> اجرای </a:t>
            </a:r>
            <a:r>
              <a:rPr lang="ar-SA" sz="10500" b="1" dirty="0" smtClean="0">
                <a:latin typeface="IranNastaliq" pitchFamily="18" charset="0"/>
                <a:cs typeface="IranNastaliq" pitchFamily="18" charset="0"/>
              </a:rPr>
              <a:t>مهندسی فرهنگی سازمان</a:t>
            </a:r>
            <a:endParaRPr lang="fa-IR" sz="10500" b="1" dirty="0" smtClean="0">
              <a:latin typeface="IranNastaliq" pitchFamily="18" charset="0"/>
              <a:cs typeface="IranNastaliq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ar-SA" sz="4400" b="1" dirty="0" smtClean="0">
                <a:latin typeface="Arial" pitchFamily="34" charset="0"/>
                <a:cs typeface="Arial" pitchFamily="34" charset="0"/>
              </a:rPr>
              <a:t>عوامل مهم فرهنگی در توسعه سازمانی </a:t>
            </a:r>
            <a:endParaRPr lang="en-US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 smtClean="0">
                <a:cs typeface="2  Mitra" pitchFamily="2" charset="-78"/>
              </a:rPr>
              <a:t>داشتن روحیه جمعی </a:t>
            </a:r>
            <a:endParaRPr lang="en-US" dirty="0" smtClean="0">
              <a:cs typeface="2  Mitra" pitchFamily="2" charset="-78"/>
            </a:endParaRPr>
          </a:p>
          <a:p>
            <a:pPr lvl="0"/>
            <a:r>
              <a:rPr lang="ar-SA" dirty="0" smtClean="0">
                <a:cs typeface="2  Mitra" pitchFamily="2" charset="-78"/>
              </a:rPr>
              <a:t>توجه معقول به عوامل مادی و به قول یکی از اساتید سخت آوری توسعه و توجه مهم به عوامل نرم افزاری</a:t>
            </a:r>
            <a:r>
              <a:rPr lang="fa-IR" dirty="0" smtClean="0">
                <a:cs typeface="2  Mitra" pitchFamily="2" charset="-78"/>
              </a:rPr>
              <a:t> توسعه</a:t>
            </a:r>
            <a:endParaRPr lang="en-US" dirty="0" smtClean="0">
              <a:cs typeface="2  Mitra" pitchFamily="2" charset="-78"/>
            </a:endParaRPr>
          </a:p>
          <a:p>
            <a:pPr lvl="0"/>
            <a:r>
              <a:rPr lang="ar-SA" dirty="0" smtClean="0">
                <a:cs typeface="2  Mitra" pitchFamily="2" charset="-78"/>
              </a:rPr>
              <a:t>نداشتن تفکرات جبری و بی تفاوتی</a:t>
            </a:r>
            <a:endParaRPr lang="en-US" dirty="0" smtClean="0">
              <a:cs typeface="2  Mitra" pitchFamily="2" charset="-78"/>
            </a:endParaRPr>
          </a:p>
          <a:p>
            <a:pPr lvl="0"/>
            <a:r>
              <a:rPr lang="ar-SA" dirty="0" smtClean="0">
                <a:cs typeface="2  Mitra" pitchFamily="2" charset="-78"/>
              </a:rPr>
              <a:t>اعتقاد به قانون و روحیه نظم  پذیری</a:t>
            </a:r>
            <a:endParaRPr lang="en-US" dirty="0" smtClean="0">
              <a:cs typeface="2  Mitra" pitchFamily="2" charset="-78"/>
            </a:endParaRPr>
          </a:p>
          <a:p>
            <a:pPr lvl="0"/>
            <a:r>
              <a:rPr lang="ar-SA" dirty="0" smtClean="0">
                <a:cs typeface="2  Mitra" pitchFamily="2" charset="-78"/>
              </a:rPr>
              <a:t>داشتن  تفکر سازمانی علمی و روحیه پژوهش (</a:t>
            </a:r>
            <a:r>
              <a:rPr lang="en-US" dirty="0" err="1" smtClean="0">
                <a:cs typeface="2  Mitra" pitchFamily="2" charset="-78"/>
              </a:rPr>
              <a:t>r&amp;d</a:t>
            </a:r>
            <a:r>
              <a:rPr lang="fa-IR" dirty="0" smtClean="0">
                <a:cs typeface="2  Mitra" pitchFamily="2" charset="-78"/>
              </a:rPr>
              <a:t>)</a:t>
            </a:r>
            <a:endParaRPr lang="en-US" dirty="0" smtClean="0">
              <a:cs typeface="2  Mitra" pitchFamily="2" charset="-78"/>
            </a:endParaRPr>
          </a:p>
          <a:p>
            <a:pPr lvl="0"/>
            <a:r>
              <a:rPr lang="fa-IR" dirty="0" smtClean="0">
                <a:cs typeface="2  Mitra" pitchFamily="2" charset="-78"/>
              </a:rPr>
              <a:t>وجود آزادی اجتماعی – فرهنگی و پیگیری عدالت اجتماعی برای عناصر سازمانی</a:t>
            </a:r>
            <a:endParaRPr lang="en-US" dirty="0" smtClean="0">
              <a:cs typeface="2  Mitra" pitchFamily="2" charset="-78"/>
            </a:endParaRPr>
          </a:p>
          <a:p>
            <a:endParaRPr lang="fa-IR" b="1" dirty="0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ar-SA" sz="4000" dirty="0" smtClean="0">
                <a:latin typeface="Arial" pitchFamily="34" charset="0"/>
                <a:cs typeface="Arial" pitchFamily="34" charset="0"/>
              </a:rPr>
              <a:t>ده </a:t>
            </a:r>
            <a:r>
              <a:rPr lang="fa-IR" sz="4000" dirty="0" smtClean="0">
                <a:latin typeface="Arial" pitchFamily="34" charset="0"/>
                <a:cs typeface="Arial" pitchFamily="34" charset="0"/>
              </a:rPr>
              <a:t>رویکرد </a:t>
            </a:r>
            <a:r>
              <a:rPr lang="ar-SA" sz="4000" dirty="0" smtClean="0">
                <a:latin typeface="Arial" pitchFamily="34" charset="0"/>
                <a:cs typeface="Arial" pitchFamily="34" charset="0"/>
              </a:rPr>
              <a:t>راهبردی فرهنگی  همکاران سازمان در مواجهه با معضلات سازمانی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fa-IR" dirty="0" smtClean="0">
                <a:cs typeface="2  Mitra" pitchFamily="2" charset="-78"/>
              </a:rPr>
              <a:t>آرامش سازمانی در مواجهه با تغییرات مدیران بطور مثال تغییر ده مدیر عامل در طول 8 سال</a:t>
            </a:r>
            <a:endParaRPr lang="en-US" dirty="0" smtClean="0">
              <a:cs typeface="2  Mitra" pitchFamily="2" charset="-78"/>
            </a:endParaRPr>
          </a:p>
          <a:p>
            <a:pPr lvl="0"/>
            <a:r>
              <a:rPr lang="fa-IR" dirty="0" smtClean="0">
                <a:cs typeface="2  Mitra" pitchFamily="2" charset="-78"/>
              </a:rPr>
              <a:t>توانایی ساخت وایجاد بسترهای فرهنگی با توجه به جامعه هدف 40 میلیونی بیمه شده ،2.5 میلیونی مستمری بگیر،1.3 میلیونی کارگاه و 1000 واحد بیمه ای و درمانی کشور</a:t>
            </a:r>
            <a:endParaRPr lang="en-US" dirty="0" smtClean="0">
              <a:cs typeface="2  Mitra" pitchFamily="2" charset="-78"/>
            </a:endParaRPr>
          </a:p>
          <a:p>
            <a:pPr lvl="0"/>
            <a:r>
              <a:rPr lang="fa-IR" dirty="0" smtClean="0">
                <a:cs typeface="2  Mitra" pitchFamily="2" charset="-78"/>
              </a:rPr>
              <a:t>نظم اداری و سازمانی در همه ارکان برنامه ریزی ،عملیاتی و نظارتی</a:t>
            </a:r>
            <a:endParaRPr lang="en-US" dirty="0" smtClean="0">
              <a:cs typeface="2  Mitra" pitchFamily="2" charset="-78"/>
            </a:endParaRPr>
          </a:p>
          <a:p>
            <a:pPr lvl="0"/>
            <a:r>
              <a:rPr lang="fa-IR" dirty="0" smtClean="0">
                <a:cs typeface="2  Mitra" pitchFamily="2" charset="-78"/>
              </a:rPr>
              <a:t>کرامت همراه با مشتری مداری در بخش تکریم همکار و تکریم ذی نفع </a:t>
            </a:r>
            <a:endParaRPr lang="en-US" dirty="0" smtClean="0">
              <a:cs typeface="2  Mitra" pitchFamily="2" charset="-78"/>
            </a:endParaRPr>
          </a:p>
          <a:p>
            <a:pPr lvl="0"/>
            <a:r>
              <a:rPr lang="fa-IR" dirty="0" smtClean="0">
                <a:cs typeface="2  Mitra" pitchFamily="2" charset="-78"/>
              </a:rPr>
              <a:t>لطف و بخشش سازمانی شامل انتقال تجربیات بزرگترها و پیشکسوتان سیستم به جدیدترها و جوانان سیستم</a:t>
            </a:r>
            <a:endParaRPr lang="en-US" dirty="0" smtClean="0">
              <a:cs typeface="2  Mitra" pitchFamily="2" charset="-78"/>
            </a:endParaRPr>
          </a:p>
          <a:p>
            <a:pPr lvl="0"/>
            <a:r>
              <a:rPr lang="fa-IR" dirty="0" smtClean="0">
                <a:cs typeface="2  Mitra" pitchFamily="2" charset="-78"/>
              </a:rPr>
              <a:t>حساسیتها نسبت به دیگران و پیگیری مداوم موضوعات سازمانی در مراجع ، مراکز و نهادهای بالادستی و پایین دستی </a:t>
            </a:r>
            <a:endParaRPr lang="en-US" dirty="0" smtClean="0">
              <a:cs typeface="2  Mitra" pitchFamily="2" charset="-78"/>
            </a:endParaRPr>
          </a:p>
          <a:p>
            <a:pPr lvl="0"/>
            <a:r>
              <a:rPr lang="fa-IR" dirty="0" smtClean="0">
                <a:cs typeface="2  Mitra" pitchFamily="2" charset="-78"/>
              </a:rPr>
              <a:t>رفتار رسانه ها نسبت به سازمان و مقوله تامین اجتماعی که نقش و جایگاه و مسولیت اجزای فرهنگی را نشان می دهد </a:t>
            </a:r>
            <a:endParaRPr lang="en-US" dirty="0" smtClean="0">
              <a:cs typeface="2  Mitra" pitchFamily="2" charset="-78"/>
            </a:endParaRPr>
          </a:p>
          <a:p>
            <a:pPr lvl="0"/>
            <a:r>
              <a:rPr lang="fa-IR" dirty="0" smtClean="0">
                <a:cs typeface="2  Mitra" pitchFamily="2" charset="-78"/>
              </a:rPr>
              <a:t>فداکاری و همیاری همه عناصر سازمانی در جهت تعالی سازمانی</a:t>
            </a:r>
            <a:endParaRPr lang="en-US" dirty="0" smtClean="0">
              <a:cs typeface="2  Mitra" pitchFamily="2" charset="-78"/>
            </a:endParaRPr>
          </a:p>
          <a:p>
            <a:pPr lvl="0"/>
            <a:r>
              <a:rPr lang="fa-IR" dirty="0" smtClean="0">
                <a:cs typeface="2  Mitra" pitchFamily="2" charset="-78"/>
              </a:rPr>
              <a:t>اموزش همگانی </a:t>
            </a:r>
            <a:endParaRPr lang="en-US" dirty="0" smtClean="0">
              <a:cs typeface="2  Mitra" pitchFamily="2" charset="-78"/>
            </a:endParaRPr>
          </a:p>
          <a:p>
            <a:pPr lvl="0"/>
            <a:r>
              <a:rPr lang="fa-IR" dirty="0" smtClean="0">
                <a:cs typeface="2  Mitra" pitchFamily="2" charset="-78"/>
              </a:rPr>
              <a:t>وجدان عمومی و سازمانی</a:t>
            </a:r>
            <a:endParaRPr lang="en-US" dirty="0" smtClean="0">
              <a:cs typeface="2  Mitra" pitchFamily="2" charset="-78"/>
            </a:endParaRPr>
          </a:p>
          <a:p>
            <a:endParaRPr lang="fa-IR" b="1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8072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fa-IR" sz="3600" b="1" dirty="0" smtClean="0">
                <a:latin typeface="Arial" pitchFamily="34" charset="0"/>
                <a:cs typeface="Arial" pitchFamily="34" charset="0"/>
              </a:rPr>
              <a:t>نهايتاً با اجراي مهندسي فرهنگي بايد شاهد اتفاقات زير در حوزة فرهنگي سازمان باشيم</a:t>
            </a:r>
            <a:endParaRPr lang="fa-IR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434082"/>
            <a:ext cx="8229600" cy="4389120"/>
          </a:xfrm>
        </p:spPr>
        <p:txBody>
          <a:bodyPr>
            <a:normAutofit fontScale="47500" lnSpcReduction="20000"/>
          </a:bodyPr>
          <a:lstStyle/>
          <a:p>
            <a:pPr algn="ctr">
              <a:buNone/>
            </a:pPr>
            <a:endParaRPr lang="fa-IR" dirty="0" smtClean="0"/>
          </a:p>
          <a:p>
            <a:pPr algn="just"/>
            <a:r>
              <a:rPr lang="fa-IR" sz="4200" dirty="0" smtClean="0">
                <a:cs typeface="2  Mitra" pitchFamily="2" charset="-78"/>
              </a:rPr>
              <a:t>1- اعتلا و ارتقاء ارزشهاي فرهنگ سازمانی و ملي در همه ابعاد سازمان مورد تاكيد قرار گيرد</a:t>
            </a:r>
          </a:p>
          <a:p>
            <a:pPr algn="just"/>
            <a:r>
              <a:rPr lang="fa-IR" sz="4200" dirty="0" smtClean="0">
                <a:cs typeface="2  Mitra" pitchFamily="2" charset="-78"/>
              </a:rPr>
              <a:t>2- اجزا و واحدهای فرهنگي سازمان ساماندهي و هماهنگ گردد</a:t>
            </a:r>
          </a:p>
          <a:p>
            <a:pPr algn="just"/>
            <a:r>
              <a:rPr lang="fa-IR" sz="4200" dirty="0" smtClean="0">
                <a:cs typeface="2  Mitra" pitchFamily="2" charset="-78"/>
              </a:rPr>
              <a:t>3-</a:t>
            </a:r>
            <a:r>
              <a:rPr lang="en-US" sz="4200" dirty="0" smtClean="0">
                <a:cs typeface="2  Mitra" pitchFamily="2" charset="-78"/>
              </a:rPr>
              <a:t>  </a:t>
            </a:r>
            <a:r>
              <a:rPr lang="fa-IR" sz="4200" dirty="0" smtClean="0">
                <a:cs typeface="2  Mitra" pitchFamily="2" charset="-78"/>
              </a:rPr>
              <a:t>مصونيت فرهنگي سازمان  بويژه نسل همکاران جوان به عنوان جهت‌گيري اصلي سياستهاي فرهنگي سازمانی تلقي شده و در اين راستا ارتقاء ارزشهاي معنوي و اخلاقي، زمينه‌ساز مناسب براي شكوفايي معرفت و رشد علمي، پژوهشي، فرهنگي مدنظر قرار گيرد</a:t>
            </a:r>
          </a:p>
          <a:p>
            <a:pPr algn="just"/>
            <a:r>
              <a:rPr lang="fa-IR" sz="4200" dirty="0" smtClean="0">
                <a:cs typeface="2  Mitra" pitchFamily="2" charset="-78"/>
              </a:rPr>
              <a:t>4-</a:t>
            </a:r>
            <a:r>
              <a:rPr lang="en-US" sz="4200" dirty="0" smtClean="0">
                <a:cs typeface="2  Mitra" pitchFamily="2" charset="-78"/>
              </a:rPr>
              <a:t>  </a:t>
            </a:r>
            <a:r>
              <a:rPr lang="fa-IR" sz="4200" dirty="0" smtClean="0">
                <a:cs typeface="2  Mitra" pitchFamily="2" charset="-78"/>
              </a:rPr>
              <a:t>بر تحكيم وحدت و همبستگي سازمانی  تاكيد گردد</a:t>
            </a:r>
          </a:p>
          <a:p>
            <a:pPr algn="just"/>
            <a:r>
              <a:rPr lang="fa-IR" sz="4200" dirty="0" smtClean="0">
                <a:cs typeface="2  Mitra" pitchFamily="2" charset="-78"/>
              </a:rPr>
              <a:t>5-</a:t>
            </a:r>
            <a:r>
              <a:rPr lang="en-US" sz="4200" dirty="0" smtClean="0">
                <a:cs typeface="2  Mitra" pitchFamily="2" charset="-78"/>
              </a:rPr>
              <a:t>  </a:t>
            </a:r>
            <a:r>
              <a:rPr lang="fa-IR" sz="4200" dirty="0" smtClean="0">
                <a:cs typeface="2  Mitra" pitchFamily="2" charset="-78"/>
              </a:rPr>
              <a:t>زمينه‌هاي مناسب براي شناسايي، هدايت و حمايت استعدادها و خلاقيت‌هاي انساني و شكوفا شدن روحيه ابداع و نوآوري در حوزه‌هاي مختلف  سازمانی فراهم گردد</a:t>
            </a:r>
          </a:p>
          <a:p>
            <a:pPr algn="just"/>
            <a:r>
              <a:rPr lang="fa-IR" sz="4200" dirty="0" smtClean="0">
                <a:cs typeface="2  Mitra" pitchFamily="2" charset="-78"/>
              </a:rPr>
              <a:t>6- فرهنگ مشاركت عمومي با تاكيد بر اصل حقوق سازمانی و تکریم همکار و ارباب رجوع و همچنین مسئوليت اجتماعي  شرکاء ارتقاء و گسترش يابد</a:t>
            </a:r>
          </a:p>
          <a:p>
            <a:pPr algn="just"/>
            <a:r>
              <a:rPr lang="fa-IR" sz="4200" dirty="0" smtClean="0">
                <a:cs typeface="2  Mitra" pitchFamily="2" charset="-78"/>
              </a:rPr>
              <a:t>7- نظام اطلاع‌رساني براي استفاده از فناوري‌هاي جديد ساماندهي گردد</a:t>
            </a:r>
          </a:p>
          <a:p>
            <a:pPr algn="just"/>
            <a:r>
              <a:rPr lang="fa-IR" sz="4200" dirty="0" smtClean="0">
                <a:cs typeface="2  Mitra" pitchFamily="2" charset="-78"/>
              </a:rPr>
              <a:t>8- زمينه‌هاي گسترش فرهنگ و استفاده بهينه از منابع عمومي و ثروتهاي سازمان با تاكيد بر فرهنگ كار، وجدان‌كاري، انضباط اقتصادي و قناعت و صرفه‌جويي فراهم شود</a:t>
            </a:r>
            <a:r>
              <a:rPr lang="en-US" sz="4200" dirty="0" smtClean="0">
                <a:cs typeface="2  Mitra" pitchFamily="2" charset="-78"/>
              </a:rPr>
              <a:t>. </a:t>
            </a:r>
            <a:endParaRPr lang="en-US" sz="4200" dirty="0">
              <a:cs typeface="2  Mitra" pitchFamily="2" charset="-78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4536504"/>
          </a:xfrm>
        </p:spPr>
        <p:txBody>
          <a:bodyPr>
            <a:normAutofit lnSpcReduction="10000"/>
          </a:bodyPr>
          <a:lstStyle/>
          <a:p>
            <a:pPr algn="just"/>
            <a:r>
              <a:rPr lang="fa-IR" sz="2200" dirty="0" smtClean="0">
                <a:cs typeface="2  Mitra" pitchFamily="2" charset="-78"/>
              </a:rPr>
              <a:t>در پایان از زحمات همکاران گرامی در اداره کل آموزش و پژوهش که زحمت برنامه ریزی و برگزاری جلسه هم اندیشی و همکاران خوب روابط عمومی که زحمت انعکاس مباحث خرد جمعی این برنامه و همچنین شما همکاران و اساتید گرامی که ساعتی صرف کردید و بنده در محضرتان درس پس دادم ، تشکر می کنم . انشاء ا... که مباحث و گفت و شنودهای انجام شده در جهت تعالی سازمان ارزشمند و خدوم تامین اجتماعی که بواقع از ارکان برقرار کننده و ایجاد امنیت و عدالت اجتماعی کشور و در نهایت توسعه پایدار کشور است ،اثر گذار بوده باشد.</a:t>
            </a:r>
          </a:p>
          <a:p>
            <a:pPr algn="ctr"/>
            <a:r>
              <a:rPr lang="fa-IR" sz="3200" dirty="0" smtClean="0">
                <a:cs typeface="2  Mitra" pitchFamily="2" charset="-78"/>
              </a:rPr>
              <a:t>دور هم جمع شدن </a:t>
            </a:r>
            <a:r>
              <a:rPr lang="fa-IR" sz="3200" dirty="0" smtClean="0">
                <a:solidFill>
                  <a:srgbClr val="FF0000"/>
                </a:solidFill>
                <a:cs typeface="2  Mitra" pitchFamily="2" charset="-78"/>
              </a:rPr>
              <a:t>آغاز</a:t>
            </a:r>
            <a:r>
              <a:rPr lang="fa-IR" sz="3200" dirty="0" smtClean="0">
                <a:cs typeface="2  Mitra" pitchFamily="2" charset="-78"/>
              </a:rPr>
              <a:t> است </a:t>
            </a:r>
          </a:p>
          <a:p>
            <a:pPr algn="ctr"/>
            <a:r>
              <a:rPr lang="fa-IR" sz="3200" dirty="0" smtClean="0">
                <a:cs typeface="2  Mitra" pitchFamily="2" charset="-78"/>
              </a:rPr>
              <a:t>با همدیگر متحد شدن </a:t>
            </a:r>
            <a:r>
              <a:rPr lang="fa-IR" sz="3200" dirty="0" smtClean="0">
                <a:solidFill>
                  <a:srgbClr val="FF0000"/>
                </a:solidFill>
                <a:cs typeface="2  Mitra" pitchFamily="2" charset="-78"/>
              </a:rPr>
              <a:t>پیشرفت</a:t>
            </a:r>
            <a:r>
              <a:rPr lang="fa-IR" sz="3200" dirty="0" smtClean="0">
                <a:cs typeface="2  Mitra" pitchFamily="2" charset="-78"/>
              </a:rPr>
              <a:t> است</a:t>
            </a:r>
          </a:p>
          <a:p>
            <a:pPr algn="ctr"/>
            <a:r>
              <a:rPr lang="fa-IR" sz="3200" dirty="0" smtClean="0">
                <a:cs typeface="2  Mitra" pitchFamily="2" charset="-78"/>
              </a:rPr>
              <a:t>با یکدیگر کارکردن </a:t>
            </a:r>
            <a:r>
              <a:rPr lang="fa-IR" sz="3200" dirty="0" smtClean="0">
                <a:solidFill>
                  <a:srgbClr val="FF0000"/>
                </a:solidFill>
                <a:cs typeface="2  Mitra" pitchFamily="2" charset="-78"/>
              </a:rPr>
              <a:t>موفقیت</a:t>
            </a:r>
            <a:r>
              <a:rPr lang="fa-IR" sz="3200" dirty="0" smtClean="0">
                <a:cs typeface="2  Mitra" pitchFamily="2" charset="-78"/>
              </a:rPr>
              <a:t> است</a:t>
            </a:r>
          </a:p>
          <a:p>
            <a:pPr algn="ctr"/>
            <a:endParaRPr lang="fa-IR" sz="3200" dirty="0" smtClean="0">
              <a:cs typeface="2  Mitra" pitchFamily="2" charset="-78"/>
            </a:endParaRPr>
          </a:p>
          <a:p>
            <a:r>
              <a:rPr lang="fa-IR" sz="1900" dirty="0" smtClean="0">
                <a:cs typeface="2  Mitra" pitchFamily="2" charset="-78"/>
              </a:rPr>
              <a:t>آیت ا... بهجت (ره): گشتم و ذکری بهتر از صلوات بر محمد و آل محمد ص نیافتم</a:t>
            </a:r>
            <a:endParaRPr lang="en-US" sz="1900" dirty="0">
              <a:cs typeface="2  Mitra" pitchFamily="2" charset="-78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5408" y="1412776"/>
            <a:ext cx="8143056" cy="1512168"/>
          </a:xfrm>
        </p:spPr>
        <p:txBody>
          <a:bodyPr>
            <a:normAutofit fontScale="90000"/>
          </a:bodyPr>
          <a:lstStyle/>
          <a:p>
            <a:pPr algn="ctr"/>
            <a:r>
              <a:rPr lang="fa-IR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به پشتوانه اندیشه و تمدن سازمانی </a:t>
            </a:r>
            <a:br>
              <a:rPr lang="fa-IR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fa-IR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فردای بهتر برای سازمان تامین اجتماعی و فرزندانمان اراده کنیم </a:t>
            </a:r>
            <a:r>
              <a:rPr lang="en-US" dirty="0" smtClean="0"/>
              <a:t/>
            </a:r>
            <a:br>
              <a:rPr lang="en-US" dirty="0" smtClean="0"/>
            </a:br>
            <a:endParaRPr lang="fa-IR" dirty="0"/>
          </a:p>
        </p:txBody>
      </p:sp>
      <p:sp>
        <p:nvSpPr>
          <p:cNvPr id="3" name="Horizontal Scroll 2"/>
          <p:cNvSpPr/>
          <p:nvPr/>
        </p:nvSpPr>
        <p:spPr>
          <a:xfrm>
            <a:off x="1187624" y="2132856"/>
            <a:ext cx="6696744" cy="4248472"/>
          </a:xfrm>
          <a:prstGeom prst="horizontalScroll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fa-IR" sz="3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تنگ چشمان نظر به میوه کنند</a:t>
            </a:r>
          </a:p>
          <a:p>
            <a:pPr algn="ctr">
              <a:buNone/>
            </a:pPr>
            <a:r>
              <a:rPr lang="fa-IR" sz="3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ما تماشا کنان بستانیم</a:t>
            </a:r>
          </a:p>
          <a:p>
            <a:pPr algn="ctr">
              <a:buNone/>
            </a:pPr>
            <a:r>
              <a:rPr lang="fa-IR" sz="3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توبه سیمای شخص می نگری </a:t>
            </a:r>
          </a:p>
          <a:p>
            <a:pPr algn="ctr">
              <a:buNone/>
            </a:pPr>
            <a:r>
              <a:rPr lang="fa-IR" sz="32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ما در آثار صنع حیرانیم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پایان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731719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1773</TotalTime>
  <Words>3208</Words>
  <Application>Microsoft Office PowerPoint</Application>
  <PresentationFormat>On-screen Show (4:3)</PresentationFormat>
  <Paragraphs>240</Paragraphs>
  <Slides>41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Flow</vt:lpstr>
      <vt:lpstr>PowerPoint Presentation</vt:lpstr>
      <vt:lpstr>عناوین مطالب </vt:lpstr>
      <vt:lpstr>PowerPoint Presentation</vt:lpstr>
      <vt:lpstr>مقدمه</vt:lpstr>
      <vt:lpstr>PowerPoint Presentation</vt:lpstr>
      <vt:lpstr>PowerPoint Presentation</vt:lpstr>
      <vt:lpstr>تعاریف و کلیات</vt:lpstr>
      <vt:lpstr>PowerPoint Presentation</vt:lpstr>
      <vt:lpstr>PowerPoint Presentation</vt:lpstr>
      <vt:lpstr>PowerPoint Presentation</vt:lpstr>
      <vt:lpstr>ضرورت مهندسی فرهنگی</vt:lpstr>
      <vt:lpstr>PowerPoint Presentation</vt:lpstr>
      <vt:lpstr>PowerPoint Presentation</vt:lpstr>
      <vt:lpstr> صنایع اثرگذار در مهندسی فرهنگی سازمان</vt:lpstr>
      <vt:lpstr>PowerPoint Presentation</vt:lpstr>
      <vt:lpstr>PowerPoint Presentation</vt:lpstr>
      <vt:lpstr>PowerPoint Presentation</vt:lpstr>
      <vt:lpstr>PowerPoint Presentation</vt:lpstr>
      <vt:lpstr>حوزه های آسیب شناسی فرهنگی سازمان   </vt:lpstr>
      <vt:lpstr>PowerPoint Presentation</vt:lpstr>
      <vt:lpstr>PowerPoint Presentation</vt:lpstr>
      <vt:lpstr>آسيبهاي اداري و اجرايي</vt:lpstr>
      <vt:lpstr>کاستيهاي نظام برنامه‌ريزي</vt:lpstr>
      <vt:lpstr>كاستيهاي نظام نظارت و ارزيابي</vt:lpstr>
      <vt:lpstr>PowerPoint Presentation</vt:lpstr>
      <vt:lpstr>PowerPoint Presentation</vt:lpstr>
      <vt:lpstr>اسناد بالادستی و حوزههای موثر  بر فرهنگ عمومی جامعه</vt:lpstr>
      <vt:lpstr>PowerPoint Presentation</vt:lpstr>
      <vt:lpstr>سند چشم انداز 1404</vt:lpstr>
      <vt:lpstr>  احکام پیشنهادی سازمان تامین اجتماعی برای برنامه ششم (اولیه)</vt:lpstr>
      <vt:lpstr>در بیانیه ماموریت سازمان </vt:lpstr>
      <vt:lpstr>همچنین در تجزيه و تحليل راهبردی سه گانه سازمانswot :    ارزيابي عوامل محيطي ( فرصتها و تهديدها )            ارزيابي عوامل دروني سازمان ( قوتها و ضعفها )    ارزیابی موقعیت و اقدام راهبردی  </vt:lpstr>
      <vt:lpstr>مصوب دبیرخانه شورایعالی برنامه ریزی راهبردی  </vt:lpstr>
      <vt:lpstr> خط مشی های نهایی معاونت امور فرهنگی واجتماعی </vt:lpstr>
      <vt:lpstr>PowerPoint Presentation</vt:lpstr>
      <vt:lpstr>عوامل مهم فرهنگی در توسعه سازمانی </vt:lpstr>
      <vt:lpstr>ده رویکرد راهبردی فرهنگی  همکاران سازمان در مواجهه با معضلات سازمانی</vt:lpstr>
      <vt:lpstr>نهايتاً با اجراي مهندسي فرهنگي بايد شاهد اتفاقات زير در حوزة فرهنگي سازمان باشيم</vt:lpstr>
      <vt:lpstr>PowerPoint Presentation</vt:lpstr>
      <vt:lpstr>به پشتوانه اندیشه و تمدن سازمانی  فردای بهتر برای سازمان تامین اجتماعی و فرزندانمان اراده کنیم  </vt:lpstr>
      <vt:lpstr>پایان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ACER</dc:creator>
  <cp:lastModifiedBy>Windows User</cp:lastModifiedBy>
  <cp:revision>167</cp:revision>
  <dcterms:created xsi:type="dcterms:W3CDTF">2014-04-05T07:08:38Z</dcterms:created>
  <dcterms:modified xsi:type="dcterms:W3CDTF">2018-05-23T12:48:20Z</dcterms:modified>
</cp:coreProperties>
</file>