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5" r:id="rId2"/>
    <p:sldId id="257" r:id="rId3"/>
    <p:sldId id="258" r:id="rId4"/>
    <p:sldId id="259" r:id="rId5"/>
    <p:sldId id="260" r:id="rId6"/>
    <p:sldId id="261" r:id="rId7"/>
    <p:sldId id="307" r:id="rId8"/>
    <p:sldId id="263" r:id="rId9"/>
    <p:sldId id="264" r:id="rId10"/>
    <p:sldId id="299" r:id="rId11"/>
    <p:sldId id="300" r:id="rId12"/>
    <p:sldId id="301" r:id="rId13"/>
    <p:sldId id="302" r:id="rId14"/>
    <p:sldId id="303" r:id="rId15"/>
    <p:sldId id="304" r:id="rId16"/>
    <p:sldId id="305" r:id="rId17"/>
    <p:sldId id="268" r:id="rId18"/>
    <p:sldId id="269" r:id="rId19"/>
    <p:sldId id="270" r:id="rId20"/>
    <p:sldId id="271" r:id="rId21"/>
    <p:sldId id="272" r:id="rId22"/>
    <p:sldId id="274" r:id="rId23"/>
    <p:sldId id="275" r:id="rId24"/>
    <p:sldId id="276" r:id="rId25"/>
    <p:sldId id="277" r:id="rId26"/>
    <p:sldId id="278" r:id="rId27"/>
    <p:sldId id="279" r:id="rId28"/>
    <p:sldId id="313" r:id="rId29"/>
    <p:sldId id="280" r:id="rId30"/>
    <p:sldId id="291" r:id="rId31"/>
    <p:sldId id="292" r:id="rId32"/>
    <p:sldId id="293" r:id="rId33"/>
    <p:sldId id="294" r:id="rId34"/>
    <p:sldId id="282" r:id="rId35"/>
    <p:sldId id="306" r:id="rId36"/>
    <p:sldId id="295" r:id="rId37"/>
    <p:sldId id="296" r:id="rId38"/>
    <p:sldId id="297" r:id="rId39"/>
    <p:sldId id="298" r:id="rId40"/>
    <p:sldId id="314" r:id="rId41"/>
    <p:sldId id="284" r:id="rId42"/>
    <p:sldId id="289" r:id="rId43"/>
    <p:sldId id="290" r:id="rId44"/>
    <p:sldId id="285" r:id="rId45"/>
    <p:sldId id="286" r:id="rId46"/>
    <p:sldId id="287" r:id="rId47"/>
    <p:sldId id="288" r:id="rId48"/>
    <p:sldId id="273" r:id="rId49"/>
    <p:sldId id="308" r:id="rId50"/>
    <p:sldId id="309" r:id="rId51"/>
    <p:sldId id="310" r:id="rId52"/>
    <p:sldId id="311" r:id="rId53"/>
    <p:sldId id="312"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1E99D5-16A0-420C-9E2C-C42728C2CCC3}"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1E99D5-16A0-420C-9E2C-C42728C2CCC3}"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1E99D5-16A0-420C-9E2C-C42728C2CCC3}"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1E99D5-16A0-420C-9E2C-C42728C2CCC3}"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1E99D5-16A0-420C-9E2C-C42728C2CCC3}" type="datetimeFigureOut">
              <a:rPr lang="en-US" smtClean="0"/>
              <a:pPr/>
              <a:t>5/12/2020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1E99D5-16A0-420C-9E2C-C42728C2CCC3}" type="datetimeFigureOut">
              <a:rPr lang="en-US" smtClean="0"/>
              <a:pPr/>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1E99D5-16A0-420C-9E2C-C42728C2CCC3}" type="datetimeFigureOut">
              <a:rPr lang="en-US" smtClean="0"/>
              <a:pPr/>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1E99D5-16A0-420C-9E2C-C42728C2CCC3}"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1E99D5-16A0-420C-9E2C-C42728C2CCC3}"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1E99D5-16A0-420C-9E2C-C42728C2CCC3}"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1E99D5-16A0-420C-9E2C-C42728C2CCC3}"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455965-DC56-43C3-AB08-69C9CA82EBA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1E99D5-16A0-420C-9E2C-C42728C2CCC3}" type="datetimeFigureOut">
              <a:rPr lang="en-US" smtClean="0"/>
              <a:pPr/>
              <a:t>5/12/2020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455965-DC56-43C3-AB08-69C9CA82EBA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ezeshk.us/wp-content/uploads/2011/09/678678678.jp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166596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buNone/>
            </a:pPr>
            <a:endParaRPr lang="en-US" sz="5400" dirty="0" smtClean="0"/>
          </a:p>
          <a:p>
            <a:pPr algn="r" rtl="1">
              <a:buNone/>
            </a:pPr>
            <a:r>
              <a:rPr lang="fa-IR" sz="5400" dirty="0" smtClean="0"/>
              <a:t>مواد زائد جامد</a:t>
            </a:r>
            <a:r>
              <a:rPr lang="en-US" sz="5400" dirty="0" smtClean="0"/>
              <a:t>Solid </a:t>
            </a:r>
            <a:r>
              <a:rPr lang="en-US" sz="5400" dirty="0" smtClean="0"/>
              <a:t>Waste</a:t>
            </a:r>
            <a:endParaRPr lang="fa-IR" altLang="fa-IR" sz="19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solidFill>
                  <a:schemeClr val="accent5">
                    <a:lumMod val="10000"/>
                  </a:schemeClr>
                </a:solidFill>
                <a:cs typeface="B Nazanin" pitchFamily="2" charset="-78"/>
              </a:rPr>
              <a:t>مواد زائد جامد</a:t>
            </a:r>
            <a:r>
              <a:rPr lang="en-US" dirty="0" smtClean="0">
                <a:solidFill>
                  <a:schemeClr val="accent5">
                    <a:lumMod val="10000"/>
                  </a:schemeClr>
                </a:solidFill>
                <a:cs typeface="B Nazanin" pitchFamily="2" charset="-78"/>
              </a:rPr>
              <a:t/>
            </a:r>
            <a:br>
              <a:rPr lang="en-US" dirty="0" smtClean="0">
                <a:solidFill>
                  <a:schemeClr val="accent5">
                    <a:lumMod val="10000"/>
                  </a:schemeClr>
                </a:solidFill>
                <a:cs typeface="B Nazanin" pitchFamily="2" charset="-78"/>
              </a:rPr>
            </a:br>
            <a:endParaRPr lang="en-US" dirty="0"/>
          </a:p>
        </p:txBody>
      </p:sp>
      <p:sp>
        <p:nvSpPr>
          <p:cNvPr id="3" name="Content Placeholder 2"/>
          <p:cNvSpPr>
            <a:spLocks noGrp="1"/>
          </p:cNvSpPr>
          <p:nvPr>
            <p:ph idx="1"/>
          </p:nvPr>
        </p:nvSpPr>
        <p:spPr/>
        <p:txBody>
          <a:bodyPr/>
          <a:lstStyle/>
          <a:p>
            <a:pPr algn="justLow" rtl="1">
              <a:buFont typeface="Wingdings" pitchFamily="2" charset="2"/>
              <a:buChar char="ü"/>
            </a:pPr>
            <a:r>
              <a:rPr lang="fa-IR" dirty="0" smtClean="0">
                <a:cs typeface="B Nazanin" pitchFamily="2" charset="-78"/>
              </a:rPr>
              <a:t>پسماند يا زباله به مواد جامد، مايع و گاز( غير از فاضلاب) گفته مي شود که بطور مستقيم يا غير مستقيم حاصل فعاليت انسان بوده و از نظر توليد کنــنده زايد تلقي مي گردد</a:t>
            </a:r>
            <a:endParaRPr lang="en-US" dirty="0" smtClean="0">
              <a:cs typeface="B Nazanin" pitchFamily="2" charset="-78"/>
            </a:endParaRPr>
          </a:p>
          <a:p>
            <a:pPr algn="just" rtl="1">
              <a:buFont typeface="Wingdings" pitchFamily="2" charset="2"/>
              <a:buChar char="ü"/>
              <a:defRPr/>
            </a:pPr>
            <a:r>
              <a:rPr lang="fa-IR" dirty="0" smtClean="0">
                <a:solidFill>
                  <a:schemeClr val="accent5">
                    <a:lumMod val="10000"/>
                  </a:schemeClr>
                </a:solidFill>
                <a:cs typeface="B Nazanin" pitchFamily="2" charset="-78"/>
              </a:rPr>
              <a:t>به </a:t>
            </a:r>
            <a:r>
              <a:rPr lang="fa-IR" dirty="0">
                <a:solidFill>
                  <a:schemeClr val="accent5">
                    <a:lumMod val="10000"/>
                  </a:schemeClr>
                </a:solidFill>
                <a:cs typeface="B Nazanin" pitchFamily="2" charset="-78"/>
              </a:rPr>
              <a:t>کلیه مواد زائد حاصل از فعالیت هاي روزمره انسان و حیوان که در حالت طبیعی به صورت جامد بوده و به علت بلا استفاده و یا ناخواسته بودن به دور انداخته می شوند مواد زائد جامد گویند. </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ترکیب پسماند</a:t>
            </a:r>
            <a:endParaRPr lang="en-US" dirty="0"/>
          </a:p>
        </p:txBody>
      </p:sp>
      <p:sp>
        <p:nvSpPr>
          <p:cNvPr id="3" name="Content Placeholder 2"/>
          <p:cNvSpPr>
            <a:spLocks noGrp="1"/>
          </p:cNvSpPr>
          <p:nvPr>
            <p:ph idx="1"/>
          </p:nvPr>
        </p:nvSpPr>
        <p:spPr/>
        <p:txBody>
          <a:bodyPr>
            <a:normAutofit/>
          </a:bodyPr>
          <a:lstStyle/>
          <a:p>
            <a:pPr algn="justLow" rtl="1">
              <a:lnSpc>
                <a:spcPct val="200000"/>
              </a:lnSpc>
              <a:buNone/>
            </a:pPr>
            <a:r>
              <a:rPr lang="ar-SA" dirty="0" smtClean="0"/>
              <a:t>برای </a:t>
            </a:r>
            <a:r>
              <a:rPr lang="ar-SA" dirty="0"/>
              <a:t>مدیریت و برنامه ریزی </a:t>
            </a:r>
            <a:r>
              <a:rPr lang="fa-IR" dirty="0" smtClean="0"/>
              <a:t>جهت</a:t>
            </a:r>
            <a:r>
              <a:rPr lang="ar-SA" dirty="0" smtClean="0"/>
              <a:t> </a:t>
            </a:r>
            <a:r>
              <a:rPr lang="ar-SA" dirty="0"/>
              <a:t>جمع آوری و دفع بهداشتی زباله بایستی از ترکیب آن آگاهی کامل داشته باشیم </a:t>
            </a:r>
            <a:r>
              <a:rPr lang="ar-SA" dirty="0" smtClean="0"/>
              <a:t>شناخت </a:t>
            </a:r>
            <a:r>
              <a:rPr lang="ar-SA" dirty="0"/>
              <a:t>ترکیب فیزیکی و شیمیایی زباله </a:t>
            </a:r>
            <a:r>
              <a:rPr lang="fa-IR" dirty="0" smtClean="0"/>
              <a:t>،</a:t>
            </a:r>
            <a:r>
              <a:rPr lang="ar-SA" dirty="0" smtClean="0"/>
              <a:t>مواد </a:t>
            </a:r>
            <a:r>
              <a:rPr lang="ar-SA" dirty="0"/>
              <a:t>تشکیل دهنده زباله را روشن می </a:t>
            </a:r>
            <a:r>
              <a:rPr lang="ar-SA" dirty="0" smtClean="0"/>
              <a:t>نماید</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ترکیب فیزیکی</a:t>
            </a:r>
            <a:endParaRPr lang="en-US" dirty="0"/>
          </a:p>
        </p:txBody>
      </p:sp>
      <p:sp>
        <p:nvSpPr>
          <p:cNvPr id="3" name="Content Placeholder 2"/>
          <p:cNvSpPr>
            <a:spLocks noGrp="1"/>
          </p:cNvSpPr>
          <p:nvPr>
            <p:ph idx="1"/>
          </p:nvPr>
        </p:nvSpPr>
        <p:spPr/>
        <p:txBody>
          <a:bodyPr/>
          <a:lstStyle/>
          <a:p>
            <a:pPr algn="r" rtl="1"/>
            <a:r>
              <a:rPr lang="ar-SA" dirty="0" smtClean="0"/>
              <a:t>رطوبت</a:t>
            </a:r>
            <a:endParaRPr lang="en-US" dirty="0" smtClean="0"/>
          </a:p>
          <a:p>
            <a:pPr algn="r" rtl="1"/>
            <a:r>
              <a:rPr lang="ar-SA" dirty="0" smtClean="0"/>
              <a:t>دانسیته زباله </a:t>
            </a:r>
            <a:endParaRPr lang="en-US" dirty="0" smtClean="0"/>
          </a:p>
          <a:p>
            <a:pPr algn="r" rtl="1"/>
            <a:r>
              <a:rPr lang="ar-SA" dirty="0" smtClean="0"/>
              <a:t>ابعاد</a:t>
            </a:r>
            <a:r>
              <a:rPr lang="fa-IR" dirty="0" smtClean="0"/>
              <a:t> </a:t>
            </a:r>
            <a:r>
              <a:rPr lang="ar-SA" dirty="0" smtClean="0"/>
              <a:t>ذرات</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r" rtl="1">
              <a:buNone/>
            </a:pPr>
            <a:r>
              <a:rPr lang="ar-SA" b="1" dirty="0">
                <a:cs typeface="B Nazanin" pitchFamily="2" charset="-78"/>
              </a:rPr>
              <a:t>مقدار رطوبت زباله : </a:t>
            </a:r>
            <a:endParaRPr lang="en-US" dirty="0">
              <a:cs typeface="B Nazanin" pitchFamily="2" charset="-78"/>
            </a:endParaRPr>
          </a:p>
          <a:p>
            <a:pPr algn="r" rtl="1">
              <a:buNone/>
            </a:pPr>
            <a:r>
              <a:rPr lang="ar-SA" dirty="0">
                <a:cs typeface="B Nazanin" pitchFamily="2" charset="-78"/>
              </a:rPr>
              <a:t>میزان رطوبت زباله معمولاً بصورت مقدار رطوبت موجود در واحد جرم خشک یا مرطوب بیان می شود . </a:t>
            </a:r>
            <a:endParaRPr lang="en-US" dirty="0">
              <a:cs typeface="B Nazanin" pitchFamily="2" charset="-78"/>
            </a:endParaRPr>
          </a:p>
          <a:p>
            <a:pPr algn="r" rtl="1">
              <a:buNone/>
            </a:pPr>
            <a:r>
              <a:rPr lang="ar-SA" b="1" dirty="0">
                <a:cs typeface="B Nazanin" pitchFamily="2" charset="-78"/>
              </a:rPr>
              <a:t>دانسیته زباله :</a:t>
            </a:r>
            <a:endParaRPr lang="en-US" dirty="0">
              <a:cs typeface="B Nazanin" pitchFamily="2" charset="-78"/>
            </a:endParaRPr>
          </a:p>
          <a:p>
            <a:pPr algn="r" rtl="1">
              <a:buNone/>
            </a:pPr>
            <a:r>
              <a:rPr lang="ar-SA" dirty="0">
                <a:cs typeface="B Nazanin" pitchFamily="2" charset="-78"/>
              </a:rPr>
              <a:t>دانسیته زباله عبارتست از جرم مخصوص زباله و مقادیر دانسیته زباله ها بستگی به موقعیت جغرافیائی – فصل سال و مدت زمان ذخیره نمودن زباله . </a:t>
            </a:r>
            <a:endParaRPr lang="en-US" dirty="0">
              <a:cs typeface="B Nazanin" pitchFamily="2" charset="-78"/>
            </a:endParaRPr>
          </a:p>
          <a:p>
            <a:pPr algn="r" rtl="1">
              <a:buNone/>
            </a:pPr>
            <a:r>
              <a:rPr lang="ar-SA" b="1" dirty="0">
                <a:cs typeface="B Nazanin" pitchFamily="2" charset="-78"/>
              </a:rPr>
              <a:t>آنالیز ابعاد ذرات زباله : </a:t>
            </a:r>
            <a:endParaRPr lang="en-US" dirty="0">
              <a:cs typeface="B Nazanin" pitchFamily="2" charset="-78"/>
            </a:endParaRPr>
          </a:p>
          <a:p>
            <a:pPr algn="r" rtl="1">
              <a:buNone/>
            </a:pPr>
            <a:r>
              <a:rPr lang="ar-SA" dirty="0">
                <a:cs typeface="B Nazanin" pitchFamily="2" charset="-78"/>
              </a:rPr>
              <a:t>اندازه ابعاد ذرات زباله بوسیله سرند های طبقه بندی شده تعیین می گردد و در 4 دسته قرار می گیرند : </a:t>
            </a:r>
            <a:endParaRPr lang="en-US" dirty="0">
              <a:cs typeface="B Nazanin" pitchFamily="2" charset="-78"/>
            </a:endParaRPr>
          </a:p>
          <a:p>
            <a:pPr algn="r" rtl="1">
              <a:buNone/>
            </a:pPr>
            <a:r>
              <a:rPr lang="ar-SA" dirty="0">
                <a:cs typeface="B Nazanin" pitchFamily="2" charset="-78"/>
              </a:rPr>
              <a:t>ذرات ریز </a:t>
            </a:r>
            <a:r>
              <a:rPr lang="fa-IR" dirty="0" smtClean="0">
                <a:cs typeface="B Nazanin" pitchFamily="2" charset="-78"/>
              </a:rPr>
              <a:t>8</a:t>
            </a:r>
            <a:r>
              <a:rPr lang="ar-SA" dirty="0" smtClean="0">
                <a:cs typeface="B Nazanin" pitchFamily="2" charset="-78"/>
              </a:rPr>
              <a:t> </a:t>
            </a:r>
            <a:r>
              <a:rPr lang="ar-SA" dirty="0">
                <a:cs typeface="B Nazanin" pitchFamily="2" charset="-78"/>
              </a:rPr>
              <a:t>– </a:t>
            </a:r>
            <a:r>
              <a:rPr lang="fa-IR" dirty="0" smtClean="0">
                <a:cs typeface="B Nazanin" pitchFamily="2" charset="-78"/>
              </a:rPr>
              <a:t>0</a:t>
            </a:r>
            <a:r>
              <a:rPr lang="ar-SA" dirty="0" smtClean="0">
                <a:cs typeface="B Nazanin" pitchFamily="2" charset="-78"/>
              </a:rPr>
              <a:t> </a:t>
            </a:r>
            <a:r>
              <a:rPr lang="ar-SA" dirty="0">
                <a:cs typeface="B Nazanin" pitchFamily="2" charset="-78"/>
              </a:rPr>
              <a:t>میلیمتر </a:t>
            </a:r>
            <a:endParaRPr lang="en-US" dirty="0">
              <a:cs typeface="B Nazanin" pitchFamily="2" charset="-78"/>
            </a:endParaRPr>
          </a:p>
          <a:p>
            <a:pPr algn="r" rtl="1">
              <a:buNone/>
            </a:pPr>
            <a:r>
              <a:rPr lang="ar-SA" dirty="0">
                <a:cs typeface="B Nazanin" pitchFamily="2" charset="-78"/>
              </a:rPr>
              <a:t>ذرات متوسط </a:t>
            </a:r>
            <a:r>
              <a:rPr lang="fa-IR" dirty="0" smtClean="0">
                <a:cs typeface="B Nazanin" pitchFamily="2" charset="-78"/>
              </a:rPr>
              <a:t>40</a:t>
            </a:r>
            <a:r>
              <a:rPr lang="ar-SA" dirty="0" smtClean="0">
                <a:cs typeface="B Nazanin" pitchFamily="2" charset="-78"/>
              </a:rPr>
              <a:t>- </a:t>
            </a:r>
            <a:r>
              <a:rPr lang="fa-IR" dirty="0" smtClean="0">
                <a:cs typeface="B Nazanin" pitchFamily="2" charset="-78"/>
              </a:rPr>
              <a:t>8</a:t>
            </a:r>
            <a:r>
              <a:rPr lang="ar-SA" dirty="0" smtClean="0">
                <a:cs typeface="B Nazanin" pitchFamily="2" charset="-78"/>
              </a:rPr>
              <a:t>میلیمتر </a:t>
            </a:r>
            <a:endParaRPr lang="en-US" dirty="0">
              <a:cs typeface="B Nazanin" pitchFamily="2" charset="-78"/>
            </a:endParaRPr>
          </a:p>
          <a:p>
            <a:pPr algn="r" rtl="1">
              <a:buNone/>
            </a:pPr>
            <a:r>
              <a:rPr lang="ar-SA" dirty="0">
                <a:cs typeface="B Nazanin" pitchFamily="2" charset="-78"/>
              </a:rPr>
              <a:t>ذرات بزرگ </a:t>
            </a:r>
            <a:r>
              <a:rPr lang="fa-IR" dirty="0" smtClean="0">
                <a:cs typeface="B Nazanin" pitchFamily="2" charset="-78"/>
              </a:rPr>
              <a:t>120</a:t>
            </a:r>
            <a:r>
              <a:rPr lang="ar-SA" dirty="0" smtClean="0">
                <a:cs typeface="B Nazanin" pitchFamily="2" charset="-78"/>
              </a:rPr>
              <a:t>- </a:t>
            </a:r>
            <a:r>
              <a:rPr lang="fa-IR" dirty="0" smtClean="0">
                <a:cs typeface="B Nazanin" pitchFamily="2" charset="-78"/>
              </a:rPr>
              <a:t>40</a:t>
            </a:r>
            <a:r>
              <a:rPr lang="ar-SA" dirty="0" smtClean="0">
                <a:cs typeface="B Nazanin" pitchFamily="2" charset="-78"/>
              </a:rPr>
              <a:t>میلیمتر </a:t>
            </a:r>
            <a:endParaRPr lang="en-US" dirty="0">
              <a:cs typeface="B Nazanin" pitchFamily="2" charset="-78"/>
            </a:endParaRPr>
          </a:p>
          <a:p>
            <a:pPr algn="r" rtl="1">
              <a:buNone/>
            </a:pPr>
            <a:r>
              <a:rPr lang="ar-SA" dirty="0">
                <a:cs typeface="B Nazanin" pitchFamily="2" charset="-78"/>
              </a:rPr>
              <a:t>پسماندهای الک ( سرریز ) عموماً بیش از 120میلیمتر </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Tree>
    <p:extLst>
      <p:ext uri="{BB962C8B-B14F-4D97-AF65-F5344CB8AC3E}">
        <p14:creationId xmlns:p14="http://schemas.microsoft.com/office/powerpoint/2010/main" val="31144897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sz="3200" dirty="0" smtClean="0"/>
              <a:t>اثرات آلودگی های ناشی از دفع غیر بهداشتی زباله </a:t>
            </a:r>
            <a:r>
              <a:rPr lang="en-US" sz="3200" dirty="0" smtClean="0"/>
              <a:t/>
            </a:r>
            <a:br>
              <a:rPr lang="en-US" sz="3200" dirty="0" smtClean="0"/>
            </a:br>
            <a:endParaRPr lang="en-US" sz="3200" dirty="0"/>
          </a:p>
        </p:txBody>
      </p:sp>
      <p:sp>
        <p:nvSpPr>
          <p:cNvPr id="3" name="Content Placeholder 2"/>
          <p:cNvSpPr>
            <a:spLocks noGrp="1"/>
          </p:cNvSpPr>
          <p:nvPr>
            <p:ph idx="1"/>
          </p:nvPr>
        </p:nvSpPr>
        <p:spPr/>
        <p:txBody>
          <a:bodyPr>
            <a:normAutofit fontScale="55000" lnSpcReduction="20000"/>
          </a:bodyPr>
          <a:lstStyle/>
          <a:p>
            <a:pPr algn="justLow" rtl="1">
              <a:buNone/>
            </a:pPr>
            <a:r>
              <a:rPr lang="ar-SA" dirty="0" smtClean="0"/>
              <a:t>بر مبنای اصول بهداشتی و بهسازی زیست محیطی بایستی زباله </a:t>
            </a:r>
            <a:r>
              <a:rPr lang="ar-SA" dirty="0"/>
              <a:t>ها که منشاء انواع آلودگی هستند در اسرع وقت دفع گردند چرا که در غیر اینصورت انتشار و انتقال بیماری – ایجاد بو و چشم اندازهای بد و نشت شیرابه زباله ها باعث آلودگی شدید محیط زیست می گردد . </a:t>
            </a:r>
            <a:endParaRPr lang="en-US" dirty="0"/>
          </a:p>
          <a:p>
            <a:pPr algn="justLow" rtl="1">
              <a:buNone/>
            </a:pPr>
            <a:r>
              <a:rPr lang="ar-SA" dirty="0"/>
              <a:t>بیماریهایی همچون کزاز – حصبه و شبه حصبه – انگلهای روده ای – اسهالهای خونی – فلج اطفال – سالک پوستی و احشائی و … از جمله بیماریهایی هستند که از طریق آلودگی ناشی از مواد زائد جامد در آب ، هوا و خاک حاصل می شوند . </a:t>
            </a:r>
            <a:endParaRPr lang="en-US" dirty="0"/>
          </a:p>
          <a:p>
            <a:pPr algn="justLow" rtl="1">
              <a:buNone/>
            </a:pPr>
            <a:r>
              <a:rPr lang="ar-SA" b="1" dirty="0"/>
              <a:t>سیاه زخم </a:t>
            </a:r>
            <a:r>
              <a:rPr lang="en-US" b="1" dirty="0" err="1"/>
              <a:t>Anthrocis</a:t>
            </a:r>
            <a:r>
              <a:rPr lang="ar-SA" b="1" dirty="0"/>
              <a:t> :</a:t>
            </a:r>
            <a:endParaRPr lang="en-US" dirty="0"/>
          </a:p>
          <a:p>
            <a:pPr algn="justLow" rtl="1">
              <a:buNone/>
            </a:pPr>
            <a:r>
              <a:rPr lang="ar-SA" dirty="0"/>
              <a:t>بیماری که توسط مواد غذائی و علوفه آلوده در دامها بروز نموده و به انسان سرایت می کند . ابتلای انسان به این بیماری از راه خراش پوستی است که توسط حشرات ایجاد می گردد . </a:t>
            </a:r>
            <a:endParaRPr lang="en-US" dirty="0"/>
          </a:p>
          <a:p>
            <a:pPr algn="justLow" rtl="1">
              <a:buNone/>
            </a:pPr>
            <a:r>
              <a:rPr lang="ar-SA" b="1" dirty="0"/>
              <a:t>بروسلوز </a:t>
            </a:r>
            <a:r>
              <a:rPr lang="en-US" b="1" dirty="0"/>
              <a:t>Brucellosis</a:t>
            </a:r>
            <a:r>
              <a:rPr lang="ar-SA" b="1" dirty="0"/>
              <a:t>: </a:t>
            </a:r>
            <a:endParaRPr lang="en-US" dirty="0"/>
          </a:p>
          <a:p>
            <a:pPr algn="justLow" rtl="1">
              <a:buNone/>
            </a:pPr>
            <a:r>
              <a:rPr lang="ar-SA" dirty="0"/>
              <a:t>بیماری عفونی است که در انسان بشکل تب مالت در دامها بصورت سقط جنین ظاهر می شود و از راه دستگاه گوارش و به وسیله علوفه آلوده به زباله به حیوان سرایت می نماید . کارکنان کشتارگاهها و فروشگاههای گوشت و دامداریها بیشتر در معرض این بیماری قرار می گیرند . </a:t>
            </a:r>
            <a:endParaRPr lang="en-US" dirty="0"/>
          </a:p>
          <a:p>
            <a:pPr algn="justLow" rtl="1">
              <a:buNone/>
            </a:pPr>
            <a:r>
              <a:rPr lang="ar-SA" b="1" dirty="0"/>
              <a:t>کیست هیداتیک </a:t>
            </a:r>
            <a:r>
              <a:rPr lang="en-US" b="1" dirty="0" err="1"/>
              <a:t>Hydatidosis</a:t>
            </a:r>
            <a:r>
              <a:rPr lang="ar-SA" b="1" dirty="0"/>
              <a:t>: </a:t>
            </a:r>
            <a:endParaRPr lang="en-US" dirty="0"/>
          </a:p>
          <a:p>
            <a:pPr algn="justLow" rtl="1">
              <a:buNone/>
            </a:pPr>
            <a:r>
              <a:rPr lang="ar-SA" dirty="0"/>
              <a:t>نوعی بیماری انگلی شایع در ایران است که ارتباط مستقیم با مدفوع سگ و رشد لارو اکی نوکوکوس گرانولوزوس ( </a:t>
            </a:r>
            <a:r>
              <a:rPr lang="en-US" dirty="0" err="1"/>
              <a:t>Echinococus</a:t>
            </a:r>
            <a:r>
              <a:rPr lang="en-US" dirty="0"/>
              <a:t> </a:t>
            </a:r>
            <a:r>
              <a:rPr lang="en-US" dirty="0" err="1"/>
              <a:t>granolossus</a:t>
            </a:r>
            <a:r>
              <a:rPr lang="ar-SA" dirty="0"/>
              <a:t> در یکی از اعضای بدن انسان به وجود می آید . سگهای ولگرد و زباله خوار از طریق دفع مدفوع موجب انتشار انگل می شوند . </a:t>
            </a:r>
            <a:endParaRPr lang="en-US" dirty="0"/>
          </a:p>
          <a:p>
            <a:pPr algn="r" rtl="1">
              <a:buNone/>
            </a:pPr>
            <a:endParaRPr lang="en-US" dirty="0"/>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77500" lnSpcReduction="20000"/>
          </a:bodyPr>
          <a:lstStyle/>
          <a:p>
            <a:pPr algn="justLow" rtl="1">
              <a:buNone/>
            </a:pPr>
            <a:r>
              <a:rPr lang="ar-SA" b="1" dirty="0"/>
              <a:t>بیماریهایی که از طریق جوندگان انتقال می یابند </a:t>
            </a:r>
            <a:r>
              <a:rPr lang="ar-SA" dirty="0"/>
              <a:t>:</a:t>
            </a:r>
            <a:endParaRPr lang="en-US" dirty="0"/>
          </a:p>
          <a:p>
            <a:pPr algn="justLow" rtl="1">
              <a:buNone/>
            </a:pPr>
            <a:r>
              <a:rPr lang="ar-SA" dirty="0"/>
              <a:t>موشها </a:t>
            </a:r>
            <a:r>
              <a:rPr lang="ar-SA" dirty="0" smtClean="0"/>
              <a:t>از </a:t>
            </a:r>
            <a:r>
              <a:rPr lang="ar-SA" dirty="0"/>
              <a:t>طریق مدفوع – ادرار و گزش موجب انتشار آلودگی می شوند . بیماریهای کریومننژیت – سالمونلا – تریشینوز و هاری بیماریهای انگلی مثل آمیبیاز و … از طریق موش منتقل می شوند . </a:t>
            </a:r>
            <a:endParaRPr lang="en-US" dirty="0"/>
          </a:p>
          <a:p>
            <a:pPr algn="justLow" rtl="1">
              <a:buNone/>
            </a:pPr>
            <a:r>
              <a:rPr lang="ar-SA" dirty="0"/>
              <a:t>سه نوع موش منتقل کنند بیماریها عبارتند از </a:t>
            </a:r>
            <a:r>
              <a:rPr lang="ar-SA" dirty="0" smtClean="0"/>
              <a:t>:</a:t>
            </a:r>
            <a:endParaRPr lang="fa-IR" dirty="0" smtClean="0"/>
          </a:p>
          <a:p>
            <a:pPr algn="justLow" rtl="1">
              <a:buNone/>
            </a:pPr>
            <a:r>
              <a:rPr lang="ar-SA" dirty="0" smtClean="0"/>
              <a:t> </a:t>
            </a:r>
            <a:r>
              <a:rPr lang="ar-SA" dirty="0"/>
              <a:t>1- موش خانگی 2- راتوس نروژیکوس 3- راتوس راتوس که از زباله های شهری تغذیه می کنند و شرایط برای راتوس نروژیکوس از بقیه مهیا تر است . </a:t>
            </a:r>
            <a:endParaRPr lang="en-US" dirty="0"/>
          </a:p>
          <a:p>
            <a:pPr algn="justLow" rtl="1">
              <a:buNone/>
            </a:pPr>
            <a:r>
              <a:rPr lang="ar-SA" b="1" dirty="0"/>
              <a:t>بیماریهای ناشی از </a:t>
            </a:r>
            <a:r>
              <a:rPr lang="fa-IR" b="1" dirty="0" smtClean="0"/>
              <a:t>آل</a:t>
            </a:r>
            <a:r>
              <a:rPr lang="ar-SA" b="1" dirty="0" smtClean="0"/>
              <a:t>ودگی </a:t>
            </a:r>
            <a:r>
              <a:rPr lang="fa-IR" b="1" dirty="0" smtClean="0"/>
              <a:t>آ</a:t>
            </a:r>
            <a:r>
              <a:rPr lang="ar-SA" b="1" dirty="0" smtClean="0"/>
              <a:t>ب </a:t>
            </a:r>
            <a:r>
              <a:rPr lang="ar-SA" b="1" dirty="0"/>
              <a:t>به لحاظ وجود فلزات سنگین </a:t>
            </a:r>
            <a:r>
              <a:rPr lang="ar-SA" dirty="0"/>
              <a:t>– ترکیبات </a:t>
            </a:r>
            <a:r>
              <a:rPr lang="ar-SA" dirty="0" smtClean="0"/>
              <a:t> </a:t>
            </a:r>
            <a:r>
              <a:rPr lang="ar-SA" dirty="0"/>
              <a:t>کادمیوم – نیتراتها – رادیو اکتیو و غیره هستند . </a:t>
            </a:r>
            <a:endParaRPr lang="en-US" dirty="0"/>
          </a:p>
          <a:p>
            <a:pPr algn="justLow" rtl="1">
              <a:buNone/>
            </a:pPr>
            <a:r>
              <a:rPr lang="ar-SA" b="1" dirty="0"/>
              <a:t>بیماریهای ناشی از </a:t>
            </a:r>
            <a:r>
              <a:rPr lang="fa-IR" b="1" smtClean="0"/>
              <a:t>آ</a:t>
            </a:r>
            <a:r>
              <a:rPr lang="ar-SA" b="1" smtClean="0"/>
              <a:t>لودگی </a:t>
            </a:r>
            <a:r>
              <a:rPr lang="ar-SA" b="1" dirty="0"/>
              <a:t>خاک : </a:t>
            </a:r>
            <a:endParaRPr lang="en-US" b="1" dirty="0"/>
          </a:p>
          <a:p>
            <a:pPr algn="justLow" rtl="1">
              <a:buNone/>
            </a:pPr>
            <a:r>
              <a:rPr lang="ar-SA" dirty="0"/>
              <a:t>آلودگی خاک اثر مستقیمی روی آلودگی آب دارد و می تواند در انتشار انواع و اقسام باکتریها – ویروسها و انگلها موثر واقع شود . </a:t>
            </a:r>
            <a:endParaRPr lang="en-US" dirty="0"/>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cs typeface="2  Titr" pitchFamily="2" charset="-78"/>
              </a:rPr>
              <a:t>پسماند ها به پنج گروه تقسيم مي شوند</a:t>
            </a:r>
            <a:r>
              <a:rPr lang="en-US" dirty="0" smtClean="0">
                <a:cs typeface="2  Titr" pitchFamily="2" charset="-78"/>
              </a:rPr>
              <a:t/>
            </a:r>
            <a:br>
              <a:rPr lang="en-US" dirty="0" smtClean="0">
                <a:cs typeface="2  Titr" pitchFamily="2" charset="-78"/>
              </a:rPr>
            </a:br>
            <a:endParaRPr lang="en-US" dirty="0"/>
          </a:p>
        </p:txBody>
      </p:sp>
      <p:sp>
        <p:nvSpPr>
          <p:cNvPr id="3" name="Content Placeholder 2"/>
          <p:cNvSpPr>
            <a:spLocks noGrp="1"/>
          </p:cNvSpPr>
          <p:nvPr>
            <p:ph idx="1"/>
          </p:nvPr>
        </p:nvSpPr>
        <p:spPr/>
        <p:txBody>
          <a:bodyPr>
            <a:normAutofit fontScale="70000" lnSpcReduction="20000"/>
          </a:bodyPr>
          <a:lstStyle/>
          <a:p>
            <a:pPr algn="just" rtl="1">
              <a:buNone/>
            </a:pPr>
            <a:r>
              <a:rPr lang="fa-IR" b="1" dirty="0" smtClean="0">
                <a:cs typeface="B Nazanin" pitchFamily="2" charset="-78"/>
              </a:rPr>
              <a:t>۱</a:t>
            </a:r>
            <a:r>
              <a:rPr lang="en-US" b="1" dirty="0" smtClean="0">
                <a:cs typeface="B Nazanin" pitchFamily="2" charset="-78"/>
              </a:rPr>
              <a:t>- </a:t>
            </a:r>
            <a:r>
              <a:rPr lang="fa-IR" b="1" dirty="0" smtClean="0">
                <a:cs typeface="B Nazanin" pitchFamily="2" charset="-78"/>
              </a:rPr>
              <a:t>پسماندهاي عادي: </a:t>
            </a:r>
            <a:r>
              <a:rPr lang="fa-IR" dirty="0" smtClean="0">
                <a:cs typeface="B Nazanin" pitchFamily="2" charset="-78"/>
              </a:rPr>
              <a:t>به پسماندهايي گفته مي شود که به صورت معمول از فعاليت هاي روزمره انسان ها در شهرها، روستاها و خارج از آْنها توليد مي شود. از قبيل زباله هاي خانگي و نخاله هاي ساختماني</a:t>
            </a:r>
            <a:r>
              <a:rPr lang="en-US" dirty="0" smtClean="0">
                <a:cs typeface="B Nazanin" pitchFamily="2" charset="-78"/>
              </a:rPr>
              <a:t>.</a:t>
            </a:r>
          </a:p>
          <a:p>
            <a:pPr algn="just" rtl="1">
              <a:buNone/>
            </a:pPr>
            <a:r>
              <a:rPr lang="fa-IR" dirty="0" smtClean="0">
                <a:cs typeface="B Nazanin" pitchFamily="2" charset="-78"/>
              </a:rPr>
              <a:t>۲</a:t>
            </a:r>
            <a:r>
              <a:rPr lang="en-US" dirty="0" smtClean="0">
                <a:cs typeface="B Nazanin" pitchFamily="2" charset="-78"/>
              </a:rPr>
              <a:t>- </a:t>
            </a:r>
            <a:r>
              <a:rPr lang="fa-IR" dirty="0" smtClean="0">
                <a:cs typeface="B Nazanin" pitchFamily="2" charset="-78"/>
              </a:rPr>
              <a:t>پسماندهاي پزشکي : به کليه پسماندهاي عفوني و زيان آور ناشي از بيمارستانها، مراکز بهداشتي، درماني، آزمايشگاههاي تخصصي طبي و ساير مراکز مشابه گفته مي شود</a:t>
            </a:r>
            <a:r>
              <a:rPr lang="en-US" dirty="0" smtClean="0">
                <a:cs typeface="B Nazanin" pitchFamily="2" charset="-78"/>
              </a:rPr>
              <a:t>.</a:t>
            </a:r>
          </a:p>
          <a:p>
            <a:pPr algn="just" rtl="1">
              <a:buNone/>
            </a:pPr>
            <a:r>
              <a:rPr lang="fa-IR" dirty="0" smtClean="0">
                <a:cs typeface="B Nazanin" pitchFamily="2" charset="-78"/>
              </a:rPr>
              <a:t>۳</a:t>
            </a:r>
            <a:r>
              <a:rPr lang="en-US" dirty="0" smtClean="0">
                <a:cs typeface="B Nazanin" pitchFamily="2" charset="-78"/>
              </a:rPr>
              <a:t>- </a:t>
            </a:r>
            <a:r>
              <a:rPr lang="fa-IR" dirty="0" smtClean="0">
                <a:cs typeface="B Nazanin" pitchFamily="2" charset="-78"/>
              </a:rPr>
              <a:t>پسماندهاي ويژه: به کليه پسماندهايي گفته مي شود که به دليل بالا بودن حداقل يکي از خواص خطرناک از قبيل سمي بودن، بيماري زايي، قابليت انفجار يا اشتعال، خورندگي و مشابه آن به مراقبت ويژه نياز داشته باشد</a:t>
            </a:r>
            <a:r>
              <a:rPr lang="en-US" dirty="0" smtClean="0">
                <a:cs typeface="B Nazanin" pitchFamily="2" charset="-78"/>
              </a:rPr>
              <a:t>.</a:t>
            </a:r>
          </a:p>
          <a:p>
            <a:pPr algn="just" rtl="1">
              <a:buNone/>
            </a:pPr>
            <a:r>
              <a:rPr lang="fa-IR" dirty="0" smtClean="0">
                <a:cs typeface="B Nazanin" pitchFamily="2" charset="-78"/>
              </a:rPr>
              <a:t>۴</a:t>
            </a:r>
            <a:r>
              <a:rPr lang="en-US" dirty="0" smtClean="0">
                <a:cs typeface="B Nazanin" pitchFamily="2" charset="-78"/>
              </a:rPr>
              <a:t>- </a:t>
            </a:r>
            <a:r>
              <a:rPr lang="fa-IR" dirty="0" smtClean="0">
                <a:cs typeface="B Nazanin" pitchFamily="2" charset="-78"/>
              </a:rPr>
              <a:t>پسماندهاي کشاورزي: به پسماندهاي ناشي از فعاليت هاي توليدي در بخش کشاورزي گفته مي شود از قبيل فضولات، لاشه حيوانات، محصولات کشاورزي فاسد يا غير قابل مصرف</a:t>
            </a:r>
            <a:r>
              <a:rPr lang="en-US" dirty="0" smtClean="0">
                <a:cs typeface="B Nazanin" pitchFamily="2" charset="-78"/>
              </a:rPr>
              <a:t>.</a:t>
            </a:r>
          </a:p>
          <a:p>
            <a:pPr algn="just" rtl="1">
              <a:buNone/>
            </a:pPr>
            <a:r>
              <a:rPr lang="fa-IR" dirty="0" smtClean="0">
                <a:cs typeface="B Nazanin" pitchFamily="2" charset="-78"/>
              </a:rPr>
              <a:t>۵</a:t>
            </a:r>
            <a:r>
              <a:rPr lang="en-US" dirty="0" smtClean="0">
                <a:cs typeface="B Nazanin" pitchFamily="2" charset="-78"/>
              </a:rPr>
              <a:t>- </a:t>
            </a:r>
            <a:r>
              <a:rPr lang="fa-IR" dirty="0" smtClean="0">
                <a:cs typeface="B Nazanin" pitchFamily="2" charset="-78"/>
              </a:rPr>
              <a:t>پسماندهاي صنعتي: به کليه پسماندهاي ناشي از فعاليت هاي صنعتي و معدني، پسماندهاي پالايشگاهي، صنايع گاز، نفت و پتروشيمي و نيروگاهي و امثال آن گفته مي شود از قبيل براده ها، سرريزها و لجن هاي صنعتي</a:t>
            </a:r>
            <a:r>
              <a:rPr lang="en-US" dirty="0" smtClean="0">
                <a:cs typeface="B Nazanin" pitchFamily="2" charset="-78"/>
              </a:rPr>
              <a:t>.</a:t>
            </a:r>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2  Titr" pitchFamily="2" charset="-78"/>
              </a:rPr>
              <a:t>زباله هاي شهري</a:t>
            </a:r>
            <a:endParaRPr lang="en-US" dirty="0"/>
          </a:p>
        </p:txBody>
      </p:sp>
      <p:sp>
        <p:nvSpPr>
          <p:cNvPr id="3" name="Content Placeholder 2"/>
          <p:cNvSpPr>
            <a:spLocks noGrp="1"/>
          </p:cNvSpPr>
          <p:nvPr>
            <p:ph idx="1"/>
          </p:nvPr>
        </p:nvSpPr>
        <p:spPr/>
        <p:txBody>
          <a:bodyPr>
            <a:normAutofit/>
          </a:bodyPr>
          <a:lstStyle/>
          <a:p>
            <a:pPr algn="just" rtl="1"/>
            <a:r>
              <a:rPr lang="fa-IR" dirty="0" smtClean="0">
                <a:cs typeface="2  Mitra" pitchFamily="2" charset="-78"/>
              </a:rPr>
              <a:t>زايدات غذايي به قسمت فسادپذير زباله که معمولاً از زايدات گياهي، تهيه و طبخ و يا انبار کردن مواد غذايي به دست مي‌آيد، اطلاق مي‌شود. کمّيت پس مانده هاي غذايي در طول سال متغير بوده و در ماه هاي تابستان، که مصرف ميوه و سبزي بيشتر است، به حداکثر مي‌رسد. پس مانده هاي غذايي مهم‌ترين قسمت زباله است، چرا که از يک سو به دليل تخمير و فساد سريع، بوهاي نامطبوع توليد کرده و محل مناسبي براي رشد و تکثير مگس و ساير حشرات و جوندگان است و از سوي ديگر به دليل قابليت تهيه کود از آن (کمپوست) حائز اهميت است. قابل ذکر است که ميزان پس مانده هاي فسادپذير در زباله هاي شهري ايران بين ۳۵ تا ۷۶ درصد گزارش شده است</a:t>
            </a:r>
            <a:r>
              <a:rPr lang="en-US" dirty="0" smtClean="0">
                <a:cs typeface="2  Mitra" pitchFamily="2" charset="-78"/>
              </a:rPr>
              <a:t>.</a:t>
            </a:r>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rtl="1"/>
            <a:r>
              <a:rPr lang="fa-IR" dirty="0" smtClean="0"/>
              <a:t>آشغال به قسمت فساد ناپذير زباله به جز خاکستر گفته مي‌شود. آشغال در زباله معمولاً شامل کاغذ، پلاستيک ، قطعات فلزي، شيشه ، چوب و موادي از اين قبيل مي‌شود</a:t>
            </a:r>
            <a:r>
              <a:rPr lang="en-US" dirty="0" smtClean="0"/>
              <a:t>. </a:t>
            </a:r>
            <a:r>
              <a:rPr lang="fa-IR" dirty="0" smtClean="0"/>
              <a:t>آشغال را مي‌توان به دو بخش قابل اشتعال و غيرقابل اشتعال تقسيم کرد</a:t>
            </a:r>
            <a:r>
              <a:rPr lang="en-US" dirty="0" smtClean="0"/>
              <a:t>.</a:t>
            </a:r>
          </a:p>
          <a:p>
            <a:pPr algn="just" rtl="1"/>
            <a:r>
              <a:rPr lang="fa-IR" dirty="0" smtClean="0"/>
              <a:t>خاکستر باقيمانده حاصل از سوزاندن زغال ، چوب و ديگر مواد سوختني که براي مقاصد صنعتي ، پخت و پز و يا گرم کردن منازل بکار مي‌رود گفته مي‌شود</a:t>
            </a:r>
            <a:r>
              <a:rPr lang="en-US" dirty="0" smtClean="0"/>
              <a:t>.</a:t>
            </a:r>
          </a:p>
          <a:p>
            <a:pPr algn="just" rtl="1"/>
            <a:r>
              <a:rPr lang="en-US" dirty="0" smtClean="0"/>
              <a:t>  </a:t>
            </a:r>
            <a:r>
              <a:rPr lang="fa-IR" dirty="0" smtClean="0"/>
              <a:t>زايدات ناشي از تخريب و ساختمان سازي به زايدات حاصل از تخريب ساختمان، تعمير اماکن مسکوني ، تجاري ، صنعتي، و يا ساير فعاليت‌هاي ساختمان سازي اطلاق مي‌شود</a:t>
            </a:r>
            <a:endParaRPr lang="en-US" dirty="0" smtClean="0"/>
          </a:p>
          <a:p>
            <a:pPr algn="just" rtl="1"/>
            <a:r>
              <a:rPr lang="fa-IR" dirty="0" smtClean="0"/>
              <a:t>زايدات ويژه اين قسمت از زباله ها شامل مواد حاصل از جاروب کردن خيابان‌ها و معابر، برگ درختان، اجساد حيوانات مرده و موادي که از وسايل نقليه به جاي مانده است مي‌شود</a:t>
            </a:r>
            <a:r>
              <a:rPr lang="en-US" dirty="0" smtClean="0"/>
              <a:t>.</a:t>
            </a:r>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http://www.pezeshk.us/wp-content/uploads/2011/09/678678678.jpg">
            <a:hlinkClick r:id="rId2"/>
          </p:cNvPr>
          <p:cNvPicPr>
            <a:picLocks noGrp="1"/>
          </p:cNvPicPr>
          <p:nvPr>
            <p:ph idx="1"/>
          </p:nvPr>
        </p:nvPicPr>
        <p:blipFill>
          <a:blip r:embed="rId3" cstate="print"/>
          <a:srcRect/>
          <a:stretch>
            <a:fillRect/>
          </a:stretch>
        </p:blipFill>
        <p:spPr bwMode="auto">
          <a:xfrm>
            <a:off x="762000" y="1676400"/>
            <a:ext cx="7467600" cy="472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2  Titr" pitchFamily="2" charset="-78"/>
              </a:rPr>
              <a:t>زباله هاي صنعتي</a:t>
            </a:r>
            <a:endParaRPr lang="en-US" dirty="0"/>
          </a:p>
        </p:txBody>
      </p:sp>
      <p:sp>
        <p:nvSpPr>
          <p:cNvPr id="3" name="Content Placeholder 2"/>
          <p:cNvSpPr>
            <a:spLocks noGrp="1"/>
          </p:cNvSpPr>
          <p:nvPr>
            <p:ph idx="1"/>
          </p:nvPr>
        </p:nvSpPr>
        <p:spPr/>
        <p:txBody>
          <a:bodyPr/>
          <a:lstStyle/>
          <a:p>
            <a:pPr algn="justLow" rtl="1"/>
            <a:r>
              <a:rPr lang="fa-IR" dirty="0" smtClean="0">
                <a:cs typeface="2  Mitra" pitchFamily="2" charset="-78"/>
              </a:rPr>
              <a:t>زباله هاي صنعتي، مواد زايد ناشي از فعاليت‌هاي صنعتي هستند ومعمولاً شامل فلزات، مواد پلاستيکي، مواد شيميايي و بالاخره زباله هاي ويژه و زباله هاي خطرناک هستند. که عمل جمع آوري، حمل و نقل و دفع آن‌ها ضوابط خاص و مقررات ويژه اي را به خود اختصاص داده است</a:t>
            </a:r>
            <a:r>
              <a:rPr lang="en-US" dirty="0" smtClean="0">
                <a:cs typeface="2  Mitra" pitchFamily="2" charset="-78"/>
              </a:rPr>
              <a:t>.</a:t>
            </a:r>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2  Titr" pitchFamily="2" charset="-78"/>
              </a:rPr>
              <a:t>زباله هاي خطرناک</a:t>
            </a:r>
            <a:endParaRPr lang="en-US" dirty="0"/>
          </a:p>
        </p:txBody>
      </p:sp>
      <p:sp>
        <p:nvSpPr>
          <p:cNvPr id="3" name="Content Placeholder 2"/>
          <p:cNvSpPr>
            <a:spLocks noGrp="1"/>
          </p:cNvSpPr>
          <p:nvPr>
            <p:ph idx="1"/>
          </p:nvPr>
        </p:nvSpPr>
        <p:spPr/>
        <p:txBody>
          <a:bodyPr>
            <a:normAutofit fontScale="77500" lnSpcReduction="20000"/>
          </a:bodyPr>
          <a:lstStyle/>
          <a:p>
            <a:pPr algn="just" rtl="1"/>
            <a:r>
              <a:rPr lang="fa-IR" dirty="0" smtClean="0">
                <a:cs typeface="2  Mitra" pitchFamily="2" charset="-78"/>
              </a:rPr>
              <a:t>مواد زايد خطرناک، مواد زايد جامد يا مايعي هستند که به علت کمّيت، غلظت و يا کيفيت فيزيکي، شيميايي و يا بيولوژيکي مي‌توانند باعث افزايش ميزان مرگ و مير و يا بيماري‌هاي بسيار جدي شوند. براساس تعريف آژانس حفاظت محيط زيست</a:t>
            </a:r>
            <a:r>
              <a:rPr lang="en-US" dirty="0" smtClean="0">
                <a:cs typeface="2  Mitra" pitchFamily="2" charset="-78"/>
              </a:rPr>
              <a:t> Environmental Protection Agency : EPA)) </a:t>
            </a:r>
            <a:r>
              <a:rPr lang="fa-IR" dirty="0" smtClean="0">
                <a:cs typeface="2  Mitra" pitchFamily="2" charset="-78"/>
              </a:rPr>
              <a:t>زباله هاي خطرناک به مواد زايد جامدي اطلاق مي‌شود که بالقوه خطرناک بوده و يا اينکه پس از طي مدت زماني موجبات خطر را براي محيط زيست، فراهم مي‌کنند. </a:t>
            </a:r>
          </a:p>
          <a:p>
            <a:pPr algn="just" rtl="1"/>
            <a:r>
              <a:rPr lang="fa-IR" dirty="0" smtClean="0">
                <a:cs typeface="2  Mitra" pitchFamily="2" charset="-78"/>
              </a:rPr>
              <a:t>زباله هاي خطرناک معمولاً يکي از مشخصات قابليت انفجار، احتراق، خوردگي، واکنش پذيري و سمي را دارا بوده و اغلب تحت عنوان مواد زايد راديواکتيو، پس ماند هاي شيميايي، زايدات قابل اشتعال، زايدات بيولوژيکي و مواد منفجره دسته بندي مي‌شوند</a:t>
            </a:r>
            <a:r>
              <a:rPr lang="en-US" dirty="0" smtClean="0">
                <a:cs typeface="2  Mitra" pitchFamily="2" charset="-78"/>
              </a:rPr>
              <a:t> :</a:t>
            </a:r>
          </a:p>
          <a:p>
            <a:pPr algn="just" rtl="1"/>
            <a:r>
              <a:rPr lang="fa-IR" dirty="0" smtClean="0">
                <a:cs typeface="2  Mitra" pitchFamily="2" charset="-78"/>
              </a:rPr>
              <a:t>از منابع عمده زايدات بيولوژيکي، بيمارستان‌ها، آزمايشگاه ها و مراکز تحقيقات پزشکي هستند. </a:t>
            </a:r>
          </a:p>
          <a:p>
            <a:pPr algn="just" rtl="1"/>
            <a:r>
              <a:rPr lang="fa-IR" dirty="0" smtClean="0">
                <a:cs typeface="2  Mitra" pitchFamily="2" charset="-78"/>
              </a:rPr>
              <a:t>زباله هاي بيمارستاني به دليل آنکه حاوي زايدات پاتولوژيکي، مواد زايد راديواکتيو ، زايدات دارويي، مواد زايد عفوني، مواد زايد شيميايي و بعضا ظروف مستعمل تحت فشار هستند، از منابع عمده، زباله هاي خطرناک در شهرها محسوب مي‌شوند</a:t>
            </a:r>
            <a:r>
              <a:rPr lang="en-US" dirty="0" smtClean="0">
                <a:cs typeface="2  Mitra" pitchFamily="2" charset="-78"/>
              </a:rPr>
              <a:t>. </a:t>
            </a:r>
            <a:r>
              <a:rPr lang="fa-IR" dirty="0" smtClean="0">
                <a:cs typeface="2  Mitra" pitchFamily="2" charset="-78"/>
              </a:rPr>
              <a:t>تکنولوژي جمع آوري، دفع و يا احياي اين مواد در مقايسه با زباله هاي شهري و خانگي تفاوت بسيار دارد و بايد جداگانه مورد توجه قرار گيرد</a:t>
            </a:r>
            <a:r>
              <a:rPr lang="en-US" dirty="0" smtClean="0">
                <a:cs typeface="2  Mitra" pitchFamily="2" charset="-78"/>
              </a:rPr>
              <a:t>.</a:t>
            </a:r>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2  Titr" pitchFamily="2" charset="-78"/>
              </a:rPr>
              <a:t>زباله هاي بيمارستاني</a:t>
            </a:r>
            <a:endParaRPr lang="en-US" dirty="0"/>
          </a:p>
        </p:txBody>
      </p:sp>
      <p:sp>
        <p:nvSpPr>
          <p:cNvPr id="3" name="Content Placeholder 2"/>
          <p:cNvSpPr>
            <a:spLocks noGrp="1"/>
          </p:cNvSpPr>
          <p:nvPr>
            <p:ph idx="1"/>
          </p:nvPr>
        </p:nvSpPr>
        <p:spPr/>
        <p:txBody>
          <a:bodyPr>
            <a:normAutofit fontScale="62500" lnSpcReduction="20000"/>
          </a:bodyPr>
          <a:lstStyle/>
          <a:p>
            <a:pPr algn="just" rtl="1"/>
            <a:r>
              <a:rPr lang="fa-IR" dirty="0" smtClean="0">
                <a:cs typeface="B Nazanin" pitchFamily="2" charset="-78"/>
              </a:rPr>
              <a:t>زباله هاي بيمارستاني شامل موادي هستند که با توجه به نوع کار و وظيفه در هر بخش بيمارستاني، متفاوت مي‌باشند. مثلاً زباله بخش عفوني يا اطاق عمل، با مواد زايد آزمايشگاه يا بخش راديولوژي ،تفاوت محسوسي دارد ، زباله بخش‌هاي مختلف بيمارستان‌ها به گروه هاي مختلفي تقسيم مي‌شوند که از جمله</a:t>
            </a:r>
            <a:r>
              <a:rPr lang="en-US" dirty="0" smtClean="0">
                <a:cs typeface="B Nazanin" pitchFamily="2" charset="-78"/>
              </a:rPr>
              <a:t>:</a:t>
            </a:r>
          </a:p>
          <a:p>
            <a:pPr algn="just" rtl="1"/>
            <a:r>
              <a:rPr lang="fa-IR" dirty="0" smtClean="0">
                <a:cs typeface="B Nazanin" pitchFamily="2" charset="-78"/>
              </a:rPr>
              <a:t>زباله هاي معمولي بيمارستان عموماً شامل زباله هاي مربوط به بسته بندي مواد و ديگر زباله هاي پرسنل شاغل در بيمارستان و خوابگاه هاي آن‌هاست</a:t>
            </a:r>
            <a:r>
              <a:rPr lang="en-US" dirty="0" smtClean="0">
                <a:cs typeface="B Nazanin" pitchFamily="2" charset="-78"/>
              </a:rPr>
              <a:t>.</a:t>
            </a:r>
          </a:p>
          <a:p>
            <a:pPr algn="just" rtl="1"/>
            <a:r>
              <a:rPr lang="fa-IR" dirty="0" smtClean="0">
                <a:cs typeface="B Nazanin" pitchFamily="2" charset="-78"/>
              </a:rPr>
              <a:t>زباله هاي پاتولوژيکي شامل بافت‌ها، ارگان‌ها، قسمت‌هاي مختلف بدن، پنبه هاي آغشته به خون و چرک و مواد دفعي بدن همچون نمونه هاي مدفوع و ادرار و غيره جزو اين گروه از مواد زايد، محسوب مي‌شوند</a:t>
            </a:r>
            <a:r>
              <a:rPr lang="en-US" dirty="0" smtClean="0">
                <a:cs typeface="B Nazanin" pitchFamily="2" charset="-78"/>
              </a:rPr>
              <a:t>.</a:t>
            </a:r>
            <a:endParaRPr lang="fa-IR" dirty="0" smtClean="0">
              <a:cs typeface="B Nazanin" pitchFamily="2" charset="-78"/>
            </a:endParaRPr>
          </a:p>
          <a:p>
            <a:pPr algn="just" rtl="1"/>
            <a:r>
              <a:rPr lang="fa-IR" dirty="0" smtClean="0">
                <a:cs typeface="B Nazanin" pitchFamily="2" charset="-78"/>
              </a:rPr>
              <a:t>مواد زايد راديواکتيو شامل جامدات، مايعات و گازها بوده و دربرخي از بخش‌ها و آزمايشگاه هاي بيمارستان‌ها وجود دارند که جمع آوري و دفع آن‌ها داراي خصوصيات ويژه اي است</a:t>
            </a:r>
            <a:r>
              <a:rPr lang="en-US" dirty="0" smtClean="0">
                <a:cs typeface="B Nazanin" pitchFamily="2" charset="-78"/>
              </a:rPr>
              <a:t>.</a:t>
            </a:r>
          </a:p>
          <a:p>
            <a:pPr algn="just" rtl="1"/>
            <a:r>
              <a:rPr lang="fa-IR" dirty="0" smtClean="0">
                <a:cs typeface="B Nazanin" pitchFamily="2" charset="-78"/>
              </a:rPr>
              <a:t>مواد زايد شيميايي شامل جامدات، مايعات و گازهاي زايد مي‌باشد که به وفور در بيمارستان‌ها وجود دارد، در بخش‌هاي تشخيص و آزمايشگاه ها ماحصل نظافت و ضدعفوني بيمارستان، وسايل و ابزار تنظيف و ضدعفوني به انضمام داروها و وسايل دور ريختني اطاق عمل بخش ديگري از اين فضولات را تشکيل مي‌دهند. مواد زايد شيميايي ممکن است خطرناک باشند</a:t>
            </a:r>
            <a:r>
              <a:rPr lang="en-US" dirty="0" smtClean="0">
                <a:cs typeface="B Nazanin" pitchFamily="2" charset="-78"/>
              </a:rPr>
              <a:t>.</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مدیریت پسماند</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lstStyle/>
          <a:p>
            <a:pPr algn="just" rtl="1">
              <a:buNone/>
            </a:pPr>
            <a:r>
              <a:rPr lang="fa-IR" dirty="0" smtClean="0">
                <a:cs typeface="B Nazanin" pitchFamily="2" charset="-78"/>
              </a:rPr>
              <a:t>مدیریت مواد زائد جامد عبارتست از مجموعه مقررات منسجم و سیستماتیک در خصوص تولید، ذخیره، جمع آوری، حمل و نقل، پردازش و دفع مواد زائد جامد که منطبق بر اصول زیست محیطی و بهداشت عمومی بوده و شامل روابط پیچیده میان بخشی بین رشته هایی مانند علوم سیاسی، برنامه ریزی شهری، اقتصاد، جغرافیا، جامعه شناسی، ارتباطات، آمار، بهداشت، محیط زیست و مهندسی عمران و ... باشد.</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b="1" dirty="0" smtClean="0">
                <a:latin typeface="Times New Roman" pitchFamily="18" charset="0"/>
                <a:cs typeface="B Nazanin" pitchFamily="2" charset="-78"/>
              </a:rPr>
              <a:t>(</a:t>
            </a:r>
            <a:r>
              <a:rPr lang="en-US" sz="2800" dirty="0" smtClean="0">
                <a:latin typeface="Times New Roman" pitchFamily="18" charset="0"/>
                <a:cs typeface="B Nazanin" pitchFamily="2" charset="-78"/>
              </a:rPr>
              <a:t>Integrated Waste Management: </a:t>
            </a:r>
            <a:r>
              <a:rPr lang="en-US" sz="2800" b="1" dirty="0" smtClean="0">
                <a:latin typeface="Times New Roman" pitchFamily="18" charset="0"/>
                <a:cs typeface="B Nazanin" pitchFamily="2" charset="-78"/>
              </a:rPr>
              <a:t>IWM)</a:t>
            </a:r>
            <a:r>
              <a:rPr lang="fa-IR" sz="2800" b="1" dirty="0" smtClean="0">
                <a:latin typeface="Times New Roman" pitchFamily="18" charset="0"/>
                <a:cs typeface="B Nazanin" pitchFamily="2" charset="-78"/>
              </a:rPr>
              <a:t> مدیریت جامع مواد زائد </a:t>
            </a:r>
            <a:r>
              <a:rPr lang="en-US" sz="2800" dirty="0" smtClean="0">
                <a:latin typeface="Times New Roman" pitchFamily="18" charset="0"/>
                <a:cs typeface="B Nazanin" pitchFamily="2" charset="-78"/>
              </a:rPr>
              <a:t/>
            </a:r>
            <a:br>
              <a:rPr lang="en-US" sz="2800" dirty="0" smtClean="0">
                <a:latin typeface="Times New Roman" pitchFamily="18" charset="0"/>
                <a:cs typeface="B Nazanin" pitchFamily="2" charset="-78"/>
              </a:rPr>
            </a:br>
            <a:endParaRPr lang="en-US" sz="2800" dirty="0"/>
          </a:p>
        </p:txBody>
      </p:sp>
      <p:sp>
        <p:nvSpPr>
          <p:cNvPr id="3" name="Content Placeholder 2"/>
          <p:cNvSpPr>
            <a:spLocks noGrp="1"/>
          </p:cNvSpPr>
          <p:nvPr>
            <p:ph idx="1"/>
          </p:nvPr>
        </p:nvSpPr>
        <p:spPr/>
        <p:txBody>
          <a:bodyPr>
            <a:normAutofit/>
          </a:bodyPr>
          <a:lstStyle/>
          <a:p>
            <a:pPr algn="just" rtl="1">
              <a:buNone/>
            </a:pPr>
            <a:r>
              <a:rPr lang="fa-IR" dirty="0" smtClean="0">
                <a:latin typeface="Times New Roman" pitchFamily="18" charset="0"/>
                <a:cs typeface="B Nazanin" pitchFamily="2" charset="-78"/>
              </a:rPr>
              <a:t>انتخاب و کاربرد تکنیکها، روشها و برنامه های مدیریتی مناسب جهت دستیابی به اهداف ویژه مدیریت مواد زائد را مدیریت جامع مواد زائد گویند. </a:t>
            </a:r>
          </a:p>
          <a:p>
            <a:pPr algn="just" rtl="1">
              <a:buNone/>
            </a:pPr>
            <a:r>
              <a:rPr lang="fa-IR" b="1" dirty="0" smtClean="0">
                <a:latin typeface="Times New Roman" pitchFamily="18" charset="0"/>
                <a:cs typeface="B Nazanin" pitchFamily="2" charset="-78"/>
              </a:rPr>
              <a:t>4 گزینه مهم برای </a:t>
            </a:r>
            <a:r>
              <a:rPr lang="en-US" b="1" dirty="0" smtClean="0">
                <a:latin typeface="Times New Roman" pitchFamily="18" charset="0"/>
                <a:cs typeface="B Nazanin" pitchFamily="2" charset="-78"/>
              </a:rPr>
              <a:t>IWM</a:t>
            </a:r>
            <a:r>
              <a:rPr lang="fa-IR" b="1" dirty="0" smtClean="0">
                <a:latin typeface="Times New Roman" pitchFamily="18" charset="0"/>
                <a:cs typeface="B Nazanin" pitchFamily="2" charset="-78"/>
              </a:rPr>
              <a:t>:</a:t>
            </a:r>
            <a:endParaRPr lang="en-US" b="1" dirty="0" smtClean="0">
              <a:latin typeface="Times New Roman" pitchFamily="18" charset="0"/>
              <a:cs typeface="B Nazanin" pitchFamily="2" charset="-78"/>
            </a:endParaRPr>
          </a:p>
          <a:p>
            <a:pPr algn="just" rtl="1">
              <a:buNone/>
            </a:pPr>
            <a:r>
              <a:rPr lang="fa-IR" dirty="0" smtClean="0">
                <a:latin typeface="Times New Roman" pitchFamily="18" charset="0"/>
                <a:cs typeface="B Nazanin" pitchFamily="2" charset="-78"/>
              </a:rPr>
              <a:t>1 کاهش در مبدأ تولید </a:t>
            </a:r>
            <a:endParaRPr lang="en-US" dirty="0" smtClean="0">
              <a:latin typeface="Times New Roman" pitchFamily="18" charset="0"/>
              <a:cs typeface="B Nazanin" pitchFamily="2" charset="-78"/>
            </a:endParaRPr>
          </a:p>
          <a:p>
            <a:pPr algn="just" rtl="1">
              <a:buNone/>
            </a:pPr>
            <a:r>
              <a:rPr lang="fa-IR" dirty="0" smtClean="0">
                <a:latin typeface="Times New Roman" pitchFamily="18" charset="0"/>
                <a:cs typeface="B Nazanin" pitchFamily="2" charset="-78"/>
              </a:rPr>
              <a:t>2 بازیافت و کمپوست </a:t>
            </a:r>
            <a:endParaRPr lang="en-US" dirty="0" smtClean="0">
              <a:latin typeface="Times New Roman" pitchFamily="18" charset="0"/>
              <a:cs typeface="B Nazanin" pitchFamily="2" charset="-78"/>
            </a:endParaRPr>
          </a:p>
          <a:p>
            <a:pPr algn="just" rtl="1">
              <a:buNone/>
            </a:pPr>
            <a:r>
              <a:rPr lang="fa-IR" dirty="0" smtClean="0">
                <a:latin typeface="Times New Roman" pitchFamily="18" charset="0"/>
                <a:cs typeface="B Nazanin" pitchFamily="2" charset="-78"/>
              </a:rPr>
              <a:t>3 سوزاندن </a:t>
            </a:r>
            <a:endParaRPr lang="en-US" dirty="0" smtClean="0">
              <a:latin typeface="Times New Roman" pitchFamily="18" charset="0"/>
              <a:cs typeface="B Nazanin" pitchFamily="2" charset="-78"/>
            </a:endParaRPr>
          </a:p>
          <a:p>
            <a:pPr algn="just" rtl="1">
              <a:buNone/>
            </a:pPr>
            <a:r>
              <a:rPr lang="fa-IR" dirty="0" smtClean="0">
                <a:latin typeface="Times New Roman" pitchFamily="18" charset="0"/>
                <a:cs typeface="B Nazanin" pitchFamily="2" charset="-78"/>
              </a:rPr>
              <a:t>4 دفن در زمین </a:t>
            </a:r>
            <a:endParaRPr lang="en-US" dirty="0" smtClean="0">
              <a:latin typeface="Times New Roman" pitchFamily="18" charset="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راههای کنترل تولید مواد زاید جامد: </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normAutofit/>
          </a:bodyPr>
          <a:lstStyle/>
          <a:p>
            <a:pPr algn="just" rtl="1">
              <a:buNone/>
            </a:pPr>
            <a:r>
              <a:rPr lang="fa-IR" dirty="0" smtClean="0">
                <a:cs typeface="B Nazanin" pitchFamily="2" charset="-78"/>
              </a:rPr>
              <a:t>تولید، اولین عنصر موظف یک سیستم مدیرت مواد زاید جامد است. تولید مواد، یک نقش اساسی و کلیدی در کل سیستم دارد. </a:t>
            </a:r>
            <a:r>
              <a:rPr lang="fa-IR" dirty="0" smtClean="0">
                <a:solidFill>
                  <a:srgbClr val="FF0000"/>
                </a:solidFill>
                <a:cs typeface="B Nazanin" pitchFamily="2" charset="-78"/>
              </a:rPr>
              <a:t>کنترل تولید مواد زاید جامد به دو طریق کمی و کیفی می باشد</a:t>
            </a:r>
            <a:r>
              <a:rPr lang="fa-IR" dirty="0" smtClean="0">
                <a:cs typeface="B Nazanin" pitchFamily="2" charset="-78"/>
              </a:rPr>
              <a:t>. اصولاً مشکل اصلی جوامع تولید روزافزون مواد زاید است. به طور کلی کم کردن تولید زایدات، احتیاج به انجام یک انقلاب در صنایع و طرز نگرش ما به منابع طبیعی دارد. منابع طبیعی باید با حداقل تخریب مورد بهره برداری قرار بگیرند. تولید باید به اندازه مصرف و متناسب با آن باشد. در مصرف باید نهایت صرفه جویی را بعمل آورد.</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عوامل مؤثر در تولید مواد زاید </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lstStyle/>
          <a:p>
            <a:pPr algn="just" rtl="1">
              <a:buNone/>
            </a:pPr>
            <a:r>
              <a:rPr lang="fa-IR" dirty="0" smtClean="0">
                <a:cs typeface="B Nazanin" pitchFamily="2" charset="-78"/>
              </a:rPr>
              <a:t>1-تکنولوژیهای معیوب و آلاینده محیط </a:t>
            </a:r>
            <a:endParaRPr lang="en-US" dirty="0" smtClean="0">
              <a:cs typeface="B Nazanin" pitchFamily="2" charset="-78"/>
            </a:endParaRPr>
          </a:p>
          <a:p>
            <a:pPr algn="just" rtl="1">
              <a:buNone/>
            </a:pPr>
            <a:r>
              <a:rPr lang="fa-IR" dirty="0" smtClean="0">
                <a:cs typeface="B Nazanin" pitchFamily="2" charset="-78"/>
              </a:rPr>
              <a:t>2-رواج مواد مصنوعی بجای الیاف طبیعی</a:t>
            </a:r>
            <a:endParaRPr lang="en-US" dirty="0" smtClean="0">
              <a:cs typeface="B Nazanin" pitchFamily="2" charset="-78"/>
            </a:endParaRPr>
          </a:p>
          <a:p>
            <a:pPr algn="just" rtl="1">
              <a:buNone/>
            </a:pPr>
            <a:r>
              <a:rPr lang="fa-IR" dirty="0" smtClean="0">
                <a:cs typeface="B Nazanin" pitchFamily="2" charset="-78"/>
              </a:rPr>
              <a:t>3-رواج مواد و محصولات یکبار مصرف</a:t>
            </a:r>
            <a:endParaRPr lang="en-US" dirty="0" smtClean="0">
              <a:cs typeface="B Nazanin" pitchFamily="2" charset="-78"/>
            </a:endParaRPr>
          </a:p>
          <a:p>
            <a:pPr algn="just" rtl="1">
              <a:buNone/>
            </a:pPr>
            <a:r>
              <a:rPr lang="fa-IR" dirty="0" smtClean="0">
                <a:cs typeface="B Nazanin" pitchFamily="2" charset="-78"/>
              </a:rPr>
              <a:t>4-تولید محصولات غیر استاندارد</a:t>
            </a:r>
            <a:endParaRPr lang="en-US" dirty="0" smtClean="0">
              <a:cs typeface="B Nazanin" pitchFamily="2" charset="-78"/>
            </a:endParaRPr>
          </a:p>
          <a:p>
            <a:pPr algn="just" rtl="1">
              <a:buNone/>
            </a:pPr>
            <a:r>
              <a:rPr lang="fa-IR" dirty="0" smtClean="0">
                <a:cs typeface="B Nazanin" pitchFamily="2" charset="-78"/>
              </a:rPr>
              <a:t>5-استفاده از مواد اولیه نامرغوب</a:t>
            </a:r>
          </a:p>
          <a:p>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cs typeface="B Nazanin" pitchFamily="2" charset="-78"/>
              </a:rPr>
              <a:t>برنامه های کاهش تولید مواد زاید جامد از مبداء تولید</a:t>
            </a:r>
            <a:endParaRPr lang="en-US" dirty="0"/>
          </a:p>
        </p:txBody>
      </p:sp>
      <p:sp>
        <p:nvSpPr>
          <p:cNvPr id="3" name="Content Placeholder 2"/>
          <p:cNvSpPr>
            <a:spLocks noGrp="1"/>
          </p:cNvSpPr>
          <p:nvPr>
            <p:ph idx="1"/>
          </p:nvPr>
        </p:nvSpPr>
        <p:spPr/>
        <p:txBody>
          <a:bodyPr/>
          <a:lstStyle/>
          <a:p>
            <a:pPr algn="just" rtl="1">
              <a:buNone/>
            </a:pPr>
            <a:r>
              <a:rPr lang="fa-IR" dirty="0" smtClean="0">
                <a:cs typeface="B Nazanin" pitchFamily="2" charset="-78"/>
              </a:rPr>
              <a:t>1-تولیدکالای مرغوب و متناسب با نیازهای جامعه</a:t>
            </a:r>
          </a:p>
          <a:p>
            <a:pPr algn="just" rtl="1">
              <a:buNone/>
            </a:pPr>
            <a:r>
              <a:rPr lang="fa-IR" dirty="0" smtClean="0">
                <a:cs typeface="B Nazanin" pitchFamily="2" charset="-78"/>
              </a:rPr>
              <a:t> 2-بازیافت مواد و کالا و استفاده مجدد ازآنها</a:t>
            </a:r>
          </a:p>
          <a:p>
            <a:pPr algn="just" rtl="1">
              <a:buNone/>
            </a:pPr>
            <a:r>
              <a:rPr lang="fa-IR" smtClean="0">
                <a:cs typeface="B Nazanin" pitchFamily="2" charset="-78"/>
              </a:rPr>
              <a:t> </a:t>
            </a:r>
            <a:r>
              <a:rPr lang="fa-IR" dirty="0" smtClean="0">
                <a:cs typeface="B Nazanin" pitchFamily="2" charset="-78"/>
              </a:rPr>
              <a:t>3-کاهش میزان </a:t>
            </a:r>
            <a:r>
              <a:rPr lang="fa-IR" smtClean="0">
                <a:cs typeface="B Nazanin" pitchFamily="2" charset="-78"/>
              </a:rPr>
              <a:t>سمیت مواد</a:t>
            </a:r>
          </a:p>
          <a:p>
            <a:pPr algn="just" rtl="1">
              <a:buNone/>
            </a:pPr>
            <a:r>
              <a:rPr lang="fa-IR" smtClean="0">
                <a:cs typeface="B Nazanin" pitchFamily="2" charset="-78"/>
              </a:rPr>
              <a:t> </a:t>
            </a:r>
            <a:r>
              <a:rPr lang="fa-IR" dirty="0" smtClean="0">
                <a:cs typeface="B Nazanin" pitchFamily="2" charset="-78"/>
              </a:rPr>
              <a:t>4-پردازش مواد زاید جامد در نقطه تولید </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منابع تولید مواد زاید جامد شهری </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normAutofit lnSpcReduction="10000"/>
          </a:bodyPr>
          <a:lstStyle/>
          <a:p>
            <a:pPr algn="just" rtl="1">
              <a:buNone/>
            </a:pPr>
            <a:r>
              <a:rPr lang="fa-IR" dirty="0" smtClean="0">
                <a:cs typeface="B Nazanin" pitchFamily="2" charset="-78"/>
              </a:rPr>
              <a:t>منابع تولید را می توان بر حسب کمیت و کیفیت مواد زاید تولیدی طبقه بندی نمود. که براساس کیفیت شامل:</a:t>
            </a:r>
            <a:endParaRPr lang="en-US" dirty="0" smtClean="0">
              <a:cs typeface="B Nazanin" pitchFamily="2" charset="-78"/>
            </a:endParaRPr>
          </a:p>
          <a:p>
            <a:pPr algn="just" rtl="1">
              <a:buNone/>
            </a:pPr>
            <a:r>
              <a:rPr lang="fa-IR" dirty="0" smtClean="0">
                <a:cs typeface="B Nazanin" pitchFamily="2" charset="-78"/>
              </a:rPr>
              <a:t>1-خانگی</a:t>
            </a:r>
            <a:endParaRPr lang="en-US" dirty="0" smtClean="0">
              <a:cs typeface="B Nazanin" pitchFamily="2" charset="-78"/>
            </a:endParaRPr>
          </a:p>
          <a:p>
            <a:pPr algn="just" rtl="1">
              <a:buNone/>
            </a:pPr>
            <a:r>
              <a:rPr lang="fa-IR" dirty="0" smtClean="0">
                <a:cs typeface="B Nazanin" pitchFamily="2" charset="-78"/>
              </a:rPr>
              <a:t> 2-تجاری</a:t>
            </a:r>
            <a:endParaRPr lang="en-US" dirty="0" smtClean="0">
              <a:cs typeface="B Nazanin" pitchFamily="2" charset="-78"/>
            </a:endParaRPr>
          </a:p>
          <a:p>
            <a:pPr algn="just" rtl="1">
              <a:buNone/>
            </a:pPr>
            <a:r>
              <a:rPr lang="fa-IR" dirty="0" smtClean="0">
                <a:cs typeface="B Nazanin" pitchFamily="2" charset="-78"/>
              </a:rPr>
              <a:t> 3-صنعتی</a:t>
            </a:r>
            <a:endParaRPr lang="en-US" dirty="0" smtClean="0">
              <a:cs typeface="B Nazanin" pitchFamily="2" charset="-78"/>
            </a:endParaRPr>
          </a:p>
          <a:p>
            <a:pPr algn="just" rtl="1">
              <a:buNone/>
            </a:pPr>
            <a:r>
              <a:rPr lang="fa-IR" dirty="0" smtClean="0">
                <a:cs typeface="B Nazanin" pitchFamily="2" charset="-78"/>
              </a:rPr>
              <a:t> 4-بهداشتی درمانی</a:t>
            </a:r>
            <a:endParaRPr lang="en-US" dirty="0" smtClean="0">
              <a:cs typeface="B Nazanin" pitchFamily="2" charset="-78"/>
            </a:endParaRPr>
          </a:p>
          <a:p>
            <a:pPr algn="just" rtl="1">
              <a:buNone/>
            </a:pPr>
            <a:r>
              <a:rPr lang="fa-IR" dirty="0" smtClean="0">
                <a:cs typeface="B Nazanin" pitchFamily="2" charset="-78"/>
              </a:rPr>
              <a:t> 5-فعالیت های ساختمانی</a:t>
            </a:r>
            <a:endParaRPr lang="en-US" dirty="0" smtClean="0">
              <a:cs typeface="B Nazanin" pitchFamily="2" charset="-78"/>
            </a:endParaRPr>
          </a:p>
          <a:p>
            <a:pPr algn="just" rtl="1">
              <a:buNone/>
            </a:pPr>
            <a:r>
              <a:rPr lang="fa-IR" dirty="0" smtClean="0">
                <a:cs typeface="B Nazanin" pitchFamily="2" charset="-78"/>
              </a:rPr>
              <a:t> 6-ادارات دولتی</a:t>
            </a:r>
          </a:p>
          <a:p>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2800" dirty="0" smtClean="0">
                <a:cs typeface="B Nazanin" pitchFamily="2" charset="-78"/>
              </a:rPr>
              <a:t>اجزا تشکیل دهنده مواد زاید جامد شهری را میتوان بصورت زیر تقسیم کرد:</a:t>
            </a:r>
            <a:r>
              <a:rPr lang="en-US" sz="2800" dirty="0" smtClean="0">
                <a:cs typeface="B Nazanin" pitchFamily="2" charset="-78"/>
              </a:rPr>
              <a:t/>
            </a:r>
            <a:br>
              <a:rPr lang="en-US" sz="2800" dirty="0" smtClean="0">
                <a:cs typeface="B Nazanin" pitchFamily="2" charset="-78"/>
              </a:rPr>
            </a:br>
            <a:endParaRPr lang="en-US" sz="2800" dirty="0"/>
          </a:p>
        </p:txBody>
      </p:sp>
      <p:sp>
        <p:nvSpPr>
          <p:cNvPr id="3" name="Content Placeholder 2"/>
          <p:cNvSpPr>
            <a:spLocks noGrp="1"/>
          </p:cNvSpPr>
          <p:nvPr>
            <p:ph idx="1"/>
          </p:nvPr>
        </p:nvSpPr>
        <p:spPr/>
        <p:txBody>
          <a:bodyPr>
            <a:normAutofit/>
          </a:bodyPr>
          <a:lstStyle/>
          <a:p>
            <a:pPr algn="just" rtl="1">
              <a:buNone/>
            </a:pPr>
            <a:r>
              <a:rPr lang="fa-IR" dirty="0" smtClean="0">
                <a:cs typeface="B Nazanin" pitchFamily="2" charset="-78"/>
              </a:rPr>
              <a:t>1-مواد زاید غذایی 2-کاغذ ومقوا 3-پلاستیک 4-منسوجات 5-لاستیک و چرم 6-مواد باغبانی 7-شیشه 8-چوب 9-فلزات آهنی و غیرآهنی 10-خاکروبه و خاکستر 11-قوطی های فلزی</a:t>
            </a:r>
            <a:endParaRPr lang="en-US" dirty="0" smtClean="0">
              <a:cs typeface="B Nazanin" pitchFamily="2" charset="-78"/>
            </a:endParaRPr>
          </a:p>
          <a:p>
            <a:pPr algn="just" rtl="1">
              <a:buFont typeface="Wingdings" pitchFamily="2" charset="2"/>
              <a:buChar char="ü"/>
            </a:pPr>
            <a:r>
              <a:rPr lang="fa-IR" dirty="0" smtClean="0">
                <a:cs typeface="B Nazanin" pitchFamily="2" charset="-78"/>
              </a:rPr>
              <a:t>درصد اجزا تشکیل دهنده مواد زاید جامد نسبت به منطقه، شرایط اقتصادی و اجتماعی مردم، موقعیت جغرافیایی و آب و هوای منطقه، فصول سال،متغیر است. </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Mitra" pitchFamily="2" charset="-78"/>
              </a:rPr>
              <a:t>انواع روش های دفع زباله</a:t>
            </a:r>
            <a:endParaRPr lang="en-US" dirty="0"/>
          </a:p>
        </p:txBody>
      </p:sp>
      <p:sp>
        <p:nvSpPr>
          <p:cNvPr id="3" name="Content Placeholder 2"/>
          <p:cNvSpPr>
            <a:spLocks noGrp="1"/>
          </p:cNvSpPr>
          <p:nvPr>
            <p:ph idx="1"/>
          </p:nvPr>
        </p:nvSpPr>
        <p:spPr/>
        <p:txBody>
          <a:bodyPr/>
          <a:lstStyle/>
          <a:p>
            <a:pPr algn="r" rtl="1">
              <a:buFont typeface="Wingdings" pitchFamily="2" charset="2"/>
              <a:buChar char="ü"/>
            </a:pPr>
            <a:r>
              <a:rPr lang="fa-IR" dirty="0" smtClean="0">
                <a:cs typeface="B Mitra" pitchFamily="2" charset="-78"/>
              </a:rPr>
              <a:t>دفن بهداشتی زباله</a:t>
            </a:r>
          </a:p>
          <a:p>
            <a:pPr algn="r" rtl="1">
              <a:buFont typeface="Wingdings" pitchFamily="2" charset="2"/>
              <a:buChar char="ü"/>
            </a:pPr>
            <a:r>
              <a:rPr lang="fa-IR" dirty="0" smtClean="0">
                <a:cs typeface="B Mitra" pitchFamily="2" charset="-78"/>
              </a:rPr>
              <a:t>تهیه کود گیاهی(کمپوست)</a:t>
            </a:r>
          </a:p>
          <a:p>
            <a:pPr algn="r" rtl="1">
              <a:buFont typeface="Wingdings" pitchFamily="2" charset="2"/>
              <a:buChar char="ü"/>
            </a:pPr>
            <a:r>
              <a:rPr lang="fa-IR" dirty="0">
                <a:cs typeface="B Mitra" pitchFamily="2" charset="-78"/>
              </a:rPr>
              <a:t>بازیافت </a:t>
            </a:r>
            <a:endParaRPr lang="fa-IR" dirty="0" smtClean="0">
              <a:cs typeface="B Mitra" pitchFamily="2" charset="-78"/>
            </a:endParaRPr>
          </a:p>
          <a:p>
            <a:pPr algn="r" rtl="1">
              <a:buFont typeface="Wingdings" pitchFamily="2" charset="2"/>
              <a:buChar char="ü"/>
            </a:pPr>
            <a:r>
              <a:rPr lang="fa-IR" dirty="0" smtClean="0">
                <a:cs typeface="B Mitra" pitchFamily="2" charset="-78"/>
              </a:rPr>
              <a:t>سوزاندن</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دفن بهداشتی</a:t>
            </a:r>
            <a:endParaRPr lang="en-US" dirty="0"/>
          </a:p>
        </p:txBody>
      </p:sp>
      <p:sp>
        <p:nvSpPr>
          <p:cNvPr id="3" name="Content Placeholder 2"/>
          <p:cNvSpPr>
            <a:spLocks noGrp="1"/>
          </p:cNvSpPr>
          <p:nvPr>
            <p:ph idx="1"/>
          </p:nvPr>
        </p:nvSpPr>
        <p:spPr/>
        <p:txBody>
          <a:bodyPr/>
          <a:lstStyle/>
          <a:p>
            <a:pPr algn="r" rtl="1"/>
            <a:r>
              <a:rPr lang="fa-IR" dirty="0" smtClean="0">
                <a:cs typeface="B Mitra" pitchFamily="2" charset="-78"/>
              </a:rPr>
              <a:t>اقتصادی ترین و قابل قبول ترین روش دفع می باشد</a:t>
            </a:r>
          </a:p>
          <a:p>
            <a:pPr algn="r" rtl="1"/>
            <a:r>
              <a:rPr lang="fa-IR" dirty="0" smtClean="0">
                <a:cs typeface="B Mitra" pitchFamily="2" charset="-78"/>
              </a:rPr>
              <a:t>دفن بهداشتی روشی است که موجب فشرده شدن مواد زائد و پوشاندن آن با لایه ای از خاک در انتهای عملیات روزانه گردد</a:t>
            </a:r>
          </a:p>
          <a:p>
            <a:pPr algn="r" rtl="1"/>
            <a:r>
              <a:rPr lang="fa-IR" dirty="0" smtClean="0">
                <a:cs typeface="B Mitra" pitchFamily="2" charset="-78"/>
              </a:rPr>
              <a:t>تلنبار کردن زباله کاملا متمایز از روش دفن بهداشتی زباله می باشد</a:t>
            </a:r>
            <a:endParaRPr lang="en-US" dirty="0" smtClean="0">
              <a:cs typeface="B Mitra" pitchFamily="2" charset="-78"/>
            </a:endParaRPr>
          </a:p>
          <a:p>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cs typeface="B Mitra" pitchFamily="2" charset="-78"/>
              </a:rPr>
              <a:t>نکات قابل توجه در دفن بهداشتی زباله</a:t>
            </a:r>
            <a:endParaRPr lang="en-US" dirty="0"/>
          </a:p>
        </p:txBody>
      </p:sp>
      <p:sp>
        <p:nvSpPr>
          <p:cNvPr id="3" name="Content Placeholder 2"/>
          <p:cNvSpPr>
            <a:spLocks noGrp="1"/>
          </p:cNvSpPr>
          <p:nvPr>
            <p:ph idx="1"/>
          </p:nvPr>
        </p:nvSpPr>
        <p:spPr/>
        <p:txBody>
          <a:bodyPr/>
          <a:lstStyle/>
          <a:p>
            <a:pPr algn="justLow" rtl="1">
              <a:lnSpc>
                <a:spcPct val="90000"/>
              </a:lnSpc>
            </a:pPr>
            <a:r>
              <a:rPr lang="fa-IR" dirty="0" smtClean="0">
                <a:cs typeface="B Mitra" pitchFamily="2" charset="-78"/>
              </a:rPr>
              <a:t>انتخاب محل مناسب</a:t>
            </a:r>
          </a:p>
          <a:p>
            <a:pPr algn="justLow" rtl="1">
              <a:lnSpc>
                <a:spcPct val="90000"/>
              </a:lnSpc>
              <a:buFont typeface="Wingdings" pitchFamily="2" charset="2"/>
              <a:buNone/>
            </a:pPr>
            <a:r>
              <a:rPr lang="fa-IR" dirty="0" smtClean="0">
                <a:cs typeface="B Mitra" pitchFamily="2" charset="-78"/>
              </a:rPr>
              <a:t>مهمترین خطر زیست محیطی دفن زباله،آلوده شدن منابع آب های زیرزمینی و یا آب های سطحی است،پس سطح آب زیرزمینی در آن منطقه نباید بالا باشد و یا نزدیک منابع آب سطحی نباشد و فاصله آن تا محل مسکونی قابل قبول باشد</a:t>
            </a:r>
          </a:p>
          <a:p>
            <a:pPr algn="justLow" rtl="1">
              <a:lnSpc>
                <a:spcPct val="90000"/>
              </a:lnSpc>
            </a:pPr>
            <a:r>
              <a:rPr lang="fa-IR" dirty="0" smtClean="0">
                <a:cs typeface="B Mitra" pitchFamily="2" charset="-78"/>
              </a:rPr>
              <a:t>جهت وزش باد</a:t>
            </a:r>
          </a:p>
          <a:p>
            <a:pPr algn="justLow" rtl="1">
              <a:lnSpc>
                <a:spcPct val="90000"/>
              </a:lnSpc>
              <a:buFont typeface="Wingdings" pitchFamily="2" charset="2"/>
              <a:buNone/>
            </a:pPr>
            <a:r>
              <a:rPr lang="fa-IR" dirty="0" smtClean="0">
                <a:cs typeface="B Mitra" pitchFamily="2" charset="-78"/>
              </a:rPr>
              <a:t>برای انتخاب محل دفن و سایر روش های دفع زباله،باید </a:t>
            </a:r>
            <a:r>
              <a:rPr lang="fa-IR" dirty="0">
                <a:cs typeface="B Mitra" pitchFamily="2" charset="-78"/>
              </a:rPr>
              <a:t>جهت </a:t>
            </a:r>
            <a:r>
              <a:rPr lang="fa-IR" dirty="0" smtClean="0">
                <a:cs typeface="B Mitra" pitchFamily="2" charset="-78"/>
              </a:rPr>
              <a:t>وزش باد مورد توجه قرار داد تا موجب انتقال و استشمام بوی نامطبوع به محل سکونت مردم نشود</a:t>
            </a:r>
          </a:p>
          <a:p>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cs typeface="B Mitra" pitchFamily="2" charset="-78"/>
              </a:rPr>
              <a:t>وضعیت توپوگرافی منطقه</a:t>
            </a:r>
          </a:p>
          <a:p>
            <a:pPr algn="r" rtl="1"/>
            <a:r>
              <a:rPr lang="fa-IR" dirty="0" smtClean="0">
                <a:cs typeface="B Mitra" pitchFamily="2" charset="-78"/>
              </a:rPr>
              <a:t>شرایط جوی</a:t>
            </a:r>
          </a:p>
          <a:p>
            <a:pPr algn="r" rtl="1">
              <a:buFont typeface="Wingdings" pitchFamily="2" charset="2"/>
              <a:buNone/>
            </a:pPr>
            <a:r>
              <a:rPr lang="fa-IR" dirty="0" smtClean="0">
                <a:cs typeface="B Mitra" pitchFamily="2" charset="-78"/>
              </a:rPr>
              <a:t>در مناطقی که شرایط جوی ناپایدار وجود دارد بهتر است از روش دفن زباله خودداری شود.</a:t>
            </a:r>
          </a:p>
          <a:p>
            <a:pPr algn="r" rtl="1"/>
            <a:r>
              <a:rPr lang="fa-IR" dirty="0" smtClean="0">
                <a:cs typeface="B Mitra" pitchFamily="2" charset="-78"/>
              </a:rPr>
              <a:t>محصور نمودن محل دفن زباله</a:t>
            </a:r>
          </a:p>
          <a:p>
            <a:pPr algn="r" rtl="1">
              <a:buFont typeface="Wingdings" pitchFamily="2" charset="2"/>
              <a:buNone/>
            </a:pPr>
            <a:r>
              <a:rPr lang="fa-IR" dirty="0" smtClean="0">
                <a:cs typeface="B Mitra" pitchFamily="2" charset="-78"/>
              </a:rPr>
              <a:t>جهت جلوگیری از ورود حیوانات اهلی و وحشی به محل دفن</a:t>
            </a:r>
            <a:endParaRPr lang="en-US" dirty="0" smtClean="0">
              <a:cs typeface="B Mitra" pitchFamily="2" charset="-78"/>
            </a:endParaRPr>
          </a:p>
          <a:p>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ltLang="fa-IR" b="1" dirty="0"/>
              <a:t>تهيه كود از زباله</a:t>
            </a:r>
            <a:endParaRPr lang="fa-IR" dirty="0"/>
          </a:p>
        </p:txBody>
      </p:sp>
      <p:sp>
        <p:nvSpPr>
          <p:cNvPr id="3" name="Content Placeholder 2"/>
          <p:cNvSpPr>
            <a:spLocks noGrp="1"/>
          </p:cNvSpPr>
          <p:nvPr>
            <p:ph idx="1"/>
          </p:nvPr>
        </p:nvSpPr>
        <p:spPr/>
        <p:txBody>
          <a:bodyPr/>
          <a:lstStyle/>
          <a:p>
            <a:pPr algn="justLow" rtl="1">
              <a:lnSpc>
                <a:spcPct val="150000"/>
              </a:lnSpc>
            </a:pPr>
            <a:r>
              <a:rPr lang="ar-SA" altLang="fa-IR" dirty="0"/>
              <a:t>تهيه كود با استفاده از زباله خانگي و فضولات دامداري ها و ضايعات كشاورزي در پاكيزگي محيط و بهداشتي كردن محيط زندگي و زيبايي محيط زيست نقش مهمي دارد . كودي كه از بازيافت زباله بدست مي آيد ، «كمپوست» ناميده مي شود كه نوعي كود آلي (غير شيميايي ) است. و در تغذيه گياه نقش مهمي دارد. </a:t>
            </a:r>
            <a:endParaRPr lang="en-US" altLang="fa-IR" dirty="0"/>
          </a:p>
          <a:p>
            <a:endParaRPr lang="fa-IR" dirty="0"/>
          </a:p>
        </p:txBody>
      </p:sp>
    </p:spTree>
    <p:extLst>
      <p:ext uri="{BB962C8B-B14F-4D97-AF65-F5344CB8AC3E}">
        <p14:creationId xmlns:p14="http://schemas.microsoft.com/office/powerpoint/2010/main" val="7239872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تهیه کود آلی(کمپوست)</a:t>
            </a:r>
            <a:endParaRPr lang="en-US" dirty="0"/>
          </a:p>
        </p:txBody>
      </p:sp>
      <p:sp>
        <p:nvSpPr>
          <p:cNvPr id="3" name="Content Placeholder 2"/>
          <p:cNvSpPr>
            <a:spLocks noGrp="1"/>
          </p:cNvSpPr>
          <p:nvPr>
            <p:ph idx="1"/>
          </p:nvPr>
        </p:nvSpPr>
        <p:spPr/>
        <p:txBody>
          <a:bodyPr/>
          <a:lstStyle/>
          <a:p>
            <a:pPr algn="r" rtl="1"/>
            <a:r>
              <a:rPr lang="fa-IR" dirty="0" smtClean="0">
                <a:cs typeface="B Mitra" pitchFamily="2" charset="-78"/>
              </a:rPr>
              <a:t>کمپوست در واقع،تجزیه سریع مواد آلی مرطوب و جامد به وسیله موجودات هوازی و غیر هوازی تحت شرایط کنترل شده است</a:t>
            </a:r>
          </a:p>
          <a:p>
            <a:pPr algn="r" rtl="1"/>
            <a:r>
              <a:rPr lang="fa-IR" dirty="0" smtClean="0">
                <a:cs typeface="B Mitra" pitchFamily="2" charset="-78"/>
              </a:rPr>
              <a:t>تهیه کمپوست از فضولات حیوانی،فضولات انسانی،لجن سپتیک تانک،مواد زائد آلی غذایی و مواد زائد کشاورزی</a:t>
            </a:r>
            <a:endParaRPr lang="en-US" dirty="0" smtClean="0">
              <a:cs typeface="B Mitra" pitchFamily="2" charset="-78"/>
            </a:endParaRPr>
          </a:p>
          <a:p>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cs typeface="B Titr" pitchFamily="2" charset="-78"/>
              </a:rPr>
              <a:t>عملیات تهیه کمپوست</a:t>
            </a:r>
            <a:endParaRPr lang="en-US" sz="3200" dirty="0"/>
          </a:p>
        </p:txBody>
      </p:sp>
      <p:sp>
        <p:nvSpPr>
          <p:cNvPr id="3" name="Content Placeholder 2"/>
          <p:cNvSpPr>
            <a:spLocks noGrp="1"/>
          </p:cNvSpPr>
          <p:nvPr>
            <p:ph idx="1"/>
          </p:nvPr>
        </p:nvSpPr>
        <p:spPr/>
        <p:txBody>
          <a:bodyPr/>
          <a:lstStyle/>
          <a:p>
            <a:pPr algn="just" rtl="1">
              <a:buNone/>
            </a:pPr>
            <a:r>
              <a:rPr lang="fa-IR" b="1" dirty="0" smtClean="0">
                <a:cs typeface="B Nazanin" pitchFamily="2" charset="-78"/>
              </a:rPr>
              <a:t>1-آماده سازی</a:t>
            </a:r>
            <a:endParaRPr lang="en-US" dirty="0" smtClean="0">
              <a:cs typeface="B Nazanin" pitchFamily="2" charset="-78"/>
            </a:endParaRPr>
          </a:p>
          <a:p>
            <a:pPr algn="just" rtl="1">
              <a:buNone/>
            </a:pPr>
            <a:r>
              <a:rPr lang="fa-IR" dirty="0" smtClean="0">
                <a:cs typeface="B Nazanin" pitchFamily="2" charset="-78"/>
              </a:rPr>
              <a:t>مراحل آماده سازی ممکن است شامل:</a:t>
            </a:r>
          </a:p>
          <a:p>
            <a:pPr algn="just" rtl="1">
              <a:buNone/>
            </a:pPr>
            <a:r>
              <a:rPr lang="fa-IR" dirty="0" smtClean="0">
                <a:cs typeface="B Nazanin" pitchFamily="2" charset="-78"/>
              </a:rPr>
              <a:t> ذخیره سازی</a:t>
            </a:r>
          </a:p>
          <a:p>
            <a:pPr algn="just" rtl="1">
              <a:buNone/>
            </a:pPr>
            <a:r>
              <a:rPr lang="fa-IR" dirty="0" smtClean="0">
                <a:cs typeface="B Nazanin" pitchFamily="2" charset="-78"/>
              </a:rPr>
              <a:t> جدا سازی مواد قابل بازیابی</a:t>
            </a:r>
          </a:p>
          <a:p>
            <a:pPr algn="just" rtl="1">
              <a:buNone/>
            </a:pPr>
            <a:r>
              <a:rPr lang="fa-IR" dirty="0" smtClean="0">
                <a:cs typeface="B Nazanin" pitchFamily="2" charset="-78"/>
              </a:rPr>
              <a:t> جدا نمودن مواد غیر قابل اشتعال </a:t>
            </a:r>
          </a:p>
          <a:p>
            <a:pPr algn="just" rtl="1">
              <a:buNone/>
            </a:pPr>
            <a:r>
              <a:rPr lang="fa-IR" dirty="0" smtClean="0">
                <a:cs typeface="B Nazanin" pitchFamily="2" charset="-78"/>
              </a:rPr>
              <a:t>خرد کردن و کاهش ابعاد </a:t>
            </a:r>
          </a:p>
          <a:p>
            <a:pPr algn="just" rtl="1">
              <a:buNone/>
            </a:pPr>
            <a:r>
              <a:rPr lang="fa-IR" dirty="0" smtClean="0">
                <a:cs typeface="B Nazanin" pitchFamily="2" charset="-78"/>
              </a:rPr>
              <a:t>خمیر کردن و افزودن لجن فاضلاب (مواد مغذی و رطوبت) باشد.</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buNone/>
            </a:pPr>
            <a:r>
              <a:rPr lang="fa-IR" b="1" dirty="0" smtClean="0">
                <a:cs typeface="B Nazanin" pitchFamily="2" charset="-78"/>
              </a:rPr>
              <a:t>2-هضم</a:t>
            </a:r>
            <a:endParaRPr lang="en-US" dirty="0" smtClean="0">
              <a:cs typeface="B Nazanin" pitchFamily="2" charset="-78"/>
            </a:endParaRPr>
          </a:p>
          <a:p>
            <a:pPr algn="just" rtl="1">
              <a:buNone/>
            </a:pPr>
            <a:r>
              <a:rPr lang="fa-IR" dirty="0" smtClean="0">
                <a:cs typeface="B Nazanin" pitchFamily="2" charset="-78"/>
              </a:rPr>
              <a:t>سیستم های مختلف هضم را می توان به دو دسته ی زیر تقسیم نمود:</a:t>
            </a:r>
            <a:endParaRPr lang="en-US" dirty="0" smtClean="0">
              <a:cs typeface="B Nazanin" pitchFamily="2" charset="-78"/>
            </a:endParaRPr>
          </a:p>
          <a:p>
            <a:pPr algn="just" rtl="1">
              <a:buNone/>
            </a:pPr>
            <a:r>
              <a:rPr lang="fa-IR" dirty="0" smtClean="0">
                <a:cs typeface="B Nazanin" pitchFamily="2" charset="-78"/>
              </a:rPr>
              <a:t>1- تهیه ی کمپوست با استفاده از انبار نمودن مواد در ردیف های مجزا در فضاهای باز و هوادهی آنها از طریق کانالهای هوادهی و یا جابجا کردن آنها (روش دسته دسته کردن) </a:t>
            </a:r>
            <a:endParaRPr lang="en-US" dirty="0" smtClean="0">
              <a:cs typeface="B Nazanin" pitchFamily="2" charset="-78"/>
            </a:endParaRPr>
          </a:p>
          <a:p>
            <a:pPr algn="just" rtl="1">
              <a:buNone/>
            </a:pPr>
            <a:r>
              <a:rPr lang="fa-IR" dirty="0" smtClean="0">
                <a:cs typeface="B Nazanin" pitchFamily="2" charset="-78"/>
              </a:rPr>
              <a:t>2-تهیه ی کمپوست با استفاده از وسایل مکانیکی در هاضم های مکانیکی</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buNone/>
            </a:pPr>
            <a:r>
              <a:rPr lang="fa-IR" b="1" dirty="0" smtClean="0">
                <a:cs typeface="B Nazanin" pitchFamily="2" charset="-78"/>
              </a:rPr>
              <a:t>3-بعمل آوردن</a:t>
            </a:r>
            <a:endParaRPr lang="en-US" dirty="0" smtClean="0">
              <a:cs typeface="B Nazanin" pitchFamily="2" charset="-78"/>
            </a:endParaRPr>
          </a:p>
          <a:p>
            <a:pPr algn="just" rtl="1">
              <a:buNone/>
            </a:pPr>
            <a:r>
              <a:rPr lang="fa-IR" dirty="0" smtClean="0">
                <a:cs typeface="B Nazanin" pitchFamily="2" charset="-78"/>
              </a:rPr>
              <a:t>قبل از کاشت و پخش این کود در مزارع، کمپوست باید کاملا تثبیت گردیده باشد.</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cs typeface="B Titr" pitchFamily="2" charset="-78"/>
              </a:rPr>
              <a:t>روشهای تهیه کمپوست</a:t>
            </a:r>
            <a:endParaRPr lang="en-US" dirty="0"/>
          </a:p>
        </p:txBody>
      </p:sp>
      <p:sp>
        <p:nvSpPr>
          <p:cNvPr id="3" name="Content Placeholder 2"/>
          <p:cNvSpPr>
            <a:spLocks noGrp="1"/>
          </p:cNvSpPr>
          <p:nvPr>
            <p:ph idx="1"/>
          </p:nvPr>
        </p:nvSpPr>
        <p:spPr/>
        <p:txBody>
          <a:bodyPr/>
          <a:lstStyle/>
          <a:p>
            <a:pPr algn="just" rtl="1">
              <a:buNone/>
            </a:pPr>
            <a:r>
              <a:rPr lang="fa-IR" b="1" dirty="0" smtClean="0">
                <a:cs typeface="B Nazanin" pitchFamily="2" charset="-78"/>
              </a:rPr>
              <a:t>1-روش دستی:</a:t>
            </a:r>
          </a:p>
          <a:p>
            <a:pPr algn="just" rtl="1">
              <a:buNone/>
            </a:pPr>
            <a:r>
              <a:rPr lang="fa-IR" b="1" dirty="0" smtClean="0">
                <a:cs typeface="B Nazanin" pitchFamily="2" charset="-78"/>
              </a:rPr>
              <a:t>الف)روش حوضچه ای</a:t>
            </a:r>
            <a:endParaRPr lang="en-US" dirty="0" smtClean="0">
              <a:cs typeface="B Nazanin" pitchFamily="2" charset="-78"/>
            </a:endParaRPr>
          </a:p>
          <a:p>
            <a:pPr algn="just" rtl="1">
              <a:buNone/>
            </a:pPr>
            <a:r>
              <a:rPr lang="fa-IR" b="1" dirty="0" smtClean="0">
                <a:cs typeface="B Nazanin" pitchFamily="2" charset="-78"/>
              </a:rPr>
              <a:t>ب)روش توده های سطحی</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100" b="1" dirty="0" smtClean="0">
                <a:cs typeface="B Mitra" pitchFamily="2" charset="-78"/>
              </a:rPr>
              <a:t>روش </a:t>
            </a:r>
            <a:r>
              <a:rPr lang="fa-IR" sz="3100" b="1" dirty="0" smtClean="0">
                <a:cs typeface="B Nazanin" pitchFamily="2" charset="-78"/>
              </a:rPr>
              <a:t>حوضچه </a:t>
            </a:r>
            <a:r>
              <a:rPr lang="fa-IR" sz="3100" b="1" dirty="0">
                <a:cs typeface="B Nazanin" pitchFamily="2" charset="-78"/>
              </a:rPr>
              <a:t>ای</a:t>
            </a:r>
            <a:r>
              <a:rPr lang="en-US" sz="3100" dirty="0">
                <a:cs typeface="B Nazanin" pitchFamily="2" charset="-78"/>
              </a:rPr>
              <a:t/>
            </a:r>
            <a:br>
              <a:rPr lang="en-US" sz="3100" dirty="0">
                <a:cs typeface="B Nazanin" pitchFamily="2" charset="-78"/>
              </a:rPr>
            </a:br>
            <a:endParaRPr lang="en-US" sz="3100" dirty="0"/>
          </a:p>
        </p:txBody>
      </p:sp>
      <p:sp>
        <p:nvSpPr>
          <p:cNvPr id="3" name="Content Placeholder 2"/>
          <p:cNvSpPr>
            <a:spLocks noGrp="1"/>
          </p:cNvSpPr>
          <p:nvPr>
            <p:ph idx="1"/>
          </p:nvPr>
        </p:nvSpPr>
        <p:spPr/>
        <p:txBody>
          <a:bodyPr/>
          <a:lstStyle/>
          <a:p>
            <a:pPr algn="r" rtl="1">
              <a:lnSpc>
                <a:spcPct val="150000"/>
              </a:lnSpc>
            </a:pPr>
            <a:r>
              <a:rPr lang="fa-IR" dirty="0" smtClean="0">
                <a:cs typeface="B Mitra" pitchFamily="2" charset="-78"/>
              </a:rPr>
              <a:t>مناسب برای در مناطقی که آب و هوا سرد و وزش باد زیاد است</a:t>
            </a:r>
          </a:p>
          <a:p>
            <a:pPr algn="r" rtl="1">
              <a:lnSpc>
                <a:spcPct val="150000"/>
              </a:lnSpc>
            </a:pPr>
            <a:r>
              <a:rPr lang="fa-IR" dirty="0" smtClean="0">
                <a:cs typeface="B Mitra" pitchFamily="2" charset="-78"/>
              </a:rPr>
              <a:t>سطح آب زیرزمینی پایین باشد</a:t>
            </a:r>
          </a:p>
          <a:p>
            <a:pPr algn="r" rtl="1">
              <a:lnSpc>
                <a:spcPct val="150000"/>
              </a:lnSpc>
            </a:pPr>
            <a:r>
              <a:rPr lang="fa-IR" dirty="0" smtClean="0">
                <a:cs typeface="B Mitra" pitchFamily="2" charset="-78"/>
              </a:rPr>
              <a:t>هر حوضچه به طول9-5 متر،عرض5 متر و عمق1 متر</a:t>
            </a:r>
          </a:p>
          <a:p>
            <a:pPr algn="r" rtl="1">
              <a:lnSpc>
                <a:spcPct val="150000"/>
              </a:lnSpc>
            </a:pPr>
            <a:r>
              <a:rPr lang="fa-IR" dirty="0" smtClean="0">
                <a:cs typeface="B Mitra" pitchFamily="2" charset="-78"/>
              </a:rPr>
              <a:t>دیواری در اطراف حوضچه به ارتفاع 20 تا40 سانتی متر جهت جلوگیری از نفوذ آب های سطحی</a:t>
            </a:r>
          </a:p>
          <a:p>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روش توده های سطحی</a:t>
            </a:r>
            <a:endParaRPr lang="fa-IR" dirty="0"/>
          </a:p>
        </p:txBody>
      </p:sp>
      <p:sp>
        <p:nvSpPr>
          <p:cNvPr id="3" name="Content Placeholder 2"/>
          <p:cNvSpPr>
            <a:spLocks noGrp="1"/>
          </p:cNvSpPr>
          <p:nvPr>
            <p:ph idx="1"/>
          </p:nvPr>
        </p:nvSpPr>
        <p:spPr/>
        <p:txBody>
          <a:bodyPr/>
          <a:lstStyle/>
          <a:p>
            <a:pPr algn="justLow" rtl="1">
              <a:lnSpc>
                <a:spcPct val="200000"/>
              </a:lnSpc>
            </a:pPr>
            <a:r>
              <a:rPr lang="fa-IR" dirty="0">
                <a:cs typeface="B Nazanin" pitchFamily="2" charset="-78"/>
              </a:rPr>
              <a:t>تهیه ی کمپوست با استفاده از انبار نمودن مواد </a:t>
            </a:r>
            <a:r>
              <a:rPr lang="fa-IR" dirty="0" smtClean="0">
                <a:cs typeface="B Nazanin" pitchFamily="2" charset="-78"/>
              </a:rPr>
              <a:t>بصورت توده های سطحی ودر </a:t>
            </a:r>
            <a:r>
              <a:rPr lang="fa-IR" dirty="0">
                <a:cs typeface="B Nazanin" pitchFamily="2" charset="-78"/>
              </a:rPr>
              <a:t>ردیف های مجزا در فضاهای باز و هوادهی آنها از طریق کانالهای هوادهی و یا جابجا کردن </a:t>
            </a:r>
            <a:r>
              <a:rPr lang="fa-IR" dirty="0" smtClean="0">
                <a:cs typeface="B Nazanin" pitchFamily="2" charset="-78"/>
              </a:rPr>
              <a:t>آنها</a:t>
            </a:r>
            <a:endParaRPr lang="fa-IR" dirty="0"/>
          </a:p>
        </p:txBody>
      </p:sp>
    </p:spTree>
    <p:extLst>
      <p:ext uri="{BB962C8B-B14F-4D97-AF65-F5344CB8AC3E}">
        <p14:creationId xmlns:p14="http://schemas.microsoft.com/office/powerpoint/2010/main" val="91092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just" rtl="1">
              <a:buNone/>
            </a:pPr>
            <a:r>
              <a:rPr lang="fa-IR" b="1" dirty="0" smtClean="0">
                <a:cs typeface="B Nazanin" pitchFamily="2" charset="-78"/>
              </a:rPr>
              <a:t>2-کود سازی به روش مکانیکی</a:t>
            </a:r>
            <a:endParaRPr lang="en-US" dirty="0" smtClean="0">
              <a:cs typeface="B Nazanin" pitchFamily="2" charset="-78"/>
            </a:endParaRPr>
          </a:p>
          <a:p>
            <a:pPr algn="just" rtl="1">
              <a:buNone/>
            </a:pPr>
            <a:r>
              <a:rPr lang="fa-IR" dirty="0" smtClean="0">
                <a:cs typeface="B Nazanin" pitchFamily="2" charset="-78"/>
              </a:rPr>
              <a:t>کودسازی در کارخانجات بزرگ کمپوست به طریقه مکانیکی انجام می شود</a:t>
            </a:r>
          </a:p>
          <a:p>
            <a:pPr algn="just" rtl="1">
              <a:buNone/>
            </a:pPr>
            <a:r>
              <a:rPr lang="fa-IR" dirty="0" smtClean="0">
                <a:cs typeface="B Nazanin" pitchFamily="2" charset="-78"/>
              </a:rPr>
              <a:t>اول زباله از مواد خطرناک پاک می شود. سپس خرد می شوند تا اندازه اجزاء آن به کمتر از 2 اینچ (5 سانتی متر) کاهش یابد. زباله خرد شده سپس با لجن در یک دستگاه همزن، مخلوط و روی هم جمع می شود.</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200" b="1" dirty="0" smtClean="0">
                <a:cs typeface="B Titr" panose="00000700000000000000" pitchFamily="2" charset="-78"/>
              </a:rPr>
              <a:t>عواملی که باید در عملیات کمپوست کنترل شوند عبارتند از:</a:t>
            </a:r>
            <a:r>
              <a:rPr lang="en-US" sz="3200" dirty="0" smtClean="0">
                <a:cs typeface="B Nazanin" pitchFamily="2" charset="-78"/>
              </a:rPr>
              <a:t/>
            </a:r>
            <a:br>
              <a:rPr lang="en-US" sz="3200" dirty="0" smtClean="0">
                <a:cs typeface="B Nazanin" pitchFamily="2" charset="-78"/>
              </a:rPr>
            </a:br>
            <a:endParaRPr lang="en-US" sz="3200" dirty="0"/>
          </a:p>
        </p:txBody>
      </p:sp>
      <p:sp>
        <p:nvSpPr>
          <p:cNvPr id="3" name="Content Placeholder 2"/>
          <p:cNvSpPr>
            <a:spLocks noGrp="1"/>
          </p:cNvSpPr>
          <p:nvPr>
            <p:ph idx="1"/>
          </p:nvPr>
        </p:nvSpPr>
        <p:spPr/>
        <p:txBody>
          <a:bodyPr>
            <a:normAutofit lnSpcReduction="10000"/>
          </a:bodyPr>
          <a:lstStyle/>
          <a:p>
            <a:pPr lvl="0" algn="just" rtl="1">
              <a:buFont typeface="Wingdings" pitchFamily="2" charset="2"/>
              <a:buChar char="Ø"/>
            </a:pPr>
            <a:r>
              <a:rPr lang="fa-IR" dirty="0" smtClean="0">
                <a:cs typeface="B Nazanin" pitchFamily="2" charset="-78"/>
              </a:rPr>
              <a:t>نسبت کربن به ازت: این نسبت در محصول کمپوست رسیده بین 12 تا 30 است. </a:t>
            </a:r>
            <a:endParaRPr lang="en-US" dirty="0" smtClean="0">
              <a:cs typeface="B Nazanin" pitchFamily="2" charset="-78"/>
            </a:endParaRPr>
          </a:p>
          <a:p>
            <a:pPr lvl="0" algn="just" rtl="1">
              <a:buFont typeface="Wingdings" pitchFamily="2" charset="2"/>
              <a:buChar char="Ø"/>
            </a:pPr>
            <a:r>
              <a:rPr lang="fa-IR" dirty="0" smtClean="0">
                <a:cs typeface="B Nazanin" pitchFamily="2" charset="-78"/>
              </a:rPr>
              <a:t>رطوبت: رطوبت لازم برای تهیه کمپوست 50 تا 60 درصد است.</a:t>
            </a:r>
            <a:endParaRPr lang="en-US" dirty="0" smtClean="0">
              <a:cs typeface="B Nazanin" pitchFamily="2" charset="-78"/>
            </a:endParaRPr>
          </a:p>
          <a:p>
            <a:pPr lvl="0" algn="just" rtl="1">
              <a:buFont typeface="Wingdings" pitchFamily="2" charset="2"/>
              <a:buChar char="Ø"/>
            </a:pPr>
            <a:r>
              <a:rPr lang="fa-IR" dirty="0" smtClean="0">
                <a:cs typeface="B Nazanin" pitchFamily="2" charset="-78"/>
              </a:rPr>
              <a:t>درجه حرارت: حرارت لازم برای از بین بردن میکروبهای بیماریزا و انگل ها، حدود 60 تا 70 درجه سانتیگراد است.</a:t>
            </a:r>
            <a:endParaRPr lang="en-US" dirty="0" smtClean="0">
              <a:cs typeface="B Nazanin" pitchFamily="2" charset="-78"/>
            </a:endParaRPr>
          </a:p>
          <a:p>
            <a:pPr lvl="0" algn="just" rtl="1">
              <a:buFont typeface="Wingdings" pitchFamily="2" charset="2"/>
              <a:buChar char="Ø"/>
            </a:pPr>
            <a:r>
              <a:rPr lang="fa-IR" dirty="0" smtClean="0">
                <a:cs typeface="B Nazanin" pitchFamily="2" charset="-78"/>
              </a:rPr>
              <a:t>هوادهی: معمولاً هوادهی باید به اندازه ای باشد که سیستم به غیرهوازی تبدیل نشود.</a:t>
            </a:r>
            <a:endParaRPr lang="en-US" dirty="0" smtClean="0">
              <a:cs typeface="B Nazanin" pitchFamily="2" charset="-78"/>
            </a:endParaRPr>
          </a:p>
          <a:p>
            <a:pPr algn="just" rtl="1">
              <a:buFont typeface="Wingdings" pitchFamily="2" charset="2"/>
              <a:buChar char="Ø"/>
            </a:pPr>
            <a:r>
              <a:rPr lang="en-US" dirty="0" smtClean="0">
                <a:cs typeface="B Nazanin" pitchFamily="2" charset="-78"/>
              </a:rPr>
              <a:t>pH</a:t>
            </a:r>
            <a:r>
              <a:rPr lang="fa-IR" dirty="0" smtClean="0">
                <a:cs typeface="B Nazanin" pitchFamily="2" charset="-78"/>
              </a:rPr>
              <a:t>: در کمپوست رسیده، </a:t>
            </a:r>
            <a:r>
              <a:rPr lang="en-US" dirty="0" smtClean="0">
                <a:cs typeface="B Nazanin" pitchFamily="2" charset="-78"/>
              </a:rPr>
              <a:t>pH</a:t>
            </a:r>
            <a:r>
              <a:rPr lang="fa-IR" dirty="0" smtClean="0">
                <a:cs typeface="B Nazanin" pitchFamily="2" charset="-78"/>
              </a:rPr>
              <a:t> حدود 8 می باشد.</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مزایای کمپوست</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normAutofit/>
          </a:bodyPr>
          <a:lstStyle/>
          <a:p>
            <a:pPr lvl="0" algn="just" rtl="1"/>
            <a:r>
              <a:rPr lang="fa-IR" dirty="0" smtClean="0">
                <a:cs typeface="B Nazanin" pitchFamily="2" charset="-78"/>
              </a:rPr>
              <a:t>افزایش خلل و فرج خاک</a:t>
            </a:r>
            <a:endParaRPr lang="en-US" dirty="0" smtClean="0">
              <a:cs typeface="B Nazanin" pitchFamily="2" charset="-78"/>
            </a:endParaRPr>
          </a:p>
          <a:p>
            <a:pPr lvl="0" algn="just" rtl="1"/>
            <a:r>
              <a:rPr lang="fa-IR" dirty="0" smtClean="0">
                <a:cs typeface="B Nazanin" pitchFamily="2" charset="-78"/>
              </a:rPr>
              <a:t>تهویه خاک</a:t>
            </a:r>
            <a:endParaRPr lang="en-US" dirty="0" smtClean="0">
              <a:cs typeface="B Nazanin" pitchFamily="2" charset="-78"/>
            </a:endParaRPr>
          </a:p>
          <a:p>
            <a:pPr lvl="0" algn="just" rtl="1"/>
            <a:r>
              <a:rPr lang="fa-IR" dirty="0" smtClean="0">
                <a:cs typeface="B Nazanin" pitchFamily="2" charset="-78"/>
              </a:rPr>
              <a:t>افزایش ظرفیت حفظ آب</a:t>
            </a:r>
            <a:endParaRPr lang="en-US" dirty="0" smtClean="0">
              <a:cs typeface="B Nazanin" pitchFamily="2" charset="-78"/>
            </a:endParaRPr>
          </a:p>
          <a:p>
            <a:pPr lvl="0" algn="just" rtl="1"/>
            <a:r>
              <a:rPr lang="fa-IR" dirty="0" smtClean="0">
                <a:cs typeface="B Nazanin" pitchFamily="2" charset="-78"/>
              </a:rPr>
              <a:t>بعنوان اصلاح کننده خاک در کشاورزی</a:t>
            </a:r>
            <a:endParaRPr lang="en-US" dirty="0" smtClean="0">
              <a:cs typeface="B Nazanin" pitchFamily="2" charset="-78"/>
            </a:endParaRPr>
          </a:p>
          <a:p>
            <a:pPr lvl="0" algn="just" rtl="1"/>
            <a:r>
              <a:rPr lang="fa-IR" dirty="0" smtClean="0">
                <a:cs typeface="B Nazanin" pitchFamily="2" charset="-78"/>
              </a:rPr>
              <a:t>حاوی ازت 1/2 درصد، فسفر0/7 درصد و پتاسیم 1/2درصد</a:t>
            </a:r>
            <a:endParaRPr lang="en-US" dirty="0" smtClean="0">
              <a:cs typeface="B Nazanin" pitchFamily="2" charset="-78"/>
            </a:endParaRPr>
          </a:p>
          <a:p>
            <a:pPr lvl="0" algn="just" rtl="1"/>
            <a:r>
              <a:rPr lang="fa-IR" dirty="0" smtClean="0">
                <a:cs typeface="B Nazanin" pitchFamily="2" charset="-78"/>
              </a:rPr>
              <a:t>کاهش فرسایش و چسبندگی خاک</a:t>
            </a:r>
            <a:endParaRPr lang="en-US" dirty="0" smtClean="0">
              <a:cs typeface="B Nazanin" pitchFamily="2" charset="-78"/>
            </a:endParaRPr>
          </a:p>
          <a:p>
            <a:pPr lvl="0" algn="just" rtl="1"/>
            <a:r>
              <a:rPr lang="fa-IR" dirty="0" smtClean="0">
                <a:cs typeface="B Nazanin" pitchFamily="2" charset="-78"/>
              </a:rPr>
              <a:t>ایمنی بیشتر و عدم بوی تعفن</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cs typeface="B Nazanin" pitchFamily="2" charset="-78"/>
              </a:rPr>
              <a:t>معایب کمپوست</a:t>
            </a:r>
            <a:endParaRPr lang="en-US" dirty="0"/>
          </a:p>
        </p:txBody>
      </p:sp>
      <p:sp>
        <p:nvSpPr>
          <p:cNvPr id="3" name="Content Placeholder 2"/>
          <p:cNvSpPr>
            <a:spLocks noGrp="1"/>
          </p:cNvSpPr>
          <p:nvPr>
            <p:ph idx="1"/>
          </p:nvPr>
        </p:nvSpPr>
        <p:spPr/>
        <p:txBody>
          <a:bodyPr/>
          <a:lstStyle/>
          <a:p>
            <a:pPr algn="just" rtl="1">
              <a:buNone/>
            </a:pPr>
            <a:r>
              <a:rPr lang="fa-IR" b="1" dirty="0" smtClean="0">
                <a:cs typeface="B Nazanin" pitchFamily="2" charset="-78"/>
              </a:rPr>
              <a:t>	</a:t>
            </a:r>
            <a:endParaRPr lang="en-US" dirty="0" smtClean="0">
              <a:cs typeface="B Nazanin" pitchFamily="2" charset="-78"/>
            </a:endParaRPr>
          </a:p>
          <a:p>
            <a:pPr lvl="0" algn="just" rtl="1"/>
            <a:r>
              <a:rPr lang="fa-IR" dirty="0" smtClean="0">
                <a:cs typeface="B Nazanin" pitchFamily="2" charset="-78"/>
              </a:rPr>
              <a:t>سرمایه گذاری اولیه بالا</a:t>
            </a:r>
            <a:endParaRPr lang="en-US" dirty="0" smtClean="0">
              <a:cs typeface="B Nazanin" pitchFamily="2" charset="-78"/>
            </a:endParaRPr>
          </a:p>
          <a:p>
            <a:pPr lvl="0" algn="just" rtl="1"/>
            <a:r>
              <a:rPr lang="fa-IR" dirty="0" smtClean="0">
                <a:cs typeface="B Nazanin" pitchFamily="2" charset="-78"/>
              </a:rPr>
              <a:t>جداسازی شیشه، فلزات و سایر مواد غیر قابل تجزیه بیولوژیکی</a:t>
            </a:r>
            <a:endParaRPr lang="en-US" dirty="0" smtClean="0">
              <a:cs typeface="B Nazanin" pitchFamily="2" charset="-78"/>
            </a:endParaRPr>
          </a:p>
          <a:p>
            <a:pPr lvl="0" algn="just" rtl="1"/>
            <a:r>
              <a:rPr lang="fa-IR" dirty="0" smtClean="0">
                <a:cs typeface="B Nazanin" pitchFamily="2" charset="-78"/>
              </a:rPr>
              <a:t>نداشتن بازار فروش مطمئن </a:t>
            </a:r>
            <a:endParaRPr lang="en-US" dirty="0" smtClean="0">
              <a:cs typeface="B Nazanin" pitchFamily="2" charset="-78"/>
            </a:endParaRPr>
          </a:p>
          <a:p>
            <a:pPr algn="just" rtl="1"/>
            <a:r>
              <a:rPr lang="fa-IR" dirty="0" smtClean="0">
                <a:cs typeface="B Nazanin" pitchFamily="2" charset="-78"/>
              </a:rPr>
              <a:t>محل های تهیه و تولید موجب جلب و تکثیر مگس ها می شود</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بازیافت</a:t>
            </a:r>
            <a:endParaRPr lang="fa-IR" dirty="0"/>
          </a:p>
        </p:txBody>
      </p:sp>
      <p:sp>
        <p:nvSpPr>
          <p:cNvPr id="3" name="Content Placeholder 2"/>
          <p:cNvSpPr>
            <a:spLocks noGrp="1"/>
          </p:cNvSpPr>
          <p:nvPr>
            <p:ph idx="1"/>
          </p:nvPr>
        </p:nvSpPr>
        <p:spPr/>
        <p:txBody>
          <a:bodyPr/>
          <a:lstStyle/>
          <a:p>
            <a:pPr algn="justLow" rtl="1"/>
            <a:r>
              <a:rPr lang="fa-IR" altLang="fa-IR" dirty="0"/>
              <a:t>براي دفع صحيح و بهداشتي زباله بايستي زباله را با توجه به جنس اجزاي تشكيل دهندة آن جداسازي كرد . مثلاً پس مانده هاي گياهي و حيواني را براي ساخت كود و كمپوست ، شيشه را براي تبديل و بازيافت آن ، كاغذ را براي استفاده مجدد در ساخت كاغذ و مقوا ، در محل هاي جداگانه گذاشت . از اين مواد بي مصرف با انجام اعمال و تغييراتي بر روي آنها مي توان دوباره استفاده كرد.</a:t>
            </a:r>
          </a:p>
          <a:p>
            <a:endParaRPr lang="fa-IR" dirty="0"/>
          </a:p>
        </p:txBody>
      </p:sp>
    </p:spTree>
    <p:extLst>
      <p:ext uri="{BB962C8B-B14F-4D97-AF65-F5344CB8AC3E}">
        <p14:creationId xmlns:p14="http://schemas.microsoft.com/office/powerpoint/2010/main" val="2656710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cs typeface="B Mitra" pitchFamily="2" charset="-78"/>
              </a:rPr>
              <a:t>بازیافت</a:t>
            </a:r>
            <a:endParaRPr lang="en-US" dirty="0"/>
          </a:p>
        </p:txBody>
      </p:sp>
      <p:sp>
        <p:nvSpPr>
          <p:cNvPr id="3" name="Content Placeholder 2"/>
          <p:cNvSpPr>
            <a:spLocks noGrp="1"/>
          </p:cNvSpPr>
          <p:nvPr>
            <p:ph idx="1"/>
          </p:nvPr>
        </p:nvSpPr>
        <p:spPr/>
        <p:txBody>
          <a:bodyPr/>
          <a:lstStyle/>
          <a:p>
            <a:pPr algn="r" rtl="1"/>
            <a:r>
              <a:rPr lang="fa-IR" dirty="0" smtClean="0">
                <a:cs typeface="B Mitra" pitchFamily="2" charset="-78"/>
              </a:rPr>
              <a:t>در ترکیب زباله،کاغذ،پلاستیک،شیشه،فلزات آهنی و مواد آلی قابل بازیافت هستند</a:t>
            </a:r>
          </a:p>
          <a:p>
            <a:pPr algn="r" rtl="1"/>
            <a:r>
              <a:rPr lang="fa-IR" dirty="0" smtClean="0">
                <a:cs typeface="B Mitra" pitchFamily="2" charset="-78"/>
              </a:rPr>
              <a:t>بهترین محل برای بازیافت زباله،در نقطه ی مبدأ می باشد</a:t>
            </a:r>
          </a:p>
          <a:p>
            <a:pPr algn="r" rtl="1"/>
            <a:r>
              <a:rPr lang="fa-IR" b="1" dirty="0" smtClean="0">
                <a:cs typeface="B Mitra" pitchFamily="2" charset="-78"/>
              </a:rPr>
              <a:t>در مبحث بازیافت،زباله ها به دو دسته ی خشک و تر تقسیم می شوند</a:t>
            </a:r>
          </a:p>
          <a:p>
            <a:pPr algn="r" rtl="1">
              <a:buFont typeface="Wingdings" pitchFamily="2" charset="2"/>
              <a:buNone/>
            </a:pPr>
            <a:r>
              <a:rPr lang="fa-IR" dirty="0" smtClean="0">
                <a:cs typeface="B Mitra" pitchFamily="2" charset="-78"/>
              </a:rPr>
              <a:t>زباله های خشک : شامل کاغذ،پلاستیک،شیشه،پارچه و ...</a:t>
            </a:r>
          </a:p>
          <a:p>
            <a:pPr algn="r" rtl="1">
              <a:buFont typeface="Wingdings" pitchFamily="2" charset="2"/>
              <a:buNone/>
            </a:pPr>
            <a:r>
              <a:rPr lang="fa-IR" dirty="0" smtClean="0">
                <a:cs typeface="B Mitra" pitchFamily="2" charset="-78"/>
              </a:rPr>
              <a:t>زباله های تر شامل : پوست میوه،باقیمانده مواد غذایی،تفاله ی چای و ...</a:t>
            </a:r>
          </a:p>
          <a:p>
            <a:pPr algn="r" rtl="1"/>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فواید بازیافت </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lstStyle/>
          <a:p>
            <a:pPr lvl="0" algn="just" rtl="1">
              <a:buFont typeface="Wingdings" pitchFamily="2" charset="2"/>
              <a:buChar char="Ø"/>
            </a:pPr>
            <a:r>
              <a:rPr lang="fa-IR" dirty="0" smtClean="0">
                <a:cs typeface="B Nazanin" pitchFamily="2" charset="-78"/>
              </a:rPr>
              <a:t>باعث صرفه جویی در هزینه، انرژی، منابع طبیعی و کاهش آلودگی محیط می گردد.</a:t>
            </a:r>
            <a:endParaRPr lang="en-US" dirty="0" smtClean="0">
              <a:cs typeface="B Nazanin" pitchFamily="2" charset="-78"/>
            </a:endParaRPr>
          </a:p>
          <a:p>
            <a:pPr algn="just" rtl="1">
              <a:buFont typeface="Wingdings" pitchFamily="2" charset="2"/>
              <a:buChar char="Ø"/>
            </a:pPr>
            <a:r>
              <a:rPr lang="fa-IR" dirty="0" smtClean="0">
                <a:cs typeface="B Nazanin" pitchFamily="2" charset="-78"/>
              </a:rPr>
              <a:t>فروش مواد بدست آمده مخارج جمع آوری و سایر هزینه ها را جبران می کند. </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مواد قابل بازیافت </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lstStyle/>
          <a:p>
            <a:pPr lvl="0" algn="just" rtl="1">
              <a:buFont typeface="Wingdings" pitchFamily="2" charset="2"/>
              <a:buChar char="ü"/>
            </a:pPr>
            <a:r>
              <a:rPr lang="fa-IR" dirty="0" smtClean="0">
                <a:cs typeface="B Nazanin" pitchFamily="2" charset="-78"/>
              </a:rPr>
              <a:t>کاغذ و آلومینیوم و شیشه رایج ترین موادی هستند که بازیابی می شوند.</a:t>
            </a:r>
            <a:endParaRPr lang="en-US" dirty="0" smtClean="0">
              <a:cs typeface="B Nazanin" pitchFamily="2" charset="-78"/>
            </a:endParaRPr>
          </a:p>
          <a:p>
            <a:pPr lvl="0" algn="just" rtl="1">
              <a:buFont typeface="Wingdings" pitchFamily="2" charset="2"/>
              <a:buChar char="ü"/>
            </a:pPr>
            <a:r>
              <a:rPr lang="fa-IR" dirty="0" smtClean="0">
                <a:cs typeface="B Nazanin" pitchFamily="2" charset="-78"/>
              </a:rPr>
              <a:t>بازیافت پلاستیک</a:t>
            </a:r>
            <a:endParaRPr lang="en-US" dirty="0" smtClean="0">
              <a:cs typeface="B Nazanin" pitchFamily="2" charset="-78"/>
            </a:endParaRPr>
          </a:p>
          <a:p>
            <a:pPr lvl="0" algn="just" rtl="1">
              <a:buFont typeface="Wingdings" pitchFamily="2" charset="2"/>
              <a:buChar char="ü"/>
            </a:pPr>
            <a:r>
              <a:rPr lang="fa-IR" dirty="0" smtClean="0">
                <a:cs typeface="B Nazanin" pitchFamily="2" charset="-78"/>
              </a:rPr>
              <a:t>بازیافت فلزات</a:t>
            </a:r>
            <a:endParaRPr lang="en-US" dirty="0" smtClean="0">
              <a:cs typeface="B Nazanin" pitchFamily="2" charset="-78"/>
            </a:endParaRPr>
          </a:p>
          <a:p>
            <a:pPr lvl="0" algn="just" rtl="1">
              <a:buFont typeface="Wingdings" pitchFamily="2" charset="2"/>
              <a:buChar char="ü"/>
            </a:pPr>
            <a:r>
              <a:rPr lang="fa-IR" dirty="0" smtClean="0">
                <a:cs typeface="B Nazanin" pitchFamily="2" charset="-78"/>
              </a:rPr>
              <a:t>بازیافت شیشه</a:t>
            </a:r>
            <a:endParaRPr lang="en-US" dirty="0" smtClean="0">
              <a:cs typeface="B Nazanin" pitchFamily="2" charset="-78"/>
            </a:endParaRPr>
          </a:p>
          <a:p>
            <a:pPr algn="just" rtl="1">
              <a:buFont typeface="Wingdings" pitchFamily="2" charset="2"/>
              <a:buChar char="ü"/>
            </a:pPr>
            <a:r>
              <a:rPr lang="fa-IR" dirty="0" smtClean="0">
                <a:cs typeface="B Nazanin" pitchFamily="2" charset="-78"/>
              </a:rPr>
              <a:t>بازیافت لاستیک</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کمیت مواد زائد جامد</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lstStyle/>
          <a:p>
            <a:pPr algn="just" rtl="1">
              <a:buNone/>
            </a:pPr>
            <a:r>
              <a:rPr lang="fa-IR" dirty="0" smtClean="0">
                <a:cs typeface="B Nazanin" pitchFamily="2" charset="-78"/>
              </a:rPr>
              <a:t>مقدار زباله تولیدي در یک اجتماع به عوامل مختلفی چون: نوع جامعه، سطح زندگی، شرایط آب و هوایی، فصول سال، آداب و رسوم مردم، نوع غذاي مصرفی، قیمت مواد غذایی و میزان در دسترس بودن آنها، عادات اجتماعی، نوع فعالیتهاي اقتصادي، گستردگی و پراکندگی جمعیت و بازیافت زباله بستگی دارد. </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Nazanin" pitchFamily="2" charset="-78"/>
              </a:rPr>
              <a:t>اهمیت جمع آوری مواد زائد</a:t>
            </a:r>
            <a:r>
              <a:rPr lang="en-US" dirty="0" smtClean="0">
                <a:cs typeface="B Nazanin" pitchFamily="2" charset="-78"/>
              </a:rPr>
              <a:t/>
            </a:r>
            <a:br>
              <a:rPr lang="en-US" dirty="0" smtClean="0">
                <a:cs typeface="B Nazanin" pitchFamily="2" charset="-78"/>
              </a:rPr>
            </a:br>
            <a:endParaRPr lang="en-US" dirty="0"/>
          </a:p>
        </p:txBody>
      </p:sp>
      <p:sp>
        <p:nvSpPr>
          <p:cNvPr id="3" name="Content Placeholder 2"/>
          <p:cNvSpPr>
            <a:spLocks noGrp="1"/>
          </p:cNvSpPr>
          <p:nvPr>
            <p:ph idx="1"/>
          </p:nvPr>
        </p:nvSpPr>
        <p:spPr/>
        <p:txBody>
          <a:bodyPr>
            <a:normAutofit/>
          </a:bodyPr>
          <a:lstStyle/>
          <a:p>
            <a:pPr algn="just" rtl="1">
              <a:buNone/>
            </a:pPr>
            <a:r>
              <a:rPr lang="fa-IR" b="1" dirty="0" smtClean="0">
                <a:cs typeface="B Nazanin" pitchFamily="2" charset="-78"/>
              </a:rPr>
              <a:t>الف)جنبه ی بهداشتی</a:t>
            </a:r>
          </a:p>
          <a:p>
            <a:pPr lvl="1" algn="just" rtl="1">
              <a:buNone/>
            </a:pPr>
            <a:r>
              <a:rPr lang="fa-IR" dirty="0" smtClean="0">
                <a:cs typeface="B Nazanin" pitchFamily="2" charset="-78"/>
              </a:rPr>
              <a:t>1)آلودگی هوا</a:t>
            </a:r>
          </a:p>
          <a:p>
            <a:pPr lvl="1" algn="just" rtl="1">
              <a:buNone/>
            </a:pPr>
            <a:r>
              <a:rPr lang="fa-IR" dirty="0" smtClean="0">
                <a:cs typeface="B Nazanin" pitchFamily="2" charset="-78"/>
              </a:rPr>
              <a:t>2)آلودگی آب </a:t>
            </a:r>
          </a:p>
          <a:p>
            <a:pPr lvl="1" algn="just" rtl="1">
              <a:buNone/>
            </a:pPr>
            <a:r>
              <a:rPr lang="fa-IR" dirty="0" smtClean="0">
                <a:cs typeface="B Nazanin" pitchFamily="2" charset="-78"/>
              </a:rPr>
              <a:t>3)آلودگی خاک</a:t>
            </a:r>
            <a:endParaRPr lang="en-US" dirty="0" smtClean="0">
              <a:cs typeface="B Nazanin" pitchFamily="2" charset="-78"/>
            </a:endParaRPr>
          </a:p>
          <a:p>
            <a:pPr lvl="1" algn="just" rtl="1">
              <a:buNone/>
            </a:pPr>
            <a:r>
              <a:rPr lang="fa-IR" dirty="0" smtClean="0">
                <a:cs typeface="B Nazanin" pitchFamily="2" charset="-78"/>
              </a:rPr>
              <a:t>4)جلب وپرورش حشرات </a:t>
            </a:r>
          </a:p>
          <a:p>
            <a:pPr lvl="1" algn="just" rtl="1">
              <a:buNone/>
            </a:pPr>
            <a:r>
              <a:rPr lang="fa-IR" dirty="0" smtClean="0">
                <a:cs typeface="B Nazanin" pitchFamily="2" charset="-78"/>
              </a:rPr>
              <a:t>5)جلب و پرورش جوندگان </a:t>
            </a:r>
          </a:p>
          <a:p>
            <a:pPr algn="just" rtl="1">
              <a:buNone/>
            </a:pPr>
            <a:r>
              <a:rPr lang="fa-IR" b="1" dirty="0" smtClean="0">
                <a:cs typeface="B Nazanin" pitchFamily="2" charset="-78"/>
              </a:rPr>
              <a:t>ب)جنبه ی اقتصادی</a:t>
            </a:r>
            <a:endParaRPr lang="en-US" dirty="0" smtClean="0">
              <a:cs typeface="B Nazanin" pitchFamily="2" charset="-78"/>
            </a:endParaRPr>
          </a:p>
          <a:p>
            <a:pPr algn="just" rtl="1">
              <a:buNone/>
            </a:pPr>
            <a:r>
              <a:rPr lang="fa-IR" b="1" dirty="0" smtClean="0">
                <a:cs typeface="B Nazanin" pitchFamily="2" charset="-78"/>
              </a:rPr>
              <a:t>ج)جنبه ی زیبایی شناختی محیط</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800" dirty="0" smtClean="0">
                <a:cs typeface="B Titr" panose="00000700000000000000" pitchFamily="2" charset="-78"/>
              </a:rPr>
              <a:t>جمع آوری پسماندبه طور کلی به دو روش انجام می شود</a:t>
            </a:r>
            <a:r>
              <a:rPr lang="fa-IR" sz="2800" b="1" dirty="0" smtClean="0">
                <a:cs typeface="B Nazanin" pitchFamily="2" charset="-78"/>
              </a:rPr>
              <a:t>:</a:t>
            </a:r>
            <a:r>
              <a:rPr lang="en-US" sz="2800" dirty="0" smtClean="0">
                <a:cs typeface="B Nazanin" pitchFamily="2" charset="-78"/>
              </a:rPr>
              <a:t/>
            </a:r>
            <a:br>
              <a:rPr lang="en-US" sz="2800" dirty="0" smtClean="0">
                <a:cs typeface="B Nazanin" pitchFamily="2" charset="-78"/>
              </a:rPr>
            </a:br>
            <a:endParaRPr lang="en-US" sz="2800" dirty="0"/>
          </a:p>
        </p:txBody>
      </p:sp>
      <p:sp>
        <p:nvSpPr>
          <p:cNvPr id="3" name="Content Placeholder 2"/>
          <p:cNvSpPr>
            <a:spLocks noGrp="1"/>
          </p:cNvSpPr>
          <p:nvPr>
            <p:ph idx="1"/>
          </p:nvPr>
        </p:nvSpPr>
        <p:spPr/>
        <p:txBody>
          <a:bodyPr>
            <a:normAutofit/>
          </a:bodyPr>
          <a:lstStyle/>
          <a:p>
            <a:pPr algn="just" rtl="1">
              <a:buNone/>
            </a:pPr>
            <a:r>
              <a:rPr lang="fa-IR" b="1" dirty="0" smtClean="0">
                <a:cs typeface="B Nazanin" pitchFamily="2" charset="-78"/>
              </a:rPr>
              <a:t>الف)جمع آوری خانه به خانه:</a:t>
            </a:r>
            <a:r>
              <a:rPr lang="fa-IR" dirty="0" smtClean="0">
                <a:cs typeface="B Nazanin" pitchFamily="2" charset="-78"/>
              </a:rPr>
              <a:t> در این سیستم ،جمع آوری زباله و انتقال مواد زائد به صورت مستقیم به مرکز دفع نهایی انجام می گیرد، که از نظر بهداشتی خیلی مهم است.</a:t>
            </a:r>
            <a:endParaRPr lang="en-US" dirty="0" smtClean="0">
              <a:cs typeface="B Nazanin" pitchFamily="2" charset="-78"/>
            </a:endParaRPr>
          </a:p>
          <a:p>
            <a:pPr algn="just" rtl="1">
              <a:buNone/>
            </a:pPr>
            <a:r>
              <a:rPr lang="fa-IR" b="1" dirty="0" smtClean="0">
                <a:cs typeface="B Nazanin" pitchFamily="2" charset="-78"/>
              </a:rPr>
              <a:t>معایب: </a:t>
            </a:r>
            <a:r>
              <a:rPr lang="fa-IR" dirty="0" smtClean="0">
                <a:cs typeface="B Nazanin" pitchFamily="2" charset="-78"/>
              </a:rPr>
              <a:t>در</a:t>
            </a:r>
            <a:r>
              <a:rPr lang="fa-IR" b="1" dirty="0" smtClean="0">
                <a:cs typeface="B Nazanin" pitchFamily="2" charset="-78"/>
              </a:rPr>
              <a:t> </a:t>
            </a:r>
            <a:r>
              <a:rPr lang="fa-IR" dirty="0" smtClean="0">
                <a:cs typeface="B Nazanin" pitchFamily="2" charset="-78"/>
              </a:rPr>
              <a:t>بسیاری از مناطق شهری به دلیل بافت قدیمی، عدم امکان تردد وسایل و یا به دلیل کمبود امکانات استفاده از این روش عملی نیست.</a:t>
            </a:r>
            <a:endParaRPr lang="en-US" dirty="0" smtClean="0">
              <a:cs typeface="B Nazanin" pitchFamily="2" charset="-78"/>
            </a:endParaRPr>
          </a:p>
          <a:p>
            <a:pPr algn="just" rtl="1">
              <a:buNone/>
            </a:pPr>
            <a:r>
              <a:rPr lang="fa-IR" dirty="0" smtClean="0">
                <a:cs typeface="B Nazanin" pitchFamily="2" charset="-78"/>
              </a:rPr>
              <a:t>ساعت جمع آوری در این روش 24 ـ22 مناسب است و حداقل هفته ای سه بار در تابستان و دو بار در زمستان انجام می گیرد.</a:t>
            </a:r>
            <a:endParaRPr lang="en-US" dirty="0" smtClean="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algn="just" rtl="1">
              <a:buNone/>
            </a:pPr>
            <a:r>
              <a:rPr lang="fa-IR" b="1" dirty="0" smtClean="0">
                <a:latin typeface="Times New Roman" pitchFamily="18" charset="0"/>
                <a:cs typeface="B Nazanin" pitchFamily="2" charset="-78"/>
              </a:rPr>
              <a:t>ب)استفاده از کانتینرهای موقت:</a:t>
            </a:r>
            <a:endParaRPr lang="en-US" dirty="0" smtClean="0">
              <a:latin typeface="Times New Roman" pitchFamily="18" charset="0"/>
              <a:cs typeface="B Nazanin" pitchFamily="2" charset="-78"/>
            </a:endParaRPr>
          </a:p>
          <a:p>
            <a:pPr algn="just" rtl="1">
              <a:buNone/>
            </a:pPr>
            <a:r>
              <a:rPr lang="fa-IR" b="1" dirty="0" smtClean="0">
                <a:latin typeface="Times New Roman" pitchFamily="18" charset="0"/>
                <a:cs typeface="B Nazanin" pitchFamily="2" charset="-78"/>
              </a:rPr>
              <a:t>1)سیستم کانتینر ثابت (</a:t>
            </a:r>
            <a:r>
              <a:rPr lang="en-US" b="1" dirty="0" smtClean="0">
                <a:latin typeface="Times New Roman" pitchFamily="18" charset="0"/>
                <a:cs typeface="B Nazanin" pitchFamily="2" charset="-78"/>
              </a:rPr>
              <a:t>S.C.S</a:t>
            </a:r>
            <a:r>
              <a:rPr lang="fa-IR" b="1" dirty="0" smtClean="0">
                <a:latin typeface="Times New Roman" pitchFamily="18" charset="0"/>
                <a:cs typeface="B Nazanin" pitchFamily="2" charset="-78"/>
              </a:rPr>
              <a:t>): </a:t>
            </a:r>
            <a:r>
              <a:rPr lang="fa-IR" dirty="0" smtClean="0">
                <a:latin typeface="Times New Roman" pitchFamily="18" charset="0"/>
                <a:cs typeface="B Nazanin" pitchFamily="2" charset="-78"/>
              </a:rPr>
              <a:t>در این روش کانتینر را در مرکز ثقل مواد تولید شده مستقر می کنند. زباله توسط مردم یا ماموران شهرداری بار گیری شده و سپس کامیون ها طبق برنامه ی از پیش تعیین شده جهت تخلیه ی آنها اقدام می کنند.</a:t>
            </a:r>
            <a:endParaRPr lang="en-US" dirty="0" smtClean="0">
              <a:latin typeface="Times New Roman" pitchFamily="18" charset="0"/>
              <a:cs typeface="B Nazanin" pitchFamily="2" charset="-78"/>
            </a:endParaRPr>
          </a:p>
          <a:p>
            <a:pPr algn="just" rtl="1">
              <a:buNone/>
            </a:pPr>
            <a:r>
              <a:rPr lang="fa-IR" b="1" dirty="0" smtClean="0">
                <a:latin typeface="Times New Roman" pitchFamily="18" charset="0"/>
                <a:cs typeface="B Nazanin" pitchFamily="2" charset="-78"/>
              </a:rPr>
              <a:t>2)سیستم کانتینر متحرک (</a:t>
            </a:r>
            <a:r>
              <a:rPr lang="en-US" b="1" dirty="0" smtClean="0">
                <a:latin typeface="Times New Roman" pitchFamily="18" charset="0"/>
                <a:cs typeface="B Nazanin" pitchFamily="2" charset="-78"/>
              </a:rPr>
              <a:t>H.C.S</a:t>
            </a:r>
            <a:r>
              <a:rPr lang="fa-IR" b="1" dirty="0" smtClean="0">
                <a:latin typeface="Times New Roman" pitchFamily="18" charset="0"/>
                <a:cs typeface="B Nazanin" pitchFamily="2" charset="-78"/>
              </a:rPr>
              <a:t>):</a:t>
            </a:r>
            <a:r>
              <a:rPr lang="fa-IR" dirty="0" smtClean="0">
                <a:latin typeface="Times New Roman" pitchFamily="18" charset="0"/>
                <a:cs typeface="B Nazanin" pitchFamily="2" charset="-78"/>
              </a:rPr>
              <a:t> در این روش کانتینر های حاوی زباله را توسط کامیون های ویژه به محل ایستگاه انتقال و یا به محل اصلی دفع منتقل می کنند و پس از تخلیه به محل اولیه بر می گردانند یا یک کانتینر خالی را جایگزین آن می کنند.</a:t>
            </a:r>
            <a:endParaRPr lang="en-US" dirty="0" smtClean="0">
              <a:latin typeface="Times New Roman" pitchFamily="18" charset="0"/>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2  Titr" pitchFamily="2" charset="-78"/>
              </a:rPr>
              <a:t>مشکلات دفع غير بهداشتي زباله</a:t>
            </a:r>
            <a:endParaRPr lang="en-US" dirty="0"/>
          </a:p>
        </p:txBody>
      </p:sp>
      <p:sp>
        <p:nvSpPr>
          <p:cNvPr id="3" name="Content Placeholder 2"/>
          <p:cNvSpPr>
            <a:spLocks noGrp="1"/>
          </p:cNvSpPr>
          <p:nvPr>
            <p:ph idx="1"/>
          </p:nvPr>
        </p:nvSpPr>
        <p:spPr/>
        <p:txBody>
          <a:bodyPr>
            <a:normAutofit fontScale="92500" lnSpcReduction="10000"/>
          </a:bodyPr>
          <a:lstStyle/>
          <a:p>
            <a:pPr algn="just" rtl="1"/>
            <a:r>
              <a:rPr lang="fa-IR" dirty="0" smtClean="0">
                <a:cs typeface="2  Mitra" pitchFamily="2" charset="-78"/>
              </a:rPr>
              <a:t>محل مناسب جذب و تکثير و رشد انواع حشرات و جوندگان</a:t>
            </a:r>
          </a:p>
          <a:p>
            <a:pPr algn="just" rtl="1"/>
            <a:r>
              <a:rPr lang="fa-IR" dirty="0" smtClean="0">
                <a:cs typeface="2  Mitra" pitchFamily="2" charset="-78"/>
              </a:rPr>
              <a:t>آلودگي آب: به طور کلي آلاينده هايي که از طريق زباله مي توانند وارد منابع آبي شوند شامل انواع ترکيبات سمي مانند سرب ، جيوه ، آرسنيک و انواع رنگ هاي شيميايي ، اسيدها ، قلياها ، شوينده ها و ترکيبات نفتي و عوامل بيماري زا مي باشند.</a:t>
            </a:r>
          </a:p>
          <a:p>
            <a:pPr algn="just" rtl="1"/>
            <a:r>
              <a:rPr lang="fa-IR" dirty="0" smtClean="0">
                <a:cs typeface="2  Mitra" pitchFamily="2" charset="-78"/>
              </a:rPr>
              <a:t>آلودگي خاک: انواع پلاستيک که باعث جلوگيري از رسيدن آب ، مواد غذايي و هوا به ريشه هاي گياهان شده و آنها را از بين مي برد.</a:t>
            </a:r>
          </a:p>
          <a:p>
            <a:pPr algn="just" rtl="1"/>
            <a:r>
              <a:rPr lang="fa-IR" dirty="0" smtClean="0">
                <a:cs typeface="2  Mitra" pitchFamily="2" charset="-78"/>
              </a:rPr>
              <a:t>آلودگي هوا: در اثر تخمير يا تجزيه بي هوازي زباله گازهاي آلاينده اي مانند </a:t>
            </a:r>
            <a:r>
              <a:rPr lang="en-US" dirty="0" smtClean="0">
                <a:cs typeface="2  Mitra" pitchFamily="2" charset="-78"/>
              </a:rPr>
              <a:t>CH4-CO2-SH2</a:t>
            </a:r>
            <a:r>
              <a:rPr lang="fa-IR" dirty="0" smtClean="0">
                <a:cs typeface="2  Mitra" pitchFamily="2" charset="-78"/>
              </a:rPr>
              <a:t> توليد مي شوند همچنين احتراق عمدي و غير عمدي زباله که حاوي کاغذ ، کارتن ، چوب ، پلاستيک ، لاستيک و انواع ترکيبات نفتي هستند در آلودگي هوا تاثير دارند.</a:t>
            </a:r>
            <a:endParaRPr lang="en-US" dirty="0" smtClean="0">
              <a:cs typeface="2  Mitra" pitchFamily="2" charset="-78"/>
            </a:endParaRPr>
          </a:p>
          <a:p>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ltLang="fa-IR" b="1" dirty="0"/>
              <a:t>دفن بهداشتي زباله</a:t>
            </a:r>
            <a:endParaRPr lang="fa-IR" dirty="0"/>
          </a:p>
        </p:txBody>
      </p:sp>
      <p:sp>
        <p:nvSpPr>
          <p:cNvPr id="3" name="Content Placeholder 2"/>
          <p:cNvSpPr>
            <a:spLocks noGrp="1"/>
          </p:cNvSpPr>
          <p:nvPr>
            <p:ph idx="1"/>
          </p:nvPr>
        </p:nvSpPr>
        <p:spPr/>
        <p:txBody>
          <a:bodyPr>
            <a:normAutofit lnSpcReduction="10000"/>
          </a:bodyPr>
          <a:lstStyle/>
          <a:p>
            <a:pPr algn="justLow" rtl="1">
              <a:lnSpc>
                <a:spcPct val="90000"/>
              </a:lnSpc>
            </a:pPr>
            <a:r>
              <a:rPr lang="fa-IR" altLang="fa-IR" dirty="0"/>
              <a:t>تخليه زباله در سطح شيار محل دفن و پوشش آن با خاك ، و سپس تسطيح و فشردن آن ، هواي موجود در ميان زباله را به حداقل  مي رساندو اين امر به همراه افزايش درجه حرارت در قشرهاي زيرين زباله ، موجب نابودي كرمينه (لارو) حشرات و يا عدم تكامل ورشد آنها خواهد شد. </a:t>
            </a:r>
          </a:p>
          <a:p>
            <a:pPr algn="justLow" rtl="1">
              <a:lnSpc>
                <a:spcPct val="90000"/>
              </a:lnSpc>
            </a:pPr>
            <a:r>
              <a:rPr lang="fa-IR" altLang="fa-IR" dirty="0"/>
              <a:t>دفن زباله و پوشش سريع و كامل زباله ها پس از تخليه در محل دفع ، بايد به طور كامل و صحيح انجام پذيرد تا پرندگان از اجزاي زباله ها تغذيه نكنند . جستجوي غذا در ميان زباله ها توسط پرندگان موجب انتشار بسياري از باكتريهاي مضر در طبيعت مي شود. </a:t>
            </a:r>
          </a:p>
          <a:p>
            <a:endParaRPr lang="fa-IR" dirty="0"/>
          </a:p>
        </p:txBody>
      </p:sp>
    </p:spTree>
    <p:extLst>
      <p:ext uri="{BB962C8B-B14F-4D97-AF65-F5344CB8AC3E}">
        <p14:creationId xmlns:p14="http://schemas.microsoft.com/office/powerpoint/2010/main" val="21430070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justLow" rtl="1">
              <a:lnSpc>
                <a:spcPct val="90000"/>
              </a:lnSpc>
            </a:pPr>
            <a:r>
              <a:rPr lang="fa-IR" altLang="fa-IR" dirty="0"/>
              <a:t>بسياري از امراض مثل اسهالهاي آميبي و باسيلي ، تراخم ، حصبه ، شبه حصبه ، وبا ، سل ، جذام ، طاعون و سياه زخم بوسيله مگس شايع مي شود. </a:t>
            </a:r>
          </a:p>
          <a:p>
            <a:pPr algn="justLow" rtl="1">
              <a:lnSpc>
                <a:spcPct val="90000"/>
              </a:lnSpc>
            </a:pPr>
            <a:r>
              <a:rPr lang="fa-IR" altLang="fa-IR" dirty="0"/>
              <a:t>وجود غذاي كافي در لابه لاي زباله ها زمينه را براي رشد و تكثير بيش از حد جانوران موزي مانند موش و سگهاي ولگرد ، گربه و سوسك مهيا مي كند. </a:t>
            </a:r>
          </a:p>
          <a:p>
            <a:endParaRPr lang="fa-IR" dirty="0"/>
          </a:p>
        </p:txBody>
      </p:sp>
    </p:spTree>
    <p:extLst>
      <p:ext uri="{BB962C8B-B14F-4D97-AF65-F5344CB8AC3E}">
        <p14:creationId xmlns:p14="http://schemas.microsoft.com/office/powerpoint/2010/main" val="26565563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lgn="justLow" rtl="1"/>
            <a:r>
              <a:rPr lang="fa-IR" altLang="fa-IR" dirty="0"/>
              <a:t>مگسها با نشستن روي زباله مدفوع و كثافات ، ميكروبهاي مختلف را به وسيله موهاي چسبنده و مژكهاي فراوان بدن خود جذب مي كنند و آنها را از طريق تماس مستقيم با بدن انسان و يا مواد غذايي مورد مصرف انسان ، به بدن وي منتقل مي كنند و موجب بروز انواع بيماريها در انسان مي </a:t>
            </a:r>
            <a:r>
              <a:rPr lang="fa-IR" altLang="fa-IR" dirty="0" smtClean="0"/>
              <a:t>شوند</a:t>
            </a:r>
            <a:endParaRPr lang="fa-IR" dirty="0"/>
          </a:p>
        </p:txBody>
      </p:sp>
    </p:spTree>
    <p:extLst>
      <p:ext uri="{BB962C8B-B14F-4D97-AF65-F5344CB8AC3E}">
        <p14:creationId xmlns:p14="http://schemas.microsoft.com/office/powerpoint/2010/main" val="29180648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pPr algn="justLow" rtl="1"/>
            <a:r>
              <a:rPr lang="fa-IR" altLang="fa-IR" b="1" dirty="0" smtClean="0"/>
              <a:t>دفن </a:t>
            </a:r>
            <a:r>
              <a:rPr lang="fa-IR" altLang="fa-IR" b="1" dirty="0"/>
              <a:t>بهداشتي زباله در كاهش جمعيت مگسها و ديگر حشرات موذي و دفع خطر موشها نقش مهمي دارد. </a:t>
            </a:r>
          </a:p>
          <a:p>
            <a:pPr algn="justLow" rtl="1"/>
            <a:r>
              <a:rPr lang="fa-IR" altLang="fa-IR" b="1" dirty="0"/>
              <a:t>با انتقال زباله ها به محل هاي مناسب ويژه و دفن آنها در دل خاك ، مي توان از انتشار باكتريهاي بيماريزا و رشد و تكثير مگس و ديگر جانوران موذي جلوگيري كرد و كليه زشتي ها ي زباله ها در طبيعت را نيز پوشاند. </a:t>
            </a:r>
            <a:endParaRPr lang="fa-IR" altLang="fa-IR" b="1" dirty="0" smtClean="0"/>
          </a:p>
          <a:p>
            <a:pPr algn="justLow" rtl="1"/>
            <a:r>
              <a:rPr lang="fa-IR" altLang="fa-IR" b="1" dirty="0"/>
              <a:t>جمع آوري و دفع بهداشتي زباله ها از افزايش سگهاي ولگرد ، موش ، سوسك ، مگس و ميكروبهاي بيماريزا در  محيط زندگي انسان پيشگيري مي كند.</a:t>
            </a:r>
            <a:r>
              <a:rPr lang="fa-IR" altLang="fa-IR" dirty="0"/>
              <a:t> </a:t>
            </a:r>
            <a:endParaRPr lang="en-US" altLang="fa-IR" dirty="0"/>
          </a:p>
          <a:p>
            <a:pPr algn="justLow" rtl="1"/>
            <a:endParaRPr lang="fa-IR" altLang="fa-IR" b="1" dirty="0"/>
          </a:p>
          <a:p>
            <a:endParaRPr lang="fa-IR" dirty="0"/>
          </a:p>
          <a:p>
            <a:endParaRPr lang="fa-IR" dirty="0"/>
          </a:p>
        </p:txBody>
      </p:sp>
    </p:spTree>
    <p:extLst>
      <p:ext uri="{BB962C8B-B14F-4D97-AF65-F5344CB8AC3E}">
        <p14:creationId xmlns:p14="http://schemas.microsoft.com/office/powerpoint/2010/main" val="2195442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altLang="fa-IR" b="1" dirty="0"/>
              <a:t>خطرات دفن زباله</a:t>
            </a:r>
            <a:endParaRPr lang="fa-IR" dirty="0"/>
          </a:p>
        </p:txBody>
      </p:sp>
      <p:sp>
        <p:nvSpPr>
          <p:cNvPr id="3" name="Content Placeholder 2"/>
          <p:cNvSpPr>
            <a:spLocks noGrp="1"/>
          </p:cNvSpPr>
          <p:nvPr>
            <p:ph idx="1"/>
          </p:nvPr>
        </p:nvSpPr>
        <p:spPr/>
        <p:txBody>
          <a:bodyPr>
            <a:normAutofit/>
          </a:bodyPr>
          <a:lstStyle/>
          <a:p>
            <a:pPr algn="justLow" rtl="1"/>
            <a:r>
              <a:rPr lang="fa-IR" altLang="fa-IR" b="1" dirty="0"/>
              <a:t>مهمترين خطر دفن زباله ، آلوده شدن آبهاي سطحي و زير زميني توسط آن است . در صورتي كه زباله در گودالي دفن شود كه آب سطحي در نفوذ به عمق زمين با آن برخورد كند و يا آب زير زميني در حركت جانبي خود با آن تماس پيدا كند ،شيرابه به وجود مي آيد كه علاوه بر آنكه يك مايع سمي است ، احتمال دارد آلاينده هاي باكتريايي را نيز با خود حمل كند. </a:t>
            </a:r>
          </a:p>
          <a:p>
            <a:endParaRPr lang="fa-IR" dirty="0"/>
          </a:p>
        </p:txBody>
      </p:sp>
    </p:spTree>
    <p:extLst>
      <p:ext uri="{BB962C8B-B14F-4D97-AF65-F5344CB8AC3E}">
        <p14:creationId xmlns:p14="http://schemas.microsoft.com/office/powerpoint/2010/main" val="30505751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TotalTime>
  <Words>3743</Words>
  <Application>Microsoft Office PowerPoint</Application>
  <PresentationFormat>On-screen Show (4:3)</PresentationFormat>
  <Paragraphs>220</Paragraphs>
  <Slides>53</Slides>
  <Notes>0</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بنام خدا</vt:lpstr>
      <vt:lpstr>PowerPoint Presentation</vt:lpstr>
      <vt:lpstr>مواد زائد جامد </vt:lpstr>
      <vt:lpstr>ترکیب پسماند</vt:lpstr>
      <vt:lpstr>ترکیب فیزیکی</vt:lpstr>
      <vt:lpstr>PowerPoint Presentation</vt:lpstr>
      <vt:lpstr>PowerPoint Presentation</vt:lpstr>
      <vt:lpstr>اثرات آلودگی های ناشی از دفع غیر بهداشتی زباله  </vt:lpstr>
      <vt:lpstr>PowerPoint Presentation</vt:lpstr>
      <vt:lpstr>پسماند ها به پنج گروه تقسيم مي شوند </vt:lpstr>
      <vt:lpstr>زباله هاي شهري</vt:lpstr>
      <vt:lpstr>PowerPoint Presentation</vt:lpstr>
      <vt:lpstr>PowerPoint Presentation</vt:lpstr>
      <vt:lpstr>زباله هاي صنعتي</vt:lpstr>
      <vt:lpstr>زباله هاي خطرناک</vt:lpstr>
      <vt:lpstr>زباله هاي بيمارستاني</vt:lpstr>
      <vt:lpstr>مدیریت پسماند </vt:lpstr>
      <vt:lpstr>(Integrated Waste Management: IWM) مدیریت جامع مواد زائد  </vt:lpstr>
      <vt:lpstr>راههای کنترل تولید مواد زاید جامد:  </vt:lpstr>
      <vt:lpstr>عوامل مؤثر در تولید مواد زاید  </vt:lpstr>
      <vt:lpstr>برنامه های کاهش تولید مواد زاید جامد از مبداء تولید</vt:lpstr>
      <vt:lpstr>منابع تولید مواد زاید جامد شهری  </vt:lpstr>
      <vt:lpstr>اجزا تشکیل دهنده مواد زاید جامد شهری را میتوان بصورت زیر تقسیم کرد: </vt:lpstr>
      <vt:lpstr>انواع روش های دفع زباله</vt:lpstr>
      <vt:lpstr>دفن بهداشتی</vt:lpstr>
      <vt:lpstr>نکات قابل توجه در دفن بهداشتی زباله</vt:lpstr>
      <vt:lpstr>PowerPoint Presentation</vt:lpstr>
      <vt:lpstr>تهيه كود از زباله</vt:lpstr>
      <vt:lpstr>تهیه کود آلی(کمپوست)</vt:lpstr>
      <vt:lpstr>عملیات تهیه کمپوست</vt:lpstr>
      <vt:lpstr>PowerPoint Presentation</vt:lpstr>
      <vt:lpstr>PowerPoint Presentation</vt:lpstr>
      <vt:lpstr>روشهای تهیه کمپوست</vt:lpstr>
      <vt:lpstr>روش حوضچه ای </vt:lpstr>
      <vt:lpstr>روش توده های سطحی</vt:lpstr>
      <vt:lpstr>PowerPoint Presentation</vt:lpstr>
      <vt:lpstr>عواملی که باید در عملیات کمپوست کنترل شوند عبارتند از: </vt:lpstr>
      <vt:lpstr>مزایای کمپوست </vt:lpstr>
      <vt:lpstr>معایب کمپوست</vt:lpstr>
      <vt:lpstr>بازیافت</vt:lpstr>
      <vt:lpstr>بازیافت</vt:lpstr>
      <vt:lpstr>فواید بازیافت  </vt:lpstr>
      <vt:lpstr>مواد قابل بازیافت  </vt:lpstr>
      <vt:lpstr>کمیت مواد زائد جامد </vt:lpstr>
      <vt:lpstr>اهمیت جمع آوری مواد زائد </vt:lpstr>
      <vt:lpstr>جمع آوری پسماندبه طور کلی به دو روش انجام می شود: </vt:lpstr>
      <vt:lpstr>PowerPoint Presentation</vt:lpstr>
      <vt:lpstr>مشکلات دفع غير بهداشتي زباله</vt:lpstr>
      <vt:lpstr>دفن بهداشتي زباله</vt:lpstr>
      <vt:lpstr>PowerPoint Presentation</vt:lpstr>
      <vt:lpstr>PowerPoint Presentation</vt:lpstr>
      <vt:lpstr>PowerPoint Presentation</vt:lpstr>
      <vt:lpstr>خطرات دفن زباله</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rm</dc:creator>
  <cp:lastModifiedBy>Windows User</cp:lastModifiedBy>
  <cp:revision>39</cp:revision>
  <dcterms:created xsi:type="dcterms:W3CDTF">2019-04-07T08:22:23Z</dcterms:created>
  <dcterms:modified xsi:type="dcterms:W3CDTF">2020-05-11T23:07:17Z</dcterms:modified>
</cp:coreProperties>
</file>