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17"/>
  </p:notesMasterIdLst>
  <p:handoutMasterIdLst>
    <p:handoutMasterId r:id="rId18"/>
  </p:handoutMasterIdLst>
  <p:sldIdLst>
    <p:sldId id="286" r:id="rId2"/>
    <p:sldId id="256" r:id="rId3"/>
    <p:sldId id="273" r:id="rId4"/>
    <p:sldId id="274" r:id="rId5"/>
    <p:sldId id="282" r:id="rId6"/>
    <p:sldId id="284" r:id="rId7"/>
    <p:sldId id="275" r:id="rId8"/>
    <p:sldId id="276" r:id="rId9"/>
    <p:sldId id="277" r:id="rId10"/>
    <p:sldId id="278" r:id="rId11"/>
    <p:sldId id="279" r:id="rId12"/>
    <p:sldId id="280" r:id="rId13"/>
    <p:sldId id="281" r:id="rId14"/>
    <p:sldId id="283" r:id="rId15"/>
    <p:sldId id="28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73" d="100"/>
          <a:sy n="73" d="100"/>
        </p:scale>
        <p:origin x="54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8DFC45F-B69C-473F-9F39-73F8E74C20F5}" type="datetimeFigureOut">
              <a:rPr lang="en-US" smtClean="0"/>
              <a:t>2/16/2020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20678F-1CF3-4583-810C-A4E008C65C72}" type="slidenum">
              <a:rPr lang="en-US" smtClean="0"/>
              <a:t>‹#›</a:t>
            </a:fld>
            <a:endParaRPr lang="en-US"/>
          </a:p>
        </p:txBody>
      </p:sp>
    </p:spTree>
    <p:extLst>
      <p:ext uri="{BB962C8B-B14F-4D97-AF65-F5344CB8AC3E}">
        <p14:creationId xmlns:p14="http://schemas.microsoft.com/office/powerpoint/2010/main" val="3617861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16522A-F822-4FA7-AE04-41EE81FF8CC5}" type="datetimeFigureOut">
              <a:rPr lang="en-US" smtClean="0"/>
              <a:t>2/16/2020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45F47D-2752-4C68-9B89-2DEC07FAEDFA}" type="slidenum">
              <a:rPr lang="en-US" smtClean="0"/>
              <a:t>‹#›</a:t>
            </a:fld>
            <a:endParaRPr lang="en-US"/>
          </a:p>
        </p:txBody>
      </p:sp>
    </p:spTree>
    <p:extLst>
      <p:ext uri="{BB962C8B-B14F-4D97-AF65-F5344CB8AC3E}">
        <p14:creationId xmlns:p14="http://schemas.microsoft.com/office/powerpoint/2010/main" val="28140344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D45F47D-2752-4C68-9B89-2DEC07FAEDFA}" type="slidenum">
              <a:rPr lang="en-US" smtClean="0"/>
              <a:t>2</a:t>
            </a:fld>
            <a:endParaRPr lang="en-US"/>
          </a:p>
        </p:txBody>
      </p:sp>
    </p:spTree>
    <p:extLst>
      <p:ext uri="{BB962C8B-B14F-4D97-AF65-F5344CB8AC3E}">
        <p14:creationId xmlns:p14="http://schemas.microsoft.com/office/powerpoint/2010/main" val="2103485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D45F47D-2752-4C68-9B89-2DEC07FAEDFA}" type="slidenum">
              <a:rPr lang="en-US" smtClean="0"/>
              <a:t>4</a:t>
            </a:fld>
            <a:endParaRPr lang="en-US"/>
          </a:p>
        </p:txBody>
      </p:sp>
    </p:spTree>
    <p:extLst>
      <p:ext uri="{BB962C8B-B14F-4D97-AF65-F5344CB8AC3E}">
        <p14:creationId xmlns:p14="http://schemas.microsoft.com/office/powerpoint/2010/main" val="464354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D45F47D-2752-4C68-9B89-2DEC07FAEDFA}" type="slidenum">
              <a:rPr lang="en-US" smtClean="0"/>
              <a:t>6</a:t>
            </a:fld>
            <a:endParaRPr lang="en-US"/>
          </a:p>
        </p:txBody>
      </p:sp>
    </p:spTree>
    <p:extLst>
      <p:ext uri="{BB962C8B-B14F-4D97-AF65-F5344CB8AC3E}">
        <p14:creationId xmlns:p14="http://schemas.microsoft.com/office/powerpoint/2010/main" val="42304426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D45F47D-2752-4C68-9B89-2DEC07FAEDFA}" type="slidenum">
              <a:rPr lang="en-US" smtClean="0"/>
              <a:t>14</a:t>
            </a:fld>
            <a:endParaRPr lang="en-US"/>
          </a:p>
        </p:txBody>
      </p:sp>
    </p:spTree>
    <p:extLst>
      <p:ext uri="{BB962C8B-B14F-4D97-AF65-F5344CB8AC3E}">
        <p14:creationId xmlns:p14="http://schemas.microsoft.com/office/powerpoint/2010/main" val="13639370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0C82064-2A9A-43B3-A232-4EA32064289E}"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BD32A2-92DC-4986-BD63-A6C1E245BCBF}"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F7A89B3-FC68-444B-8A89-E1643AC7A9E0}"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FE4875A-54A7-4EBA-BF2B-DB5C1433925C}" type="datetime1">
              <a:rPr lang="en-US" smtClean="0"/>
              <a:t>2/16/2020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A6930DB-9BE4-4934-8363-300D3CD20FDE}" type="datetime1">
              <a:rPr lang="en-US" smtClean="0"/>
              <a:t>2/16/2020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1314000-7560-4296-9F3A-463085DEE6B9}" type="datetime1">
              <a:rPr lang="en-US" smtClean="0"/>
              <a:t>2/16/2020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A65D59-F993-4F65-A481-013F3AF9785C}" type="datetime1">
              <a:rPr lang="en-US" smtClean="0"/>
              <a:t>2/16/2020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A50DA3-3EF4-4334-A306-F399C870D5C1}" type="datetime1">
              <a:rPr lang="en-US" smtClean="0"/>
              <a:t>2/16/2020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ED162D3-7575-43D4-82FE-13BAC87F8AB4}" type="datetime1">
              <a:rPr lang="en-US" smtClean="0"/>
              <a:t>2/16/2020</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3FD2FC-BB34-4237-BD5C-90CB01CF73FA}"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E33B6A2-2B80-4252-B197-852CC3E9D941}"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1EC6C6A-9326-4086-81A4-D16B3FE55C46}"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1A8B79E-7473-437A-A726-4237EC21BB1D}"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6425C0-E4CF-43CB-8553-ACF30A34E8C8}"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DF5B35E-97AA-4773-9253-E55AA806A7E5}"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0A562BC-70BF-4409-8473-1569ED958D07}" type="datetime1">
              <a:rPr lang="en-US" smtClean="0"/>
              <a:t>2/16/2020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0CA5DFA-9BE9-447D-8EFB-FAB53DB9BA9F}" type="datetime1">
              <a:rPr lang="en-US" smtClean="0"/>
              <a:t>2/16/2020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
        <p:nvSpPr>
          <p:cNvPr id="3" name="Slide Number Placeholder 2"/>
          <p:cNvSpPr>
            <a:spLocks noGrp="1"/>
          </p:cNvSpPr>
          <p:nvPr>
            <p:ph type="sldNum" sz="quarter" idx="12"/>
          </p:nvPr>
        </p:nvSpPr>
        <p:spPr/>
        <p:txBody>
          <a:bodyPr/>
          <a:lstStyle/>
          <a:p>
            <a:fld id="{D57F1E4F-1CFF-5643-939E-217C01CDF565}" type="slidenum">
              <a:rPr lang="en-US" smtClean="0"/>
              <a:pPr/>
              <a:t>1</a:t>
            </a:fld>
            <a:endParaRPr lang="en-US" dirty="0"/>
          </a:p>
        </p:txBody>
      </p:sp>
    </p:spTree>
    <p:extLst>
      <p:ext uri="{BB962C8B-B14F-4D97-AF65-F5344CB8AC3E}">
        <p14:creationId xmlns:p14="http://schemas.microsoft.com/office/powerpoint/2010/main" val="22896837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33193" y="2167672"/>
            <a:ext cx="7766936" cy="931118"/>
          </a:xfrm>
        </p:spPr>
        <p:txBody>
          <a:bodyPr/>
          <a:lstStyle/>
          <a:p>
            <a:pPr algn="ctr"/>
            <a:r>
              <a:rPr lang="fa-IR" b="1" dirty="0" smtClean="0">
                <a:solidFill>
                  <a:schemeClr val="tx1"/>
                </a:solidFill>
                <a:cs typeface="B Nazanin" panose="00000400000000000000" pitchFamily="2" charset="-78"/>
              </a:rPr>
              <a:t>موضوع: سلولهای بنیادین</a:t>
            </a:r>
            <a:endParaRPr lang="en-US" b="1" dirty="0">
              <a:solidFill>
                <a:schemeClr val="tx1"/>
              </a:solidFill>
              <a:cs typeface="B Nazanin" panose="00000400000000000000" pitchFamily="2" charset="-78"/>
            </a:endParaRPr>
          </a:p>
        </p:txBody>
      </p:sp>
    </p:spTree>
    <p:extLst>
      <p:ext uri="{BB962C8B-B14F-4D97-AF65-F5344CB8AC3E}">
        <p14:creationId xmlns:p14="http://schemas.microsoft.com/office/powerpoint/2010/main" val="24804655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fontScale="92500"/>
          </a:bodyPr>
          <a:lstStyle/>
          <a:p>
            <a:pPr marL="0" indent="0" algn="justLow" rtl="1">
              <a:buNone/>
            </a:pPr>
            <a:r>
              <a:rPr lang="fa-IR" sz="2400" dirty="0">
                <a:solidFill>
                  <a:schemeClr val="tx1"/>
                </a:solidFill>
                <a:cs typeface="B Nazanin" panose="00000400000000000000" pitchFamily="2" charset="-78"/>
              </a:rPr>
              <a:t>واژه سلول بنیادی نخستین بار در سال 1908 در مجامع علمی مطرح شد. در جریان یک همایش بین‌المللی در برلین، یک متخصص بافت‌شناسی روسی‌الاصل به نام «الکساندر ماکسیموف» برای نخستین بار از واژه «سلول‌های بنیادی» برای تشریح فرضیه خود مبنی بر وجود سلول‌های خونساز در بدن استفاده کرد.‌ بعدها در سال 1924 او نوعی خاص از سلول‌ها را در میان سلول‌های مزانشیمی شناسایی کرد که قابلیت تبدیل به انواع مختلفی از سلول‌های خونی را داشت. به این ترتیب نخستین نوع از سلول‌های بنیادی‌ کشف ‌ و نام «سلول‌های بنیادین مزانشیمی» بر آن نهاده شد.</a:t>
            </a:r>
            <a:endParaRPr lang="en-US" sz="2400" dirty="0">
              <a:solidFill>
                <a:schemeClr val="tx1"/>
              </a:solidFill>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lstStyle/>
          <a:p>
            <a:pPr algn="ctr" rtl="1"/>
            <a:r>
              <a:rPr lang="fa-IR" dirty="0" smtClean="0">
                <a:solidFill>
                  <a:schemeClr val="tx1"/>
                </a:solidFill>
                <a:cs typeface="B Nazanin" panose="00000400000000000000" pitchFamily="2" charset="-78"/>
              </a:rPr>
              <a:t>سلول های بنیادی به روایت تاریخ</a:t>
            </a:r>
            <a:endParaRPr lang="en-US" dirty="0">
              <a:solidFill>
                <a:schemeClr val="tx1"/>
              </a:solidFill>
            </a:endParaRPr>
          </a:p>
        </p:txBody>
      </p:sp>
      <p:sp>
        <p:nvSpPr>
          <p:cNvPr id="2" name="Slide Number Placeholder 1"/>
          <p:cNvSpPr>
            <a:spLocks noGrp="1"/>
          </p:cNvSpPr>
          <p:nvPr>
            <p:ph type="sldNum" sz="quarter" idx="12"/>
          </p:nvPr>
        </p:nvSpPr>
        <p:spPr>
          <a:noFill/>
        </p:spPr>
        <p:txBody>
          <a:bodyPr/>
          <a:lstStyle/>
          <a:p>
            <a:fld id="{519954A3-9DFD-4C44-94BA-B95130A3BA1C}" type="slidenum">
              <a:rPr lang="en-US" sz="300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3</a:t>
            </a:fld>
            <a:endParaRPr lang="en-US"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87831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a:bodyPr>
          <a:lstStyle/>
          <a:p>
            <a:pPr marL="0" indent="0" algn="just" rtl="1">
              <a:buNone/>
            </a:pPr>
            <a:r>
              <a:rPr lang="fa-IR" sz="2500" dirty="0">
                <a:cs typeface="B Nazanin" panose="00000400000000000000" pitchFamily="2" charset="-78"/>
              </a:rPr>
              <a:t>در سال 1956 نخستین پیوند موفق مغز استخوان در دنیا توسط دکتر دونال تامسون در نیویورک به انجام رسید. بیمار تحت عمل، به سرطان خون مبتلا بود و پس از تابش درمانی و دریافت مغز استخوان درمان شد. بعدها در سال 1990 جایزه نوبل پزشکی به سبب خدمات ارزنده‌ای که دکتر تامسون به پیشبرد دانش سلول‌های بنیادی داشت به وی اهدا شد</a:t>
            </a:r>
            <a:r>
              <a:rPr lang="fa-IR" sz="2500" dirty="0" smtClean="0">
                <a:cs typeface="B Nazanin" panose="00000400000000000000" pitchFamily="2" charset="-78"/>
              </a:rPr>
              <a:t>.</a:t>
            </a:r>
            <a:endParaRPr lang="fa-IR" sz="2500" dirty="0">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normAutofit fontScale="90000"/>
          </a:bodyPr>
          <a:lstStyle/>
          <a:p>
            <a:pPr algn="ctr" rtl="1"/>
            <a:r>
              <a:rPr lang="fa-IR" dirty="0" smtClean="0">
                <a:solidFill>
                  <a:schemeClr val="tx1"/>
                </a:solidFill>
                <a:cs typeface="B Nazanin" panose="00000400000000000000" pitchFamily="2" charset="-78"/>
              </a:rPr>
              <a:t>نخستین پیوند موفق مغز و استخوان</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4</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8054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lnSpcReduction="10000"/>
          </a:bodyPr>
          <a:lstStyle/>
          <a:p>
            <a:pPr marL="0" indent="0" algn="just" rtl="1">
              <a:buNone/>
            </a:pPr>
            <a:r>
              <a:rPr lang="fa-IR" sz="2500" dirty="0" smtClean="0">
                <a:cs typeface="B Nazanin" panose="00000400000000000000" pitchFamily="2" charset="-78"/>
              </a:rPr>
              <a:t>در دهه 1960، دو دانشمند با نام‌های جوزف آلتمن و گوپال داس پژوهش‌های خود را منتشر کردند که موجب شگفتی بسیاری از دانشمندان آن روزگار شد. مطالعات این دو دانشمند نشان داده بود پس از دوران بزرگسالی نیز همچنان سلول‌های عصبی جدیدی در مغز تولید می‌شود و دلیل آن را نیز وجود سلول‌های بنیادی عصبی دانستند. این یافته برخلاف باور دیرینه‌ای بود که اظهار می‌کرد پس از طی دوران رشد در کودکی، دیگر سلول عصبی جدیدی در مغز و سیستم عصبی انسان تولید نمی‌شود.</a:t>
            </a:r>
            <a:endParaRPr lang="fa-IR" sz="2500" dirty="0">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normAutofit fontScale="90000"/>
          </a:bodyPr>
          <a:lstStyle/>
          <a:p>
            <a:pPr algn="ctr" rtl="1"/>
            <a:r>
              <a:rPr lang="fa-IR" dirty="0" smtClean="0">
                <a:solidFill>
                  <a:schemeClr val="tx1"/>
                </a:solidFill>
                <a:cs typeface="B Nazanin" panose="00000400000000000000" pitchFamily="2" charset="-78"/>
              </a:rPr>
              <a:t>تولید سلول های جدید عصبی مغز پس از بزرگسالی</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5</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81927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fontScale="85000" lnSpcReduction="20000"/>
          </a:bodyPr>
          <a:lstStyle/>
          <a:p>
            <a:pPr marL="0" indent="0" algn="just" rtl="1">
              <a:buNone/>
            </a:pPr>
            <a:r>
              <a:rPr lang="fa-IR" sz="2500" dirty="0" smtClean="0">
                <a:cs typeface="B Nazanin" panose="00000400000000000000" pitchFamily="2" charset="-78"/>
              </a:rPr>
              <a:t>بیماری های که قابل درمان می باشند عبارتند از: بیماری های خونی خوش خیم و بدخیم، بیماری های نقص ایمنی ارثی و تومورهای جامد.</a:t>
            </a:r>
          </a:p>
          <a:p>
            <a:pPr marL="0" indent="0" algn="just" rtl="1">
              <a:buNone/>
            </a:pPr>
            <a:r>
              <a:rPr lang="fa-IR" sz="2500" dirty="0" smtClean="0">
                <a:cs typeface="B Nazanin" panose="00000400000000000000" pitchFamily="2" charset="-78"/>
              </a:rPr>
              <a:t>بافت هایی که سلول های بنیادی بالغین در آنها یافت می شود عبارتند از: مغز استخوان، خون محیطی، عروق خونی، عضله‌ی اسکلتی، پوست، کبد، پانکراس، قرنیه، شبکیه (فقط برای غورباقه موفقیت امیز بوده) و سیستم گوارشی.</a:t>
            </a:r>
          </a:p>
          <a:p>
            <a:pPr marL="0" indent="0" algn="just" rtl="1">
              <a:buNone/>
            </a:pPr>
            <a:r>
              <a:rPr lang="fa-IR" sz="2500" dirty="0">
                <a:cs typeface="B Nazanin" panose="00000400000000000000" pitchFamily="2" charset="-78"/>
              </a:rPr>
              <a:t>	</a:t>
            </a:r>
            <a:r>
              <a:rPr lang="fa-IR" sz="2500" dirty="0" smtClean="0">
                <a:cs typeface="B Nazanin" panose="00000400000000000000" pitchFamily="2" charset="-78"/>
              </a:rPr>
              <a:t>			   خون ساز: انواع سلول های خونی را در خون می سازد</a:t>
            </a:r>
          </a:p>
          <a:p>
            <a:pPr marL="0" indent="0" algn="just" rtl="1">
              <a:buNone/>
            </a:pPr>
            <a:r>
              <a:rPr lang="fa-IR" sz="2500" dirty="0" smtClean="0">
                <a:cs typeface="B Nazanin" panose="00000400000000000000" pitchFamily="2" charset="-78"/>
              </a:rPr>
              <a:t>مغز استخوان</a:t>
            </a:r>
          </a:p>
          <a:p>
            <a:pPr marL="0" indent="0" algn="just" rtl="1">
              <a:buNone/>
            </a:pPr>
            <a:r>
              <a:rPr lang="fa-IR" sz="2500" dirty="0">
                <a:cs typeface="B Nazanin" panose="00000400000000000000" pitchFamily="2" charset="-78"/>
              </a:rPr>
              <a:t>	</a:t>
            </a:r>
            <a:r>
              <a:rPr lang="fa-IR" sz="2500" dirty="0" smtClean="0">
                <a:cs typeface="B Nazanin" panose="00000400000000000000" pitchFamily="2" charset="-78"/>
              </a:rPr>
              <a:t>			  استرومال: بافت </a:t>
            </a:r>
            <a:r>
              <a:rPr lang="fa-IR" sz="2500" smtClean="0">
                <a:cs typeface="B Nazanin" panose="00000400000000000000" pitchFamily="2" charset="-78"/>
              </a:rPr>
              <a:t>های غضروف، استخوان و چربی در بدن می سازد</a:t>
            </a:r>
            <a:endParaRPr lang="fa-IR" sz="2500" dirty="0">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lstStyle/>
          <a:p>
            <a:pPr algn="ctr" rtl="1"/>
            <a:r>
              <a:rPr lang="fa-IR" dirty="0" smtClean="0">
                <a:solidFill>
                  <a:schemeClr val="tx1"/>
                </a:solidFill>
                <a:cs typeface="B Nazanin" panose="00000400000000000000" pitchFamily="2" charset="-78"/>
              </a:rPr>
              <a:t>سلول های بنیادی بالغین</a:t>
            </a:r>
            <a:endParaRPr lang="en-US" dirty="0">
              <a:solidFill>
                <a:schemeClr val="tx1"/>
              </a:solidFill>
            </a:endParaRPr>
          </a:p>
        </p:txBody>
      </p:sp>
      <p:sp>
        <p:nvSpPr>
          <p:cNvPr id="5" name="Right Brace 4"/>
          <p:cNvSpPr/>
          <p:nvPr/>
        </p:nvSpPr>
        <p:spPr>
          <a:xfrm>
            <a:off x="7250654" y="3861995"/>
            <a:ext cx="505610" cy="1581374"/>
          </a:xfrm>
          <a:prstGeom prst="rightBrace">
            <a:avLst/>
          </a:prstGeom>
          <a:solidFill>
            <a:schemeClr val="bg1"/>
          </a:solidFill>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6</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90709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fontScale="92500"/>
          </a:bodyPr>
          <a:lstStyle/>
          <a:p>
            <a:pPr marL="0" indent="0" algn="justLow" rtl="1">
              <a:buNone/>
            </a:pPr>
            <a:r>
              <a:rPr lang="fa-IR" sz="2000" dirty="0">
                <a:cs typeface="B Nazanin" panose="00000400000000000000" pitchFamily="2" charset="-78"/>
              </a:rPr>
              <a:t>در سال 1963 جیمز ادگار تیل همراه ارنست مک کولچ برای نخستین بار به وجود سلول‌های بنیادی‌ جدید تولید شده در مغز استخوان موش‌ها پی بردند. در واقع این دو دانشمند با انجام آزمایشی متفاوت، توانستند شتاب دوچندانی به گسترش دانش نوپای سلول‌های بنیادی ببخشند. در این آزمایش ابتدا موش‌ها را در برابر تابش بسیار شدید رادیواکتیو قرار دادند. شدت این تابش بسیار زیاد و برای این موجودات مرگ‌آور بود. سپس مقداری سلول مغز استخوان به آنها تزریق کردند. نتیجه این آزمایش شگفت‌آور بود. موش‌هایی که سلول‌های مغز استخوان دریافت کرده بودند عمر بیشتری نسبت به دیگر موش‌هایی که چنین تزریقی روی آنها انجام نمی‌شد داشتند. این دو دانشمند با بررسی بیشتر متوجه تولید سلول‌های خونی جدید در بدن موش‌های دریافت‌کننده مغز استخوان شدند. به این ترتیب بود که سلول‌های بنیادی‌خون‌ساز کشف شد. </a:t>
            </a:r>
            <a:endParaRPr lang="en-US" sz="2000" dirty="0">
              <a:solidFill>
                <a:schemeClr val="tx1"/>
              </a:solidFill>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lstStyle/>
          <a:p>
            <a:pPr algn="ctr" rtl="1"/>
            <a:r>
              <a:rPr lang="fa-IR" dirty="0" smtClean="0">
                <a:solidFill>
                  <a:schemeClr val="tx1"/>
                </a:solidFill>
                <a:cs typeface="B Nazanin" panose="00000400000000000000" pitchFamily="2" charset="-78"/>
              </a:rPr>
              <a:t>سلول های بنیادی خون ساز در موش</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7</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12988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a:bodyPr>
          <a:lstStyle/>
          <a:p>
            <a:pPr marL="0" indent="0" algn="just" rtl="1">
              <a:buNone/>
            </a:pPr>
            <a:r>
              <a:rPr lang="fa-IR" sz="2000" dirty="0">
                <a:cs typeface="B Nazanin" panose="00000400000000000000" pitchFamily="2" charset="-78"/>
              </a:rPr>
              <a:t>این دو دانشمند تلاش‌های پیوسته و زیادی را برای درک هر چه بهتر سلول‌های بنیادی‌ و نیز آموزش ده‌ها دانشجو که بعدها به برجسته‌ترین پژوهشگران در این حوزه بدل شدند مصروف داشتند. همین سبب شد که امروزه از این دو دانشمند با عنوان «پدران دانش سلول‌های بنیادی» نام برده می‌شود.</a:t>
            </a:r>
          </a:p>
          <a:p>
            <a:pPr marL="0" indent="0" algn="just" rtl="1">
              <a:buNone/>
            </a:pPr>
            <a:r>
              <a:rPr lang="fa-IR" sz="2000" dirty="0">
                <a:cs typeface="B Nazanin" panose="00000400000000000000" pitchFamily="2" charset="-78"/>
              </a:rPr>
              <a:t>در سال 1968 دکتر رابرت گود، توانست نخستین پیوند موفقیت‌آمیز مغز استخوان را برای بیماری غیرسرطانی به انجام رساند. در این عمل، مقداری سلول مغز استخوان به یک پسربچه چهار ماهه مبتلا به نوعی اختلال ایمنی ارثی پیوند زده شد. این مغز استخوان از خواهر این پسر تهیه شد</a:t>
            </a:r>
            <a:r>
              <a:rPr lang="fa-IR" sz="2000" dirty="0" smtClean="0">
                <a:cs typeface="B Nazanin" panose="00000400000000000000" pitchFamily="2" charset="-78"/>
              </a:rPr>
              <a:t>.</a:t>
            </a:r>
            <a:endParaRPr lang="fa-IR" sz="2000" dirty="0">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normAutofit fontScale="90000"/>
          </a:bodyPr>
          <a:lstStyle/>
          <a:p>
            <a:pPr algn="ctr" rtl="1"/>
            <a:r>
              <a:rPr lang="fa-IR" dirty="0" smtClean="0">
                <a:solidFill>
                  <a:schemeClr val="tx1"/>
                </a:solidFill>
                <a:cs typeface="B Nazanin" panose="00000400000000000000" pitchFamily="2" charset="-78"/>
              </a:rPr>
              <a:t>پدران سلول های بنیادی و پیوند مغز استخوان غیر سرطانی</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8</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56578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a:bodyPr>
          <a:lstStyle/>
          <a:p>
            <a:pPr marL="0" indent="0" algn="justLow" rtl="1">
              <a:buNone/>
            </a:pPr>
            <a:r>
              <a:rPr lang="fa-IR" sz="2000" dirty="0">
                <a:cs typeface="B Nazanin" panose="00000400000000000000" pitchFamily="2" charset="-78"/>
              </a:rPr>
              <a:t>در سال 1978 سلول‌های بنیادین خون‌ساز در نخاع انسان کشف شد.‌ در سال 1981 دو دانشمند با نام‌های مارتین ایوانس و ماتیو کافمن موفق شدند‌ برای نخستین‌بار، سلول‌های بنیادی‌ جنینی را از بلاستوسیست موش خارج کنند. این دانشمندان در مرحله بعد این سلول‌ها را در آزمایشگاه کشت کردند. در همین زمان و در نقطه‌ای دیگر از دنیا دانشمندی به نام گیل مارتین توانست شیوه‌های مختلفی را برای استخراج سلول‌های جنینی موش طراحی کند. در واقع واژه «سلول‌های بنیادی جنینی» برای نخستین بار توسط همین خانم مارتین پیشنهاد شد.</a:t>
            </a:r>
            <a:endParaRPr lang="en-US" sz="2000" dirty="0">
              <a:solidFill>
                <a:schemeClr val="tx1"/>
              </a:solidFill>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normAutofit fontScale="90000"/>
          </a:bodyPr>
          <a:lstStyle/>
          <a:p>
            <a:pPr algn="ctr" rtl="1"/>
            <a:r>
              <a:rPr lang="fa-IR" dirty="0" smtClean="0">
                <a:solidFill>
                  <a:schemeClr val="tx1"/>
                </a:solidFill>
                <a:cs typeface="B Nazanin" panose="00000400000000000000" pitchFamily="2" charset="-78"/>
              </a:rPr>
              <a:t>سلول های بنیادی خون ساز در انسان</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9</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80696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a:bodyPr>
          <a:lstStyle/>
          <a:p>
            <a:pPr marL="0" indent="0" algn="justLow" rtl="1">
              <a:buNone/>
            </a:pPr>
            <a:r>
              <a:rPr lang="fa-IR" sz="2000" dirty="0">
                <a:cs typeface="B Nazanin" panose="00000400000000000000" pitchFamily="2" charset="-78"/>
              </a:rPr>
              <a:t>در سال 1997 دکتر جان دیک در پژوهش خود خبر از وجود سلول‌های بنیادی سرطانی </a:t>
            </a:r>
            <a:r>
              <a:rPr lang="fa-IR" sz="2000" dirty="0" smtClean="0">
                <a:cs typeface="B Nazanin" panose="00000400000000000000" pitchFamily="2" charset="-78"/>
              </a:rPr>
              <a:t>داد.‌‌ </a:t>
            </a:r>
            <a:r>
              <a:rPr lang="fa-IR" sz="2000" dirty="0">
                <a:cs typeface="B Nazanin" panose="00000400000000000000" pitchFamily="2" charset="-78"/>
              </a:rPr>
              <a:t>در سال 2001 پژوهشگران موسسه «فناوری‌های پیشرفته سلولی» در ایالات متحده توانستند مراحل اولیه رشد جنین انسان (در مرحله 4 تا 6 سلولی) را شبیه‌سازی </a:t>
            </a:r>
            <a:r>
              <a:rPr lang="fa-IR" sz="2000" dirty="0" smtClean="0">
                <a:cs typeface="B Nazanin" panose="00000400000000000000" pitchFamily="2" charset="-78"/>
              </a:rPr>
              <a:t>کنند.‌</a:t>
            </a:r>
          </a:p>
          <a:p>
            <a:pPr marL="0" indent="0" algn="justLow" rtl="1">
              <a:buNone/>
            </a:pPr>
            <a:r>
              <a:rPr lang="fa-IR" sz="2000" dirty="0">
                <a:cs typeface="B Nazanin" panose="00000400000000000000" pitchFamily="2" charset="-78"/>
              </a:rPr>
              <a:t>در سال 2005 پژوهشگران توانستند با بهره‌گیری از سلول‌های بنیادی‌ عصبی، بخشی از توانایی حرکت را به موش‌های فلج بازگردانند</a:t>
            </a:r>
            <a:r>
              <a:rPr lang="fa-IR" sz="2000" dirty="0" smtClean="0">
                <a:cs typeface="B Nazanin" panose="00000400000000000000" pitchFamily="2" charset="-78"/>
              </a:rPr>
              <a:t>.</a:t>
            </a:r>
            <a:endParaRPr lang="en-US" sz="2000" dirty="0">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normAutofit fontScale="90000"/>
          </a:bodyPr>
          <a:lstStyle/>
          <a:p>
            <a:pPr algn="ctr" rtl="1"/>
            <a:r>
              <a:rPr lang="fa-IR" dirty="0" smtClean="0">
                <a:solidFill>
                  <a:schemeClr val="tx1"/>
                </a:solidFill>
                <a:cs typeface="B Nazanin" panose="00000400000000000000" pitchFamily="2" charset="-78"/>
              </a:rPr>
              <a:t>شبیه سازی مراحل اولیه رشد جنین و بازتوانبخشی نسبی در موش</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10</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79635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a:bodyPr>
          <a:lstStyle/>
          <a:p>
            <a:pPr marL="0" indent="0" algn="justLow" rtl="1">
              <a:buNone/>
            </a:pPr>
            <a:r>
              <a:rPr lang="fa-IR" sz="2000" dirty="0">
                <a:cs typeface="B Nazanin" panose="00000400000000000000" pitchFamily="2" charset="-78"/>
              </a:rPr>
              <a:t>در سال 2006 دانشمندان در دانشگاه ایلینویز توانستند سلول‌های بنیادین پرتوان (pluripotent) را در سلول‌های به دست آمده از نخاع شناسایی کنند. سلول‌های بنیادین پرتوان می‌توانند به انواع مختلفی از سلول‌های بافتی موجود زنده (و نه همه انواع آنها) تبدیل شوند. ‌ در سال 2007 جایزه نوبل فیزیولوژی و پزشکی به صورت مشترک به ماریو کاپکی، مارتین ایوانس و اولیور اسمیتیز به سبب پژوهش‌های ارزشمندشان در حوزه سلول‌های بنیادین جنینی موش تعلق گرفت.‌در ماه مارس سال 2008 دانشمندان از بازتولید غضروف زانوی انسان خبر دادند. این کار با استفاده از سلول‌های مزانشیمی بزرگسال میسر شد.</a:t>
            </a:r>
            <a:endParaRPr lang="en-US" sz="2000" dirty="0">
              <a:solidFill>
                <a:schemeClr val="tx1"/>
              </a:solidFill>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normAutofit fontScale="90000"/>
          </a:bodyPr>
          <a:lstStyle/>
          <a:p>
            <a:pPr algn="ctr" rtl="1"/>
            <a:r>
              <a:rPr lang="fa-IR" dirty="0" smtClean="0">
                <a:solidFill>
                  <a:schemeClr val="tx1"/>
                </a:solidFill>
                <a:cs typeface="B Nazanin" panose="00000400000000000000" pitchFamily="2" charset="-78"/>
              </a:rPr>
              <a:t>سلول های بنیادی پرتوان و بازتولید غضروف زانوی انسان</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11</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28873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a:bodyPr>
          <a:lstStyle/>
          <a:p>
            <a:pPr marL="0" indent="0" algn="justLow" rtl="1">
              <a:buNone/>
            </a:pPr>
            <a:r>
              <a:rPr lang="fa-IR" sz="2000" dirty="0">
                <a:cs typeface="B Nazanin" panose="00000400000000000000" pitchFamily="2" charset="-78"/>
              </a:rPr>
              <a:t>در ماه نوامبر سال 2008 پاولو ماچیارینی نخستین اندام مصنوعی انسان را که به طور کامل با استفاده از سلول‌های بنیادی‌ رشد یافته بود به طور موفقیت‌آمیزی به بدن یک زن کلمبیایی پیوند زد. این اندام در واقع یک نای بود که جایگزین نای آسیب‌دیده زن بر اثر بیماری سل شد.</a:t>
            </a:r>
            <a:endParaRPr lang="en-US" sz="2000" dirty="0">
              <a:solidFill>
                <a:schemeClr val="tx1"/>
              </a:solidFill>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normAutofit fontScale="90000"/>
          </a:bodyPr>
          <a:lstStyle/>
          <a:p>
            <a:pPr algn="ctr" rtl="1"/>
            <a:r>
              <a:rPr lang="fa-IR" dirty="0" smtClean="0">
                <a:solidFill>
                  <a:schemeClr val="tx1"/>
                </a:solidFill>
                <a:cs typeface="B Nazanin" panose="00000400000000000000" pitchFamily="2" charset="-78"/>
              </a:rPr>
              <a:t>پیوند نخستین عضو تولیدی از سلول های بنیادی</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12</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69394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a:bodyPr>
          <a:lstStyle/>
          <a:p>
            <a:pPr marL="0" indent="0" algn="justLow" rtl="1">
              <a:buNone/>
            </a:pPr>
            <a:r>
              <a:rPr lang="fa-IR" sz="2000" dirty="0" smtClean="0">
                <a:solidFill>
                  <a:schemeClr val="tx1"/>
                </a:solidFill>
                <a:cs typeface="B Nazanin" panose="00000400000000000000" pitchFamily="2" charset="-78"/>
              </a:rPr>
              <a:t>گرچه سالها از کشف سلول های بنیادی می گذرد ولی این حوزه بسیار گسترده بوده و هنوز فرصت های ارزشمند و امیدهای فراوانی جهت حل بسیاری از مشکلات پزشکی وجود. یکی از اصلی ترین زمینه های فعالیت در این حوزه بهره گیری از این سلول ها در ایجاد بافت های جدید برای بدن است. تولید بافت های جدید در ازمایشگاه هم می تواند برای پیوند و هم برای ازمایش داروهای جدید بکار رود. </a:t>
            </a:r>
          </a:p>
          <a:p>
            <a:pPr marL="0" indent="0" algn="justLow" rtl="1">
              <a:buNone/>
            </a:pPr>
            <a:r>
              <a:rPr lang="fa-IR" sz="2000" dirty="0" smtClean="0">
                <a:solidFill>
                  <a:schemeClr val="tx1"/>
                </a:solidFill>
                <a:cs typeface="B Nazanin" panose="00000400000000000000" pitchFamily="2" charset="-78"/>
              </a:rPr>
              <a:t>دلیل اصلی پیری و مرگ در نابودی سلول های بدن است. به همین دلیل شناخت بهتر این سلول ها می تواند در شناخت پیری و شیوه های مبارزه با آن کمک کند.</a:t>
            </a:r>
            <a:endParaRPr lang="en-US" sz="2000" dirty="0">
              <a:solidFill>
                <a:schemeClr val="tx1"/>
              </a:solidFill>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lstStyle/>
          <a:p>
            <a:pPr algn="ctr" rtl="1"/>
            <a:r>
              <a:rPr lang="fa-IR" dirty="0" smtClean="0">
                <a:solidFill>
                  <a:schemeClr val="tx1"/>
                </a:solidFill>
                <a:cs typeface="B Nazanin" panose="00000400000000000000" pitchFamily="2" charset="-78"/>
              </a:rPr>
              <a:t>آینده دانش سلول های بنیادی</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13</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19416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644222"/>
            <a:ext cx="8596668" cy="3880773"/>
          </a:xfrm>
        </p:spPr>
        <p:txBody>
          <a:bodyPr>
            <a:normAutofit/>
          </a:bodyPr>
          <a:lstStyle/>
          <a:p>
            <a:pPr marL="0" indent="0" algn="justLow" rtl="1">
              <a:buNone/>
            </a:pPr>
            <a:r>
              <a:rPr lang="fa-IR" sz="2000" dirty="0" smtClean="0">
                <a:solidFill>
                  <a:schemeClr val="tx1"/>
                </a:solidFill>
                <a:cs typeface="B Nazanin" panose="00000400000000000000" pitchFamily="2" charset="-78"/>
              </a:rPr>
              <a:t>اردشیر قوام زاده، پزشک ایرانی و استاد ممتاز دانشگاه علوم پزشکی تهران چندی قبل برنده جایزه 201 برترین محقق جهان در زمینه سرطان و بیماری های خونی کمیته مطالعات بین المللی مرکز تحقیق بین المللی خون و پیوند مغز استخوان امریکا شد.</a:t>
            </a:r>
          </a:p>
          <a:p>
            <a:pPr marL="0" indent="0" algn="justLow" rtl="1">
              <a:buNone/>
            </a:pPr>
            <a:r>
              <a:rPr lang="fa-IR" sz="2000" dirty="0" smtClean="0">
                <a:solidFill>
                  <a:schemeClr val="tx1"/>
                </a:solidFill>
                <a:cs typeface="B Nazanin" panose="00000400000000000000" pitchFamily="2" charset="-78"/>
              </a:rPr>
              <a:t>او از ایران به عنوان دومین کشور دنیا در درمان تالاسمی و پیوند سلول های بنیادی یاد کرد.</a:t>
            </a:r>
          </a:p>
          <a:p>
            <a:pPr marL="0" indent="0" algn="justLow" rtl="1">
              <a:buNone/>
            </a:pPr>
            <a:r>
              <a:rPr lang="fa-IR" sz="2000" dirty="0" smtClean="0">
                <a:solidFill>
                  <a:schemeClr val="tx1"/>
                </a:solidFill>
                <a:cs typeface="B Nazanin" panose="00000400000000000000" pitchFamily="2" charset="-78"/>
              </a:rPr>
              <a:t>دکتر قوام زاده نخستین دانشمندی است که در ایران، پیوند سلول های بنیادی خون ساز از راه پیوند مغز استخوان و پیوند مغز استخوان و پیوند از طریق خون محیطی به انجام رسانده است.</a:t>
            </a:r>
            <a:endParaRPr lang="en-US" sz="2000" dirty="0">
              <a:solidFill>
                <a:schemeClr val="tx1"/>
              </a:solidFill>
              <a:cs typeface="B Nazanin" panose="00000400000000000000" pitchFamily="2" charset="-78"/>
            </a:endParaRPr>
          </a:p>
        </p:txBody>
      </p:sp>
      <p:sp>
        <p:nvSpPr>
          <p:cNvPr id="4" name="Title 1"/>
          <p:cNvSpPr>
            <a:spLocks noGrp="1"/>
          </p:cNvSpPr>
          <p:nvPr>
            <p:ph type="title"/>
          </p:nvPr>
        </p:nvSpPr>
        <p:spPr>
          <a:xfrm>
            <a:off x="677334" y="233086"/>
            <a:ext cx="8596668" cy="842682"/>
          </a:xfrm>
        </p:spPr>
        <p:txBody>
          <a:bodyPr/>
          <a:lstStyle/>
          <a:p>
            <a:pPr algn="ctr" rtl="1"/>
            <a:r>
              <a:rPr lang="fa-IR" dirty="0" smtClean="0">
                <a:solidFill>
                  <a:schemeClr val="tx1"/>
                </a:solidFill>
                <a:cs typeface="B Nazanin" panose="00000400000000000000" pitchFamily="2" charset="-78"/>
              </a:rPr>
              <a:t>سلول های بنیادی در ایران</a:t>
            </a:r>
            <a:endParaRPr lang="en-US" dirty="0">
              <a:solidFill>
                <a:schemeClr val="tx1"/>
              </a:solidFill>
            </a:endParaRPr>
          </a:p>
        </p:txBody>
      </p:sp>
      <p:sp>
        <p:nvSpPr>
          <p:cNvPr id="2" name="Slide Number Placeholder 1"/>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14</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59677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fa-IR" sz="5000" dirty="0" smtClean="0">
                <a:cs typeface="B Nazanin" panose="00000400000000000000" pitchFamily="2" charset="-78"/>
              </a:rPr>
              <a:t>سپاس از توجه شما</a:t>
            </a:r>
            <a:endParaRPr lang="en-US" sz="5000" dirty="0">
              <a:cs typeface="B Nazanin" panose="00000400000000000000" pitchFamily="2" charset="-78"/>
            </a:endParaRPr>
          </a:p>
        </p:txBody>
      </p:sp>
      <p:sp>
        <p:nvSpPr>
          <p:cNvPr id="4" name="Slide Number Placeholder 3"/>
          <p:cNvSpPr>
            <a:spLocks noGrp="1"/>
          </p:cNvSpPr>
          <p:nvPr>
            <p:ph type="sldNum" sz="quarter" idx="12"/>
          </p:nvPr>
        </p:nvSpPr>
        <p:spPr>
          <a:noFill/>
        </p:spPr>
        <p:txBody>
          <a:bodyPr vert="horz" lIns="91440" tIns="45720" rIns="91440" bIns="45720" rtlCol="0" anchor="ctr"/>
          <a:lstStyle/>
          <a:p>
            <a:fld id="{519954A3-9DFD-4C44-94BA-B95130A3BA1C}" type="slidenum">
              <a:rPr lang="en-US" sz="300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pPr/>
              <a:t>15</a:t>
            </a:fld>
            <a:endParaRPr lang="en-US" sz="30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2610425"/>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249</TotalTime>
  <Words>1266</Words>
  <Application>Microsoft Office PowerPoint</Application>
  <PresentationFormat>Widescreen</PresentationFormat>
  <Paragraphs>54</Paragraphs>
  <Slides>15</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B Nazanin</vt:lpstr>
      <vt:lpstr>Calibri</vt:lpstr>
      <vt:lpstr>Tahoma</vt:lpstr>
      <vt:lpstr>Times New Roman</vt:lpstr>
      <vt:lpstr>Trebuchet MS</vt:lpstr>
      <vt:lpstr>Wingdings 3</vt:lpstr>
      <vt:lpstr>Facet</vt:lpstr>
      <vt:lpstr>بنام خدا</vt:lpstr>
      <vt:lpstr>موضوع: سلولهای بنیادین</vt:lpstr>
      <vt:lpstr>سلول های بنیادی به روایت تاریخ</vt:lpstr>
      <vt:lpstr>نخستین پیوند موفق مغز و استخوان</vt:lpstr>
      <vt:lpstr>تولید سلول های جدید عصبی مغز پس از بزرگسالی</vt:lpstr>
      <vt:lpstr>سلول های بنیادی بالغین</vt:lpstr>
      <vt:lpstr>سلول های بنیادی خون ساز در موش</vt:lpstr>
      <vt:lpstr>پدران سلول های بنیادی و پیوند مغز استخوان غیر سرطانی</vt:lpstr>
      <vt:lpstr>سلول های بنیادی خون ساز در انسان</vt:lpstr>
      <vt:lpstr>شبیه سازی مراحل اولیه رشد جنین و بازتوانبخشی نسبی در موش</vt:lpstr>
      <vt:lpstr>سلول های بنیادی پرتوان و بازتولید غضروف زانوی انسان</vt:lpstr>
      <vt:lpstr>پیوند نخستین عضو تولیدی از سلول های بنیادی</vt:lpstr>
      <vt:lpstr>آینده دانش سلول های بنیادی</vt:lpstr>
      <vt:lpstr>سلول های بنیادی در ایران</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موضوع: سلولهای بنیادین</dc:title>
  <dc:creator>Salarvand</dc:creator>
  <cp:lastModifiedBy>Windows User</cp:lastModifiedBy>
  <cp:revision>37</cp:revision>
  <dcterms:created xsi:type="dcterms:W3CDTF">2016-12-25T16:00:25Z</dcterms:created>
  <dcterms:modified xsi:type="dcterms:W3CDTF">2020-02-16T07:23:56Z</dcterms:modified>
</cp:coreProperties>
</file>