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1"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A069CB8-F204-4D06-B913-C5A26A89888A}"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3387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30BB376-B19C-488D-ABEB-03C7E6E9E3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smtClean="0"/>
              <a:t>‹#›</a:t>
            </a:fld>
            <a:endParaRPr lang="en-US" dirty="0"/>
          </a:p>
        </p:txBody>
      </p:sp>
    </p:spTree>
    <p:extLst>
      <p:ext uri="{BB962C8B-B14F-4D97-AF65-F5344CB8AC3E}">
        <p14:creationId xmlns:p14="http://schemas.microsoft.com/office/powerpoint/2010/main" val="4178836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6F077B-A50F-4D64-8574-E2D6A98A5553}"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5424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9E2A62-1983-43A1-A163-D8AA46534C80}" type="datetimeFigureOut">
              <a:rPr lang="en-US" smtClean="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264501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98F3E3B-34E3-4345-B2A1-994B83598A9C}" type="datetimeFigureOut">
              <a:rPr lang="en-US" smtClean="0"/>
              <a:t>5/23/2020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316984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D816C96-82A1-4D77-8ADA-627AC6FE3D65}" type="datetimeFigureOut">
              <a:rPr lang="en-US" smtClean="0"/>
              <a:t>5/23/2020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22890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D102C1E-28F2-47E9-802D-339E64E2F920}" type="datetimeFigureOut">
              <a:rPr lang="en-US" smtClean="0"/>
              <a:t>5/23/2020</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64017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4271A48-F18A-45B3-BC05-1E27DA3F88AF}" type="datetimeFigureOut">
              <a:rPr lang="en-US" smtClean="0"/>
              <a:t>5/23/2020</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07634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B747F8-9654-4282-85D2-65F41AAE7A75}" type="datetimeFigureOut">
              <a:rPr lang="en-US" smtClean="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131838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B6E300-0A13-4A81-945A-7333C271A069}"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039475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671962-1EA4-46E7-BCB0-F36CE46D1A59}"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61233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DC5B261-8843-42D1-AAFC-05E20E2D9B97}" type="datetimeFigureOut">
              <a:rPr lang="en-US" smtClean="0"/>
              <a:t>5/23/2020</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525577"/>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hf sldNum="0" hdr="0" ftr="0" dt="0"/>
  <p:txStyles>
    <p:titleStyle>
      <a:lvl1pPr algn="l" defTabSz="914400" rtl="1"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r" defTabSz="914400" rtl="1"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r" defTabSz="914400" rtl="1"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dirty="0" smtClean="0">
                <a:latin typeface="+mn-lt"/>
                <a:ea typeface="Adobe Kaiti Std R" panose="02020400000000000000" pitchFamily="18" charset="-128"/>
              </a:rPr>
              <a:t>به نام خداوند جان وخرد</a:t>
            </a:r>
            <a:endParaRPr lang="fa-IR" sz="5400" dirty="0">
              <a:latin typeface="+mn-lt"/>
              <a:ea typeface="Adobe Kaiti Std R" panose="02020400000000000000" pitchFamily="18" charset="-128"/>
            </a:endParaRPr>
          </a:p>
        </p:txBody>
      </p:sp>
      <p:sp>
        <p:nvSpPr>
          <p:cNvPr id="3" name="Content Placeholder 2"/>
          <p:cNvSpPr>
            <a:spLocks noGrp="1"/>
          </p:cNvSpPr>
          <p:nvPr>
            <p:ph idx="1"/>
          </p:nvPr>
        </p:nvSpPr>
        <p:spPr>
          <a:xfrm>
            <a:off x="981370" y="1974522"/>
            <a:ext cx="10058400" cy="4023360"/>
          </a:xfrm>
        </p:spPr>
        <p:txBody>
          <a:bodyPr>
            <a:normAutofit/>
          </a:bodyPr>
          <a:lstStyle/>
          <a:p>
            <a:pPr marL="0" indent="0">
              <a:buNone/>
            </a:pPr>
            <a:r>
              <a:rPr lang="fa-IR" sz="4000" dirty="0" smtClean="0">
                <a:latin typeface="Adobe Arabic" panose="02040503050201020203" pitchFamily="18" charset="-78"/>
                <a:cs typeface="Adobe Arabic" panose="02040503050201020203" pitchFamily="18" charset="-78"/>
              </a:rPr>
              <a:t>سیستم های اطلاعات مدیریت</a:t>
            </a:r>
          </a:p>
          <a:p>
            <a:pPr marL="0" indent="0">
              <a:buNone/>
            </a:pPr>
            <a:r>
              <a:rPr lang="fa-IR" sz="4000" dirty="0" smtClean="0">
                <a:latin typeface="Adobe Arabic" panose="02040503050201020203" pitchFamily="18" charset="-78"/>
                <a:cs typeface="Adobe Arabic" panose="02040503050201020203" pitchFamily="18" charset="-78"/>
              </a:rPr>
              <a:t>موضوع مشکلات وموانع سیستم های </a:t>
            </a:r>
            <a:r>
              <a:rPr lang="fa-IR" sz="4000" dirty="0" smtClean="0">
                <a:latin typeface="Adobe Arabic" panose="02040503050201020203" pitchFamily="18" charset="-78"/>
                <a:cs typeface="Adobe Arabic" panose="02040503050201020203" pitchFamily="18" charset="-78"/>
              </a:rPr>
              <a:t>اطلاعاتی</a:t>
            </a:r>
            <a:endParaRPr lang="fa-IR" sz="4000" dirty="0" smtClean="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30051925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399032"/>
            <a:ext cx="10058400" cy="1450757"/>
          </a:xfrm>
        </p:spPr>
        <p:txBody>
          <a:bodyPr>
            <a:normAutofit/>
          </a:bodyPr>
          <a:lstStyle/>
          <a:p>
            <a:pPr algn="ctr"/>
            <a:r>
              <a:rPr lang="fa-IR" sz="5400" dirty="0" smtClean="0">
                <a:latin typeface="Adobe Fan Heiti Std B" panose="020B0700000000000000" pitchFamily="34" charset="-128"/>
                <a:ea typeface="Adobe Fan Heiti Std B" panose="020B0700000000000000" pitchFamily="34" charset="-128"/>
              </a:rPr>
              <a:t>مقدمه</a:t>
            </a:r>
            <a:endParaRPr lang="fa-IR" sz="5400" dirty="0">
              <a:latin typeface="Adobe Fan Heiti Std B" panose="020B0700000000000000" pitchFamily="34" charset="-128"/>
              <a:ea typeface="Adobe Fan Heiti Std B" panose="020B0700000000000000" pitchFamily="34" charset="-128"/>
            </a:endParaRPr>
          </a:p>
        </p:txBody>
      </p:sp>
      <p:sp>
        <p:nvSpPr>
          <p:cNvPr id="3" name="Content Placeholder 2"/>
          <p:cNvSpPr>
            <a:spLocks noGrp="1"/>
          </p:cNvSpPr>
          <p:nvPr>
            <p:ph idx="1"/>
          </p:nvPr>
        </p:nvSpPr>
        <p:spPr/>
        <p:txBody>
          <a:bodyPr>
            <a:normAutofit fontScale="92500" lnSpcReduction="20000"/>
          </a:bodyPr>
          <a:lstStyle/>
          <a:p>
            <a:r>
              <a:rPr lang="fa-IR" sz="3200" dirty="0" smtClean="0">
                <a:latin typeface="Adobe Arabic" panose="02040503050201020203" pitchFamily="18" charset="-78"/>
                <a:cs typeface="Adobe Arabic" panose="02040503050201020203" pitchFamily="18" charset="-78"/>
              </a:rPr>
              <a:t>درعصرانفجار اطلاعات,فناوری اطلاعات با سرعتی فزاینده در حال پیشرفت است.نظام های مختلف رایانه ای در نهادهای مختلف اقتصادی,اجتماعی,صنعتی و اداری جهان,به طور مداوم پیشرفت کرده,موجب تحول اساسی درفرایندتصمیم گیری هاوبرنامه ریزی های درون سازمان شده است.بهره گیری ازنظام های اطلاعاتی  مدیریت جهت سرعت بخشیدن به عملیات اداری وعرضه سریع ومقرون به صرفه ی خدمات ومحصولات تولیدی سازمان ها,باعث گردیده است اینگونه نظام هادرکشورهای توسعه یافته به طوروسیع به کارگرفته شوند.امروزه بسیاری ازاین کشورهانیزبه محاسن به کارگیری نظام های نوین رایانه ای واقف گردیده وبه تبدیل  روش های سنتی خود به سیستم های مکانیزه ونوین راغب گردیده اند؛به گونه ای که بیش ازنیمی از نیروی کار درکشورهای توسعه یافته راکارکنان اطلاعاتی تشکیل می دهند.</a:t>
            </a:r>
          </a:p>
        </p:txBody>
      </p:sp>
    </p:spTree>
    <p:extLst>
      <p:ext uri="{BB962C8B-B14F-4D97-AF65-F5344CB8AC3E}">
        <p14:creationId xmlns:p14="http://schemas.microsoft.com/office/powerpoint/2010/main" val="1969944658"/>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fa-IR" sz="3600" dirty="0" smtClean="0"/>
              <a:t>بررسی موانع ومشکلات پیاده سازی سیستم های اطلاعات مدیریت در کشور</a:t>
            </a:r>
            <a:endParaRPr lang="fa-IR" sz="3600" dirty="0"/>
          </a:p>
        </p:txBody>
      </p:sp>
      <p:sp>
        <p:nvSpPr>
          <p:cNvPr id="3" name="Content Placeholder 2"/>
          <p:cNvSpPr>
            <a:spLocks noGrp="1"/>
          </p:cNvSpPr>
          <p:nvPr>
            <p:ph idx="1"/>
          </p:nvPr>
        </p:nvSpPr>
        <p:spPr/>
        <p:txBody>
          <a:bodyPr>
            <a:normAutofit fontScale="85000" lnSpcReduction="20000"/>
          </a:bodyPr>
          <a:lstStyle/>
          <a:p>
            <a:r>
              <a:rPr lang="fa-IR" sz="3600" dirty="0" smtClean="0">
                <a:latin typeface="Adobe Arabic" panose="02040503050201020203" pitchFamily="18" charset="-78"/>
                <a:cs typeface="Adobe Arabic" panose="02040503050201020203" pitchFamily="18" charset="-78"/>
              </a:rPr>
              <a:t>امروزه رشد روز افزون فناوری اطلاعات وتاثیر ان درافزایش بهره وری سازمان های دولتی وخصوصی  در سطح جهان وحرکت جهانی به سمت بهره  گیری از انواع  مختلف سیستم های  اطلاعاتی به ویژه  سیستم اطلاعات  مدیریت </a:t>
            </a:r>
            <a:r>
              <a:rPr lang="en-US" sz="3600" dirty="0" smtClean="0">
                <a:latin typeface="Adobe Arabic" panose="02040503050201020203" pitchFamily="18" charset="-78"/>
                <a:cs typeface="Adobe Arabic" panose="02040503050201020203" pitchFamily="18" charset="-78"/>
              </a:rPr>
              <a:t>MIS</a:t>
            </a:r>
            <a:r>
              <a:rPr lang="fa-IR" sz="3600" dirty="0" smtClean="0">
                <a:latin typeface="Adobe Arabic" panose="02040503050201020203" pitchFamily="18" charset="-78"/>
                <a:cs typeface="Adobe Arabic" panose="02040503050201020203" pitchFamily="18" charset="-78"/>
              </a:rPr>
              <a:t>،موجب شده است که کشورمانیز درمسیراین حرکت قرارگیرد.این حرکت درداخل کشورباتحولات، موفقیت ها،شکست ها،چالش هاومقاومت های فراوانی مواجه بوده است.</a:t>
            </a:r>
            <a:r>
              <a:rPr lang="fa-IR" sz="3600" dirty="0">
                <a:latin typeface="Adobe Arabic" panose="02040503050201020203" pitchFamily="18" charset="-78"/>
                <a:cs typeface="Adobe Arabic" panose="02040503050201020203" pitchFamily="18" charset="-78"/>
              </a:rPr>
              <a:t> </a:t>
            </a:r>
            <a:r>
              <a:rPr lang="fa-IR" sz="3600" dirty="0" smtClean="0">
                <a:latin typeface="Adobe Arabic" panose="02040503050201020203" pitchFamily="18" charset="-78"/>
                <a:cs typeface="Adobe Arabic" panose="02040503050201020203" pitchFamily="18" charset="-78"/>
              </a:rPr>
              <a:t>سازمان های دولتی وخصوصی زیادی از</a:t>
            </a:r>
            <a:r>
              <a:rPr lang="en-US" sz="3600" dirty="0" smtClean="0">
                <a:latin typeface="Adobe Arabic" panose="02040503050201020203" pitchFamily="18" charset="-78"/>
                <a:cs typeface="Adobe Arabic" panose="02040503050201020203" pitchFamily="18" charset="-78"/>
              </a:rPr>
              <a:t>MIS</a:t>
            </a:r>
            <a:r>
              <a:rPr lang="fa-IR" sz="3600" dirty="0" smtClean="0">
                <a:latin typeface="Adobe Arabic" panose="02040503050201020203" pitchFamily="18" charset="-78"/>
                <a:cs typeface="Adobe Arabic" panose="02040503050201020203" pitchFamily="18" charset="-78"/>
              </a:rPr>
              <a:t>به عنوان یک ابزارخوب مدیریتی وموثردرامرتصمیم گیری بهره گیری نموده اند وسازمان های بیشتری هم دراین فرایند ازمزایای آن بی بهره مانده اند.</a:t>
            </a:r>
          </a:p>
          <a:p>
            <a:r>
              <a:rPr lang="fa-IR" sz="3600" dirty="0" smtClean="0">
                <a:latin typeface="Adobe Arabic" panose="02040503050201020203" pitchFamily="18" charset="-78"/>
                <a:cs typeface="Adobe Arabic" panose="02040503050201020203" pitchFamily="18" charset="-78"/>
              </a:rPr>
              <a:t>درعصر حاضر،مدیران نیازپیدا کرده اند که اطلاعات مربوط به اموری راکه با ان سروکاردارند بشناسند گردآوری وتحلیل کنند،سازمان بدهند وبامراعات سه عامل مهم سرعت،دقت وهزینه آنرا مبادله کنند.</a:t>
            </a:r>
          </a:p>
        </p:txBody>
      </p:sp>
    </p:spTree>
    <p:extLst>
      <p:ext uri="{BB962C8B-B14F-4D97-AF65-F5344CB8AC3E}">
        <p14:creationId xmlns:p14="http://schemas.microsoft.com/office/powerpoint/2010/main" val="2985256553"/>
      </p:ext>
    </p:extLst>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6069" y="880272"/>
            <a:ext cx="10058400" cy="1103075"/>
          </a:xfrm>
        </p:spPr>
        <p:txBody>
          <a:bodyPr>
            <a:normAutofit fontScale="90000"/>
          </a:bodyPr>
          <a:lstStyle/>
          <a:p>
            <a:r>
              <a:rPr lang="fa-IR" sz="3600" dirty="0">
                <a:latin typeface="Adobe Arabic" panose="02040503050201020203" pitchFamily="18" charset="-78"/>
                <a:cs typeface="Adobe Arabic" panose="02040503050201020203" pitchFamily="18" charset="-78"/>
              </a:rPr>
              <a:t>اطلاعات درون هرسیستم درهرلحظه اززمان دانش وآگاهی آن سیستم راتشکیل می دهد.این دانش تدریجی ودرطول زمان ازطریق جذب پاره های مختلف داده وتبدیل آن اطلاعات پدیدآمده است.</a:t>
            </a:r>
            <a:br>
              <a:rPr lang="fa-IR" sz="3600" dirty="0">
                <a:latin typeface="Adobe Arabic" panose="02040503050201020203" pitchFamily="18" charset="-78"/>
                <a:cs typeface="Adobe Arabic" panose="02040503050201020203" pitchFamily="18" charset="-78"/>
              </a:rPr>
            </a:br>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a:xfrm>
            <a:off x="1097280" y="1867436"/>
            <a:ext cx="10058400" cy="3950143"/>
          </a:xfrm>
        </p:spPr>
        <p:txBody>
          <a:bodyPr>
            <a:normAutofit fontScale="85000" lnSpcReduction="20000"/>
          </a:bodyPr>
          <a:lstStyle/>
          <a:p>
            <a:r>
              <a:rPr lang="fa-IR" sz="3600" dirty="0" smtClean="0">
                <a:latin typeface="Adobe Arabic" panose="02040503050201020203" pitchFamily="18" charset="-78"/>
                <a:cs typeface="Adobe Arabic" panose="02040503050201020203" pitchFamily="18" charset="-78"/>
              </a:rPr>
              <a:t>رمزموفقیت هرمدیر ونظام مدیریت درهرسازمان این است که بتواندگام به گام داده های جدیدرابادانش پیشین سازمان پیونددهدومقدمات دریافت وآماده سازی اطلاغات نوین رافراهم آورد.</a:t>
            </a:r>
          </a:p>
          <a:p>
            <a:r>
              <a:rPr lang="fa-IR" sz="3600" dirty="0" smtClean="0">
                <a:latin typeface="Adobe Arabic" panose="02040503050201020203" pitchFamily="18" charset="-78"/>
                <a:cs typeface="Adobe Arabic" panose="02040503050201020203" pitchFamily="18" charset="-78"/>
              </a:rPr>
              <a:t>بکوشدتابه فراخوروضع سازمان وباتوجه به مراتب مختلف زیرمجموعه آن سازمان، توان دریافت اطلاعات جدیدرادرسازمان بالاببرد.</a:t>
            </a:r>
          </a:p>
          <a:p>
            <a:r>
              <a:rPr lang="fa-IR" sz="3600" dirty="0" smtClean="0">
                <a:latin typeface="Adobe Arabic" panose="02040503050201020203" pitchFamily="18" charset="-78"/>
                <a:cs typeface="Adobe Arabic" panose="02040503050201020203" pitchFamily="18" charset="-78"/>
              </a:rPr>
              <a:t>فقروضعف اطلاعات موجب می شودکه مدیریت سازمان نه تنهاتصویردرست وکاملی ازآینده نداشته باشد،بلکه حتی نتواندنقاط ضعف وقوت وضع گذشته وموجودسازمان رادرست وکامل بشناسد.درنتیجه نه می تواندهدف گذاری صحیح انجام دهدو نه قادراست فعالیت های مناسبی رابرای سازمان طراحی نمایدوپیرواین امرازمنابع سازمان استفاده بهینه نخواهدکرد.</a:t>
            </a:r>
          </a:p>
          <a:p>
            <a:endParaRPr lang="fa-IR" sz="3600" dirty="0">
              <a:latin typeface="Adobe Arabic" panose="02040503050201020203" pitchFamily="18" charset="-78"/>
              <a:cs typeface="Adobe Arabic" panose="02040503050201020203" pitchFamily="18" charset="-78"/>
            </a:endParaRPr>
          </a:p>
          <a:p>
            <a:endParaRPr lang="fa-IR" sz="3600" dirty="0" smtClean="0">
              <a:latin typeface="Adobe Arabic" panose="02040503050201020203" pitchFamily="18" charset="-78"/>
              <a:cs typeface="Adobe Arabic" panose="02040503050201020203" pitchFamily="18" charset="-78"/>
            </a:endParaRPr>
          </a:p>
          <a:p>
            <a:endParaRPr lang="fa-IR" sz="3600" dirty="0">
              <a:latin typeface="Adobe Arabic" panose="02040503050201020203" pitchFamily="18" charset="-78"/>
              <a:cs typeface="Adobe Arabic" panose="02040503050201020203" pitchFamily="18" charset="-78"/>
            </a:endParaRPr>
          </a:p>
          <a:p>
            <a:endParaRPr lang="fa-IR" sz="3600" dirty="0" smtClean="0">
              <a:latin typeface="Adobe Arabic" panose="02040503050201020203" pitchFamily="18" charset="-78"/>
              <a:cs typeface="Adobe Arabic" panose="02040503050201020203" pitchFamily="18" charset="-78"/>
            </a:endParaRPr>
          </a:p>
          <a:p>
            <a:endParaRPr lang="fa-IR" sz="3600" dirty="0" smtClean="0">
              <a:latin typeface="Adobe Arabic" panose="02040503050201020203" pitchFamily="18" charset="-78"/>
              <a:cs typeface="Adobe Arabic" panose="02040503050201020203" pitchFamily="18" charset="-78"/>
            </a:endParaRPr>
          </a:p>
          <a:p>
            <a:endParaRPr lang="fa-IR" sz="3600" dirty="0">
              <a:latin typeface="Adobe Arabic" panose="02040503050201020203" pitchFamily="18" charset="-78"/>
              <a:cs typeface="Adobe Arabic" panose="02040503050201020203" pitchFamily="18" charset="-78"/>
            </a:endParaRPr>
          </a:p>
          <a:p>
            <a:endParaRPr lang="fa-IR" sz="3600" dirty="0" smtClean="0">
              <a:latin typeface="Adobe Arabic" panose="02040503050201020203" pitchFamily="18" charset="-78"/>
              <a:cs typeface="Adobe Arabic" panose="02040503050201020203" pitchFamily="18" charset="-78"/>
            </a:endParaRPr>
          </a:p>
          <a:p>
            <a:endParaRPr lang="fa-IR" sz="3600" dirty="0">
              <a:latin typeface="Adobe Arabic" panose="02040503050201020203" pitchFamily="18" charset="-78"/>
              <a:cs typeface="Adobe Arabic" panose="02040503050201020203" pitchFamily="18" charset="-78"/>
            </a:endParaRPr>
          </a:p>
          <a:p>
            <a:endParaRPr lang="fa-IR" sz="3600" dirty="0" smtClean="0">
              <a:latin typeface="Adobe Arabic" panose="02040503050201020203" pitchFamily="18" charset="-78"/>
              <a:cs typeface="Adobe Arabic" panose="02040503050201020203" pitchFamily="18" charset="-78"/>
            </a:endParaRPr>
          </a:p>
          <a:p>
            <a:endParaRPr lang="fa-IR" sz="3600" dirty="0">
              <a:latin typeface="Adobe Arabic" panose="02040503050201020203" pitchFamily="18" charset="-78"/>
              <a:cs typeface="Adobe Arabic" panose="02040503050201020203" pitchFamily="18" charset="-78"/>
            </a:endParaRPr>
          </a:p>
          <a:p>
            <a:endParaRPr lang="fa-IR"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2962441235"/>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03031"/>
            <a:ext cx="9867793" cy="1635618"/>
          </a:xfrm>
        </p:spPr>
        <p:txBody>
          <a:bodyPr>
            <a:normAutofit fontScale="90000"/>
          </a:bodyPr>
          <a:lstStyle/>
          <a:p>
            <a:r>
              <a:rPr lang="fa-IR" sz="3600" dirty="0" smtClean="0">
                <a:latin typeface="Adobe Arabic" panose="02040503050201020203" pitchFamily="18" charset="-78"/>
                <a:cs typeface="Adobe Arabic" panose="02040503050201020203" pitchFamily="18" charset="-78"/>
              </a:rPr>
              <a:t>لذا می توان یکی ازعمده ترین دلایل عدم موفقیت سازمان راتصمیم گیری ضعیف مدیریت سازمان به علت عدم وجوداطلاعات کافی ومناسب دانست واین می تواندبه دلیل اهمیت کافی قابل نشدن برای اطلاعات،تامین نکردن زیربناهای مناسب وضعف درتولید،سازماندهی،ذخیره سازی واشاعه اطلاعات مناسب،دقیق،صحیح،قابل اعتماد،به هنگام وکامل باشد.   </a:t>
            </a:r>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p:txBody>
          <a:bodyPr>
            <a:normAutofit fontScale="92500" lnSpcReduction="10000"/>
          </a:bodyPr>
          <a:lstStyle/>
          <a:p>
            <a:pPr marL="0" indent="0">
              <a:buNone/>
            </a:pPr>
            <a:r>
              <a:rPr lang="fa-IR" sz="3600" dirty="0" smtClean="0">
                <a:latin typeface="Adobe Arabic" panose="02040503050201020203" pitchFamily="18" charset="-78"/>
                <a:cs typeface="Adobe Arabic" panose="02040503050201020203" pitchFamily="18" charset="-78"/>
              </a:rPr>
              <a:t>اداره امور سازمان ها به شیوه ای کارآمد،به ویژه در دنیای پیچیده امروز،مستلزم جمع اوری اطلاعات وپردازش انبوهی ازاطلاعات گوناگون است که باآهنگی سریع درحال رشد است.کمیت وکیفیت اطلاعات موردنیازسازمان ومدیریت آن،درفرایند تصمیم گیری به عوامل متعددی بستگی دارداماویژگی های خوداطلاعات همچون دقت،صحت، تازگی،تکرار،خلاصه بودن،جامع وکامل بودن،مناسب بودن وقابل اعتمادبودن و...عوامل مهمی هستندکه شدت وضعف  آنهامتاثراز تفاوت وظایف درسطوح مختلف مدیریت تفاوت عملیات اجرایی ونوع سازمان می باشد </a:t>
            </a:r>
            <a:endParaRPr lang="fa-IR"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78822680"/>
      </p:ext>
    </p:extLst>
  </p:cSld>
  <p:clrMapOvr>
    <a:masterClrMapping/>
  </p:clrMapOvr>
  <p:transition spd="slow">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600" dirty="0" smtClean="0">
                <a:latin typeface="Adobe Arabic" panose="02040503050201020203" pitchFamily="18" charset="-78"/>
                <a:cs typeface="Adobe Arabic" panose="02040503050201020203" pitchFamily="18" charset="-78"/>
              </a:rPr>
              <a:t>شکاف بین سیستم های اطلاعاتی ثابت ومحیط وساختارهای سازمانی متغیر به ویژه درسازمان های پویا،نیزمشکل بنیادی دیگری است که موجبات ضعف اطلاعاتی رافراهم می سازد زیراهرتغییری در ساختار سازمان،تغییراتی رادرمشاغل،حیطه ی اختیارات،سلسله مراتب مدیریت و...بوجود می اورد</a:t>
            </a:r>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p:txBody>
          <a:bodyPr>
            <a:normAutofit fontScale="92500" lnSpcReduction="20000"/>
          </a:bodyPr>
          <a:lstStyle/>
          <a:p>
            <a:r>
              <a:rPr lang="fa-IR" sz="3600" dirty="0" smtClean="0">
                <a:latin typeface="Adobe Arabic" panose="02040503050201020203" pitchFamily="18" charset="-78"/>
                <a:cs typeface="Adobe Arabic" panose="02040503050201020203" pitchFamily="18" charset="-78"/>
              </a:rPr>
              <a:t>این تغییرات به نوبه ی خودموجب بروزنیازهای اطلاعاتی جدیدی می شود که به طور معمول سیستم های ثابت اطلاعاتی موجودفاقداین اطلاعات جدیدهستندومی بایستی تغییرات لازم درآنها ایجادگردد.</a:t>
            </a:r>
          </a:p>
          <a:p>
            <a:r>
              <a:rPr lang="fa-IR" sz="3600" dirty="0" smtClean="0">
                <a:latin typeface="Adobe Arabic" panose="02040503050201020203" pitchFamily="18" charset="-78"/>
                <a:cs typeface="Adobe Arabic" panose="02040503050201020203" pitchFamily="18" charset="-78"/>
              </a:rPr>
              <a:t>سیستم های اطلاعاتی مدیریت موجبات افزایش آگاهی های مدیران وحتی کارشناسان سطوح مختلف سازمان رافراهم ساخته،باطرح مفاهیم جدیدنه تنهاحیطه ی دانش آنها رادرمورداینکه قادربه انجام چه کارهایی واتخاذ چه تصمیم هایی خواهند بودوسعت می بخشد،بلکه آنان رادرهرچه بهترانجام دادن مسوولیت هاو فعالیت هایشان یاری مینماید.دراکثرتعاریف سیستم های اطلاعاتی رامجموعه ای از؛افراد(کاربران،راهبران،طراحان)،داده ها،روش ها،نرم افزارها،سخت افزارهاوابزارهاو...میدانند</a:t>
            </a:r>
            <a:endParaRPr lang="fa-IR"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1616428802"/>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3600" dirty="0" smtClean="0">
                <a:latin typeface="Adobe Arabic" panose="02040503050201020203" pitchFamily="18" charset="-78"/>
                <a:cs typeface="Adobe Arabic" panose="02040503050201020203" pitchFamily="18" charset="-78"/>
              </a:rPr>
              <a:t>افرادوبه تعبیری انسان رکن اساسی درسیستم اطلاعاتی محسوب می گردد.درصورتیکه این عامل اصلی،نقش و وظیفه ی خودرابه خوبی ایفاننماید،به طورقطع درکارایی وبهره وری سیستم اطلاعاتی بایدشک نمود.البته پرداختن به موضوع انسان وموانع انسانی که برسرراه ایجادایجادوبکارگیری سیستم اطلاعاتی وجودداردبه معنای عدم وجود موانع دیگردراین راه نیست     </a:t>
            </a:r>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p:txBody>
          <a:bodyPr>
            <a:normAutofit fontScale="77500" lnSpcReduction="20000"/>
          </a:bodyPr>
          <a:lstStyle/>
          <a:p>
            <a:r>
              <a:rPr lang="fa-IR" sz="3600" dirty="0" smtClean="0">
                <a:latin typeface="Adobe Arabic" panose="02040503050201020203" pitchFamily="18" charset="-78"/>
                <a:cs typeface="Adobe Arabic" panose="02040503050201020203" pitchFamily="18" charset="-78"/>
              </a:rPr>
              <a:t>لیکن ازمیان موانعی همچون موانع انسانی،موانع سخت افزاری، موانع ساختاری و سازمانی،موانع ارتباطاتی،موانع مربوط به طراحی های نامناسب و... انسان به عنوان اصلی ترین عامل در بهره گیری مناسب ازسیستم های اطلاعات مدیریت شناخته شده است.</a:t>
            </a:r>
          </a:p>
          <a:p>
            <a:r>
              <a:rPr lang="fa-IR" sz="3600" dirty="0" smtClean="0">
                <a:latin typeface="Adobe Arabic" panose="02040503050201020203" pitchFamily="18" charset="-78"/>
                <a:cs typeface="Adobe Arabic" panose="02040503050201020203" pitchFamily="18" charset="-78"/>
              </a:rPr>
              <a:t>تحقیقات انجام شده نشان می دهدباوجودپیشرفت های زیادی که درعرصه ی دانش ومهارت های مرتبط با</a:t>
            </a:r>
            <a:r>
              <a:rPr lang="en-US" sz="3600" dirty="0" smtClean="0">
                <a:latin typeface="Adobe Arabic" panose="02040503050201020203" pitchFamily="18" charset="-78"/>
                <a:cs typeface="Adobe Arabic" panose="02040503050201020203" pitchFamily="18" charset="-78"/>
              </a:rPr>
              <a:t>MIS</a:t>
            </a:r>
            <a:r>
              <a:rPr lang="fa-IR" sz="3600" dirty="0" smtClean="0">
                <a:latin typeface="Adobe Arabic" panose="02040503050201020203" pitchFamily="18" charset="-78"/>
                <a:cs typeface="Adobe Arabic" panose="02040503050201020203" pitchFamily="18" charset="-78"/>
              </a:rPr>
              <a:t>درکشورهای توسعه یافته صورت پذیرفته،اجرای پروژه های مربوط دراین حوزه درکشورماچندان موفق نبوده است.</a:t>
            </a:r>
          </a:p>
          <a:p>
            <a:r>
              <a:rPr lang="fa-IR" sz="3600" dirty="0" smtClean="0">
                <a:latin typeface="Adobe Arabic" panose="02040503050201020203" pitchFamily="18" charset="-78"/>
                <a:cs typeface="Adobe Arabic" panose="02040503050201020203" pitchFamily="18" charset="-78"/>
              </a:rPr>
              <a:t>لازم به ذکراست که امارشکست وموفقیت پروژه های اجراشده درحوزه ی فناوری اطلاعات درسال2004میلادی درکشورهای پیشرفته جهان درحدود15%این پروژه هابه موفقیت کامل دست یافته اند.حدود50%باشکست جزیی و30%باشکست کامل مواجه شدند.</a:t>
            </a:r>
            <a:endParaRPr lang="fa-IR"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3403702695"/>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sz="3600" dirty="0" smtClean="0">
                <a:latin typeface="Adobe Arabic" panose="02040503050201020203" pitchFamily="18" charset="-78"/>
                <a:cs typeface="Adobe Arabic" panose="02040503050201020203" pitchFamily="18" charset="-78"/>
              </a:rPr>
              <a:t>براساس مطالعات انجام شده ازسوی کنت لاودن که ازصاحب نظران مشهوردراین زمینه می باشد ،عوامل موثردرموفقیت یاشکست یک سیستم اطلاعاتی رامی توان درسه </a:t>
            </a:r>
            <a:r>
              <a:rPr lang="fa-IR" sz="3600" smtClean="0">
                <a:latin typeface="Adobe Arabic" panose="02040503050201020203" pitchFamily="18" charset="-78"/>
                <a:cs typeface="Adobe Arabic" panose="02040503050201020203" pitchFamily="18" charset="-78"/>
              </a:rPr>
              <a:t>حوزه ی فنی </a:t>
            </a:r>
            <a:r>
              <a:rPr lang="fa-IR" sz="3600" dirty="0" smtClean="0">
                <a:latin typeface="Adobe Arabic" panose="02040503050201020203" pitchFamily="18" charset="-78"/>
                <a:cs typeface="Adobe Arabic" panose="02040503050201020203" pitchFamily="18" charset="-78"/>
              </a:rPr>
              <a:t>،مدیریتی وسازمانی </a:t>
            </a:r>
            <a:r>
              <a:rPr lang="fa-IR" sz="3600" smtClean="0">
                <a:latin typeface="Adobe Arabic" panose="02040503050201020203" pitchFamily="18" charset="-78"/>
                <a:cs typeface="Adobe Arabic" panose="02040503050201020203" pitchFamily="18" charset="-78"/>
              </a:rPr>
              <a:t>تقسیم بندی </a:t>
            </a:r>
            <a:r>
              <a:rPr lang="fa-IR" sz="3600" dirty="0" smtClean="0">
                <a:latin typeface="Adobe Arabic" panose="02040503050201020203" pitchFamily="18" charset="-78"/>
                <a:cs typeface="Adobe Arabic" panose="02040503050201020203" pitchFamily="18" charset="-78"/>
              </a:rPr>
              <a:t>نمود.</a:t>
            </a:r>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p:txBody>
          <a:bodyPr>
            <a:normAutofit fontScale="92500" lnSpcReduction="20000"/>
          </a:bodyPr>
          <a:lstStyle/>
          <a:p>
            <a:r>
              <a:rPr lang="fa-IR" sz="3600" dirty="0" smtClean="0">
                <a:latin typeface="Adobe Arabic" panose="02040503050201020203" pitchFamily="18" charset="-78"/>
                <a:cs typeface="Adobe Arabic" panose="02040503050201020203" pitchFamily="18" charset="-78"/>
              </a:rPr>
              <a:t>درتقسیم بندی دیگری که توسط مدیسون ودارنتون ارایه شده است عوامل موثردر موفقیت وشکست این سیستم ها به عوامل فنی،انسانی،سازمانی ومحیطی تقسیم ومعرفی شده اند.ضمن انکه برخی از پژوهشگران مهمترین عامل رادراین رابطه،عامل انسانی ورفتاری می دانند.</a:t>
            </a:r>
          </a:p>
          <a:p>
            <a:r>
              <a:rPr lang="fa-IR" sz="3600" dirty="0" smtClean="0">
                <a:latin typeface="Adobe Arabic" panose="02040503050201020203" pitchFamily="18" charset="-78"/>
                <a:cs typeface="Adobe Arabic" panose="02040503050201020203" pitchFamily="18" charset="-78"/>
              </a:rPr>
              <a:t>معیارمیزان شکست یاموفقیت پروژه هامی تواندبین وضع مطلوب،باطرح پیشنهاد پروژه بیشترخواهدشد.</a:t>
            </a:r>
          </a:p>
          <a:p>
            <a:r>
              <a:rPr lang="fa-IR" sz="3600" dirty="0" smtClean="0">
                <a:latin typeface="Adobe Arabic" panose="02040503050201020203" pitchFamily="18" charset="-78"/>
                <a:cs typeface="Adobe Arabic" panose="02040503050201020203" pitchFamily="18" charset="-78"/>
              </a:rPr>
              <a:t>بانگرش سیستمی وجامع می توان دریافت که این شکاف در حوزه های مختلف میتواند حاصل شود.برای مثال این شکاف می توانددرموضوع هایی همچون فناوری، اطلاعات،ارزشها، مهارتهای کارکنان،ساختاروسبک های مدیریت بوجودآید وعوامل متعددی می توانند علل بروز این شکاف باشند.</a:t>
            </a:r>
            <a:endParaRPr lang="fa-IR"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704703681"/>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600" dirty="0" smtClean="0">
                <a:latin typeface="Adobe Arabic" panose="02040503050201020203" pitchFamily="18" charset="-78"/>
                <a:cs typeface="Adobe Arabic" panose="02040503050201020203" pitchFamily="18" charset="-78"/>
              </a:rPr>
              <a:t>ورود سیستم های اطلاعاتی به سازمان های کشورایران به ویژه سازمان های دولتی، همواره موفقیت آمیز وبدون دردسرنبوده است.دربسیاری ازموارد سیستم های ایجادشده نتوانسته اندانتظارات مدیران رابراورده سازندوهمین عدم رضایت به هرحال باعث شده نه تنهامشکلات قبلی حل نشود،بلکه سازمان دچاراختلال گردیده وعلاوه برصرف هزینه ووقت زیادازکیفیت وبازدهی ان هاکاسته شود.</a:t>
            </a:r>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p:txBody>
          <a:bodyPr>
            <a:normAutofit fontScale="77500" lnSpcReduction="20000"/>
          </a:bodyPr>
          <a:lstStyle/>
          <a:p>
            <a:r>
              <a:rPr lang="fa-IR" sz="3600" dirty="0" smtClean="0">
                <a:latin typeface="Adobe Arabic" panose="02040503050201020203" pitchFamily="18" charset="-78"/>
                <a:cs typeface="Adobe Arabic" panose="02040503050201020203" pitchFamily="18" charset="-78"/>
              </a:rPr>
              <a:t>تجارب قبلی نشان می دهدمشکلات دراین زمینه بیشترجنبه ی مدیریتی وساختاری داردتافنی،علت اصلی ناکامی اکثریت قریب به اتفاق سیستم های اطلاعاتی،عدم اجرای صحیح وکامل مراحل طراحی،ایجادوبکارگیری این سیستم هابه ویژه مرحله تجزیه وتحلیل وبررسی اولیه بوده است.</a:t>
            </a:r>
          </a:p>
          <a:p>
            <a:r>
              <a:rPr lang="fa-IR" sz="3600" dirty="0" smtClean="0">
                <a:latin typeface="Adobe Arabic" panose="02040503050201020203" pitchFamily="18" charset="-78"/>
                <a:cs typeface="Adobe Arabic" panose="02040503050201020203" pitchFamily="18" charset="-78"/>
              </a:rPr>
              <a:t>دربیشترسیستم های ناموفق،یابررسی اولیه انجام نشده ویابه طوربسیارناقص انجام شده است.به ویژه آنکه عدم شناخت کافی استفاده کنندگان وهمچنین تبلیغات نادرست فروشندگان خدمات نرم افزاری نیزمزیدبرعلت گردیده است.</a:t>
            </a:r>
          </a:p>
          <a:p>
            <a:r>
              <a:rPr lang="fa-IR" sz="3600" dirty="0" smtClean="0">
                <a:latin typeface="Adobe Arabic" panose="02040503050201020203" pitchFamily="18" charset="-78"/>
                <a:cs typeface="Adobe Arabic" panose="02040503050201020203" pitchFamily="18" charset="-78"/>
              </a:rPr>
              <a:t>عدم انجان کامل بررسی های اولیه انجام نشده موجب می شودکه بستراجرای سیستم های اطلاعاتی،مشخص وآماده نگرددوسیستم های طراحی شده باسایرسیستم های موجودسازمان، هاهنگی وهمخوانی نداشته ونتواندبه صورت مناسبق باآنهاارتباط ودادوستدداشته ومجموعه منظم ومفیدی رابه وجوداورد.</a:t>
            </a:r>
          </a:p>
        </p:txBody>
      </p:sp>
    </p:spTree>
    <p:extLst>
      <p:ext uri="{BB962C8B-B14F-4D97-AF65-F5344CB8AC3E}">
        <p14:creationId xmlns:p14="http://schemas.microsoft.com/office/powerpoint/2010/main" val="38950272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035" y="967549"/>
            <a:ext cx="10058400" cy="88864"/>
          </a:xfrm>
        </p:spPr>
        <p:txBody>
          <a:bodyPr>
            <a:normAutofit fontScale="90000"/>
          </a:bodyPr>
          <a:lstStyle/>
          <a:p>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a:xfrm>
            <a:off x="698035" y="1166527"/>
            <a:ext cx="10058400" cy="4023360"/>
          </a:xfrm>
        </p:spPr>
        <p:txBody>
          <a:bodyPr/>
          <a:lstStyle/>
          <a:p>
            <a:r>
              <a:rPr lang="fa-IR" sz="4000" dirty="0">
                <a:latin typeface="Adobe Arabic" panose="02040503050201020203" pitchFamily="18" charset="-78"/>
                <a:cs typeface="Adobe Arabic" panose="02040503050201020203" pitchFamily="18" charset="-78"/>
              </a:rPr>
              <a:t> مشکلی که </a:t>
            </a:r>
            <a:r>
              <a:rPr lang="fa-IR" sz="4000" dirty="0" smtClean="0">
                <a:latin typeface="Adobe Arabic" panose="02040503050201020203" pitchFamily="18" charset="-78"/>
                <a:cs typeface="Adobe Arabic" panose="02040503050201020203" pitchFamily="18" charset="-78"/>
              </a:rPr>
              <a:t>اغلب </a:t>
            </a:r>
            <a:r>
              <a:rPr lang="fa-IR" sz="4000" dirty="0">
                <a:latin typeface="Adobe Arabic" panose="02040503050201020203" pitchFamily="18" charset="-78"/>
                <a:cs typeface="Adobe Arabic" panose="02040503050201020203" pitchFamily="18" charset="-78"/>
              </a:rPr>
              <a:t>دراجرای موفقیت آمیزمرحله ی تجزیه وتحلیل وبررسی نیزوجوددارد،مساله ارتباط تحلیل گران بااستفاده کنندگان سیستم است.به طورمعمول کاربران شناخت کمی ازرایانه وسیستم های اطلاعاتی </a:t>
            </a:r>
            <a:r>
              <a:rPr lang="fa-IR" sz="4000" dirty="0" smtClean="0">
                <a:latin typeface="Adobe Arabic" panose="02040503050201020203" pitchFamily="18" charset="-78"/>
                <a:cs typeface="Adobe Arabic" panose="02040503050201020203" pitchFamily="18" charset="-78"/>
              </a:rPr>
              <a:t>دارندو تحلیل گران نیزازامورسازمان هاآگاهی وشناخت اندکی دارند.این مساله موجب آن می گردد که سیستم های طراحی واجراشده به طورکامل پاسخگوی نیازهای واقعی کاربران نباشند.</a:t>
            </a:r>
            <a:endParaRPr lang="fa-IR" dirty="0">
              <a:latin typeface="Adobe Arabic" panose="02040503050201020203" pitchFamily="18" charset="-78"/>
              <a:cs typeface="Adobe Arabic" panose="02040503050201020203" pitchFamily="18" charset="-78"/>
            </a:endParaRPr>
          </a:p>
        </p:txBody>
      </p:sp>
      <p:sp>
        <p:nvSpPr>
          <p:cNvPr id="4" name="Quad Arrow Callout 3"/>
          <p:cNvSpPr/>
          <p:nvPr/>
        </p:nvSpPr>
        <p:spPr>
          <a:xfrm>
            <a:off x="10650828" y="1099108"/>
            <a:ext cx="463640" cy="798191"/>
          </a:xfrm>
          <a:prstGeom prst="quadArrowCallou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4790058"/>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p:txBody>
          <a:bodyPr/>
          <a:lstStyle/>
          <a:p>
            <a:r>
              <a:rPr lang="fa-IR" sz="4000" dirty="0">
                <a:latin typeface="Adobe Arabic" panose="02040503050201020203" pitchFamily="18" charset="-78"/>
                <a:cs typeface="Adobe Arabic" panose="02040503050201020203" pitchFamily="18" charset="-78"/>
              </a:rPr>
              <a:t>افزون برمسایل ذکرشده،شتاب مدیران نه تنها برای ایجادو راه اندازی سیستم های منفرد،بلکه نسبت به ایجاد</a:t>
            </a:r>
            <a:r>
              <a:rPr lang="en-US" sz="4000" dirty="0">
                <a:latin typeface="Adobe Arabic" panose="02040503050201020203" pitchFamily="18" charset="-78"/>
                <a:cs typeface="Adobe Arabic" panose="02040503050201020203" pitchFamily="18" charset="-78"/>
              </a:rPr>
              <a:t>MIS</a:t>
            </a:r>
            <a:r>
              <a:rPr lang="fa-IR" sz="4000" dirty="0">
                <a:latin typeface="Adobe Arabic" panose="02040503050201020203" pitchFamily="18" charset="-78"/>
                <a:cs typeface="Adobe Arabic" panose="02040503050201020203" pitchFamily="18" charset="-78"/>
              </a:rPr>
              <a:t>،همچنین کمبود منابع مالی،کمبود نیروی انسانی کارشناس وباتجربه وکارآمدوباانگیزه نیزازعوامل دیگری هستند که موجب گردیده اند تاسازمان های دولتی نتوانند آنگونه که بایدوشایدازاین سیستم هادرسازمان های خود بهره گیری نمایند.</a:t>
            </a:r>
          </a:p>
          <a:p>
            <a:endParaRPr lang="fa-IR" dirty="0"/>
          </a:p>
        </p:txBody>
      </p:sp>
      <p:sp>
        <p:nvSpPr>
          <p:cNvPr id="6" name="12-Point Star 5"/>
          <p:cNvSpPr/>
          <p:nvPr/>
        </p:nvSpPr>
        <p:spPr>
          <a:xfrm>
            <a:off x="11155680" y="1948765"/>
            <a:ext cx="914400" cy="446705"/>
          </a:xfrm>
          <a:prstGeom prst="star12">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1740011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r>
              <a:rPr lang="fa-IR" sz="3600" dirty="0" smtClean="0">
                <a:latin typeface="Adobe Arabic" panose="02040503050201020203" pitchFamily="18" charset="-78"/>
                <a:cs typeface="Adobe Arabic" panose="02040503050201020203" pitchFamily="18" charset="-78"/>
              </a:rPr>
              <a:t>اگرازمجموعه نتایج تحقیقاتی که صورت پذیرفته استفاده نموده وکلیه موانع ومشکلات موجود برسراین راه رابه سه گروه عوامل انسانی،عوامل سازمانی وعوامل محیطی تقسیم گردند،عمده ترین نارسایی هاودلایل عدم موفقیت وبکارگیری سیستم های اطلاعاتی </a:t>
            </a:r>
            <a:r>
              <a:rPr lang="en-US" sz="3600" dirty="0" smtClean="0">
                <a:latin typeface="Adobe Arabic" panose="02040503050201020203" pitchFamily="18" charset="-78"/>
                <a:cs typeface="Adobe Arabic" panose="02040503050201020203" pitchFamily="18" charset="-78"/>
              </a:rPr>
              <a:t>MIS</a:t>
            </a:r>
            <a:r>
              <a:rPr lang="fa-IR" sz="3600" dirty="0" smtClean="0">
                <a:latin typeface="Adobe Arabic" panose="02040503050201020203" pitchFamily="18" charset="-78"/>
                <a:cs typeface="Adobe Arabic" panose="02040503050201020203" pitchFamily="18" charset="-78"/>
              </a:rPr>
              <a:t>درسازمان های دولتی عبارتنداز:</a:t>
            </a:r>
          </a:p>
          <a:p>
            <a:r>
              <a:rPr lang="fa-IR" sz="3600" dirty="0">
                <a:latin typeface="Adobe Arabic" panose="02040503050201020203" pitchFamily="18" charset="-78"/>
                <a:cs typeface="Adobe Arabic" panose="02040503050201020203" pitchFamily="18" charset="-78"/>
              </a:rPr>
              <a:t> </a:t>
            </a:r>
            <a:r>
              <a:rPr lang="fa-IR" sz="3600" dirty="0" smtClean="0">
                <a:latin typeface="Adobe Arabic" panose="02040503050201020203" pitchFamily="18" charset="-78"/>
                <a:cs typeface="Adobe Arabic" panose="02040503050201020203" pitchFamily="18" charset="-78"/>
              </a:rPr>
              <a:t>                                   الف)عوامل انسانی</a:t>
            </a:r>
          </a:p>
          <a:p>
            <a:r>
              <a:rPr lang="fa-IR" sz="3600" dirty="0">
                <a:latin typeface="Adobe Arabic" panose="02040503050201020203" pitchFamily="18" charset="-78"/>
                <a:cs typeface="Adobe Arabic" panose="02040503050201020203" pitchFamily="18" charset="-78"/>
              </a:rPr>
              <a:t> </a:t>
            </a:r>
            <a:r>
              <a:rPr lang="fa-IR" sz="3600" dirty="0" smtClean="0">
                <a:latin typeface="Adobe Arabic" panose="02040503050201020203" pitchFamily="18" charset="-78"/>
                <a:cs typeface="Adobe Arabic" panose="02040503050201020203" pitchFamily="18" charset="-78"/>
              </a:rPr>
              <a:t>                                   ب)عوامل سازمانی</a:t>
            </a:r>
          </a:p>
          <a:p>
            <a:r>
              <a:rPr lang="fa-IR" sz="3600" dirty="0">
                <a:latin typeface="Adobe Arabic" panose="02040503050201020203" pitchFamily="18" charset="-78"/>
                <a:cs typeface="Adobe Arabic" panose="02040503050201020203" pitchFamily="18" charset="-78"/>
              </a:rPr>
              <a:t> </a:t>
            </a:r>
            <a:r>
              <a:rPr lang="fa-IR" sz="3600" dirty="0" smtClean="0">
                <a:latin typeface="Adobe Arabic" panose="02040503050201020203" pitchFamily="18" charset="-78"/>
                <a:cs typeface="Adobe Arabic" panose="02040503050201020203" pitchFamily="18" charset="-78"/>
              </a:rPr>
              <a:t>                                  ج)عوامل محیطی</a:t>
            </a:r>
            <a:endParaRPr lang="fa-IR" sz="3600" dirty="0">
              <a:latin typeface="Adobe Arabic" panose="02040503050201020203" pitchFamily="18" charset="-78"/>
              <a:cs typeface="Adobe Arabic" panose="02040503050201020203" pitchFamily="18" charset="-78"/>
            </a:endParaRPr>
          </a:p>
        </p:txBody>
      </p:sp>
      <p:sp>
        <p:nvSpPr>
          <p:cNvPr id="6" name="Right Arrow 5"/>
          <p:cNvSpPr/>
          <p:nvPr/>
        </p:nvSpPr>
        <p:spPr>
          <a:xfrm flipH="1">
            <a:off x="7994239" y="3857414"/>
            <a:ext cx="791408" cy="3219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8" name="Right Arrow 7"/>
          <p:cNvSpPr/>
          <p:nvPr/>
        </p:nvSpPr>
        <p:spPr>
          <a:xfrm flipH="1">
            <a:off x="8010659" y="4552019"/>
            <a:ext cx="791408" cy="3254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9" name="Right Arrow 8"/>
          <p:cNvSpPr/>
          <p:nvPr/>
        </p:nvSpPr>
        <p:spPr>
          <a:xfrm flipH="1">
            <a:off x="8010659" y="5202027"/>
            <a:ext cx="791408" cy="3425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3641356334"/>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عوامل انسانی </a:t>
            </a:r>
            <a:endParaRPr lang="fa-IR" dirty="0"/>
          </a:p>
        </p:txBody>
      </p:sp>
      <p:sp>
        <p:nvSpPr>
          <p:cNvPr id="3" name="Content Placeholder 2"/>
          <p:cNvSpPr>
            <a:spLocks noGrp="1"/>
          </p:cNvSpPr>
          <p:nvPr>
            <p:ph idx="1"/>
          </p:nvPr>
        </p:nvSpPr>
        <p:spPr/>
        <p:txBody>
          <a:bodyPr>
            <a:normAutofit fontScale="92500" lnSpcReduction="10000"/>
          </a:bodyPr>
          <a:lstStyle/>
          <a:p>
            <a:r>
              <a:rPr lang="fa-IR" sz="3200" dirty="0" smtClean="0">
                <a:latin typeface="Adobe Arabic" panose="02040503050201020203" pitchFamily="18" charset="-78"/>
                <a:cs typeface="Adobe Arabic" panose="02040503050201020203" pitchFamily="18" charset="-78"/>
              </a:rPr>
              <a:t>__عدم آگاهی مدیران وکاربران از اینکه به طور دقیق نمی دانندچه میخواهندوچه نیازهای اطلاعاتی دارند</a:t>
            </a:r>
          </a:p>
          <a:p>
            <a:r>
              <a:rPr lang="fa-IR" sz="3200" dirty="0" smtClean="0">
                <a:latin typeface="Adobe Arabic" panose="02040503050201020203" pitchFamily="18" charset="-78"/>
                <a:cs typeface="Adobe Arabic" panose="02040503050201020203" pitchFamily="18" charset="-78"/>
              </a:rPr>
              <a:t>__عدم درک صحیح خواسته ها ونیازهای کاربران توسط طراحان(عدم تعریف صحیح نیاز ها)</a:t>
            </a:r>
          </a:p>
          <a:p>
            <a:r>
              <a:rPr lang="fa-IR" sz="3200" dirty="0" smtClean="0">
                <a:latin typeface="Adobe Arabic" panose="02040503050201020203" pitchFamily="18" charset="-78"/>
                <a:cs typeface="Adobe Arabic" panose="02040503050201020203" pitchFamily="18" charset="-78"/>
              </a:rPr>
              <a:t>__درک نامناسب مدیران ازسیستم های نرم افزاری واطلاعاتی</a:t>
            </a:r>
          </a:p>
          <a:p>
            <a:r>
              <a:rPr lang="fa-IR" sz="3200" dirty="0" smtClean="0">
                <a:latin typeface="Adobe Arabic" panose="02040503050201020203" pitchFamily="18" charset="-78"/>
                <a:cs typeface="Adobe Arabic" panose="02040503050201020203" pitchFamily="18" charset="-78"/>
              </a:rPr>
              <a:t>__عدم آشنایی بسیاری ازتحلیلگران وبرنامه نویسان بامحیط کارجدید</a:t>
            </a:r>
          </a:p>
          <a:p>
            <a:r>
              <a:rPr lang="fa-IR" sz="3200" dirty="0" smtClean="0">
                <a:latin typeface="Adobe Arabic" panose="02040503050201020203" pitchFamily="18" charset="-78"/>
                <a:cs typeface="Adobe Arabic" panose="02040503050201020203" pitchFamily="18" charset="-78"/>
              </a:rPr>
              <a:t>__عدم پذیرش مجریان سیستم وبروزپدیده مقاومت دربرابرتغییر</a:t>
            </a:r>
          </a:p>
          <a:p>
            <a:r>
              <a:rPr lang="fa-IR" sz="3200" dirty="0" smtClean="0">
                <a:latin typeface="Adobe Arabic" panose="02040503050201020203" pitchFamily="18" charset="-78"/>
                <a:cs typeface="Adobe Arabic" panose="02040503050201020203" pitchFamily="18" charset="-78"/>
              </a:rPr>
              <a:t>__نبودن باورونگرش کافی ومناسب درمدیران ارشدومیانی برای بهره گیری ازسیستم های اطلاعاتی مبتنی بررایانه به جای سیستم های دستی</a:t>
            </a:r>
            <a:endParaRPr lang="fa-IR" sz="3200" dirty="0">
              <a:latin typeface="Adobe Arabic" panose="02040503050201020203" pitchFamily="18" charset="-78"/>
              <a:cs typeface="Adobe Arabic" panose="02040503050201020203" pitchFamily="18" charset="-78"/>
            </a:endParaRPr>
          </a:p>
        </p:txBody>
      </p:sp>
      <p:sp>
        <p:nvSpPr>
          <p:cNvPr id="5" name="Curved Down Arrow 4"/>
          <p:cNvSpPr/>
          <p:nvPr/>
        </p:nvSpPr>
        <p:spPr>
          <a:xfrm flipH="1">
            <a:off x="3451539" y="1102133"/>
            <a:ext cx="1210614" cy="36640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6" name="Curved Down Arrow 5"/>
          <p:cNvSpPr/>
          <p:nvPr/>
        </p:nvSpPr>
        <p:spPr>
          <a:xfrm>
            <a:off x="7637172" y="1119766"/>
            <a:ext cx="1171977" cy="34877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Tree>
    <p:extLst>
      <p:ext uri="{BB962C8B-B14F-4D97-AF65-F5344CB8AC3E}">
        <p14:creationId xmlns:p14="http://schemas.microsoft.com/office/powerpoint/2010/main" val="156913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عوامل سازمانی</a:t>
            </a:r>
            <a:endParaRPr lang="fa-IR" dirty="0"/>
          </a:p>
        </p:txBody>
      </p:sp>
      <p:sp>
        <p:nvSpPr>
          <p:cNvPr id="3" name="Content Placeholder 2"/>
          <p:cNvSpPr>
            <a:spLocks noGrp="1"/>
          </p:cNvSpPr>
          <p:nvPr>
            <p:ph idx="1"/>
          </p:nvPr>
        </p:nvSpPr>
        <p:spPr/>
        <p:txBody>
          <a:bodyPr>
            <a:normAutofit fontScale="92500" lnSpcReduction="10000"/>
          </a:bodyPr>
          <a:lstStyle/>
          <a:p>
            <a:r>
              <a:rPr lang="fa-IR" sz="3600" dirty="0" smtClean="0">
                <a:latin typeface="Adobe Arabic" panose="02040503050201020203" pitchFamily="18" charset="-78"/>
                <a:cs typeface="Adobe Arabic" panose="02040503050201020203" pitchFamily="18" charset="-78"/>
              </a:rPr>
              <a:t>__عدم تناسب وپیچیده بودن سیستم های دستی موجود</a:t>
            </a:r>
          </a:p>
          <a:p>
            <a:r>
              <a:rPr lang="fa-IR" sz="3600" dirty="0" smtClean="0">
                <a:latin typeface="Adobe Arabic" panose="02040503050201020203" pitchFamily="18" charset="-78"/>
                <a:cs typeface="Adobe Arabic" panose="02040503050201020203" pitchFamily="18" charset="-78"/>
              </a:rPr>
              <a:t>__عدم انجام تجزیه وتحلیل سیستم هاوروش های موجود قبل ازطراحی سیستم </a:t>
            </a:r>
          </a:p>
          <a:p>
            <a:r>
              <a:rPr lang="fa-IR" sz="3600" dirty="0" smtClean="0">
                <a:latin typeface="Adobe Arabic" panose="02040503050201020203" pitchFamily="18" charset="-78"/>
                <a:cs typeface="Adobe Arabic" panose="02040503050201020203" pitchFamily="18" charset="-78"/>
              </a:rPr>
              <a:t>__عدم وجودمعیارهای مالی برای پروژه های سیستم های اطلاعاتی مدیریت وتخصیص کمتراعتباربرای پروژه های نرم افزاری به سخت افزاری</a:t>
            </a:r>
          </a:p>
          <a:p>
            <a:r>
              <a:rPr lang="fa-IR" sz="3600" dirty="0" smtClean="0">
                <a:latin typeface="Adobe Arabic" panose="02040503050201020203" pitchFamily="18" charset="-78"/>
                <a:cs typeface="Adobe Arabic" panose="02040503050201020203" pitchFamily="18" charset="-78"/>
              </a:rPr>
              <a:t>__پیاده سازی نامناسب وناصحیح سیستم</a:t>
            </a:r>
          </a:p>
          <a:p>
            <a:r>
              <a:rPr lang="fa-IR" sz="3600" dirty="0" smtClean="0">
                <a:latin typeface="Adobe Arabic" panose="02040503050201020203" pitchFamily="18" charset="-78"/>
                <a:cs typeface="Adobe Arabic" panose="02040503050201020203" pitchFamily="18" charset="-78"/>
              </a:rPr>
              <a:t>__آموزش ناکافی کاربران </a:t>
            </a:r>
          </a:p>
          <a:p>
            <a:r>
              <a:rPr lang="fa-IR" sz="3600" dirty="0" smtClean="0">
                <a:latin typeface="Adobe Arabic" panose="02040503050201020203" pitchFamily="18" charset="-78"/>
                <a:cs typeface="Adobe Arabic" panose="02040503050201020203" pitchFamily="18" charset="-78"/>
              </a:rPr>
              <a:t>__عدم عدم انعطاف پذیری سیستم درحین بکارگیری</a:t>
            </a:r>
          </a:p>
        </p:txBody>
      </p:sp>
      <p:sp>
        <p:nvSpPr>
          <p:cNvPr id="4" name="Curved Down Arrow 3"/>
          <p:cNvSpPr/>
          <p:nvPr/>
        </p:nvSpPr>
        <p:spPr>
          <a:xfrm flipH="1">
            <a:off x="3258354" y="1094705"/>
            <a:ext cx="1184855" cy="37348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5" name="Curved Up Arrow 4"/>
          <p:cNvSpPr/>
          <p:nvPr/>
        </p:nvSpPr>
        <p:spPr>
          <a:xfrm flipV="1">
            <a:off x="7650051" y="1094704"/>
            <a:ext cx="1332062" cy="373486"/>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Tree>
    <p:extLst>
      <p:ext uri="{BB962C8B-B14F-4D97-AF65-F5344CB8AC3E}">
        <p14:creationId xmlns:p14="http://schemas.microsoft.com/office/powerpoint/2010/main" val="1915716609"/>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marL="0" indent="0">
              <a:buNone/>
            </a:pPr>
            <a:r>
              <a:rPr lang="fa-IR" sz="3600" dirty="0" smtClean="0">
                <a:latin typeface="Adobe Arabic" panose="02040503050201020203" pitchFamily="18" charset="-78"/>
                <a:cs typeface="Adobe Arabic" panose="02040503050201020203" pitchFamily="18" charset="-78"/>
              </a:rPr>
              <a:t>__موانع فناوری وساختاری</a:t>
            </a:r>
          </a:p>
          <a:p>
            <a:pPr marL="0" indent="0">
              <a:buNone/>
            </a:pPr>
            <a:r>
              <a:rPr lang="fa-IR" sz="3600" dirty="0" smtClean="0">
                <a:latin typeface="Adobe Arabic" panose="02040503050201020203" pitchFamily="18" charset="-78"/>
                <a:cs typeface="Adobe Arabic" panose="02040503050201020203" pitchFamily="18" charset="-78"/>
              </a:rPr>
              <a:t>__وجوداشکال ونارسایی درنرم افزارمورد استفاده سیستم</a:t>
            </a:r>
          </a:p>
          <a:p>
            <a:pPr marL="0" indent="0">
              <a:buNone/>
            </a:pPr>
            <a:r>
              <a:rPr lang="fa-IR" sz="3600" dirty="0" smtClean="0">
                <a:latin typeface="Adobe Arabic" panose="02040503050201020203" pitchFamily="18" charset="-78"/>
                <a:cs typeface="Adobe Arabic" panose="02040503050201020203" pitchFamily="18" charset="-78"/>
              </a:rPr>
              <a:t>__نبودم(کمبود)کنترل های مناسب ازنحوه فعالیت کارکنان</a:t>
            </a:r>
          </a:p>
          <a:p>
            <a:pPr marL="0" indent="0">
              <a:buNone/>
            </a:pPr>
            <a:r>
              <a:rPr lang="fa-IR" sz="3600" dirty="0" smtClean="0">
                <a:latin typeface="Adobe Arabic" panose="02040503050201020203" pitchFamily="18" charset="-78"/>
                <a:cs typeface="Adobe Arabic" panose="02040503050201020203" pitchFamily="18" charset="-78"/>
              </a:rPr>
              <a:t>__عدم وجود فرهنگ مناسب دربه کارگیری سیستم های اطلاعاتی درسازمان ها</a:t>
            </a:r>
            <a:endParaRPr lang="fa-IR"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2336763756"/>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عوامل محیطی</a:t>
            </a:r>
            <a:endParaRPr lang="fa-IR" dirty="0"/>
          </a:p>
        </p:txBody>
      </p:sp>
      <p:sp>
        <p:nvSpPr>
          <p:cNvPr id="3" name="Content Placeholder 2"/>
          <p:cNvSpPr>
            <a:spLocks noGrp="1"/>
          </p:cNvSpPr>
          <p:nvPr>
            <p:ph idx="1"/>
          </p:nvPr>
        </p:nvSpPr>
        <p:spPr/>
        <p:txBody>
          <a:bodyPr>
            <a:normAutofit lnSpcReduction="10000"/>
          </a:bodyPr>
          <a:lstStyle/>
          <a:p>
            <a:r>
              <a:rPr lang="fa-IR" sz="3600" dirty="0" smtClean="0">
                <a:latin typeface="Adobe Arabic" panose="02040503050201020203" pitchFamily="18" charset="-78"/>
                <a:cs typeface="Adobe Arabic" panose="02040503050201020203" pitchFamily="18" charset="-78"/>
              </a:rPr>
              <a:t>__عدم وجود معیارسنجش کیفیت سیستم های اطلاعاتی موجوددرکشورپ</a:t>
            </a:r>
          </a:p>
          <a:p>
            <a:r>
              <a:rPr lang="fa-IR" sz="3600" dirty="0" smtClean="0">
                <a:latin typeface="Adobe Arabic" panose="02040503050201020203" pitchFamily="18" charset="-78"/>
                <a:cs typeface="Adobe Arabic" panose="02040503050201020203" pitchFamily="18" charset="-78"/>
              </a:rPr>
              <a:t>__عدم وجود یاکم فعال بودن انجمن هاوکانون های علمی مرتبط</a:t>
            </a:r>
          </a:p>
          <a:p>
            <a:r>
              <a:rPr lang="fa-IR" sz="3600" dirty="0" smtClean="0">
                <a:latin typeface="Adobe Arabic" panose="02040503050201020203" pitchFamily="18" charset="-78"/>
                <a:cs typeface="Adobe Arabic" panose="02040503050201020203" pitchFamily="18" charset="-78"/>
              </a:rPr>
              <a:t>__عدم توجه جدی وکافی دولت وعدم سرمایه گذاری کافی دراین رابطه</a:t>
            </a:r>
          </a:p>
          <a:p>
            <a:r>
              <a:rPr lang="fa-IR" sz="3600" dirty="0" smtClean="0">
                <a:latin typeface="Adobe Arabic" panose="02040503050201020203" pitchFamily="18" charset="-78"/>
                <a:cs typeface="Adobe Arabic" panose="02040503050201020203" pitchFamily="18" charset="-78"/>
              </a:rPr>
              <a:t>__پیشنهادهایی به مدیران درخصوص پروژه استقراروپیاده سازی </a:t>
            </a:r>
            <a:r>
              <a:rPr lang="en-US" sz="3600" dirty="0" smtClean="0">
                <a:latin typeface="Adobe Arabic" panose="02040503050201020203" pitchFamily="18" charset="-78"/>
                <a:cs typeface="Adobe Arabic" panose="02040503050201020203" pitchFamily="18" charset="-78"/>
              </a:rPr>
              <a:t>MIS</a:t>
            </a:r>
          </a:p>
          <a:p>
            <a:r>
              <a:rPr lang="fa-IR" sz="3600" dirty="0" smtClean="0">
                <a:latin typeface="Adobe Arabic" panose="02040503050201020203" pitchFamily="18" charset="-78"/>
                <a:cs typeface="Adobe Arabic" panose="02040503050201020203" pitchFamily="18" charset="-78"/>
              </a:rPr>
              <a:t>__توسعه فرهنگ بکارگیری سیستم های اطلاعاتی درکشوربه ویژه درسازمان های دولتی امری ضروری است.لذامدیران این سازمان هابایستی تمهیدات لازم برای برگزاری دوره های آموزشی مناسب رافراهم آورند</a:t>
            </a:r>
            <a:endParaRPr lang="fa-IR" sz="3600" dirty="0">
              <a:latin typeface="Adobe Arabic" panose="02040503050201020203" pitchFamily="18" charset="-78"/>
              <a:cs typeface="Adobe Arabic" panose="02040503050201020203" pitchFamily="18" charset="-78"/>
            </a:endParaRPr>
          </a:p>
        </p:txBody>
      </p:sp>
      <p:sp>
        <p:nvSpPr>
          <p:cNvPr id="5" name="Curved Up Arrow 4"/>
          <p:cNvSpPr/>
          <p:nvPr/>
        </p:nvSpPr>
        <p:spPr>
          <a:xfrm flipV="1">
            <a:off x="7598534" y="1011981"/>
            <a:ext cx="1712891" cy="432432"/>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6" name="Curved Up Arrow 5"/>
          <p:cNvSpPr/>
          <p:nvPr/>
        </p:nvSpPr>
        <p:spPr>
          <a:xfrm flipH="1" flipV="1">
            <a:off x="2859110" y="1011981"/>
            <a:ext cx="1712890" cy="432433"/>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Tree>
    <p:extLst>
      <p:ext uri="{BB962C8B-B14F-4D97-AF65-F5344CB8AC3E}">
        <p14:creationId xmlns:p14="http://schemas.microsoft.com/office/powerpoint/2010/main" val="376750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sz="4000" dirty="0" smtClean="0">
                <a:latin typeface="Adobe Arabic" panose="02040503050201020203" pitchFamily="18" charset="-78"/>
                <a:cs typeface="Adobe Arabic" panose="02040503050201020203" pitchFamily="18" charset="-78"/>
              </a:rPr>
              <a:t>__درفرایند </a:t>
            </a:r>
            <a:r>
              <a:rPr lang="fa-IR" sz="4000" dirty="0">
                <a:latin typeface="Adobe Arabic" panose="02040503050201020203" pitchFamily="18" charset="-78"/>
                <a:cs typeface="Adobe Arabic" panose="02040503050201020203" pitchFamily="18" charset="-78"/>
              </a:rPr>
              <a:t>طراحی،استقراروبه کارگیری</a:t>
            </a:r>
            <a:r>
              <a:rPr lang="en-US" sz="4000" dirty="0">
                <a:latin typeface="Adobe Arabic" panose="02040503050201020203" pitchFamily="18" charset="-78"/>
                <a:cs typeface="Adobe Arabic" panose="02040503050201020203" pitchFamily="18" charset="-78"/>
              </a:rPr>
              <a:t>MIS</a:t>
            </a:r>
            <a:r>
              <a:rPr lang="fa-IR" sz="4000" dirty="0">
                <a:latin typeface="Adobe Arabic" panose="02040503050201020203" pitchFamily="18" charset="-78"/>
                <a:cs typeface="Adobe Arabic" panose="02040503050201020203" pitchFamily="18" charset="-78"/>
              </a:rPr>
              <a:t>درسازمان،مدیران سازمان هابایستی به جنبه های رفتاری کارکنان سازمان وبه ویژه راهبران سیستم توجه لازم وکافی داشته باشند وآنهارادرفرایندایجادسیستم </a:t>
            </a:r>
            <a:r>
              <a:rPr lang="fa-IR" sz="4000" dirty="0" smtClean="0">
                <a:latin typeface="Adobe Arabic" panose="02040503050201020203" pitchFamily="18" charset="-78"/>
                <a:cs typeface="Adobe Arabic" panose="02040503050201020203" pitchFamily="18" charset="-78"/>
              </a:rPr>
              <a:t>مشارکت دهند. </a:t>
            </a:r>
            <a:endParaRPr lang="fa-IR" sz="4000" dirty="0"/>
          </a:p>
        </p:txBody>
      </p:sp>
      <p:sp>
        <p:nvSpPr>
          <p:cNvPr id="3" name="Content Placeholder 2"/>
          <p:cNvSpPr>
            <a:spLocks noGrp="1"/>
          </p:cNvSpPr>
          <p:nvPr>
            <p:ph idx="1"/>
          </p:nvPr>
        </p:nvSpPr>
        <p:spPr/>
        <p:txBody>
          <a:bodyPr>
            <a:normAutofit fontScale="92500" lnSpcReduction="20000"/>
          </a:bodyPr>
          <a:lstStyle/>
          <a:p>
            <a:pPr marL="0" indent="0">
              <a:buNone/>
            </a:pPr>
            <a:r>
              <a:rPr lang="fa-IR" sz="3600" dirty="0" smtClean="0">
                <a:latin typeface="Adobe Arabic" panose="02040503050201020203" pitchFamily="18" charset="-78"/>
                <a:cs typeface="Adobe Arabic" panose="02040503050201020203" pitchFamily="18" charset="-78"/>
              </a:rPr>
              <a:t>__مدیران سازمان های دولتی بایستی تلاش نمایند جواعتماد وامیدرادربین کارکنان سازمان وبه ویژه متخصصان اطلاعاتی سازمان درفراینداستقراروپیاده سازی </a:t>
            </a:r>
            <a:r>
              <a:rPr lang="en-US" sz="3600" dirty="0" smtClean="0">
                <a:latin typeface="Adobe Arabic" panose="02040503050201020203" pitchFamily="18" charset="-78"/>
                <a:cs typeface="Adobe Arabic" panose="02040503050201020203" pitchFamily="18" charset="-78"/>
              </a:rPr>
              <a:t>MIS</a:t>
            </a:r>
            <a:r>
              <a:rPr lang="fa-IR" sz="3600" dirty="0" smtClean="0">
                <a:latin typeface="Adobe Arabic" panose="02040503050201020203" pitchFamily="18" charset="-78"/>
                <a:cs typeface="Adobe Arabic" panose="02040503050201020203" pitchFamily="18" charset="-78"/>
              </a:rPr>
              <a:t>به وجود آورندوبین اهداف سازمان واهداف کارکنان هم جهتی ایجادنمایند.</a:t>
            </a:r>
          </a:p>
          <a:p>
            <a:pPr marL="0" indent="0">
              <a:buNone/>
            </a:pPr>
            <a:r>
              <a:rPr lang="fa-IR" sz="3600" dirty="0" smtClean="0">
                <a:latin typeface="Adobe Arabic" panose="02040503050201020203" pitchFamily="18" charset="-78"/>
                <a:cs typeface="Adobe Arabic" panose="02040503050201020203" pitchFamily="18" charset="-78"/>
              </a:rPr>
              <a:t>__درک وشناخت صحیح نیازهای اطلاعاتی مدیران(کاربران سیستم)درهنگام تحلیل وطراحی سیستم از اهمیت ویژه ای برخورداراست،لذاپیش بینی فرصت کافی بر ای این امر ضروری واساسی می باشد.</a:t>
            </a:r>
          </a:p>
          <a:p>
            <a:pPr marL="0" indent="0">
              <a:buNone/>
            </a:pPr>
            <a:r>
              <a:rPr lang="fa-IR" sz="3600" dirty="0" smtClean="0">
                <a:latin typeface="Adobe Arabic" panose="02040503050201020203" pitchFamily="18" charset="-78"/>
                <a:cs typeface="Adobe Arabic" panose="02040503050201020203" pitchFamily="18" charset="-78"/>
              </a:rPr>
              <a:t>__استقراروپیاده سازی </a:t>
            </a:r>
            <a:r>
              <a:rPr lang="en-US" sz="3600" dirty="0" smtClean="0">
                <a:latin typeface="Adobe Arabic" panose="02040503050201020203" pitchFamily="18" charset="-78"/>
                <a:cs typeface="Adobe Arabic" panose="02040503050201020203" pitchFamily="18" charset="-78"/>
              </a:rPr>
              <a:t>MIS</a:t>
            </a:r>
            <a:r>
              <a:rPr lang="fa-IR" sz="3600" dirty="0" smtClean="0">
                <a:latin typeface="Adobe Arabic" panose="02040503050201020203" pitchFamily="18" charset="-78"/>
                <a:cs typeface="Adobe Arabic" panose="02040503050201020203" pitchFamily="18" charset="-78"/>
              </a:rPr>
              <a:t>می بایستی به صورت گروهی انجام پذیردودرترکیب تیم استقرار،علاوه برتحلیل گر،طراح سیستم و....فردی که دارای دانش مدیریتی وعلوم رفتاری سازمان باشد،می بایستی حضورداشته.</a:t>
            </a:r>
            <a:endParaRPr lang="fa-IR"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159847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sz="3600" dirty="0" smtClean="0">
                <a:latin typeface="Adobe Arabic" panose="02040503050201020203" pitchFamily="18" charset="-78"/>
                <a:cs typeface="Adobe Arabic" panose="02040503050201020203" pitchFamily="18" charset="-78"/>
              </a:rPr>
              <a:t>__آموزش مدیران(کاربران)وراهبران سیستم درفرایندایجاد سیستم </a:t>
            </a:r>
            <a:r>
              <a:rPr lang="en-US" sz="3600" dirty="0" smtClean="0">
                <a:latin typeface="Adobe Arabic" panose="02040503050201020203" pitchFamily="18" charset="-78"/>
                <a:cs typeface="Adobe Arabic" panose="02040503050201020203" pitchFamily="18" charset="-78"/>
              </a:rPr>
              <a:t>MIS</a:t>
            </a:r>
            <a:r>
              <a:rPr lang="fa-IR" sz="3600" dirty="0" smtClean="0">
                <a:latin typeface="Adobe Arabic" panose="02040503050201020203" pitchFamily="18" charset="-78"/>
                <a:cs typeface="Adobe Arabic" panose="02040503050201020203" pitchFamily="18" charset="-78"/>
              </a:rPr>
              <a:t>ازاهمیت خاصی برخورداراست.طراحان سیستم می بایست آموزش های مناسب باتوجه به ویژگی هایی که مدیران وراهبران سیستم دارندراپیش بینی تاامکان رضایمندی بیشترانان فراهم گردد.</a:t>
            </a:r>
            <a:endParaRPr lang="fa-IR" sz="3600" dirty="0">
              <a:latin typeface="Adobe Arabic" panose="02040503050201020203" pitchFamily="18" charset="-78"/>
              <a:cs typeface="Adobe Arabic" panose="02040503050201020203" pitchFamily="18" charset="-78"/>
            </a:endParaRPr>
          </a:p>
        </p:txBody>
      </p:sp>
      <p:sp>
        <p:nvSpPr>
          <p:cNvPr id="3" name="Content Placeholder 2"/>
          <p:cNvSpPr>
            <a:spLocks noGrp="1"/>
          </p:cNvSpPr>
          <p:nvPr>
            <p:ph idx="1"/>
          </p:nvPr>
        </p:nvSpPr>
        <p:spPr/>
        <p:txBody>
          <a:bodyPr>
            <a:normAutofit/>
          </a:bodyPr>
          <a:lstStyle/>
          <a:p>
            <a:r>
              <a:rPr lang="fa-IR" sz="3600" dirty="0" smtClean="0">
                <a:latin typeface="Adobe Arabic" panose="02040503050201020203" pitchFamily="18" charset="-78"/>
                <a:cs typeface="Adobe Arabic" panose="02040503050201020203" pitchFamily="18" charset="-78"/>
              </a:rPr>
              <a:t>__مدیران کاربرسیستم وراهبران سیستم درطول فرایندتوسعه سیستم،مشارکت داده شوند وتیم طراحی ترکیبی ازطراحان،کاربران وراهبران باشند.</a:t>
            </a:r>
          </a:p>
          <a:p>
            <a:r>
              <a:rPr lang="fa-IR" sz="3600" dirty="0" smtClean="0">
                <a:latin typeface="Adobe Arabic" panose="02040503050201020203" pitchFamily="18" charset="-78"/>
                <a:cs typeface="Adobe Arabic" panose="02040503050201020203" pitchFamily="18" charset="-78"/>
              </a:rPr>
              <a:t>__ازآنجاکه محیط سازمان ها،فرایند هاوعوامل داخلی سازمان هابه طورمستمردرحال تغییرمی باشندواین امرباعث می شودکه نیازهای اطلاعاتی مدیران تغییریابد،لذاباید طراحی وبهینه سازی یک</a:t>
            </a:r>
            <a:r>
              <a:rPr lang="en-US" sz="3600" dirty="0" smtClean="0">
                <a:latin typeface="Adobe Arabic" panose="02040503050201020203" pitchFamily="18" charset="-78"/>
                <a:cs typeface="Adobe Arabic" panose="02040503050201020203" pitchFamily="18" charset="-78"/>
              </a:rPr>
              <a:t>MIS</a:t>
            </a:r>
            <a:r>
              <a:rPr lang="fa-IR" sz="3600" dirty="0" smtClean="0">
                <a:latin typeface="Adobe Arabic" panose="02040503050201020203" pitchFamily="18" charset="-78"/>
                <a:cs typeface="Adobe Arabic" panose="02040503050201020203" pitchFamily="18" charset="-78"/>
              </a:rPr>
              <a:t>مناسب رادرسازمان،فرایندی مستمر دانست.لذاطراحان بایستی قابلیت تطبیقی لازم وانعطاف مناسب رادرسیستم خودپیش بینی نمایند.</a:t>
            </a:r>
            <a:endParaRPr lang="fa-IR"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5033803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6069" y="2321465"/>
            <a:ext cx="10058400" cy="1450757"/>
          </a:xfrm>
        </p:spPr>
        <p:txBody>
          <a:bodyPr>
            <a:normAutofit/>
          </a:bodyPr>
          <a:lstStyle/>
          <a:p>
            <a:pPr algn="ctr"/>
            <a:r>
              <a:rPr lang="fa-IR" sz="5400" dirty="0" smtClean="0">
                <a:latin typeface="Adobe Caslon Pro Bold" panose="0205070206050A020403" pitchFamily="18" charset="0"/>
              </a:rPr>
              <a:t>سپاس بی کران ازتوجه شمادوستان</a:t>
            </a:r>
            <a:endParaRPr lang="fa-IR" sz="5400" dirty="0">
              <a:latin typeface="Adobe Caslon Pro Bold" panose="0205070206050A020403" pitchFamily="18" charset="0"/>
            </a:endParaRPr>
          </a:p>
        </p:txBody>
      </p:sp>
      <p:sp>
        <p:nvSpPr>
          <p:cNvPr id="3" name="7-Point Star 2"/>
          <p:cNvSpPr/>
          <p:nvPr/>
        </p:nvSpPr>
        <p:spPr>
          <a:xfrm>
            <a:off x="1390918" y="2710704"/>
            <a:ext cx="1043189" cy="1068947"/>
          </a:xfrm>
          <a:prstGeom prst="star7">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4" name="7-Point Star 3"/>
          <p:cNvSpPr/>
          <p:nvPr/>
        </p:nvSpPr>
        <p:spPr>
          <a:xfrm>
            <a:off x="10200068" y="2833353"/>
            <a:ext cx="734095" cy="774514"/>
          </a:xfrm>
          <a:prstGeom prst="star7">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88572515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Retrospect">
  <a:themeElements>
    <a:clrScheme name="Retrospect">
      <a:dk1>
        <a:srgbClr val="000000"/>
      </a:dk1>
      <a:lt1>
        <a:srgbClr val="FFFFFF"/>
      </a:lt1>
      <a:dk2>
        <a:srgbClr val="46464A"/>
      </a:dk2>
      <a:lt2>
        <a:srgbClr val="D1D9E1"/>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BAB94BD4-5D6D-4148-AB57-A4CCF1FD4E0C}"/>
    </a:ext>
  </a:extLst>
</a:theme>
</file>

<file path=docProps/app.xml><?xml version="1.0" encoding="utf-8"?>
<Properties xmlns="http://schemas.openxmlformats.org/officeDocument/2006/extended-properties" xmlns:vt="http://schemas.openxmlformats.org/officeDocument/2006/docPropsVTypes">
  <Template>Retrospect</Template>
  <TotalTime>578</TotalTime>
  <Words>1648</Words>
  <Application>Microsoft Office PowerPoint</Application>
  <PresentationFormat>Custom</PresentationFormat>
  <Paragraphs>76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Retrospect</vt:lpstr>
      <vt:lpstr>به نام خداوند جان وخرد</vt:lpstr>
      <vt:lpstr>مقدمه</vt:lpstr>
      <vt:lpstr>بررسی موانع ومشکلات پیاده سازی سیستم های اطلاعات مدیریت در کشور</vt:lpstr>
      <vt:lpstr>اطلاعات درون هرسیستم درهرلحظه اززمان دانش وآگاهی آن سیستم راتشکیل می دهد.این دانش تدریجی ودرطول زمان ازطریق جذب پاره های مختلف داده وتبدیل آن اطلاعات پدیدآمده است. </vt:lpstr>
      <vt:lpstr>لذا می توان یکی ازعمده ترین دلایل عدم موفقیت سازمان راتصمیم گیری ضعیف مدیریت سازمان به علت عدم وجوداطلاعات کافی ومناسب دانست واین می تواندبه دلیل اهمیت کافی قابل نشدن برای اطلاعات،تامین نکردن زیربناهای مناسب وضعف درتولید،سازماندهی،ذخیره سازی واشاعه اطلاعات مناسب،دقیق،صحیح،قابل اعتماد،به هنگام وکامل باشد.   </vt:lpstr>
      <vt:lpstr>شکاف بین سیستم های اطلاعاتی ثابت ومحیط وساختارهای سازمانی متغیر به ویژه درسازمان های پویا،نیزمشکل بنیادی دیگری است که موجبات ضعف اطلاعاتی رافراهم می سازد زیراهرتغییری در ساختار سازمان،تغییراتی رادرمشاغل،حیطه ی اختیارات،سلسله مراتب مدیریت و...بوجود می اورد</vt:lpstr>
      <vt:lpstr>افرادوبه تعبیری انسان رکن اساسی درسیستم اطلاعاتی محسوب می گردد.درصورتیکه این عامل اصلی،نقش و وظیفه ی خودرابه خوبی ایفاننماید،به طورقطع درکارایی وبهره وری سیستم اطلاعاتی بایدشک نمود.البته پرداختن به موضوع انسان وموانع انسانی که برسرراه ایجادایجادوبکارگیری سیستم اطلاعاتی وجودداردبه معنای عدم وجود موانع دیگردراین راه نیست     </vt:lpstr>
      <vt:lpstr>براساس مطالعات انجام شده ازسوی کنت لاودن که ازصاحب نظران مشهوردراین زمینه می باشد ،عوامل موثردرموفقیت یاشکست یک سیستم اطلاعاتی رامی توان درسه حوزه ی فنی ،مدیریتی وسازمانی تقسیم بندی نمود.</vt:lpstr>
      <vt:lpstr>ورود سیستم های اطلاعاتی به سازمان های کشورایران به ویژه سازمان های دولتی، همواره موفقیت آمیز وبدون دردسرنبوده است.دربسیاری ازموارد سیستم های ایجادشده نتوانسته اندانتظارات مدیران رابراورده سازندوهمین عدم رضایت به هرحال باعث شده نه تنهامشکلات قبلی حل نشود،بلکه سازمان دچاراختلال گردیده وعلاوه برصرف هزینه ووقت زیادازکیفیت وبازدهی ان هاکاسته شود.</vt:lpstr>
      <vt:lpstr>PowerPoint Presentation</vt:lpstr>
      <vt:lpstr>PowerPoint Presentation</vt:lpstr>
      <vt:lpstr>PowerPoint Presentation</vt:lpstr>
      <vt:lpstr>عوامل انسانی </vt:lpstr>
      <vt:lpstr>عوامل سازمانی</vt:lpstr>
      <vt:lpstr>PowerPoint Presentation</vt:lpstr>
      <vt:lpstr>عوامل محیطی</vt:lpstr>
      <vt:lpstr>__درفرایند طراحی،استقراروبه کارگیریMISدرسازمان،مدیران سازمان هابایستی به جنبه های رفتاری کارکنان سازمان وبه ویژه راهبران سیستم توجه لازم وکافی داشته باشند وآنهارادرفرایندایجادسیستم مشارکت دهند. </vt:lpstr>
      <vt:lpstr>__آموزش مدیران(کاربران)وراهبران سیستم درفرایندایجاد سیستم MISازاهمیت خاصی برخورداراست.طراحان سیستم می بایست آموزش های مناسب باتوجه به ویژگی هایی که مدیران وراهبران سیستم دارندراپیش بینی تاامکان رضایمندی بیشترانان فراهم گردد.</vt:lpstr>
      <vt:lpstr>سپاس بی کران ازتوجه شمادوستان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Novin</dc:creator>
  <cp:lastModifiedBy>Windows User</cp:lastModifiedBy>
  <cp:revision>51</cp:revision>
  <dcterms:created xsi:type="dcterms:W3CDTF">2019-04-26T11:24:30Z</dcterms:created>
  <dcterms:modified xsi:type="dcterms:W3CDTF">2020-05-23T04:16:39Z</dcterms:modified>
</cp:coreProperties>
</file>