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6709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07365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74054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10412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04056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14761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79223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36441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41338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61293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5893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05706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09334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08110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49154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53664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6DF11-0BD9-44BD-BCF1-1D2803B09389}" type="datetimeFigureOut">
              <a:rPr lang="en-MY" smtClean="0"/>
              <a:t>17/6/2020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A1C13E2-B4B0-4296-8E6E-7E2566CDE79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15221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fa.wikipedia.org/wiki/%D9%84%D8%A7%D8%B1%D9%86%D8%B3_%DA%A9%D9%84%D8%A8%D8%B1%DA%A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72852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/>
              <a:t>ناهماهنگی شناختی</a:t>
            </a:r>
            <a:br>
              <a:rPr lang="fa-IR" dirty="0"/>
            </a:b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630305"/>
            <a:ext cx="7766936" cy="1517428"/>
          </a:xfrm>
        </p:spPr>
        <p:txBody>
          <a:bodyPr>
            <a:noAutofit/>
          </a:bodyPr>
          <a:lstStyle/>
          <a:p>
            <a:r>
              <a:rPr lang="fa-IR" sz="2800" dirty="0" smtClean="0">
                <a:solidFill>
                  <a:srgbClr val="FF0000"/>
                </a:solidFill>
              </a:rPr>
              <a:t>نوعی استرس ذهنی یا ناهنجاری و احساس </a:t>
            </a:r>
            <a:r>
              <a:rPr lang="fa-IR" sz="2800" dirty="0" err="1" smtClean="0">
                <a:solidFill>
                  <a:srgbClr val="FF0000"/>
                </a:solidFill>
              </a:rPr>
              <a:t>ناخوش‌آیند</a:t>
            </a:r>
            <a:r>
              <a:rPr lang="fa-IR" sz="2800" dirty="0" smtClean="0">
                <a:solidFill>
                  <a:srgbClr val="FF0000"/>
                </a:solidFill>
              </a:rPr>
              <a:t> است که بر اثر شرایطی همچون ایجاد (و </a:t>
            </a:r>
            <a:r>
              <a:rPr lang="fa-IR" sz="2800" dirty="0" err="1" smtClean="0">
                <a:solidFill>
                  <a:srgbClr val="FF0000"/>
                </a:solidFill>
              </a:rPr>
              <a:t>القای</a:t>
            </a:r>
            <a:r>
              <a:rPr lang="fa-IR" sz="2800" dirty="0" smtClean="0">
                <a:solidFill>
                  <a:srgbClr val="FF0000"/>
                </a:solidFill>
              </a:rPr>
              <a:t>) همزمان دو یا چند دیدگاه٬ عقیده٬ ارزش </a:t>
            </a:r>
            <a:r>
              <a:rPr lang="fa-IR" sz="2800" dirty="0" err="1" smtClean="0">
                <a:solidFill>
                  <a:srgbClr val="FF0000"/>
                </a:solidFill>
              </a:rPr>
              <a:t>ویا</a:t>
            </a:r>
            <a:r>
              <a:rPr lang="fa-IR" sz="2800" dirty="0" smtClean="0">
                <a:solidFill>
                  <a:srgbClr val="FF0000"/>
                </a:solidFill>
              </a:rPr>
              <a:t> </a:t>
            </a:r>
            <a:r>
              <a:rPr lang="fa-IR" sz="2800" dirty="0" err="1" smtClean="0">
                <a:solidFill>
                  <a:srgbClr val="FF0000"/>
                </a:solidFill>
              </a:rPr>
              <a:t>اندیشهٔ</a:t>
            </a:r>
            <a:r>
              <a:rPr lang="fa-IR" sz="2800" dirty="0" smtClean="0">
                <a:solidFill>
                  <a:srgbClr val="FF0000"/>
                </a:solidFill>
              </a:rPr>
              <a:t> ناهمساز در یک فرد </a:t>
            </a:r>
            <a:r>
              <a:rPr lang="fa-IR" sz="2800" dirty="0" err="1" smtClean="0">
                <a:solidFill>
                  <a:srgbClr val="FF0000"/>
                </a:solidFill>
              </a:rPr>
              <a:t>بوجود</a:t>
            </a:r>
            <a:r>
              <a:rPr lang="fa-IR" sz="2800" dirty="0" smtClean="0">
                <a:solidFill>
                  <a:srgbClr val="FF0000"/>
                </a:solidFill>
              </a:rPr>
              <a:t> </a:t>
            </a:r>
            <a:r>
              <a:rPr lang="fa-IR" sz="2800" dirty="0" err="1" smtClean="0">
                <a:solidFill>
                  <a:srgbClr val="FF0000"/>
                </a:solidFill>
              </a:rPr>
              <a:t>می‌آید</a:t>
            </a:r>
            <a:endParaRPr lang="en-MY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51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کاهش ناهماهنگی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/>
            <a:r>
              <a:rPr lang="fa-IR" dirty="0" smtClean="0"/>
              <a:t>نظریه ناهماهنگی شناختی بر این اصل که افراد به دنبال سازگاری بین انتظارات خود و واقعیت خود هستند٬ </a:t>
            </a:r>
            <a:r>
              <a:rPr lang="fa-IR" dirty="0" err="1" smtClean="0"/>
              <a:t>پایه‌ریزی</a:t>
            </a:r>
            <a:r>
              <a:rPr lang="fa-IR" dirty="0" smtClean="0"/>
              <a:t> </a:t>
            </a:r>
            <a:r>
              <a:rPr lang="fa-IR" dirty="0" err="1" smtClean="0"/>
              <a:t>شده‌است</a:t>
            </a:r>
            <a:r>
              <a:rPr lang="fa-IR" dirty="0" smtClean="0"/>
              <a:t>. </a:t>
            </a:r>
            <a:r>
              <a:rPr lang="fa-IR" dirty="0" err="1" smtClean="0"/>
              <a:t>لئون</a:t>
            </a:r>
            <a:r>
              <a:rPr lang="fa-IR" dirty="0" smtClean="0"/>
              <a:t> </a:t>
            </a:r>
            <a:r>
              <a:rPr lang="fa-IR" dirty="0" err="1" smtClean="0"/>
              <a:t>فستینگر</a:t>
            </a:r>
            <a:r>
              <a:rPr lang="fa-IR" dirty="0" smtClean="0"/>
              <a:t> در تعریف </a:t>
            </a:r>
            <a:r>
              <a:rPr lang="fa-IR" dirty="0" err="1" smtClean="0"/>
              <a:t>نظریهٔ</a:t>
            </a:r>
            <a:r>
              <a:rPr lang="fa-IR" dirty="0" smtClean="0"/>
              <a:t> ناهماهنگی شناختی </a:t>
            </a:r>
            <a:r>
              <a:rPr lang="fa-IR" dirty="0" err="1" smtClean="0"/>
              <a:t>می‌گوید</a:t>
            </a:r>
            <a:r>
              <a:rPr lang="fa-IR" dirty="0" smtClean="0"/>
              <a:t> که افراد ر برای کاهش ناهماهنگی دارند. </a:t>
            </a:r>
            <a:r>
              <a:rPr lang="fa-IR" dirty="0" err="1" smtClean="0"/>
              <a:t>آن‌ها</a:t>
            </a:r>
            <a:r>
              <a:rPr lang="fa-IR" dirty="0" smtClean="0"/>
              <a:t> این کار را با تغییر در </a:t>
            </a:r>
            <a:r>
              <a:rPr lang="fa-IR" dirty="0" err="1" smtClean="0"/>
              <a:t>گرایش‌ها</a:t>
            </a:r>
            <a:r>
              <a:rPr lang="fa-IR" dirty="0" smtClean="0"/>
              <a:t>، </a:t>
            </a:r>
            <a:r>
              <a:rPr lang="fa-IR" dirty="0" err="1" smtClean="0"/>
              <a:t>اعتقادها</a:t>
            </a:r>
            <a:r>
              <a:rPr lang="fa-IR" dirty="0" smtClean="0"/>
              <a:t> و </a:t>
            </a:r>
            <a:r>
              <a:rPr lang="fa-IR" dirty="0" err="1" smtClean="0"/>
              <a:t>کنش‌هایشان</a:t>
            </a:r>
            <a:r>
              <a:rPr lang="fa-IR" dirty="0" smtClean="0"/>
              <a:t> انجام </a:t>
            </a:r>
            <a:r>
              <a:rPr lang="fa-IR" dirty="0" err="1" smtClean="0"/>
              <a:t>می‌دهند</a:t>
            </a:r>
            <a:r>
              <a:rPr lang="fa-IR" dirty="0" smtClean="0"/>
              <a:t>.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در یک مورد به عنوان مثال٬ فردی تصمیم به نخوردن غذاهای پرچرب گرفته، اما هنوز شیرینی </a:t>
            </a:r>
            <a:r>
              <a:rPr lang="fa-IR" dirty="0" err="1" smtClean="0"/>
              <a:t>دونات</a:t>
            </a:r>
            <a:r>
              <a:rPr lang="fa-IR" dirty="0" smtClean="0"/>
              <a:t> (شیرینی بدون قند) با چربی بالا می خورد. برپایه این نظریه٬ که از </a:t>
            </a:r>
            <a:r>
              <a:rPr lang="fa-IR" dirty="0" err="1" smtClean="0"/>
              <a:t>بانفوذترین</a:t>
            </a:r>
            <a:r>
              <a:rPr lang="fa-IR" dirty="0" smtClean="0"/>
              <a:t> و </a:t>
            </a:r>
            <a:r>
              <a:rPr lang="fa-IR" dirty="0" err="1" smtClean="0"/>
              <a:t>پُربررسی</a:t>
            </a:r>
            <a:r>
              <a:rPr lang="fa-IR" dirty="0" smtClean="0"/>
              <a:t> </a:t>
            </a:r>
            <a:r>
              <a:rPr lang="fa-IR" dirty="0" err="1" smtClean="0"/>
              <a:t>شده‌ترین</a:t>
            </a:r>
            <a:r>
              <a:rPr lang="fa-IR" dirty="0" smtClean="0"/>
              <a:t> </a:t>
            </a:r>
            <a:r>
              <a:rPr lang="fa-IR" dirty="0" err="1" smtClean="0"/>
              <a:t>نظریه‌ها</a:t>
            </a:r>
            <a:r>
              <a:rPr lang="fa-IR" dirty="0" smtClean="0"/>
              <a:t> در روانشناسی اجتماعی است٬ چهار روش کاهش تنش ذهنی در این ناهماهنگی عبارتند از: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تغییر رفتار یا شناخت ("من دیگر از این </a:t>
            </a:r>
            <a:r>
              <a:rPr lang="fa-IR" dirty="0" err="1" smtClean="0"/>
              <a:t>دونات</a:t>
            </a:r>
            <a:r>
              <a:rPr lang="fa-IR" dirty="0" smtClean="0"/>
              <a:t> نخواهم خورد")</a:t>
            </a:r>
          </a:p>
          <a:p>
            <a:pPr algn="r" rtl="1"/>
            <a:r>
              <a:rPr lang="fa-IR" dirty="0" smtClean="0"/>
              <a:t>توجیه رفتار یا شناخت از طریق تغییر در شناخت </a:t>
            </a:r>
            <a:r>
              <a:rPr lang="fa-IR" dirty="0" err="1" smtClean="0"/>
              <a:t>متعارض</a:t>
            </a:r>
            <a:r>
              <a:rPr lang="fa-IR" dirty="0" smtClean="0"/>
              <a:t> ( "من اجازه دادم گول بخورم")</a:t>
            </a:r>
          </a:p>
          <a:p>
            <a:pPr algn="r" rtl="1"/>
            <a:r>
              <a:rPr lang="fa-IR" dirty="0" smtClean="0"/>
              <a:t>توجیه رفتار یا شناخت با اضافه کردن شناخت جدید ("امروز ۳۰ دقیقه بیشتر در باشگاه </a:t>
            </a:r>
            <a:r>
              <a:rPr lang="fa-IR" dirty="0" err="1" smtClean="0"/>
              <a:t>می‌مانم</a:t>
            </a:r>
            <a:r>
              <a:rPr lang="fa-IR" dirty="0" smtClean="0"/>
              <a:t> تا این شیرینی را </a:t>
            </a:r>
            <a:r>
              <a:rPr lang="fa-IR" dirty="0" err="1" smtClean="0"/>
              <a:t>بسوزانم</a:t>
            </a:r>
            <a:r>
              <a:rPr lang="fa-IR" dirty="0" smtClean="0"/>
              <a:t>")</a:t>
            </a:r>
          </a:p>
          <a:p>
            <a:pPr algn="r" rtl="1"/>
            <a:r>
              <a:rPr lang="fa-IR" dirty="0" smtClean="0"/>
              <a:t>انکار یا نادیده گرفتن هر گونه اطلاعاتی درباره شناخت متضاد ("این </a:t>
            </a:r>
            <a:r>
              <a:rPr lang="fa-IR" dirty="0" err="1" smtClean="0"/>
              <a:t>دونات</a:t>
            </a:r>
            <a:r>
              <a:rPr lang="fa-IR" dirty="0" smtClean="0"/>
              <a:t> یا شیرینی بدون قند است پس با چربی بالا نیست")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423360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72872"/>
            <a:ext cx="8596668" cy="632346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/>
              <a:t>نظریه مراحل رشد اخلاقی لارنس </a:t>
            </a:r>
            <a:r>
              <a:rPr lang="fa-IR" dirty="0" err="1"/>
              <a:t>کلبرگ</a:t>
            </a:r>
            <a:r>
              <a:rPr lang="fa-IR" dirty="0"/>
              <a:t/>
            </a:r>
            <a:br>
              <a:rPr lang="fa-IR" dirty="0"/>
            </a:b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982639"/>
            <a:ext cx="10104397" cy="5090615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1400" b="1" dirty="0">
                <a:solidFill>
                  <a:schemeClr val="tx1"/>
                </a:solidFill>
              </a:rPr>
              <a:t>نظریه مراحل رشد اخلاقی </a:t>
            </a: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لارنس کلبرگ"/>
              </a:rPr>
              <a:t>لارنس </a:t>
            </a:r>
            <a:r>
              <a:rPr lang="fa-IR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لارنس کلبرگ"/>
              </a:rPr>
              <a:t>کلبرگ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بیان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می‌دارد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که استدلال اخلاقی به عنوان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پایه‌ای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از عملکرد اخلاقی دارای سه سطح و شش مرحله قابل تشخیص از رشد است.</a:t>
            </a:r>
          </a:p>
          <a:p>
            <a:pPr marL="0" indent="0" algn="r" rtl="1">
              <a:buNone/>
            </a:pP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مراحل استدلال اخلاقی</a:t>
            </a:r>
          </a:p>
          <a:p>
            <a:pPr marL="0" indent="0" algn="r" rtl="1">
              <a:buNone/>
            </a:pP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کلبرگ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معتقد بود قضاوت اخلاقی با پیشرفت سن و طبق این مراحل رشد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می‌کند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r" rtl="1">
              <a:buNone/>
            </a:pP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سطح یک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اصول اخلاقی </a:t>
            </a:r>
            <a:r>
              <a:rPr lang="fa-IR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پیش عرفی</a:t>
            </a:r>
            <a:r>
              <a:rPr lang="en-MY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؛ 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(تا سن عقلی ده سال)</a:t>
            </a:r>
          </a:p>
          <a:p>
            <a:pPr marL="0" indent="0" algn="r" rtl="1">
              <a:buNone/>
            </a:pPr>
            <a:r>
              <a:rPr lang="fa-IR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مرحله‌ی</a:t>
            </a: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اول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توجه به تنبیه و فرمانبرداری (اخلاقی رفتار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می‌کنم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مبادا تنبیه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بشوم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 algn="r" rtl="1">
              <a:buNone/>
            </a:pP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مرحله دوم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توجه به نفع شخصی (اخلاقی رفتار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می‌کنم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تا پاداش بگیرم).</a:t>
            </a:r>
          </a:p>
          <a:p>
            <a:pPr marL="0" indent="0" algn="r" rtl="1">
              <a:buNone/>
            </a:pP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در این سطح نگاه شخص به اخلاق دیدی بازاری و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بده‌بستان‌کارانه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است.</a:t>
            </a:r>
          </a:p>
          <a:p>
            <a:pPr marL="0" indent="0" algn="r" rtl="1">
              <a:buNone/>
            </a:pP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سطح دو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اصول اخلاقی </a:t>
            </a:r>
            <a:r>
              <a:rPr lang="fa-IR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عرفی؛ 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(تا سن عقلی سیزده سال)</a:t>
            </a:r>
          </a:p>
          <a:p>
            <a:pPr marL="0" indent="0" algn="r" rtl="1">
              <a:buNone/>
            </a:pP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مرحله سوم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رعایت اخلاق از روی رعایت رسوم و قواعد جمعی و جهت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همرنگی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با جماعت (گرایش به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پسرخوب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/دختر خوب بودن برای اجتناب از پذیرفته نشدن)</a:t>
            </a:r>
          </a:p>
          <a:p>
            <a:pPr marL="0" indent="0" algn="r" rtl="1">
              <a:buNone/>
            </a:pP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مرحله چهارم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رعایت اخلاق به خاطر نزدیکی به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سرچشمه‌های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اقتدار (یعنی جهت پذیرفته شدن از طرف صاحبان قدرت و کسب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شأن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اجتماعی {به زبان ساده: برای ترقی در اجتماع و اغلب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ریاکارانه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}).</a:t>
            </a:r>
          </a:p>
          <a:p>
            <a:pPr marL="0" indent="0" algn="r" rtl="1">
              <a:buNone/>
            </a:pP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در این سطح اخلاقی رفتار کردن شخص از روی </a:t>
            </a:r>
            <a:r>
              <a:rPr lang="fa-IR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عرف 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 رعایت رسوم است و در شرایطی که قید و بند اجتماعی نباشد رفتار اخلاقی فرد به سطح یک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بازمی‌گردد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r" rtl="1">
              <a:buNone/>
            </a:pP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سطح سه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اصول اخلاقی پسا </a:t>
            </a:r>
            <a:r>
              <a:rPr lang="fa-IR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عرفی؛ 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(بعد از بلوغ عقلی و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شکل‌گیری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فردیت)</a:t>
            </a:r>
          </a:p>
          <a:p>
            <a:pPr marL="0" indent="0" algn="r" rtl="1">
              <a:buNone/>
            </a:pP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مرحله پنجم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توجه به پیمان اجتماعی (رعایت اخلاق در راستای رفاه همگان و نفع همه؛ احترام به حرمت و فردیت افراد)</a:t>
            </a:r>
          </a:p>
          <a:p>
            <a:pPr marL="0" indent="0" algn="r" rtl="1">
              <a:buNone/>
            </a:pPr>
            <a:r>
              <a:rPr lang="fa-IR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مرحله ششم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پایبندی به اصول اخلاقی (اخلاقی بودن از درون فرد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می‌جوشد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و ربطی به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جامعه‌ای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که در آن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می‌زید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ندارد؛ رفتار شخص بنا بر رعایت اصول وجدانی خودش جریان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می‌یابد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فرد فارغ از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موقعیتش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اخلاقی رفتار </a:t>
            </a:r>
            <a:r>
              <a:rPr lang="fa-IR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می‌کند</a:t>
            </a:r>
            <a:r>
              <a:rPr lang="fa-IR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تا پیش خودش شرمنده نشود</a:t>
            </a:r>
            <a:r>
              <a:rPr lang="fa-IR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fa-IR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96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عدالت غایت هر استدلال اخلاقی است "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85311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5442" y="363941"/>
            <a:ext cx="8596668" cy="1320800"/>
          </a:xfrm>
        </p:spPr>
        <p:txBody>
          <a:bodyPr/>
          <a:lstStyle/>
          <a:p>
            <a:pPr algn="r"/>
            <a:r>
              <a:rPr lang="fa-IR" dirty="0" smtClean="0"/>
              <a:t>جیمز </a:t>
            </a:r>
            <a:r>
              <a:rPr lang="fa-IR" dirty="0" err="1" smtClean="0"/>
              <a:t>مارسیا</a:t>
            </a:r>
            <a:endParaRPr lang="en-MY" dirty="0"/>
          </a:p>
        </p:txBody>
      </p:sp>
      <p:pic>
        <p:nvPicPr>
          <p:cNvPr id="1026" name="Picture 2" descr="Image result for james marcia identit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968" y="232012"/>
            <a:ext cx="9369637" cy="621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36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339</TotalTime>
  <Words>249</Words>
  <Application>Microsoft Office PowerPoint</Application>
  <PresentationFormat>Custom</PresentationFormat>
  <Paragraphs>29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Facet</vt:lpstr>
      <vt:lpstr>بنام خدا</vt:lpstr>
      <vt:lpstr>ناهماهنگی شناختی </vt:lpstr>
      <vt:lpstr>کاهش ناهماهنگی</vt:lpstr>
      <vt:lpstr>نظریه مراحل رشد اخلاقی لارنس کلبرگ </vt:lpstr>
      <vt:lpstr>PowerPoint Presentation</vt:lpstr>
      <vt:lpstr>جیمز مارسیا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ناهماهنگی شناختی </dc:title>
  <dc:creator>Abbas Abdollahi</dc:creator>
  <cp:lastModifiedBy>Windows User</cp:lastModifiedBy>
  <cp:revision>15</cp:revision>
  <dcterms:created xsi:type="dcterms:W3CDTF">2017-11-04T09:43:57Z</dcterms:created>
  <dcterms:modified xsi:type="dcterms:W3CDTF">2020-06-17T15:49:16Z</dcterms:modified>
</cp:coreProperties>
</file>