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63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768EE3C-5BAD-4C43-9EDB-9C7D2723B767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98F6C86-45C9-416E-9516-A41F926AD021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11217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ar-SA" sz="6000" dirty="0" smtClean="0">
                <a:solidFill>
                  <a:schemeClr val="tx1"/>
                </a:solidFill>
                <a:latin typeface="Times New Roman" pitchFamily="18" charset="0"/>
                <a:cs typeface="Homa" pitchFamily="2" charset="-78"/>
              </a:rPr>
              <a:t>نحوه اجراي تحقيق</a:t>
            </a:r>
            <a:endParaRPr lang="fa-IR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AE983-032E-4F74-AA91-203542529DF6}" type="datetime1">
              <a:rPr lang="en-US"/>
              <a:pPr/>
              <a:t>5/2/2020</a:t>
            </a:fld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76464-F906-4C68-B297-731E5C1DB99F}" type="slidenum">
              <a:rPr lang="en-US"/>
              <a:pPr/>
              <a:t>3</a:t>
            </a:fld>
            <a:endParaRPr lang="en-US"/>
          </a:p>
        </p:txBody>
      </p:sp>
      <p:sp>
        <p:nvSpPr>
          <p:cNvPr id="351235" name="Text Box 3"/>
          <p:cNvSpPr txBox="1">
            <a:spLocks noChangeArrowheads="1"/>
          </p:cNvSpPr>
          <p:nvPr/>
        </p:nvSpPr>
        <p:spPr bwMode="auto">
          <a:xfrm>
            <a:off x="465138" y="1331913"/>
            <a:ext cx="838993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نحوه اجراي تحقيق اين است كه بدانيم تحقيق چگونه</a:t>
            </a:r>
            <a:endParaRPr lang="en-US" sz="3600">
              <a:latin typeface="Times New Roman" pitchFamily="18" charset="0"/>
              <a:cs typeface="Homa" pitchFamily="2" charset="-78"/>
            </a:endParaRPr>
          </a:p>
          <a:p>
            <a:pPr algn="r" rtl="1" eaLnBrk="0" hangingPunct="0"/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انجام خواهد گرفت و در پروپوزال ميآيد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.</a:t>
            </a:r>
          </a:p>
        </p:txBody>
      </p:sp>
      <p:sp>
        <p:nvSpPr>
          <p:cNvPr id="351236" name="Text Box 4"/>
          <p:cNvSpPr txBox="1">
            <a:spLocks noChangeArrowheads="1"/>
          </p:cNvSpPr>
          <p:nvPr/>
        </p:nvSpPr>
        <p:spPr bwMode="auto">
          <a:xfrm>
            <a:off x="1335088" y="2932113"/>
            <a:ext cx="7596187" cy="650875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محتواي نحوه اجراي تحقيق : بترتيب مهم است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</a:p>
        </p:txBody>
      </p:sp>
      <p:sp>
        <p:nvSpPr>
          <p:cNvPr id="351237" name="Text Box 5"/>
          <p:cNvSpPr txBox="1">
            <a:spLocks noChangeArrowheads="1"/>
          </p:cNvSpPr>
          <p:nvPr/>
        </p:nvSpPr>
        <p:spPr bwMode="auto">
          <a:xfrm>
            <a:off x="6302375" y="4075113"/>
            <a:ext cx="25527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1-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روش تحقيق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1238" name="Text Box 6"/>
          <p:cNvSpPr txBox="1">
            <a:spLocks noChangeArrowheads="1"/>
          </p:cNvSpPr>
          <p:nvPr/>
        </p:nvSpPr>
        <p:spPr bwMode="auto">
          <a:xfrm>
            <a:off x="157163" y="5181600"/>
            <a:ext cx="898683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2-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خصوصيات دقيق نمونه ها ( شامل توجيه حجم نمونه</a:t>
            </a:r>
            <a:endParaRPr lang="en-US" sz="3600">
              <a:latin typeface="Times New Roman" pitchFamily="18" charset="0"/>
              <a:cs typeface="Homa" pitchFamily="2" charset="-78"/>
            </a:endParaRPr>
          </a:p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و روش نمونه گيري</a:t>
            </a:r>
            <a:r>
              <a:rPr lang="fa-IR" sz="3600">
                <a:latin typeface="Times New Roman" pitchFamily="18" charset="0"/>
                <a:cs typeface="Homa" pitchFamily="2" charset="-78"/>
              </a:rPr>
              <a:t>)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1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1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123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1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1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1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1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123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505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1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1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1235" grpId="0" autoUpdateAnimBg="0"/>
      <p:bldP spid="351236" grpId="0" animBg="1" autoUpdateAnimBg="0"/>
      <p:bldP spid="351237" grpId="0" autoUpdateAnimBg="0"/>
      <p:bldP spid="35123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36B54-8539-4D5B-A63E-F5AD807890C3}" type="datetime1">
              <a:rPr lang="en-US"/>
              <a:pPr/>
              <a:t>5/2/2020</a:t>
            </a:fld>
            <a:endParaRPr lang="en-US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5053E-3259-41F4-A499-14B506B8618F}" type="slidenum">
              <a:rPr lang="en-US"/>
              <a:pPr/>
              <a:t>4</a:t>
            </a:fld>
            <a:endParaRPr lang="en-US"/>
          </a:p>
        </p:txBody>
      </p:sp>
      <p:sp>
        <p:nvSpPr>
          <p:cNvPr id="352258" name="Text Box 2"/>
          <p:cNvSpPr txBox="1">
            <a:spLocks noChangeArrowheads="1"/>
          </p:cNvSpPr>
          <p:nvPr/>
        </p:nvSpPr>
        <p:spPr bwMode="auto">
          <a:xfrm>
            <a:off x="1916113" y="265113"/>
            <a:ext cx="70389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3-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تعريف گروه شاهد( شرايط ورود و خروج</a:t>
            </a:r>
            <a:r>
              <a:rPr lang="fa-IR" sz="3600">
                <a:latin typeface="Times New Roman" pitchFamily="18" charset="0"/>
                <a:cs typeface="Homa" pitchFamily="2" charset="-78"/>
              </a:rPr>
              <a:t>)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2259" name="Text Box 3"/>
          <p:cNvSpPr txBox="1">
            <a:spLocks noChangeArrowheads="1"/>
          </p:cNvSpPr>
          <p:nvPr/>
        </p:nvSpPr>
        <p:spPr bwMode="auto">
          <a:xfrm>
            <a:off x="5014913" y="1143000"/>
            <a:ext cx="39163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4-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مكان اجراي تحقيق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2260" name="Text Box 4"/>
          <p:cNvSpPr txBox="1">
            <a:spLocks noChangeArrowheads="1"/>
          </p:cNvSpPr>
          <p:nvPr/>
        </p:nvSpPr>
        <p:spPr bwMode="auto">
          <a:xfrm>
            <a:off x="1727200" y="1905000"/>
            <a:ext cx="71723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5-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ثبت سوالات و متغير</a:t>
            </a:r>
            <a:r>
              <a:rPr lang="fa-IR" sz="3600">
                <a:latin typeface="Times New Roman" pitchFamily="18" charset="0"/>
                <a:cs typeface="Homa" pitchFamily="2" charset="-78"/>
              </a:rPr>
              <a:t> ها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 در فرم اطلاعاتي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2261" name="Text Box 5"/>
          <p:cNvSpPr txBox="1">
            <a:spLocks noChangeArrowheads="1"/>
          </p:cNvSpPr>
          <p:nvPr/>
        </p:nvSpPr>
        <p:spPr bwMode="auto">
          <a:xfrm>
            <a:off x="631825" y="2895600"/>
            <a:ext cx="83073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6-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نيروي متخصص( تجربه كاري هم بايد ذكر شود</a:t>
            </a:r>
            <a:r>
              <a:rPr lang="fa-IR" sz="3600">
                <a:latin typeface="Times New Roman" pitchFamily="18" charset="0"/>
                <a:cs typeface="Homa" pitchFamily="2" charset="-78"/>
              </a:rPr>
              <a:t>)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2262" name="Text Box 6"/>
          <p:cNvSpPr txBox="1">
            <a:spLocks noChangeArrowheads="1"/>
          </p:cNvSpPr>
          <p:nvPr/>
        </p:nvSpPr>
        <p:spPr bwMode="auto">
          <a:xfrm>
            <a:off x="250825" y="3581400"/>
            <a:ext cx="86693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7-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ابزار با ذكر جزئيات يعني شركت ساخت - كشور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-</a:t>
            </a:r>
          </a:p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دقت دستگاه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2263" name="Text Box 7"/>
          <p:cNvSpPr txBox="1">
            <a:spLocks noChangeArrowheads="1"/>
          </p:cNvSpPr>
          <p:nvPr/>
        </p:nvSpPr>
        <p:spPr bwMode="auto">
          <a:xfrm>
            <a:off x="149225" y="4800600"/>
            <a:ext cx="8890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8-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روش ها اگر استاندارد است بايد رفرانس داد ولي لازم</a:t>
            </a:r>
            <a:endParaRPr lang="en-US" sz="3600">
              <a:latin typeface="Times New Roman" pitchFamily="18" charset="0"/>
              <a:cs typeface="Homa" pitchFamily="2" charset="-78"/>
            </a:endParaRPr>
          </a:p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نيست وارد جزئيات و چگونگي هم شد در غير اين صورت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</a:p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بايد جزئيات را نوشت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2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2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225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2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2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22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2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2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226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2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2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226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2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2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226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2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2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58" grpId="0" autoUpdateAnimBg="0"/>
      <p:bldP spid="352259" grpId="0" autoUpdateAnimBg="0"/>
      <p:bldP spid="352260" grpId="0" autoUpdateAnimBg="0"/>
      <p:bldP spid="352261" grpId="0" autoUpdateAnimBg="0"/>
      <p:bldP spid="352262" grpId="0" autoUpdateAnimBg="0"/>
      <p:bldP spid="35226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A2C59-0433-4D6C-B005-D0EBEB241A5F}" type="datetime1">
              <a:rPr lang="en-US"/>
              <a:pPr/>
              <a:t>5/2/2020</a:t>
            </a:fld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FE31F-9EF1-437D-B967-CE8D9D860C97}" type="slidenum">
              <a:rPr lang="en-US"/>
              <a:pPr/>
              <a:t>5</a:t>
            </a:fld>
            <a:endParaRPr lang="en-US"/>
          </a:p>
        </p:txBody>
      </p:sp>
      <p:sp>
        <p:nvSpPr>
          <p:cNvPr id="353282" name="Text Box 2"/>
          <p:cNvSpPr txBox="1">
            <a:spLocks noChangeArrowheads="1"/>
          </p:cNvSpPr>
          <p:nvPr/>
        </p:nvSpPr>
        <p:spPr bwMode="auto">
          <a:xfrm>
            <a:off x="3571875" y="493713"/>
            <a:ext cx="5130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9-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كيت و مواد معدني: دارونما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3283" name="Text Box 3"/>
          <p:cNvSpPr txBox="1">
            <a:spLocks noChangeArrowheads="1"/>
          </p:cNvSpPr>
          <p:nvPr/>
        </p:nvSpPr>
        <p:spPr bwMode="auto">
          <a:xfrm>
            <a:off x="303213" y="1371600"/>
            <a:ext cx="848201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10-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خدمات پشتيباني يعني خدمتي كه از خارج سيستم</a:t>
            </a:r>
            <a:endParaRPr lang="en-US" sz="3600">
              <a:latin typeface="Times New Roman" pitchFamily="18" charset="0"/>
              <a:cs typeface="Homa" pitchFamily="2" charset="-78"/>
            </a:endParaRPr>
          </a:p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مي خريم</a:t>
            </a:r>
            <a:r>
              <a:rPr lang="fa-IR" sz="3600">
                <a:latin typeface="Times New Roman" pitchFamily="18" charset="0"/>
                <a:cs typeface="Homa" pitchFamily="2" charset="-78"/>
              </a:rPr>
              <a:t>.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3284" name="Text Box 4"/>
          <p:cNvSpPr txBox="1">
            <a:spLocks noChangeArrowheads="1"/>
          </p:cNvSpPr>
          <p:nvPr/>
        </p:nvSpPr>
        <p:spPr bwMode="auto">
          <a:xfrm>
            <a:off x="871538" y="3008313"/>
            <a:ext cx="790733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fa-IR" sz="3600">
                <a:latin typeface="Times New Roman" pitchFamily="18" charset="0"/>
                <a:cs typeface="Homa" pitchFamily="2" charset="-78"/>
              </a:rPr>
              <a:t>11-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برنامه آماري : از چه شيوه آماري مي خواهيم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</a:p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استفاده كنيم</a:t>
            </a:r>
            <a:r>
              <a:rPr lang="fa-IR" sz="3600">
                <a:latin typeface="Times New Roman" pitchFamily="18" charset="0"/>
                <a:cs typeface="Homa" pitchFamily="2" charset="-78"/>
              </a:rPr>
              <a:t>.</a:t>
            </a:r>
            <a:endParaRPr lang="en-US" sz="3600">
              <a:latin typeface="Times New Roman" pitchFamily="18" charset="0"/>
              <a:cs typeface="Hom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328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3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3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328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2" grpId="0" autoUpdateAnimBg="0"/>
      <p:bldP spid="353283" grpId="0" autoUpdateAnimBg="0"/>
      <p:bldP spid="35328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504EC-32E7-4996-8296-DE4CC88CA127}" type="datetime1">
              <a:rPr lang="en-US"/>
              <a:pPr/>
              <a:t>5/2/2020</a:t>
            </a:fld>
            <a:endParaRPr lang="en-US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0D780-36B2-4A34-93F2-23943452AEAF}" type="slidenum">
              <a:rPr lang="en-US"/>
              <a:pPr/>
              <a:t>6</a:t>
            </a:fld>
            <a:endParaRPr lang="en-US"/>
          </a:p>
        </p:txBody>
      </p:sp>
      <p:sp>
        <p:nvSpPr>
          <p:cNvPr id="355330" name="Text Box 2"/>
          <p:cNvSpPr txBox="1">
            <a:spLocks noChangeArrowheads="1"/>
          </p:cNvSpPr>
          <p:nvPr/>
        </p:nvSpPr>
        <p:spPr bwMode="auto">
          <a:xfrm>
            <a:off x="3810000" y="290513"/>
            <a:ext cx="4848225" cy="64135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ar-SA" sz="3600" dirty="0">
                <a:latin typeface="Times New Roman" pitchFamily="18" charset="0"/>
                <a:cs typeface="Homa" pitchFamily="2" charset="-78"/>
              </a:rPr>
              <a:t>برنامه براي جمع آوري داده ها</a:t>
            </a:r>
            <a:endParaRPr lang="en-US" sz="3600" dirty="0">
              <a:latin typeface="Times New Roman" pitchFamily="18" charset="0"/>
              <a:cs typeface="Homa" pitchFamily="2" charset="-78"/>
            </a:endParaRPr>
          </a:p>
        </p:txBody>
      </p:sp>
      <p:sp>
        <p:nvSpPr>
          <p:cNvPr id="355331" name="Text Box 3"/>
          <p:cNvSpPr txBox="1">
            <a:spLocks noChangeArrowheads="1"/>
          </p:cNvSpPr>
          <p:nvPr/>
        </p:nvSpPr>
        <p:spPr bwMode="auto">
          <a:xfrm>
            <a:off x="7731125" y="1103313"/>
            <a:ext cx="104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الف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-</a:t>
            </a:r>
          </a:p>
        </p:txBody>
      </p:sp>
      <p:sp>
        <p:nvSpPr>
          <p:cNvPr id="355332" name="Text Box 4"/>
          <p:cNvSpPr txBox="1">
            <a:spLocks noChangeArrowheads="1"/>
          </p:cNvSpPr>
          <p:nvPr/>
        </p:nvSpPr>
        <p:spPr bwMode="auto">
          <a:xfrm>
            <a:off x="5195888" y="1103313"/>
            <a:ext cx="2592387" cy="650875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كسب مجوزها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</a:p>
        </p:txBody>
      </p:sp>
      <p:sp>
        <p:nvSpPr>
          <p:cNvPr id="355333" name="Text Box 5"/>
          <p:cNvSpPr txBox="1">
            <a:spLocks noChangeArrowheads="1"/>
          </p:cNvSpPr>
          <p:nvPr/>
        </p:nvSpPr>
        <p:spPr bwMode="auto">
          <a:xfrm>
            <a:off x="250825" y="1916113"/>
            <a:ext cx="8532813" cy="1625600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0" hangingPunct="0"/>
            <a:r>
              <a:rPr lang="ar-SA" sz="3200">
                <a:latin typeface="Times New Roman" pitchFamily="18" charset="0"/>
                <a:cs typeface="Homa" pitchFamily="2" charset="-78"/>
              </a:rPr>
              <a:t>ب- تمهيدات لازم براي بدست آوردن </a:t>
            </a:r>
            <a:r>
              <a:rPr lang="fa-IR" sz="3200">
                <a:latin typeface="Times New Roman" pitchFamily="18" charset="0"/>
                <a:cs typeface="Homa" pitchFamily="2" charset="-78"/>
              </a:rPr>
              <a:t>ن</a:t>
            </a:r>
            <a:r>
              <a:rPr lang="ar-SA" sz="3200">
                <a:latin typeface="Times New Roman" pitchFamily="18" charset="0"/>
                <a:cs typeface="Homa" pitchFamily="2" charset="-78"/>
              </a:rPr>
              <a:t>ي</a:t>
            </a:r>
            <a:r>
              <a:rPr lang="fa-IR" sz="3200">
                <a:latin typeface="Times New Roman" pitchFamily="18" charset="0"/>
                <a:cs typeface="Homa" pitchFamily="2" charset="-78"/>
              </a:rPr>
              <a:t>ا زها:</a:t>
            </a:r>
            <a:r>
              <a:rPr lang="ar-SA" sz="3200">
                <a:latin typeface="Times New Roman" pitchFamily="18" charset="0"/>
                <a:cs typeface="Homa" pitchFamily="2" charset="-78"/>
              </a:rPr>
              <a:t>نيروي انساني</a:t>
            </a:r>
            <a:endParaRPr lang="en-US" sz="3200">
              <a:latin typeface="Times New Roman" pitchFamily="18" charset="0"/>
              <a:cs typeface="Homa" pitchFamily="2" charset="-78"/>
            </a:endParaRPr>
          </a:p>
          <a:p>
            <a:pPr algn="r" rtl="1" eaLnBrk="0" hangingPunct="0"/>
            <a:r>
              <a:rPr lang="en-US" sz="3200">
                <a:latin typeface="Times New Roman" pitchFamily="18" charset="0"/>
                <a:cs typeface="Homa" pitchFamily="2" charset="-78"/>
              </a:rPr>
              <a:t>- </a:t>
            </a:r>
            <a:r>
              <a:rPr lang="ar-SA" sz="3200">
                <a:latin typeface="Times New Roman" pitchFamily="18" charset="0"/>
                <a:cs typeface="Homa" pitchFamily="2" charset="-78"/>
              </a:rPr>
              <a:t>مواد مصرفي</a:t>
            </a:r>
            <a:r>
              <a:rPr lang="fa-IR" sz="3200">
                <a:latin typeface="Times New Roman" pitchFamily="18" charset="0"/>
                <a:cs typeface="Homa" pitchFamily="2" charset="-78"/>
              </a:rPr>
              <a:t>(تکث</a:t>
            </a:r>
            <a:r>
              <a:rPr lang="ar-SA" sz="3600">
                <a:latin typeface="Times New Roman" pitchFamily="18" charset="0"/>
                <a:cs typeface="Homa" pitchFamily="2" charset="-78"/>
              </a:rPr>
              <a:t>ي</a:t>
            </a:r>
            <a:r>
              <a:rPr lang="fa-IR" sz="3200">
                <a:latin typeface="Times New Roman" pitchFamily="18" charset="0"/>
                <a:cs typeface="Homa" pitchFamily="2" charset="-78"/>
              </a:rPr>
              <a:t>ر فرم موافقت نامه, فرم اطلاعات</a:t>
            </a:r>
            <a:r>
              <a:rPr lang="ar-SA" sz="3200">
                <a:latin typeface="Times New Roman" pitchFamily="18" charset="0"/>
                <a:cs typeface="Homa" pitchFamily="2" charset="-78"/>
              </a:rPr>
              <a:t>ي</a:t>
            </a:r>
            <a:r>
              <a:rPr lang="fa-IR" sz="3200">
                <a:latin typeface="Times New Roman" pitchFamily="18" charset="0"/>
                <a:cs typeface="Homa" pitchFamily="2" charset="-78"/>
              </a:rPr>
              <a:t>) ,</a:t>
            </a:r>
            <a:r>
              <a:rPr lang="ar-SA" sz="3200">
                <a:latin typeface="Times New Roman" pitchFamily="18" charset="0"/>
                <a:cs typeface="Homa" pitchFamily="2" charset="-78"/>
              </a:rPr>
              <a:t> - خدمات پشتيباني</a:t>
            </a:r>
            <a:r>
              <a:rPr lang="fa-IR" sz="3200">
                <a:latin typeface="Times New Roman" pitchFamily="18" charset="0"/>
                <a:cs typeface="Homa" pitchFamily="2" charset="-78"/>
              </a:rPr>
              <a:t>( وس</a:t>
            </a:r>
            <a:r>
              <a:rPr lang="ar-SA" sz="3200">
                <a:latin typeface="Times New Roman" pitchFamily="18" charset="0"/>
                <a:cs typeface="Homa" pitchFamily="2" charset="-78"/>
              </a:rPr>
              <a:t>ي</a:t>
            </a:r>
            <a:r>
              <a:rPr lang="fa-IR" sz="3200">
                <a:latin typeface="Times New Roman" pitchFamily="18" charset="0"/>
                <a:cs typeface="Homa" pitchFamily="2" charset="-78"/>
              </a:rPr>
              <a:t>له رفت و آمد)</a:t>
            </a:r>
            <a:r>
              <a:rPr lang="en-US" sz="2000">
                <a:latin typeface="Times New Roman" pitchFamily="18" charset="0"/>
                <a:cs typeface="Homa" pitchFamily="2" charset="-78"/>
              </a:rPr>
              <a:t> </a:t>
            </a:r>
          </a:p>
        </p:txBody>
      </p:sp>
      <p:sp>
        <p:nvSpPr>
          <p:cNvPr id="355334" name="Text Box 6"/>
          <p:cNvSpPr txBox="1">
            <a:spLocks noChangeArrowheads="1"/>
          </p:cNvSpPr>
          <p:nvPr/>
        </p:nvSpPr>
        <p:spPr bwMode="auto">
          <a:xfrm>
            <a:off x="5894388" y="3617913"/>
            <a:ext cx="2884487" cy="650875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 rtl="1" eaLnBrk="0" hangingPunct="0"/>
            <a:r>
              <a:rPr lang="ar-SA" sz="3600">
                <a:latin typeface="Times New Roman" pitchFamily="18" charset="0"/>
                <a:cs typeface="Homa" pitchFamily="2" charset="-78"/>
              </a:rPr>
              <a:t>ج- جدول توخالي</a:t>
            </a:r>
            <a:r>
              <a:rPr lang="en-US" sz="3600">
                <a:latin typeface="Times New Roman" pitchFamily="18" charset="0"/>
                <a:cs typeface="Homa" pitchFamily="2" charset="-78"/>
              </a:rPr>
              <a:t> </a:t>
            </a:r>
          </a:p>
        </p:txBody>
      </p:sp>
      <p:sp>
        <p:nvSpPr>
          <p:cNvPr id="355335" name="Text Box 7"/>
          <p:cNvSpPr txBox="1">
            <a:spLocks noChangeArrowheads="1"/>
          </p:cNvSpPr>
          <p:nvPr/>
        </p:nvSpPr>
        <p:spPr bwMode="auto">
          <a:xfrm>
            <a:off x="611188" y="4508500"/>
            <a:ext cx="8108950" cy="1739900"/>
          </a:xfrm>
          <a:prstGeom prst="rect">
            <a:avLst/>
          </a:prstGeom>
          <a:solidFill>
            <a:srgbClr val="CC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0" hangingPunct="0"/>
            <a:r>
              <a:rPr lang="ar-SA" sz="3600" dirty="0">
                <a:latin typeface="Times New Roman" pitchFamily="18" charset="0"/>
                <a:cs typeface="Homa" pitchFamily="2" charset="-78"/>
              </a:rPr>
              <a:t>هدف : با داشتن اين برنامه از دوباره كاري و تاخير در</a:t>
            </a:r>
            <a:r>
              <a:rPr lang="en-US" sz="3600" dirty="0">
                <a:latin typeface="Times New Roman" pitchFamily="18" charset="0"/>
                <a:cs typeface="Homa" pitchFamily="2" charset="-78"/>
              </a:rPr>
              <a:t>  </a:t>
            </a:r>
            <a:r>
              <a:rPr lang="ar-SA" sz="3600" dirty="0">
                <a:latin typeface="Times New Roman" pitchFamily="18" charset="0"/>
                <a:cs typeface="Homa" pitchFamily="2" charset="-78"/>
              </a:rPr>
              <a:t>اجراي پژوهش جلوگيري </a:t>
            </a:r>
            <a:r>
              <a:rPr lang="fa-IR" sz="3600" dirty="0">
                <a:latin typeface="Times New Roman" pitchFamily="18" charset="0"/>
                <a:cs typeface="Homa" pitchFamily="2" charset="-78"/>
              </a:rPr>
              <a:t>م</a:t>
            </a:r>
            <a:r>
              <a:rPr lang="ar-SA" sz="3600" dirty="0">
                <a:latin typeface="Times New Roman" pitchFamily="18" charset="0"/>
                <a:cs typeface="Homa" pitchFamily="2" charset="-78"/>
              </a:rPr>
              <a:t>ي</a:t>
            </a:r>
            <a:r>
              <a:rPr lang="fa-IR" sz="3600" dirty="0">
                <a:latin typeface="Times New Roman" pitchFamily="18" charset="0"/>
                <a:cs typeface="Homa" pitchFamily="2" charset="-78"/>
              </a:rPr>
              <a:t> </a:t>
            </a:r>
            <a:r>
              <a:rPr lang="ar-SA" sz="3600" dirty="0">
                <a:latin typeface="Times New Roman" pitchFamily="18" charset="0"/>
                <a:cs typeface="Homa" pitchFamily="2" charset="-78"/>
              </a:rPr>
              <a:t>شود</a:t>
            </a:r>
            <a:r>
              <a:rPr lang="fa-IR" sz="3600" dirty="0">
                <a:latin typeface="Times New Roman" pitchFamily="18" charset="0"/>
                <a:cs typeface="Homa" pitchFamily="2" charset="-78"/>
              </a:rPr>
              <a:t> و کار منظم و طبق برنامه پ</a:t>
            </a:r>
            <a:r>
              <a:rPr lang="ar-SA" sz="3600" dirty="0">
                <a:latin typeface="Times New Roman" pitchFamily="18" charset="0"/>
                <a:cs typeface="Homa" pitchFamily="2" charset="-78"/>
              </a:rPr>
              <a:t>ي</a:t>
            </a:r>
            <a:r>
              <a:rPr lang="fa-IR" sz="3600" dirty="0">
                <a:latin typeface="Times New Roman" pitchFamily="18" charset="0"/>
                <a:cs typeface="Homa" pitchFamily="2" charset="-78"/>
              </a:rPr>
              <a:t>ش م</a:t>
            </a:r>
            <a:r>
              <a:rPr lang="ar-SA" sz="3600" dirty="0">
                <a:latin typeface="Times New Roman" pitchFamily="18" charset="0"/>
                <a:cs typeface="Homa" pitchFamily="2" charset="-78"/>
              </a:rPr>
              <a:t>ي</a:t>
            </a:r>
            <a:r>
              <a:rPr lang="fa-IR" sz="3600" dirty="0">
                <a:latin typeface="Times New Roman" pitchFamily="18" charset="0"/>
                <a:cs typeface="Homa" pitchFamily="2" charset="-78"/>
              </a:rPr>
              <a:t> رود.</a:t>
            </a:r>
            <a:endParaRPr lang="en-US" sz="3600" dirty="0">
              <a:latin typeface="Times New Roman" pitchFamily="18" charset="0"/>
              <a:cs typeface="Hom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5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5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5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53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A5002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5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5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5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5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5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5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330" grpId="0" animBg="1" autoUpdateAnimBg="0"/>
      <p:bldP spid="355331" grpId="0" autoUpdateAnimBg="0"/>
      <p:bldP spid="355332" grpId="0" animBg="1" autoUpdateAnimBg="0"/>
      <p:bldP spid="355333" grpId="0" animBg="1" autoUpdateAnimBg="0"/>
      <p:bldP spid="355334" grpId="0" animBg="1" autoUpdateAnimBg="0"/>
      <p:bldP spid="35533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2998F-B574-4BD1-9B0C-6DC5C0459147}" type="datetime1">
              <a:rPr lang="en-US"/>
              <a:pPr/>
              <a:t>5/2/2020</a:t>
            </a:fld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1FB9-3C11-4C15-9DC4-593765132F38}" type="slidenum">
              <a:rPr lang="en-US"/>
              <a:pPr/>
              <a:t>7</a:t>
            </a:fld>
            <a:endParaRPr lang="en-US"/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4899025"/>
          </a:xfrm>
        </p:spPr>
        <p:txBody>
          <a:bodyPr>
            <a:normAutofit/>
          </a:bodyPr>
          <a:lstStyle/>
          <a:p>
            <a:r>
              <a:rPr lang="fa-IR" sz="3200" dirty="0">
                <a:cs typeface="B Mitra" pitchFamily="2" charset="-78"/>
              </a:rPr>
              <a:t>هر گونه کوتاه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 و اشتباه در تع</a:t>
            </a:r>
            <a:r>
              <a:rPr lang="ar-SA" sz="3200" dirty="0">
                <a:cs typeface="B Mitra" pitchFamily="2" charset="-78"/>
              </a:rPr>
              <a:t>يي</a:t>
            </a:r>
            <a:r>
              <a:rPr lang="fa-IR" sz="3200" dirty="0">
                <a:cs typeface="B Mitra" pitchFamily="2" charset="-78"/>
              </a:rPr>
              <a:t>ن دق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ق موارد  فوق باعث خواهد شد در مراحل انجام تحق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ق با موانع برا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 دسترس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 به نمونه و 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ا کم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 بودجه و زمان لا زم  مواجه شو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د.</a:t>
            </a:r>
          </a:p>
          <a:p>
            <a:r>
              <a:rPr lang="fa-IR" sz="3200" dirty="0">
                <a:cs typeface="B Mitra" pitchFamily="2" charset="-78"/>
              </a:rPr>
              <a:t>سوال : موارد فوق از کجا به دست م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 آ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د؟ </a:t>
            </a:r>
          </a:p>
          <a:p>
            <a:pPr lvl="1"/>
            <a:r>
              <a:rPr lang="fa-IR" sz="3200" dirty="0">
                <a:cs typeface="B Mitra" pitchFamily="2" charset="-78"/>
              </a:rPr>
              <a:t>روش اجرا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 تحق</a:t>
            </a:r>
            <a:r>
              <a:rPr lang="ar-SA" sz="3200" dirty="0">
                <a:cs typeface="B Mitra" pitchFamily="2" charset="-78"/>
              </a:rPr>
              <a:t>ي</a:t>
            </a:r>
            <a:r>
              <a:rPr lang="fa-IR" sz="3200" dirty="0">
                <a:cs typeface="B Mitra" pitchFamily="2" charset="-78"/>
              </a:rPr>
              <a:t>ق</a:t>
            </a:r>
            <a:endParaRPr lang="en-US" sz="3200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</TotalTime>
  <Words>315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Flow</vt:lpstr>
      <vt:lpstr>بنام خدا</vt:lpstr>
      <vt:lpstr>نحوه اجراي تحقيق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نحوه اجراي تحقيق</dc:title>
  <dc:creator>LAP</dc:creator>
  <cp:lastModifiedBy>Windows User</cp:lastModifiedBy>
  <cp:revision>3</cp:revision>
  <dcterms:created xsi:type="dcterms:W3CDTF">2012-01-02T05:58:48Z</dcterms:created>
  <dcterms:modified xsi:type="dcterms:W3CDTF">2020-05-01T21:54:42Z</dcterms:modified>
</cp:coreProperties>
</file>