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3"/>
  </p:notesMasterIdLst>
  <p:sldIdLst>
    <p:sldId id="257" r:id="rId2"/>
    <p:sldId id="295" r:id="rId3"/>
    <p:sldId id="297" r:id="rId4"/>
    <p:sldId id="469" r:id="rId5"/>
    <p:sldId id="470" r:id="rId6"/>
    <p:sldId id="298" r:id="rId7"/>
    <p:sldId id="299" r:id="rId8"/>
    <p:sldId id="302" r:id="rId9"/>
    <p:sldId id="303" r:id="rId10"/>
    <p:sldId id="305" r:id="rId11"/>
    <p:sldId id="306" r:id="rId12"/>
    <p:sldId id="307" r:id="rId13"/>
    <p:sldId id="338" r:id="rId14"/>
    <p:sldId id="339" r:id="rId15"/>
    <p:sldId id="313" r:id="rId16"/>
    <p:sldId id="311" r:id="rId17"/>
    <p:sldId id="340" r:id="rId18"/>
    <p:sldId id="341" r:id="rId19"/>
    <p:sldId id="344" r:id="rId20"/>
    <p:sldId id="345" r:id="rId21"/>
    <p:sldId id="447" r:id="rId22"/>
    <p:sldId id="448" r:id="rId23"/>
    <p:sldId id="449" r:id="rId24"/>
    <p:sldId id="450" r:id="rId25"/>
    <p:sldId id="452" r:id="rId26"/>
    <p:sldId id="431" r:id="rId27"/>
    <p:sldId id="471" r:id="rId28"/>
    <p:sldId id="346" r:id="rId29"/>
    <p:sldId id="453" r:id="rId30"/>
    <p:sldId id="454" r:id="rId31"/>
    <p:sldId id="347" r:id="rId32"/>
    <p:sldId id="348" r:id="rId33"/>
    <p:sldId id="455" r:id="rId34"/>
    <p:sldId id="456" r:id="rId35"/>
    <p:sldId id="349" r:id="rId36"/>
    <p:sldId id="350" r:id="rId37"/>
    <p:sldId id="457" r:id="rId38"/>
    <p:sldId id="458" r:id="rId39"/>
    <p:sldId id="459" r:id="rId40"/>
    <p:sldId id="460" r:id="rId41"/>
    <p:sldId id="461" r:id="rId42"/>
    <p:sldId id="351" r:id="rId43"/>
    <p:sldId id="429" r:id="rId44"/>
    <p:sldId id="441" r:id="rId45"/>
    <p:sldId id="442" r:id="rId46"/>
    <p:sldId id="462" r:id="rId47"/>
    <p:sldId id="463" r:id="rId48"/>
    <p:sldId id="464" r:id="rId49"/>
    <p:sldId id="465" r:id="rId50"/>
    <p:sldId id="352" r:id="rId51"/>
    <p:sldId id="353" r:id="rId52"/>
    <p:sldId id="354" r:id="rId53"/>
    <p:sldId id="355" r:id="rId54"/>
    <p:sldId id="356" r:id="rId55"/>
    <p:sldId id="357" r:id="rId56"/>
    <p:sldId id="375" r:id="rId57"/>
    <p:sldId id="358" r:id="rId58"/>
    <p:sldId id="359" r:id="rId59"/>
    <p:sldId id="360" r:id="rId60"/>
    <p:sldId id="362" r:id="rId61"/>
    <p:sldId id="363" r:id="rId62"/>
    <p:sldId id="364" r:id="rId63"/>
    <p:sldId id="365" r:id="rId64"/>
    <p:sldId id="366" r:id="rId65"/>
    <p:sldId id="368" r:id="rId66"/>
    <p:sldId id="367" r:id="rId67"/>
    <p:sldId id="373" r:id="rId68"/>
    <p:sldId id="369" r:id="rId69"/>
    <p:sldId id="370" r:id="rId70"/>
    <p:sldId id="467" r:id="rId71"/>
    <p:sldId id="382" r:id="rId7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E94335-8F0D-410A-8361-002D1F252721}" type="datetimeFigureOut">
              <a:rPr lang="en-US" smtClean="0"/>
              <a:pPr/>
              <a:t>4/27/2020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AD5060-69B0-49F4-A540-47AAC56E0703}" type="slidenum">
              <a:rPr lang="en-US" smtClean="0"/>
              <a:pPr/>
              <a:t>‹#›</a:t>
            </a:fld>
            <a:endParaRPr lang="en-US"/>
          </a:p>
        </p:txBody>
      </p:sp>
    </p:spTree>
    <p:extLst>
      <p:ext uri="{BB962C8B-B14F-4D97-AF65-F5344CB8AC3E}">
        <p14:creationId xmlns:p14="http://schemas.microsoft.com/office/powerpoint/2010/main" val="36001804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4B3D59E-DE40-4AE2-BB43-13423B86FEB1}" type="datetimeFigureOut">
              <a:rPr lang="en-US" smtClean="0"/>
              <a:pPr/>
              <a:t>4/27/2020</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3746C3E-2384-4A5A-93DD-9BE4B3B74EBA}"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4B3D59E-DE40-4AE2-BB43-13423B86FEB1}"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F3746C3E-2384-4A5A-93DD-9BE4B3B74EBA}"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A4B3D59E-DE40-4AE2-BB43-13423B86FEB1}" type="datetimeFigureOut">
              <a:rPr lang="en-US" smtClean="0"/>
              <a:pPr/>
              <a:t>4/27/2020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3746C3E-2384-4A5A-93DD-9BE4B3B74EBA}"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4B3D59E-DE40-4AE2-BB43-13423B86FEB1}" type="datetimeFigureOut">
              <a:rPr lang="en-US" smtClean="0"/>
              <a:pPr/>
              <a:t>4/27/2020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746C3E-2384-4A5A-93DD-9BE4B3B74EBA}"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4B3D59E-DE40-4AE2-BB43-13423B86FEB1}" type="datetimeFigureOut">
              <a:rPr lang="en-US" smtClean="0"/>
              <a:pPr/>
              <a:t>4/27/2020</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F3746C3E-2384-4A5A-93DD-9BE4B3B74EBA}"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4B3D59E-DE40-4AE2-BB43-13423B86FEB1}" type="datetimeFigureOut">
              <a:rPr lang="en-US" smtClean="0"/>
              <a:pPr/>
              <a:t>4/27/2020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F3746C3E-2384-4A5A-93DD-9BE4B3B74EB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A4B3D59E-DE40-4AE2-BB43-13423B86FEB1}" type="datetimeFigureOut">
              <a:rPr lang="en-US" smtClean="0"/>
              <a:pPr/>
              <a:t>4/27/2020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F3746C3E-2384-4A5A-93DD-9BE4B3B74EB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F3746C3E-2384-4A5A-93DD-9BE4B3B74EBA}"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A4B3D59E-DE40-4AE2-BB43-13423B86FEB1}" type="datetimeFigureOut">
              <a:rPr lang="en-US" smtClean="0"/>
              <a:pPr/>
              <a:t>4/27/2020</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F3746C3E-2384-4A5A-93DD-9BE4B3B74EBA}"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A4B3D59E-DE40-4AE2-BB43-13423B86FEB1}" type="datetimeFigureOut">
              <a:rPr lang="en-US" smtClean="0"/>
              <a:pPr/>
              <a:t>4/27/2020</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4B3D59E-DE40-4AE2-BB43-13423B86FEB1}"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746C3E-2384-4A5A-93DD-9BE4B3B74EB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F3746C3E-2384-4A5A-93DD-9BE4B3B74EBA}"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4B3D59E-DE40-4AE2-BB43-13423B86FEB1}" type="datetimeFigureOut">
              <a:rPr lang="en-US" smtClean="0"/>
              <a:pPr/>
              <a:t>4/27/2020</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4B3D59E-DE40-4AE2-BB43-13423B86FEB1}" type="datetimeFigureOut">
              <a:rPr lang="en-US" smtClean="0"/>
              <a:pPr/>
              <a:t>4/27/2020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F3746C3E-2384-4A5A-93DD-9BE4B3B74EBA}"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google.com/imgres?q=%D8%A8%D8%B3%D9%85+%D8%A7%D9%84%D9%84%D9%87+%D8%A7%D9%84%D8%B1%D8%AD%D9%85%D9%86+%D8%A7%D9%84%D8%B1%D8%AD%D9%8A%D9%85&amp;hl=en&amp;biw=1280&amp;bih=903&amp;tbm=isch&amp;tbnid=S9fPygU3gyEDCM:&amp;imgrefurl=http://vivat.ir/post/%D8%A8%D8%B3%D9%85-%D8%A7%D9%84%D9%84%D9%87-%D8%A7%D9%84%D8%B1%D8%AD%D9%85%D9%86-%D8%A7%D9%84%D8%B1%D8%AD%DB%8C%D9%85/&amp;docid=3khorpE_-g3c1M&amp;imgurl=http://upload.iranvij.ir/images_aban/11406528048723153706.jpg&amp;w=639&amp;h=479&amp;ei=OkX3UuGkCMbVswa-qoHYAQ&amp;zoom=1&amp;ved=0COUCEIQcMFg"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t3.gstatic.com/images?q=tbn:ANd9GcRlhXr3kLgooXK-J8DHQpvddYLJhE--zIIClUnDJw3qIY_gIgqR">
            <a:hlinkClick r:id="rId2"/>
          </p:cNvPr>
          <p:cNvPicPr/>
          <p:nvPr/>
        </p:nvPicPr>
        <p:blipFill>
          <a:blip r:embed="rId3" cstate="print"/>
          <a:srcRect/>
          <a:stretch>
            <a:fillRect/>
          </a:stretch>
        </p:blipFill>
        <p:spPr bwMode="auto">
          <a:xfrm>
            <a:off x="-228600" y="0"/>
            <a:ext cx="9372600"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 calcmode="lin" valueType="num">
                                      <p:cBhvr>
                                        <p:cTn id="9" dur="3000" fill="hold"/>
                                        <p:tgtEl>
                                          <p:spTgt spid="2"/>
                                        </p:tgtEl>
                                        <p:attrNameLst>
                                          <p:attrName>style.rotation</p:attrName>
                                        </p:attrNameLst>
                                      </p:cBhvr>
                                      <p:tavLst>
                                        <p:tav tm="0">
                                          <p:val>
                                            <p:fltVal val="360"/>
                                          </p:val>
                                        </p:tav>
                                        <p:tav tm="100000">
                                          <p:val>
                                            <p:fltVal val="0"/>
                                          </p:val>
                                        </p:tav>
                                      </p:tavLst>
                                    </p:anim>
                                    <p:animEffect transition="in" filter="fade">
                                      <p:cBhvr>
                                        <p:cTn id="1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524000" y="457200"/>
            <a:ext cx="6553200" cy="1447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fa-IR" sz="4400" dirty="0" smtClean="0">
                <a:solidFill>
                  <a:schemeClr val="tx1"/>
                </a:solidFill>
              </a:rPr>
              <a:t>نحوه انتقال خبر بد</a:t>
            </a:r>
          </a:p>
          <a:p>
            <a:pPr algn="ctr" rtl="1"/>
            <a:r>
              <a:rPr lang="en-US" sz="2800" dirty="0">
                <a:solidFill>
                  <a:schemeClr val="tx1"/>
                </a:solidFill>
              </a:rPr>
              <a:t>How to deliver bad news</a:t>
            </a:r>
            <a:endParaRPr lang="fa-IR" sz="2800" dirty="0" smtClean="0">
              <a:solidFill>
                <a:schemeClr val="tx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2209800"/>
            <a:ext cx="8915400" cy="4114800"/>
          </a:xfrm>
          <a:prstGeom prst="rect">
            <a:avLst/>
          </a:prstGeom>
        </p:spPr>
      </p:pic>
    </p:spTree>
    <p:extLst>
      <p:ext uri="{BB962C8B-B14F-4D97-AF65-F5344CB8AC3E}">
        <p14:creationId xmlns:p14="http://schemas.microsoft.com/office/powerpoint/2010/main" val="17070249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14400"/>
          </a:xfrm>
        </p:spPr>
        <p:txBody>
          <a:bodyPr>
            <a:noAutofit/>
          </a:bodyPr>
          <a:lstStyle/>
          <a:p>
            <a:r>
              <a:rPr lang="fa-IR" sz="5400" dirty="0" smtClean="0">
                <a:solidFill>
                  <a:srgbClr val="FF0000"/>
                </a:solidFill>
                <a:cs typeface="2  Nazanin" panose="00000400000000000000" pitchFamily="2" charset="-78"/>
              </a:rPr>
              <a:t>مقدمه</a:t>
            </a:r>
            <a:endParaRPr lang="fa-IR" sz="5400" dirty="0">
              <a:solidFill>
                <a:srgbClr val="FF0000"/>
              </a:solidFill>
              <a:cs typeface="2  Nazanin" panose="00000400000000000000" pitchFamily="2" charset="-78"/>
            </a:endParaRPr>
          </a:p>
        </p:txBody>
      </p:sp>
      <p:sp>
        <p:nvSpPr>
          <p:cNvPr id="3" name="Content Placeholder 2"/>
          <p:cNvSpPr>
            <a:spLocks noGrp="1"/>
          </p:cNvSpPr>
          <p:nvPr>
            <p:ph sz="quarter" idx="1"/>
          </p:nvPr>
        </p:nvSpPr>
        <p:spPr>
          <a:xfrm>
            <a:off x="152400" y="1371600"/>
            <a:ext cx="8839200" cy="5257800"/>
          </a:xfrm>
        </p:spPr>
        <p:txBody>
          <a:bodyPr>
            <a:noAutofit/>
          </a:bodyPr>
          <a:lstStyle/>
          <a:p>
            <a:pPr marL="0" indent="0" algn="just" rtl="1">
              <a:lnSpc>
                <a:spcPct val="150000"/>
              </a:lnSpc>
              <a:spcBef>
                <a:spcPct val="0"/>
              </a:spcBef>
              <a:buNone/>
            </a:pPr>
            <a:r>
              <a:rPr lang="fa-IR" sz="2800" b="1" dirty="0">
                <a:latin typeface="+mj-lt"/>
                <a:ea typeface="+mj-ea"/>
                <a:cs typeface="2  Nazanin" panose="00000400000000000000" pitchFamily="2" charset="-78"/>
              </a:rPr>
              <a:t>همه </a:t>
            </a:r>
            <a:r>
              <a:rPr lang="fa-IR" sz="2800" b="1" dirty="0" smtClean="0">
                <a:latin typeface="+mj-lt"/>
                <a:ea typeface="+mj-ea"/>
                <a:cs typeface="2  Nazanin" panose="00000400000000000000" pitchFamily="2" charset="-78"/>
              </a:rPr>
              <a:t>ما </a:t>
            </a:r>
            <a:r>
              <a:rPr lang="fa-IR" sz="2800" b="1" dirty="0">
                <a:latin typeface="+mj-lt"/>
                <a:ea typeface="+mj-ea"/>
                <a:cs typeface="2  Nazanin" panose="00000400000000000000" pitchFamily="2" charset="-78"/>
              </a:rPr>
              <a:t>دوست داریم دیگران را با خبرهای خوب، شاد کنیم. اگر قرار باشد خبر خوشی را به یکی از عزیزان خود اطلاع دهیم، معمولاً این کار را با اشتیاق می پذیریم و وقتی شنونده، آن خبر را از زبان ما می شنود، از دیدن برق شادی در چشم او، خود نیز غرق شادی می </a:t>
            </a:r>
            <a:r>
              <a:rPr lang="fa-IR" sz="2800" b="1" dirty="0" smtClean="0">
                <a:latin typeface="+mj-lt"/>
                <a:ea typeface="+mj-ea"/>
                <a:cs typeface="2  Nazanin" panose="00000400000000000000" pitchFamily="2" charset="-78"/>
              </a:rPr>
              <a:t>شویم اما </a:t>
            </a:r>
            <a:r>
              <a:rPr lang="fa-IR" sz="2800" b="1" dirty="0">
                <a:latin typeface="+mj-lt"/>
                <a:ea typeface="+mj-ea"/>
                <a:cs typeface="2  Nazanin" panose="00000400000000000000" pitchFamily="2" charset="-78"/>
              </a:rPr>
              <a:t>وقتی خبر بدی در میان باشد، معمولاً هیچ کس دوست ندارد با رساندن این خبر، موجب رنج و اندوه دیگران شود. </a:t>
            </a:r>
            <a:r>
              <a:rPr lang="fa-IR" sz="2800" b="1" dirty="0" smtClean="0">
                <a:latin typeface="+mj-lt"/>
                <a:ea typeface="+mj-ea"/>
                <a:cs typeface="2  Nazanin" panose="00000400000000000000" pitchFamily="2" charset="-78"/>
              </a:rPr>
              <a:t>معمولاً </a:t>
            </a:r>
            <a:r>
              <a:rPr lang="fa-IR" sz="2800" b="1" dirty="0">
                <a:latin typeface="+mj-lt"/>
                <a:ea typeface="+mj-ea"/>
                <a:cs typeface="2  Nazanin" panose="00000400000000000000" pitchFamily="2" charset="-78"/>
              </a:rPr>
              <a:t>ترجیح می دهیم از این کار شانه خالی کنیم و آن را به عهده دیگری بگذاریم، خبر را مخفی نگاه داریم یا گفتن آن را تا حد ممکن به تأخیر بیندازیم.</a:t>
            </a:r>
          </a:p>
          <a:p>
            <a:pPr marL="0" indent="0" algn="just" rtl="1">
              <a:lnSpc>
                <a:spcPct val="150000"/>
              </a:lnSpc>
              <a:spcBef>
                <a:spcPct val="0"/>
              </a:spcBef>
              <a:buNone/>
            </a:pPr>
            <a:endParaRPr lang="fa-IR" sz="2800" b="1" dirty="0">
              <a:latin typeface="+mj-lt"/>
              <a:ea typeface="+mj-ea"/>
              <a:cs typeface="2  Nazanin" panose="00000400000000000000" pitchFamily="2" charset="-78"/>
            </a:endParaRPr>
          </a:p>
          <a:p>
            <a:pPr marL="0" indent="0" algn="just" rtl="1">
              <a:lnSpc>
                <a:spcPct val="150000"/>
              </a:lnSpc>
              <a:spcBef>
                <a:spcPct val="0"/>
              </a:spcBef>
              <a:buNone/>
            </a:pPr>
            <a:endParaRPr lang="fa-IR" sz="2800" b="1" dirty="0" smtClean="0">
              <a:latin typeface="+mj-lt"/>
              <a:ea typeface="+mj-ea"/>
              <a:cs typeface="2  Nazanin" panose="00000400000000000000" pitchFamily="2" charset="-78"/>
            </a:endParaRPr>
          </a:p>
          <a:p>
            <a:pPr marL="0" indent="0" algn="just" rtl="1">
              <a:lnSpc>
                <a:spcPct val="150000"/>
              </a:lnSpc>
              <a:spcBef>
                <a:spcPct val="0"/>
              </a:spcBef>
              <a:buNone/>
            </a:pPr>
            <a:endParaRPr lang="fa-IR" sz="2800" b="1" dirty="0">
              <a:latin typeface="+mj-lt"/>
              <a:ea typeface="+mj-ea"/>
              <a:cs typeface="2  Nazanin" panose="00000400000000000000" pitchFamily="2" charset="-78"/>
            </a:endParaRPr>
          </a:p>
        </p:txBody>
      </p:sp>
    </p:spTree>
    <p:extLst>
      <p:ext uri="{BB962C8B-B14F-4D97-AF65-F5344CB8AC3E}">
        <p14:creationId xmlns:p14="http://schemas.microsoft.com/office/powerpoint/2010/main" val="1555461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dirty="0" smtClean="0">
                <a:solidFill>
                  <a:srgbClr val="FF0000"/>
                </a:solidFill>
                <a:cs typeface="2  Nazanin" panose="00000400000000000000" pitchFamily="2" charset="-78"/>
              </a:rPr>
              <a:t>تعریف:خبر بد</a:t>
            </a:r>
            <a:endParaRPr lang="fa-IR" sz="5400" dirty="0">
              <a:solidFill>
                <a:srgbClr val="FF0000"/>
              </a:solidFill>
              <a:cs typeface="2  Nazanin" panose="00000400000000000000" pitchFamily="2" charset="-78"/>
            </a:endParaRPr>
          </a:p>
        </p:txBody>
      </p:sp>
      <p:sp>
        <p:nvSpPr>
          <p:cNvPr id="3" name="Content Placeholder 2"/>
          <p:cNvSpPr>
            <a:spLocks noGrp="1"/>
          </p:cNvSpPr>
          <p:nvPr>
            <p:ph sz="quarter" idx="1"/>
          </p:nvPr>
        </p:nvSpPr>
        <p:spPr>
          <a:xfrm>
            <a:off x="301752" y="1527048"/>
            <a:ext cx="8503920" cy="4873752"/>
          </a:xfrm>
        </p:spPr>
        <p:txBody>
          <a:bodyPr>
            <a:noAutofit/>
          </a:bodyPr>
          <a:lstStyle/>
          <a:p>
            <a:pPr marL="0" indent="0" algn="just" rtl="1">
              <a:lnSpc>
                <a:spcPct val="150000"/>
              </a:lnSpc>
              <a:spcBef>
                <a:spcPct val="0"/>
              </a:spcBef>
              <a:buNone/>
            </a:pPr>
            <a:r>
              <a:rPr lang="fa-IR" sz="2800" b="1" dirty="0" smtClean="0">
                <a:latin typeface="+mj-lt"/>
                <a:ea typeface="+mj-ea"/>
                <a:cs typeface="2  Nazanin" panose="00000400000000000000" pitchFamily="2" charset="-78"/>
              </a:rPr>
              <a:t>خبری </a:t>
            </a:r>
            <a:r>
              <a:rPr lang="fa-IR" sz="2800" b="1" dirty="0">
                <a:latin typeface="+mj-lt"/>
                <a:ea typeface="+mj-ea"/>
                <a:cs typeface="2  Nazanin" panose="00000400000000000000" pitchFamily="2" charset="-78"/>
              </a:rPr>
              <a:t>است که شنونده با شنیدن آن احساس کند شخص یا چیز بسیار مهم و عزیزی را از دست داده و یا تغییر مهم و ناگواری در زندگی او اتفاق افتاده است. طوری که نسبت به آینده، دچار بیم و نگرانی شود یا به دلیل از دست رفتن امیدها و آرزوهای خود، احساس خشم و اندوه کند. </a:t>
            </a:r>
            <a:r>
              <a:rPr lang="fa-IR" sz="2800" b="1" dirty="0" smtClean="0">
                <a:latin typeface="+mj-lt"/>
                <a:ea typeface="+mj-ea"/>
                <a:cs typeface="2  Nazanin" panose="00000400000000000000" pitchFamily="2" charset="-78"/>
              </a:rPr>
              <a:t>مثل </a:t>
            </a:r>
            <a:r>
              <a:rPr lang="fa-IR" sz="2800" b="1" dirty="0">
                <a:latin typeface="+mj-lt"/>
                <a:ea typeface="+mj-ea"/>
                <a:cs typeface="2  Nazanin" panose="00000400000000000000" pitchFamily="2" charset="-78"/>
              </a:rPr>
              <a:t>خبر فوت عزیزان </a:t>
            </a:r>
            <a:r>
              <a:rPr lang="fa-IR" sz="2800" b="1" dirty="0" smtClean="0">
                <a:latin typeface="+mj-lt"/>
                <a:ea typeface="+mj-ea"/>
                <a:cs typeface="2  Nazanin" panose="00000400000000000000" pitchFamily="2" charset="-78"/>
              </a:rPr>
              <a:t>، </a:t>
            </a:r>
            <a:r>
              <a:rPr lang="fa-IR" sz="2800" b="1" dirty="0">
                <a:latin typeface="+mj-lt"/>
                <a:ea typeface="+mj-ea"/>
                <a:cs typeface="2  Nazanin" panose="00000400000000000000" pitchFamily="2" charset="-78"/>
              </a:rPr>
              <a:t>ابتلای خود یا </a:t>
            </a:r>
            <a:r>
              <a:rPr lang="fa-IR" sz="2800" b="1" dirty="0" smtClean="0">
                <a:latin typeface="+mj-lt"/>
                <a:ea typeface="+mj-ea"/>
                <a:cs typeface="2  Nazanin" panose="00000400000000000000" pitchFamily="2" charset="-78"/>
              </a:rPr>
              <a:t>نزدیکان به </a:t>
            </a:r>
            <a:r>
              <a:rPr lang="fa-IR" sz="2800" b="1" dirty="0">
                <a:latin typeface="+mj-lt"/>
                <a:ea typeface="+mj-ea"/>
                <a:cs typeface="2  Nazanin" panose="00000400000000000000" pitchFamily="2" charset="-78"/>
              </a:rPr>
              <a:t>بیماری </a:t>
            </a:r>
            <a:r>
              <a:rPr lang="fa-IR" sz="2800" b="1" dirty="0" smtClean="0">
                <a:latin typeface="+mj-lt"/>
                <a:ea typeface="+mj-ea"/>
                <a:cs typeface="2  Nazanin" panose="00000400000000000000" pitchFamily="2" charset="-78"/>
              </a:rPr>
              <a:t>مثل </a:t>
            </a:r>
            <a:r>
              <a:rPr lang="fa-IR" sz="2800" b="1" dirty="0">
                <a:latin typeface="+mj-lt"/>
                <a:ea typeface="+mj-ea"/>
                <a:cs typeface="2  Nazanin" panose="00000400000000000000" pitchFamily="2" charset="-78"/>
              </a:rPr>
              <a:t>سرطان، یا اسیب دیدگی های شدید </a:t>
            </a:r>
            <a:r>
              <a:rPr lang="fa-IR" sz="2800" b="1" dirty="0" smtClean="0">
                <a:latin typeface="+mj-lt"/>
                <a:ea typeface="+mj-ea"/>
                <a:cs typeface="2  Nazanin" panose="00000400000000000000" pitchFamily="2" charset="-78"/>
              </a:rPr>
              <a:t>مثل </a:t>
            </a:r>
            <a:r>
              <a:rPr lang="fa-IR" sz="2800" b="1" dirty="0">
                <a:latin typeface="+mj-lt"/>
                <a:ea typeface="+mj-ea"/>
                <a:cs typeface="2  Nazanin" panose="00000400000000000000" pitchFamily="2" charset="-78"/>
              </a:rPr>
              <a:t>آسیب نخاعی، وجود نقص عضو یا بیماری در فرزند تازه متولد شده، مبتلا بودن به نازایی در </a:t>
            </a:r>
            <a:r>
              <a:rPr lang="fa-IR" sz="2800" b="1" dirty="0" smtClean="0">
                <a:latin typeface="+mj-lt"/>
                <a:ea typeface="+mj-ea"/>
                <a:cs typeface="2  Nazanin" panose="00000400000000000000" pitchFamily="2" charset="-78"/>
              </a:rPr>
              <a:t>یک</a:t>
            </a:r>
          </a:p>
          <a:p>
            <a:pPr algn="just" rtl="1">
              <a:lnSpc>
                <a:spcPct val="150000"/>
              </a:lnSpc>
              <a:spcBef>
                <a:spcPct val="0"/>
              </a:spcBef>
              <a:buFont typeface="Wingdings" panose="05000000000000000000" pitchFamily="2" charset="2"/>
              <a:buChar char="v"/>
            </a:pPr>
            <a:endParaRPr lang="fa-IR" sz="2800" b="1" dirty="0">
              <a:latin typeface="+mj-lt"/>
              <a:ea typeface="+mj-ea"/>
              <a:cs typeface="2  Nazanin" panose="00000400000000000000" pitchFamily="2" charset="-78"/>
            </a:endParaRPr>
          </a:p>
        </p:txBody>
      </p:sp>
    </p:spTree>
    <p:extLst>
      <p:ext uri="{BB962C8B-B14F-4D97-AF65-F5344CB8AC3E}">
        <p14:creationId xmlns:p14="http://schemas.microsoft.com/office/powerpoint/2010/main" val="16286275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dirty="0" smtClean="0">
                <a:solidFill>
                  <a:srgbClr val="FF0000"/>
                </a:solidFill>
                <a:cs typeface="2  Nazanin" panose="00000400000000000000" pitchFamily="2" charset="-78"/>
              </a:rPr>
              <a:t>مقدمه:خبر بد</a:t>
            </a:r>
            <a:endParaRPr lang="fa-IR" sz="5400" dirty="0">
              <a:solidFill>
                <a:srgbClr val="FF0000"/>
              </a:solidFill>
              <a:cs typeface="2  Nazanin" panose="00000400000000000000" pitchFamily="2" charset="-78"/>
            </a:endParaRPr>
          </a:p>
        </p:txBody>
      </p:sp>
      <p:sp>
        <p:nvSpPr>
          <p:cNvPr id="3" name="Content Placeholder 2"/>
          <p:cNvSpPr>
            <a:spLocks noGrp="1"/>
          </p:cNvSpPr>
          <p:nvPr>
            <p:ph sz="quarter" idx="1"/>
          </p:nvPr>
        </p:nvSpPr>
        <p:spPr>
          <a:xfrm>
            <a:off x="301752" y="1371600"/>
            <a:ext cx="8503920" cy="5105400"/>
          </a:xfrm>
        </p:spPr>
        <p:txBody>
          <a:bodyPr>
            <a:noAutofit/>
          </a:bodyPr>
          <a:lstStyle/>
          <a:p>
            <a:pPr marL="0" indent="0" algn="just" rtl="1">
              <a:lnSpc>
                <a:spcPct val="150000"/>
              </a:lnSpc>
              <a:spcBef>
                <a:spcPct val="0"/>
              </a:spcBef>
              <a:buNone/>
            </a:pPr>
            <a:r>
              <a:rPr lang="fa-IR" sz="2800" b="1" dirty="0">
                <a:latin typeface="+mj-lt"/>
                <a:ea typeface="+mj-ea"/>
                <a:cs typeface="2  Nazanin" panose="00000400000000000000" pitchFamily="2" charset="-78"/>
              </a:rPr>
              <a:t>زوج جوان، اخراج از کار، ورشکستگی، </a:t>
            </a:r>
            <a:r>
              <a:rPr lang="fa-IR" sz="2800" b="1" dirty="0" smtClean="0">
                <a:latin typeface="+mj-lt"/>
                <a:ea typeface="+mj-ea"/>
                <a:cs typeface="2  Nazanin" panose="00000400000000000000" pitchFamily="2" charset="-78"/>
              </a:rPr>
              <a:t>وقوع </a:t>
            </a:r>
            <a:r>
              <a:rPr lang="fa-IR" sz="2800" b="1" dirty="0">
                <a:latin typeface="+mj-lt"/>
                <a:ea typeface="+mj-ea"/>
                <a:cs typeface="2  Nazanin" panose="00000400000000000000" pitchFamily="2" charset="-78"/>
              </a:rPr>
              <a:t>سانحه برای عزیزان، قبول نشدن در کنکور یا سایر امتحانات مهم و اخباری از این دست، همه مثال های روشنی از خبرهای بد هستند. </a:t>
            </a:r>
          </a:p>
          <a:p>
            <a:pPr algn="just" rtl="1">
              <a:lnSpc>
                <a:spcPct val="150000"/>
              </a:lnSpc>
              <a:spcBef>
                <a:spcPct val="0"/>
              </a:spcBef>
              <a:buFont typeface="Wingdings" panose="05000000000000000000" pitchFamily="2" charset="2"/>
              <a:buChar char="v"/>
            </a:pPr>
            <a:endParaRPr lang="fa-IR" sz="2800" b="1" dirty="0" smtClean="0">
              <a:latin typeface="+mj-lt"/>
              <a:ea typeface="+mj-ea"/>
              <a:cs typeface="2  Nazanin" panose="00000400000000000000" pitchFamily="2" charset="-78"/>
            </a:endParaRPr>
          </a:p>
          <a:p>
            <a:pPr algn="just" rtl="1">
              <a:lnSpc>
                <a:spcPct val="150000"/>
              </a:lnSpc>
              <a:spcBef>
                <a:spcPct val="0"/>
              </a:spcBef>
              <a:buFont typeface="Wingdings" panose="05000000000000000000" pitchFamily="2" charset="2"/>
              <a:buChar char="v"/>
            </a:pPr>
            <a:endParaRPr lang="fa-IR" sz="2800" b="1" dirty="0">
              <a:latin typeface="+mj-lt"/>
              <a:ea typeface="+mj-ea"/>
              <a:cs typeface="2  Nazanin" panose="00000400000000000000" pitchFamily="2" charset="-78"/>
            </a:endParaRPr>
          </a:p>
        </p:txBody>
      </p:sp>
    </p:spTree>
    <p:extLst>
      <p:ext uri="{BB962C8B-B14F-4D97-AF65-F5344CB8AC3E}">
        <p14:creationId xmlns:p14="http://schemas.microsoft.com/office/powerpoint/2010/main" val="29134961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dirty="0" smtClean="0">
                <a:solidFill>
                  <a:srgbClr val="FF0000"/>
                </a:solidFill>
                <a:cs typeface="2  Nazanin" panose="00000400000000000000" pitchFamily="2" charset="-78"/>
              </a:rPr>
              <a:t>دلایل مشکل بودن رساندن خبر بد</a:t>
            </a:r>
            <a:endParaRPr lang="fa-IR" sz="5400" dirty="0">
              <a:solidFill>
                <a:srgbClr val="FF0000"/>
              </a:solidFill>
              <a:cs typeface="2  Nazanin" panose="00000400000000000000" pitchFamily="2" charset="-78"/>
            </a:endParaRPr>
          </a:p>
        </p:txBody>
      </p:sp>
      <p:sp>
        <p:nvSpPr>
          <p:cNvPr id="3" name="Content Placeholder 2"/>
          <p:cNvSpPr>
            <a:spLocks noGrp="1"/>
          </p:cNvSpPr>
          <p:nvPr>
            <p:ph sz="quarter" idx="1"/>
          </p:nvPr>
        </p:nvSpPr>
        <p:spPr>
          <a:xfrm>
            <a:off x="301752" y="1527048"/>
            <a:ext cx="8503920" cy="4645152"/>
          </a:xfrm>
        </p:spPr>
        <p:txBody>
          <a:bodyPr>
            <a:noAutofit/>
          </a:bodyPr>
          <a:lstStyle/>
          <a:p>
            <a:pPr marL="0" indent="0" algn="just" rtl="1">
              <a:lnSpc>
                <a:spcPct val="150000"/>
              </a:lnSpc>
              <a:spcBef>
                <a:spcPct val="0"/>
              </a:spcBef>
              <a:buNone/>
            </a:pPr>
            <a:r>
              <a:rPr lang="fa-IR" sz="2800" b="1" dirty="0">
                <a:latin typeface="+mj-lt"/>
                <a:ea typeface="+mj-ea"/>
                <a:cs typeface="2  Nazanin" panose="00000400000000000000" pitchFamily="2" charset="-78"/>
              </a:rPr>
              <a:t>1) بسیاری از ما نمی دانیم خبر بد را چگونه باید اطلاع بدهیم. مطالعات نشان داده اند وقتی ما با روش صحیح اطلاع دادن خبرهای بد آشنایی پیدا کنیم، برای دادن این گونه خبرها رنج و اضطراب کمتری حس می کنیم و شنونده هم با مشکلات و ناراحتی های کم تری مواجه می شود.</a:t>
            </a:r>
          </a:p>
          <a:p>
            <a:pPr marL="0" indent="0" algn="just" rtl="1">
              <a:lnSpc>
                <a:spcPct val="150000"/>
              </a:lnSpc>
              <a:spcBef>
                <a:spcPct val="0"/>
              </a:spcBef>
              <a:buNone/>
            </a:pPr>
            <a:r>
              <a:rPr lang="fa-IR" sz="2800" b="1" dirty="0">
                <a:latin typeface="+mj-lt"/>
                <a:ea typeface="+mj-ea"/>
                <a:cs typeface="2  Nazanin" panose="00000400000000000000" pitchFamily="2" charset="-78"/>
              </a:rPr>
              <a:t>2) گاهی از این نگرانیم که شنونده با شنیدن </a:t>
            </a:r>
            <a:r>
              <a:rPr lang="fa-IR" sz="2800" b="1" dirty="0" smtClean="0">
                <a:latin typeface="+mj-lt"/>
                <a:ea typeface="+mj-ea"/>
                <a:cs typeface="2  Nazanin" panose="00000400000000000000" pitchFamily="2" charset="-78"/>
              </a:rPr>
              <a:t>خبر ما </a:t>
            </a:r>
            <a:r>
              <a:rPr lang="fa-IR" sz="2800" b="1" dirty="0">
                <a:latin typeface="+mj-lt"/>
                <a:ea typeface="+mj-ea"/>
                <a:cs typeface="2  Nazanin" panose="00000400000000000000" pitchFamily="2" charset="-78"/>
              </a:rPr>
              <a:t>احساس رنجش و خشم پیدا کند. در واقع گاهی هم ممکن است چنین اتفاقی بیفتد. در زمان های قدیم، وقتی قاصدی خبر شکست در یک نبرد را </a:t>
            </a:r>
            <a:r>
              <a:rPr lang="fa-IR" sz="2800" b="1" dirty="0" smtClean="0">
                <a:latin typeface="+mj-lt"/>
                <a:ea typeface="+mj-ea"/>
                <a:cs typeface="2  Nazanin" panose="00000400000000000000" pitchFamily="2" charset="-78"/>
              </a:rPr>
              <a:t>برای</a:t>
            </a:r>
            <a:endParaRPr lang="fa-IR" sz="2800" b="1" dirty="0">
              <a:latin typeface="+mj-lt"/>
              <a:ea typeface="+mj-ea"/>
              <a:cs typeface="2  Nazanin" panose="00000400000000000000" pitchFamily="2" charset="-78"/>
            </a:endParaRPr>
          </a:p>
          <a:p>
            <a:pPr marL="0" indent="0" algn="just" rtl="1">
              <a:lnSpc>
                <a:spcPct val="150000"/>
              </a:lnSpc>
              <a:spcBef>
                <a:spcPct val="0"/>
              </a:spcBef>
              <a:buNone/>
            </a:pPr>
            <a:endParaRPr lang="fa-IR" sz="2800" b="1" dirty="0">
              <a:latin typeface="+mj-lt"/>
              <a:ea typeface="+mj-ea"/>
              <a:cs typeface="2  Nazanin" panose="00000400000000000000" pitchFamily="2" charset="-78"/>
            </a:endParaRPr>
          </a:p>
          <a:p>
            <a:pPr marL="0" indent="0" algn="just" rtl="1">
              <a:lnSpc>
                <a:spcPct val="150000"/>
              </a:lnSpc>
              <a:spcBef>
                <a:spcPct val="0"/>
              </a:spcBef>
              <a:buNone/>
            </a:pPr>
            <a:endParaRPr lang="en-US" sz="2800" b="1" dirty="0">
              <a:latin typeface="+mj-lt"/>
              <a:ea typeface="+mj-ea"/>
              <a:cs typeface="2  Nazanin" panose="00000400000000000000" pitchFamily="2" charset="-78"/>
            </a:endParaRPr>
          </a:p>
          <a:p>
            <a:pPr marL="0" indent="0" algn="just" rtl="1">
              <a:lnSpc>
                <a:spcPct val="150000"/>
              </a:lnSpc>
              <a:spcBef>
                <a:spcPct val="0"/>
              </a:spcBef>
              <a:buNone/>
            </a:pPr>
            <a:endParaRPr lang="en-US" sz="2800" b="1" dirty="0">
              <a:latin typeface="+mj-lt"/>
              <a:ea typeface="+mj-ea"/>
              <a:cs typeface="2  Nazanin" panose="00000400000000000000" pitchFamily="2" charset="-78"/>
            </a:endParaRPr>
          </a:p>
          <a:p>
            <a:pPr marL="0" indent="0" algn="just" rtl="1">
              <a:lnSpc>
                <a:spcPct val="150000"/>
              </a:lnSpc>
              <a:spcBef>
                <a:spcPct val="0"/>
              </a:spcBef>
              <a:buNone/>
            </a:pPr>
            <a:r>
              <a:rPr lang="en-US" sz="2800" b="1" dirty="0">
                <a:latin typeface="+mj-lt"/>
                <a:ea typeface="+mj-ea"/>
                <a:cs typeface="2  Nazanin" panose="00000400000000000000" pitchFamily="2" charset="-78"/>
              </a:rPr>
              <a:t>  </a:t>
            </a:r>
          </a:p>
        </p:txBody>
      </p:sp>
    </p:spTree>
    <p:extLst>
      <p:ext uri="{BB962C8B-B14F-4D97-AF65-F5344CB8AC3E}">
        <p14:creationId xmlns:p14="http://schemas.microsoft.com/office/powerpoint/2010/main" val="1732922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dirty="0">
                <a:solidFill>
                  <a:srgbClr val="FF0000"/>
                </a:solidFill>
                <a:cs typeface="2  Nazanin" panose="00000400000000000000" pitchFamily="2" charset="-78"/>
              </a:rPr>
              <a:t>دلایل مشکل بودن رساندن خبر بد</a:t>
            </a:r>
          </a:p>
        </p:txBody>
      </p:sp>
      <p:sp>
        <p:nvSpPr>
          <p:cNvPr id="3" name="Content Placeholder 2"/>
          <p:cNvSpPr>
            <a:spLocks noGrp="1"/>
          </p:cNvSpPr>
          <p:nvPr>
            <p:ph sz="quarter" idx="1"/>
          </p:nvPr>
        </p:nvSpPr>
        <p:spPr>
          <a:xfrm>
            <a:off x="301752" y="1527048"/>
            <a:ext cx="8503920" cy="5026152"/>
          </a:xfrm>
        </p:spPr>
        <p:txBody>
          <a:bodyPr>
            <a:noAutofit/>
          </a:bodyPr>
          <a:lstStyle/>
          <a:p>
            <a:pPr marL="0" indent="0" algn="just" rtl="1">
              <a:lnSpc>
                <a:spcPct val="150000"/>
              </a:lnSpc>
              <a:spcBef>
                <a:spcPct val="0"/>
              </a:spcBef>
              <a:buNone/>
            </a:pPr>
            <a:r>
              <a:rPr lang="fa-IR" sz="2400" b="1" dirty="0">
                <a:latin typeface="+mj-lt"/>
                <a:ea typeface="+mj-ea"/>
                <a:cs typeface="2  Nazanin" panose="00000400000000000000" pitchFamily="2" charset="-78"/>
              </a:rPr>
              <a:t>پادشاهان می آورد، گاهی به دستور پادشاه، آن قاصد را به قتل می رساندند</a:t>
            </a:r>
            <a:r>
              <a:rPr lang="fa-IR" sz="2400" b="1" dirty="0" smtClean="0">
                <a:latin typeface="+mj-lt"/>
                <a:ea typeface="+mj-ea"/>
                <a:cs typeface="2  Nazanin" panose="00000400000000000000" pitchFamily="2" charset="-78"/>
              </a:rPr>
              <a:t>.</a:t>
            </a:r>
          </a:p>
          <a:p>
            <a:pPr marL="0" indent="0" algn="just" rtl="1">
              <a:lnSpc>
                <a:spcPct val="150000"/>
              </a:lnSpc>
              <a:spcBef>
                <a:spcPct val="0"/>
              </a:spcBef>
              <a:buNone/>
            </a:pPr>
            <a:r>
              <a:rPr lang="fa-IR" sz="2400" b="1" dirty="0" smtClean="0">
                <a:latin typeface="+mj-lt"/>
                <a:ea typeface="+mj-ea"/>
                <a:cs typeface="2  Nazanin" panose="00000400000000000000" pitchFamily="2" charset="-78"/>
              </a:rPr>
              <a:t>پدیده </a:t>
            </a:r>
            <a:r>
              <a:rPr lang="fa-IR" sz="2400" b="1" dirty="0">
                <a:latin typeface="+mj-lt"/>
                <a:ea typeface="+mj-ea"/>
                <a:cs typeface="2  Nazanin" panose="00000400000000000000" pitchFamily="2" charset="-78"/>
              </a:rPr>
              <a:t>ی « خشم گرفتن نسبت به خبررسان» واکنشی روان شناختی است که در برخی افراد، هنگام شنیدن خبر بد اتفاق می افتد. چنین واکنش های معمولاً زودگذر است و اگر خبر بد را به شیوه ی خوب و مناسبی اطلاع دهیم، معمولاً شنونده ی خبر در آینده ی نزدیک، نسبت به ما احساس محبت و قدرشناسی می کند و موقعیت دشوار ما را در رساندن این خبر، درک خواهد </a:t>
            </a:r>
            <a:r>
              <a:rPr lang="fa-IR" sz="2400" b="1" dirty="0" smtClean="0">
                <a:latin typeface="+mj-lt"/>
                <a:ea typeface="+mj-ea"/>
                <a:cs typeface="2  Nazanin" panose="00000400000000000000" pitchFamily="2" charset="-78"/>
              </a:rPr>
              <a:t>کرد.</a:t>
            </a:r>
          </a:p>
          <a:p>
            <a:pPr marL="0" indent="0" algn="just" rtl="1">
              <a:lnSpc>
                <a:spcPct val="150000"/>
              </a:lnSpc>
              <a:spcBef>
                <a:spcPct val="0"/>
              </a:spcBef>
              <a:buNone/>
            </a:pPr>
            <a:r>
              <a:rPr lang="fa-IR" sz="2400" b="1" dirty="0" smtClean="0">
                <a:latin typeface="+mj-lt"/>
                <a:ea typeface="+mj-ea"/>
                <a:cs typeface="2  Nazanin" panose="00000400000000000000" pitchFamily="2" charset="-78"/>
              </a:rPr>
              <a:t>3-گاهی </a:t>
            </a:r>
            <a:r>
              <a:rPr lang="fa-IR" sz="2400" b="1" dirty="0">
                <a:latin typeface="+mj-lt"/>
                <a:ea typeface="+mj-ea"/>
                <a:cs typeface="2  Nazanin" panose="00000400000000000000" pitchFamily="2" charset="-78"/>
              </a:rPr>
              <a:t>فکر می کنیم شاید شنیدن خبر بد به صلاح فرد مورد نظر نباشد و مصلحت در آن باشد که خبر یا بخش هایی از خبر را از او مخفی کنیم. </a:t>
            </a:r>
          </a:p>
        </p:txBody>
      </p:sp>
    </p:spTree>
    <p:extLst>
      <p:ext uri="{BB962C8B-B14F-4D97-AF65-F5344CB8AC3E}">
        <p14:creationId xmlns:p14="http://schemas.microsoft.com/office/powerpoint/2010/main" val="3484499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dirty="0">
                <a:solidFill>
                  <a:srgbClr val="FF0000"/>
                </a:solidFill>
                <a:cs typeface="2  Nazanin" panose="00000400000000000000" pitchFamily="2" charset="-78"/>
              </a:rPr>
              <a:t>دلایل مشکل بودن رساندن خبر بد</a:t>
            </a:r>
          </a:p>
        </p:txBody>
      </p:sp>
      <p:sp>
        <p:nvSpPr>
          <p:cNvPr id="7" name="Content Placeholder 6"/>
          <p:cNvSpPr>
            <a:spLocks noGrp="1"/>
          </p:cNvSpPr>
          <p:nvPr>
            <p:ph sz="quarter" idx="1"/>
          </p:nvPr>
        </p:nvSpPr>
        <p:spPr/>
        <p:txBody>
          <a:bodyPr>
            <a:normAutofit lnSpcReduction="10000"/>
          </a:bodyPr>
          <a:lstStyle/>
          <a:p>
            <a:pPr marL="0" indent="0" algn="just" rtl="1">
              <a:buNone/>
            </a:pPr>
            <a:r>
              <a:rPr lang="fa-IR" sz="2400" b="1" dirty="0" smtClean="0">
                <a:latin typeface="+mj-lt"/>
                <a:ea typeface="+mj-ea"/>
                <a:cs typeface="2  Nazanin" panose="00000400000000000000" pitchFamily="2" charset="-78"/>
              </a:rPr>
              <a:t>فقط </a:t>
            </a:r>
            <a:r>
              <a:rPr lang="fa-IR" sz="2400" b="1" dirty="0">
                <a:latin typeface="+mj-lt"/>
                <a:ea typeface="+mj-ea"/>
                <a:cs typeface="2  Nazanin" panose="00000400000000000000" pitchFamily="2" charset="-78"/>
              </a:rPr>
              <a:t>باید دانست بسیاری از پنهان کاری هایی که از روی دل سوزی و نگرانی صورت می گیرد، برای فردی که خبر به او مربوط است، مشکلات بیش تری ایجاد خواهد کرد.</a:t>
            </a:r>
          </a:p>
          <a:p>
            <a:pPr marL="0" indent="0" algn="just" rtl="1">
              <a:buNone/>
            </a:pPr>
            <a:r>
              <a:rPr lang="fa-IR" sz="2400" b="1" dirty="0" smtClean="0">
                <a:latin typeface="+mj-lt"/>
                <a:ea typeface="+mj-ea"/>
                <a:cs typeface="2  Nazanin" panose="00000400000000000000" pitchFamily="2" charset="-78"/>
              </a:rPr>
              <a:t>4- </a:t>
            </a:r>
            <a:r>
              <a:rPr lang="fa-IR" sz="2400" b="1" dirty="0">
                <a:latin typeface="+mj-lt"/>
                <a:ea typeface="+mj-ea"/>
                <a:cs typeface="2  Nazanin" panose="00000400000000000000" pitchFamily="2" charset="-78"/>
              </a:rPr>
              <a:t>گذشته از همه ی این دلایل، هیچ یک از ما دوست نداریم شاهد مستقیم ناراحتی و رنج و اندوه دوستان و آشنایان خود باشیم، اما اگر بتوانیم خبر بد را به شیوه ی درست انتقال دهیم، شنونده خبر می تواند برای کاستن از رنج و اندوه خود، از پشتیبانی عاطفی و روحی ما نیز برخوردار شود</a:t>
            </a:r>
            <a:r>
              <a:rPr lang="fa-IR" sz="2400" b="1" dirty="0" smtClean="0">
                <a:latin typeface="+mj-lt"/>
                <a:ea typeface="+mj-ea"/>
                <a:cs typeface="2  Nazanin" panose="00000400000000000000" pitchFamily="2" charset="-78"/>
              </a:rPr>
              <a:t>.</a:t>
            </a:r>
          </a:p>
          <a:p>
            <a:pPr marL="0" indent="0" algn="just" rtl="1">
              <a:buNone/>
            </a:pPr>
            <a:endParaRPr lang="fa-IR" sz="2400" b="1" dirty="0" smtClean="0">
              <a:latin typeface="+mj-lt"/>
              <a:ea typeface="+mj-ea"/>
              <a:cs typeface="2  Nazanin" panose="00000400000000000000" pitchFamily="2" charset="-78"/>
            </a:endParaRPr>
          </a:p>
          <a:p>
            <a:pPr marL="0" indent="0" algn="just" rtl="1">
              <a:buNone/>
            </a:pPr>
            <a:r>
              <a:rPr lang="fa-IR" sz="2400" b="1" dirty="0">
                <a:latin typeface="+mj-lt"/>
                <a:ea typeface="+mj-ea"/>
                <a:cs typeface="2  Nazanin" panose="00000400000000000000" pitchFamily="2" charset="-78"/>
              </a:rPr>
              <a:t>وقتی موضوع خبر ، فوت یکی از عزیزان باشد ، بیشتر افراد قبول دارند که چاره ای جز رساندن خبر نیست . دیر یا زود باید این خبر را به فرد مصیبت دیده برسانیم ؛ در غیر این صورت خودش حقیقت را جست و جو خواهد کرد یا شاید از طریق منابع دیگر و به شکلی آزاردهنده تر خبر را دریافت کند </a:t>
            </a:r>
            <a:r>
              <a:rPr lang="fa-IR" sz="2400" b="1" dirty="0" smtClean="0">
                <a:latin typeface="+mj-lt"/>
                <a:ea typeface="+mj-ea"/>
                <a:cs typeface="2  Nazanin" panose="00000400000000000000" pitchFamily="2" charset="-78"/>
              </a:rPr>
              <a:t>.</a:t>
            </a:r>
            <a:endParaRPr lang="fa-IR" sz="2400" b="1" dirty="0">
              <a:latin typeface="+mj-lt"/>
              <a:ea typeface="+mj-ea"/>
              <a:cs typeface="2  Nazanin" panose="00000400000000000000" pitchFamily="2" charset="-78"/>
            </a:endParaRPr>
          </a:p>
          <a:p>
            <a:pPr algn="r" rtl="1"/>
            <a:endParaRPr lang="fa-IR" dirty="0"/>
          </a:p>
          <a:p>
            <a:pPr algn="r" rtl="1"/>
            <a:endParaRPr lang="fa-IR" dirty="0"/>
          </a:p>
        </p:txBody>
      </p:sp>
    </p:spTree>
    <p:extLst>
      <p:ext uri="{BB962C8B-B14F-4D97-AF65-F5344CB8AC3E}">
        <p14:creationId xmlns:p14="http://schemas.microsoft.com/office/powerpoint/2010/main" val="225010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dirty="0">
                <a:solidFill>
                  <a:srgbClr val="FF0000"/>
                </a:solidFill>
                <a:cs typeface="2  Nazanin" panose="00000400000000000000" pitchFamily="2" charset="-78"/>
              </a:rPr>
              <a:t>دلایل مشکل بودن رساندن خبر بد</a:t>
            </a:r>
          </a:p>
        </p:txBody>
      </p:sp>
      <p:sp>
        <p:nvSpPr>
          <p:cNvPr id="3" name="Content Placeholder 2"/>
          <p:cNvSpPr>
            <a:spLocks noGrp="1"/>
          </p:cNvSpPr>
          <p:nvPr>
            <p:ph sz="quarter" idx="1"/>
          </p:nvPr>
        </p:nvSpPr>
        <p:spPr>
          <a:xfrm>
            <a:off x="301752" y="1527048"/>
            <a:ext cx="8503920" cy="5026152"/>
          </a:xfrm>
        </p:spPr>
        <p:txBody>
          <a:bodyPr>
            <a:noAutofit/>
          </a:bodyPr>
          <a:lstStyle/>
          <a:p>
            <a:pPr marL="0" indent="0" algn="just" rtl="1">
              <a:lnSpc>
                <a:spcPct val="150000"/>
              </a:lnSpc>
              <a:spcBef>
                <a:spcPct val="0"/>
              </a:spcBef>
              <a:buNone/>
            </a:pPr>
            <a:r>
              <a:rPr lang="fa-IR" sz="2400" b="1" dirty="0" smtClean="0">
                <a:latin typeface="+mj-lt"/>
                <a:ea typeface="+mj-ea"/>
                <a:cs typeface="2  Nazanin" panose="00000400000000000000" pitchFamily="2" charset="-78"/>
              </a:rPr>
              <a:t>ولی </a:t>
            </a:r>
            <a:r>
              <a:rPr lang="fa-IR" sz="2400" b="1" dirty="0">
                <a:latin typeface="+mj-lt"/>
                <a:ea typeface="+mj-ea"/>
                <a:cs typeface="2  Nazanin" panose="00000400000000000000" pitchFamily="2" charset="-78"/>
              </a:rPr>
              <a:t>در مورد بسیاری دیگر از خبرهای بد ، ما درباره ی گفتن یا نگفتن خبر دچار تردید می شویم . مثلا در جامعه ی ما وقتی کسی به بیماری وخیمی مثل سرطان مبتلا می شود ، بسیاری اوقات اطرافیان شخص این واقعیت را از او مخفی می کنند و از روی دل سوزی سعی می کنند خبرهای بهتر و امید وار کننده تر از واقعیت را به گوش او برسانند . معمولا در این اوضاع و احوال ، خانواده از پزشک و سایر کارکنان بیمارستان هم انتظار دارند که خبر بیماری را از بیمار آنان مخفی نگاه دارند تصمیم گیری در چنین اوضاعی هرگز آسان نیست .</a:t>
            </a:r>
          </a:p>
          <a:p>
            <a:pPr marL="0" indent="0" algn="just" rtl="1">
              <a:lnSpc>
                <a:spcPct val="150000"/>
              </a:lnSpc>
              <a:spcBef>
                <a:spcPct val="0"/>
              </a:spcBef>
              <a:buNone/>
            </a:pPr>
            <a:endParaRPr lang="fa-IR" sz="2400" b="1" dirty="0">
              <a:latin typeface="+mj-lt"/>
              <a:ea typeface="+mj-ea"/>
              <a:cs typeface="2  Nazanin" panose="00000400000000000000" pitchFamily="2" charset="-78"/>
            </a:endParaRPr>
          </a:p>
          <a:p>
            <a:pPr marL="0" indent="0" algn="just">
              <a:lnSpc>
                <a:spcPct val="150000"/>
              </a:lnSpc>
              <a:spcBef>
                <a:spcPct val="0"/>
              </a:spcBef>
              <a:buNone/>
            </a:pPr>
            <a:endParaRPr lang="fa-IR" sz="2400" b="1" dirty="0">
              <a:latin typeface="+mj-lt"/>
              <a:ea typeface="+mj-ea"/>
              <a:cs typeface="2  Nazanin" panose="00000400000000000000" pitchFamily="2" charset="-78"/>
            </a:endParaRPr>
          </a:p>
        </p:txBody>
      </p:sp>
    </p:spTree>
    <p:extLst>
      <p:ext uri="{BB962C8B-B14F-4D97-AF65-F5344CB8AC3E}">
        <p14:creationId xmlns:p14="http://schemas.microsoft.com/office/powerpoint/2010/main" val="4074889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8839200" cy="987552"/>
          </a:xfrm>
        </p:spPr>
        <p:txBody>
          <a:bodyPr>
            <a:noAutofit/>
          </a:bodyPr>
          <a:lstStyle/>
          <a:p>
            <a:r>
              <a:rPr lang="fa-IR" sz="3200" b="1" dirty="0">
                <a:solidFill>
                  <a:srgbClr val="FF0000"/>
                </a:solidFill>
                <a:cs typeface="2  Nazanin" panose="00000400000000000000" pitchFamily="2" charset="-78"/>
              </a:rPr>
              <a:t>دلایل مشکل بودن رساندن خبر بد</a:t>
            </a:r>
          </a:p>
        </p:txBody>
      </p:sp>
      <p:sp>
        <p:nvSpPr>
          <p:cNvPr id="3" name="Content Placeholder 2"/>
          <p:cNvSpPr>
            <a:spLocks noGrp="1"/>
          </p:cNvSpPr>
          <p:nvPr>
            <p:ph sz="quarter" idx="1"/>
          </p:nvPr>
        </p:nvSpPr>
        <p:spPr/>
        <p:txBody>
          <a:bodyPr>
            <a:normAutofit lnSpcReduction="10000"/>
          </a:bodyPr>
          <a:lstStyle/>
          <a:p>
            <a:pPr marL="0" indent="0" algn="just" rtl="1">
              <a:buNone/>
            </a:pPr>
            <a:r>
              <a:rPr lang="fa-IR" sz="2800" b="1" dirty="0" smtClean="0">
                <a:latin typeface="+mj-lt"/>
                <a:ea typeface="+mj-ea"/>
                <a:cs typeface="2  Nazanin" panose="00000400000000000000" pitchFamily="2" charset="-78"/>
              </a:rPr>
              <a:t>در </a:t>
            </a:r>
            <a:r>
              <a:rPr lang="fa-IR" sz="2800" b="1" dirty="0">
                <a:latin typeface="+mj-lt"/>
                <a:ea typeface="+mj-ea"/>
                <a:cs typeface="2  Nazanin" panose="00000400000000000000" pitchFamily="2" charset="-78"/>
              </a:rPr>
              <a:t>بسیاری از کشورهای دنیا ، </a:t>
            </a:r>
            <a:r>
              <a:rPr lang="fa-IR" sz="2800" b="1" dirty="0">
                <a:solidFill>
                  <a:srgbClr val="FF0000"/>
                </a:solidFill>
                <a:latin typeface="+mj-lt"/>
                <a:ea typeface="+mj-ea"/>
                <a:cs typeface="2  Nazanin" panose="00000400000000000000" pitchFamily="2" charset="-78"/>
              </a:rPr>
              <a:t>پزشکان</a:t>
            </a:r>
            <a:r>
              <a:rPr lang="fa-IR" sz="2800" b="1" dirty="0">
                <a:latin typeface="+mj-lt"/>
                <a:ea typeface="+mj-ea"/>
                <a:cs typeface="2  Nazanin" panose="00000400000000000000" pitchFamily="2" charset="-78"/>
              </a:rPr>
              <a:t> از نظر قانونی موظفند خبرهای طبی را با رعایت اصول صحیح خبر رسانی به اطلاع بیماران برسانند . در کشور ما ، پزشکان از نظر قانونی چنین اجباری ندارند . در چنین موقعیتی معمولا هم پزشک و هم خانواده در وضعیت تصمیم گیری دشواری قرار می گیرند . </a:t>
            </a:r>
            <a:endParaRPr lang="fa-IR" sz="2800" b="1" dirty="0" smtClean="0">
              <a:latin typeface="+mj-lt"/>
              <a:ea typeface="+mj-ea"/>
              <a:cs typeface="2  Nazanin" panose="00000400000000000000" pitchFamily="2" charset="-78"/>
            </a:endParaRPr>
          </a:p>
          <a:p>
            <a:pPr marL="0" indent="0" algn="just" rtl="1">
              <a:buNone/>
            </a:pPr>
            <a:r>
              <a:rPr lang="fa-IR" sz="2800" b="1" dirty="0" smtClean="0">
                <a:latin typeface="+mj-lt"/>
                <a:ea typeface="+mj-ea"/>
                <a:cs typeface="2  Nazanin" panose="00000400000000000000" pitchFamily="2" charset="-78"/>
              </a:rPr>
              <a:t>پزشک </a:t>
            </a:r>
            <a:r>
              <a:rPr lang="fa-IR" sz="2800" b="1" dirty="0">
                <a:latin typeface="+mj-lt"/>
                <a:ea typeface="+mj-ea"/>
                <a:cs typeface="2  Nazanin" panose="00000400000000000000" pitchFamily="2" charset="-78"/>
              </a:rPr>
              <a:t>برای توجیه درمان هایی مانند شیمی درمانی و پرتودرمانی با پرسش های مکرر بیمار مواجه می شود و افراد خانواده نگرانند که بیمارشان از نوع بیماری مطلع شود، امید خود را به بهبودی از دست بدهد و حالش بدتر شود . اما بی خبر ماندن بیمار از وضعیت بیماری خویش نیز همیشه به نفع او نیست . در این موارد باید نکات مربوط به شیوه های صحیح اطلاع رسانی خبرهای بد در نظر گرفته شود.</a:t>
            </a:r>
          </a:p>
          <a:p>
            <a:endParaRPr lang="fa-IR" dirty="0"/>
          </a:p>
          <a:p>
            <a:endParaRPr lang="fa-IR" dirty="0"/>
          </a:p>
        </p:txBody>
      </p:sp>
    </p:spTree>
    <p:extLst>
      <p:ext uri="{BB962C8B-B14F-4D97-AF65-F5344CB8AC3E}">
        <p14:creationId xmlns:p14="http://schemas.microsoft.com/office/powerpoint/2010/main" val="3168239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b="1" dirty="0">
                <a:solidFill>
                  <a:srgbClr val="FF0000"/>
                </a:solidFill>
                <a:cs typeface="2  Nazanin" panose="00000400000000000000" pitchFamily="2" charset="-78"/>
              </a:rPr>
              <a:t>دلایل مشکل بودن رساندن خبر بد</a:t>
            </a:r>
          </a:p>
        </p:txBody>
      </p:sp>
      <p:sp>
        <p:nvSpPr>
          <p:cNvPr id="3" name="Content Placeholder 2"/>
          <p:cNvSpPr>
            <a:spLocks noGrp="1"/>
          </p:cNvSpPr>
          <p:nvPr>
            <p:ph sz="quarter" idx="1"/>
          </p:nvPr>
        </p:nvSpPr>
        <p:spPr/>
        <p:txBody>
          <a:bodyPr>
            <a:normAutofit/>
          </a:bodyPr>
          <a:lstStyle/>
          <a:p>
            <a:pPr marL="0" indent="0" algn="just" rtl="1">
              <a:buNone/>
            </a:pPr>
            <a:r>
              <a:rPr lang="fa-IR" sz="2800" b="1" dirty="0" smtClean="0">
                <a:latin typeface="+mj-lt"/>
                <a:ea typeface="+mj-ea"/>
                <a:cs typeface="2  Nazanin" panose="00000400000000000000" pitchFamily="2" charset="-78"/>
              </a:rPr>
              <a:t>مفهوم </a:t>
            </a:r>
            <a:r>
              <a:rPr lang="fa-IR" sz="2800" b="1" dirty="0">
                <a:latin typeface="+mj-lt"/>
                <a:ea typeface="+mj-ea"/>
                <a:cs typeface="2  Nazanin" panose="00000400000000000000" pitchFamily="2" charset="-78"/>
              </a:rPr>
              <a:t>رضایت آگاهانه در اخلاق پزشکی به این معنا است که بیمار آزادانه و بدون فشار اطرافیانش و با آگاهی کامل درمان را بپذیرد و پزشک وظیفه دارد راه های درمان درست را پیش روی بیمار بگذارد و فرد با توجه به عقاید و نگاهی که به کلیت زندگی دارد نوع درمان خود را انتخاب کند</a:t>
            </a:r>
            <a:r>
              <a:rPr lang="fa-IR" sz="2800" b="1" dirty="0" smtClean="0">
                <a:latin typeface="+mj-lt"/>
                <a:ea typeface="+mj-ea"/>
                <a:cs typeface="2  Nazanin" panose="00000400000000000000" pitchFamily="2" charset="-78"/>
              </a:rPr>
              <a:t>.</a:t>
            </a:r>
          </a:p>
          <a:p>
            <a:pPr marL="0" indent="0" algn="just" rtl="1">
              <a:buNone/>
            </a:pPr>
            <a:r>
              <a:rPr lang="fa-IR" sz="2800" b="1" dirty="0">
                <a:latin typeface="+mj-lt"/>
                <a:ea typeface="+mj-ea"/>
                <a:cs typeface="2  Nazanin" panose="00000400000000000000" pitchFamily="2" charset="-78"/>
              </a:rPr>
              <a:t>فرد باید حتما از وضعیت بیماری و درمان خود مطلع باشد، اما نوع بیان در گفتن چنین اخباری نیاز به مهارت دارد که در حال حاضر پزشکان بیشتر با آزمون خطا به این مهارت دست پیدا می کنند و برای این موضوع شیوه تخصصی وجود ندارد. </a:t>
            </a:r>
          </a:p>
          <a:p>
            <a:pPr marL="0" indent="0" algn="just" rtl="1">
              <a:buNone/>
            </a:pPr>
            <a:endParaRPr lang="fa-IR" sz="2200" b="1" dirty="0">
              <a:latin typeface="+mj-lt"/>
              <a:ea typeface="+mj-ea"/>
              <a:cs typeface="2  Nazanin" panose="00000400000000000000" pitchFamily="2" charset="-78"/>
            </a:endParaRPr>
          </a:p>
          <a:p>
            <a:pPr algn="r" rtl="1"/>
            <a:endParaRPr lang="fa-IR" dirty="0"/>
          </a:p>
          <a:p>
            <a:pPr algn="r" rtl="1"/>
            <a:endParaRPr lang="fa-IR" dirty="0"/>
          </a:p>
        </p:txBody>
      </p:sp>
    </p:spTree>
    <p:extLst>
      <p:ext uri="{BB962C8B-B14F-4D97-AF65-F5344CB8AC3E}">
        <p14:creationId xmlns:p14="http://schemas.microsoft.com/office/powerpoint/2010/main" val="33049395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dirty="0">
                <a:solidFill>
                  <a:srgbClr val="FF0000"/>
                </a:solidFill>
                <a:cs typeface="2  Nazanin" panose="00000400000000000000" pitchFamily="2" charset="-78"/>
              </a:rPr>
              <a:t>دلایل مشکل بودن رساندن خبر بد</a:t>
            </a:r>
          </a:p>
        </p:txBody>
      </p:sp>
      <p:sp>
        <p:nvSpPr>
          <p:cNvPr id="3" name="Content Placeholder 2"/>
          <p:cNvSpPr>
            <a:spLocks noGrp="1"/>
          </p:cNvSpPr>
          <p:nvPr>
            <p:ph sz="quarter" idx="1"/>
          </p:nvPr>
        </p:nvSpPr>
        <p:spPr/>
        <p:txBody>
          <a:bodyPr>
            <a:normAutofit/>
          </a:bodyPr>
          <a:lstStyle/>
          <a:p>
            <a:pPr algn="just" rtl="1"/>
            <a:r>
              <a:rPr lang="fa-IR" sz="2800" b="1" dirty="0">
                <a:latin typeface="+mj-lt"/>
                <a:ea typeface="+mj-ea"/>
                <a:cs typeface="2  Nazanin" panose="00000400000000000000" pitchFamily="2" charset="-78"/>
              </a:rPr>
              <a:t>پزشک نباید بیماری فرد را که برای درمان به او مراجعه کرده پنهان کند. سن ابتلا برخی از بیماری ها از جمله سرطان ها پایین آمده و از سوی دیگر قشر جوان جامعه اغلب آگاه و تحصیل کرده هستند و با بروز علایم ظاهری بیماری و تشدید آن و پی بردن شخص به بیماریش اعتمادش را نسبت به پزشک معالج خود و جامعه پزشکی از دست می دهد و این موجب اختلال در روند درمان می شود. </a:t>
            </a:r>
            <a:endParaRPr lang="fa-IR" sz="2800" b="1" dirty="0" smtClean="0">
              <a:latin typeface="+mj-lt"/>
              <a:ea typeface="+mj-ea"/>
              <a:cs typeface="2  Nazanin" panose="00000400000000000000" pitchFamily="2" charset="-78"/>
            </a:endParaRPr>
          </a:p>
          <a:p>
            <a:endParaRPr lang="fa-IR" dirty="0"/>
          </a:p>
          <a:p>
            <a:endParaRPr lang="fa-IR" dirty="0"/>
          </a:p>
        </p:txBody>
      </p:sp>
    </p:spTree>
    <p:extLst>
      <p:ext uri="{BB962C8B-B14F-4D97-AF65-F5344CB8AC3E}">
        <p14:creationId xmlns:p14="http://schemas.microsoft.com/office/powerpoint/2010/main" val="2491889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دلایل مشکل بودن رساندن خبر بد</a:t>
            </a:r>
          </a:p>
        </p:txBody>
      </p:sp>
      <p:sp>
        <p:nvSpPr>
          <p:cNvPr id="3" name="Content Placeholder 2"/>
          <p:cNvSpPr>
            <a:spLocks noGrp="1"/>
          </p:cNvSpPr>
          <p:nvPr>
            <p:ph sz="quarter" idx="1"/>
          </p:nvPr>
        </p:nvSpPr>
        <p:spPr/>
        <p:txBody>
          <a:bodyPr>
            <a:normAutofit/>
          </a:bodyPr>
          <a:lstStyle/>
          <a:p>
            <a:pPr marL="0" indent="0" algn="just" rtl="1">
              <a:buNone/>
            </a:pPr>
            <a:r>
              <a:rPr lang="fa-IR" sz="2800" b="1" dirty="0">
                <a:latin typeface="+mj-lt"/>
                <a:ea typeface="+mj-ea"/>
                <a:cs typeface="2  Nazanin" panose="00000400000000000000" pitchFamily="2" charset="-78"/>
              </a:rPr>
              <a:t>ولی در مورد بسیاری دیگر از خبرهای بد، ما درباره ی گفتن یا نگفتن خبر دچار تردید می شویم. مثلاً در جامعه ی ما وقتی کسی به بیماری وخیمی مثل سرطان مبتلا می شود، بسیاری اوقات اطرافیان شخص این واقعیت را از او مخفی می کنند و از روی دلسوزی سعی می کنند خبر های بهتر و امید وارکننده تر از واقعیت را به گوش او برسانند. معمولاً در این اوضاع و احوال، خانواده از پزشک و سایر کارکنان بیمارستان انتظار دارند که خبر بیماری را از بیمار آنان مخفی نگه دارند. تصمیم گیری در چنین اوضاعی هرگز آسان نیست، ولی در این جا سعی می کنیم به جنبه های مثبت و منفی پنهان کاری خبرها و واقعیت ها دقیق تر نگاه کنیم. </a:t>
            </a:r>
          </a:p>
          <a:p>
            <a:pPr marL="0" indent="0" algn="just" rtl="1">
              <a:buNone/>
            </a:pPr>
            <a:endParaRPr lang="fa-IR" dirty="0"/>
          </a:p>
          <a:p>
            <a:endParaRPr lang="fa-IR" dirty="0"/>
          </a:p>
          <a:p>
            <a:endParaRPr lang="fa-IR" dirty="0"/>
          </a:p>
        </p:txBody>
      </p:sp>
    </p:spTree>
    <p:extLst>
      <p:ext uri="{BB962C8B-B14F-4D97-AF65-F5344CB8AC3E}">
        <p14:creationId xmlns:p14="http://schemas.microsoft.com/office/powerpoint/2010/main" val="343544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rgbClr val="FF0000"/>
                </a:solidFill>
              </a:rPr>
              <a:t>مثال</a:t>
            </a:r>
            <a:endParaRPr lang="fa-IR" dirty="0">
              <a:solidFill>
                <a:srgbClr val="FF0000"/>
              </a:solidFill>
            </a:endParaRPr>
          </a:p>
        </p:txBody>
      </p:sp>
      <p:sp>
        <p:nvSpPr>
          <p:cNvPr id="3" name="Content Placeholder 2"/>
          <p:cNvSpPr>
            <a:spLocks noGrp="1"/>
          </p:cNvSpPr>
          <p:nvPr>
            <p:ph sz="quarter" idx="1"/>
          </p:nvPr>
        </p:nvSpPr>
        <p:spPr>
          <a:xfrm>
            <a:off x="301752" y="1527048"/>
            <a:ext cx="8503920" cy="4949952"/>
          </a:xfrm>
        </p:spPr>
        <p:txBody>
          <a:bodyPr>
            <a:normAutofit/>
          </a:bodyPr>
          <a:lstStyle/>
          <a:p>
            <a:pPr marL="0" indent="0" algn="just" rtl="1">
              <a:buNone/>
            </a:pPr>
            <a:r>
              <a:rPr lang="fa-IR" sz="2200" b="1" dirty="0">
                <a:latin typeface="+mj-lt"/>
                <a:ea typeface="+mj-ea"/>
                <a:cs typeface="2  Nazanin" panose="00000400000000000000" pitchFamily="2" charset="-78"/>
              </a:rPr>
              <a:t>1</a:t>
            </a:r>
            <a:r>
              <a:rPr lang="fa-IR" sz="2800" b="1" dirty="0">
                <a:latin typeface="+mj-lt"/>
                <a:ea typeface="+mj-ea"/>
                <a:cs typeface="2  Nazanin" panose="00000400000000000000" pitchFamily="2" charset="-78"/>
              </a:rPr>
              <a:t>. مرد جوانی در یک سانحه ی تصادف، دچار آسیب دیدگی نخاعی از ناحیه گردن شده است. پزشک به خانواده او اطلاع می دهد که وی از این پس قادر به کنترل ادرار و مدفوع خود نخواهد بود و فلج دست ها و پاهای او نیز بهبودیافتنی نیست. مرد جوان مدام درباره </a:t>
            </a:r>
            <a:r>
              <a:rPr lang="fa-IR" sz="2800" b="1" dirty="0" smtClean="0">
                <a:latin typeface="+mj-lt"/>
                <a:ea typeface="+mj-ea"/>
                <a:cs typeface="2  Nazanin" panose="00000400000000000000" pitchFamily="2" charset="-78"/>
              </a:rPr>
              <a:t>وضعیت </a:t>
            </a:r>
            <a:r>
              <a:rPr lang="fa-IR" sz="2800" b="1" dirty="0">
                <a:latin typeface="+mj-lt"/>
                <a:ea typeface="+mj-ea"/>
                <a:cs typeface="2  Nazanin" panose="00000400000000000000" pitchFamily="2" charset="-78"/>
              </a:rPr>
              <a:t>آسیب دیدگی خود سؤال می کند و اصرار دارد واقعیت را بداند. در این مورد چه باید کرد؟ </a:t>
            </a:r>
          </a:p>
          <a:p>
            <a:pPr marL="0" indent="0" algn="just" rtl="1">
              <a:buNone/>
            </a:pPr>
            <a:r>
              <a:rPr lang="fa-IR" sz="2800" b="1" dirty="0">
                <a:latin typeface="+mj-lt"/>
                <a:ea typeface="+mj-ea"/>
                <a:cs typeface="2  Nazanin" panose="00000400000000000000" pitchFamily="2" charset="-78"/>
              </a:rPr>
              <a:t>2. خانم جوانی که دو فرزند خردسال دارد به تازگی به دلیل درهای شکمی به پزشک مراجعه کرده است و پزشک پس از انجام دادن بررسی ها به خانواده ی او اعلام می کند که وی به سرطان کبد مبتلاست. خانواده از پزشک می خواهند تشخیص خود را با بیمار در میان نگذارد. پزشک در این موارد چه باید بکند؟</a:t>
            </a:r>
          </a:p>
          <a:p>
            <a:pPr marL="0" indent="0" algn="just" rtl="1">
              <a:buNone/>
            </a:pPr>
            <a:endParaRPr lang="fa-IR" b="1" dirty="0"/>
          </a:p>
          <a:p>
            <a:pPr algn="r" rtl="1"/>
            <a:endParaRPr lang="fa-IR" dirty="0"/>
          </a:p>
          <a:p>
            <a:pPr algn="r" rtl="1"/>
            <a:endParaRPr lang="fa-IR" dirty="0"/>
          </a:p>
        </p:txBody>
      </p:sp>
    </p:spTree>
    <p:extLst>
      <p:ext uri="{BB962C8B-B14F-4D97-AF65-F5344CB8AC3E}">
        <p14:creationId xmlns:p14="http://schemas.microsoft.com/office/powerpoint/2010/main" val="2812581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5400" dirty="0" smtClean="0">
                <a:solidFill>
                  <a:srgbClr val="FF0000"/>
                </a:solidFill>
                <a:cs typeface="2  Nazanin" panose="00000400000000000000" pitchFamily="2" charset="-78"/>
              </a:rPr>
              <a:t>مسئول رساندن خبر بد</a:t>
            </a:r>
            <a:endParaRPr lang="fa-IR" sz="5400" dirty="0">
              <a:solidFill>
                <a:srgbClr val="FF0000"/>
              </a:solidFill>
              <a:cs typeface="2  Nazanin" panose="00000400000000000000" pitchFamily="2" charset="-78"/>
            </a:endParaRPr>
          </a:p>
        </p:txBody>
      </p:sp>
      <p:sp>
        <p:nvSpPr>
          <p:cNvPr id="3" name="Content Placeholder 2"/>
          <p:cNvSpPr>
            <a:spLocks noGrp="1"/>
          </p:cNvSpPr>
          <p:nvPr>
            <p:ph sz="quarter" idx="1"/>
          </p:nvPr>
        </p:nvSpPr>
        <p:spPr/>
        <p:txBody>
          <a:bodyPr>
            <a:normAutofit fontScale="92500"/>
          </a:bodyPr>
          <a:lstStyle/>
          <a:p>
            <a:pPr lvl="0" algn="just" rtl="1" fontAlgn="base">
              <a:spcBef>
                <a:spcPct val="0"/>
              </a:spcBef>
              <a:spcAft>
                <a:spcPct val="0"/>
              </a:spcAft>
              <a:buClrTx/>
              <a:buSzTx/>
              <a:buFont typeface="Arial" panose="020B0604020202020204" pitchFamily="34" charset="0"/>
              <a:buChar char="•"/>
            </a:pPr>
            <a:r>
              <a:rPr lang="fa-IR" sz="2800" b="1" dirty="0">
                <a:latin typeface="+mj-lt"/>
                <a:ea typeface="+mj-ea"/>
                <a:cs typeface="2  Nazanin" panose="00000400000000000000" pitchFamily="2" charset="-78"/>
              </a:rPr>
              <a:t>در بسیاری از کشورهای دنیا، پزشکان از نظر قانونی موظفند خبرهای طبی بد را با رعایت اصول صحیح خبررسانی به اطلاع بیماران برسانند</a:t>
            </a:r>
            <a:r>
              <a:rPr lang="fa-IR" sz="2800" b="1" dirty="0" smtClean="0">
                <a:latin typeface="+mj-lt"/>
                <a:ea typeface="+mj-ea"/>
                <a:cs typeface="2  Nazanin" panose="00000400000000000000" pitchFamily="2" charset="-78"/>
              </a:rPr>
              <a:t>.</a:t>
            </a:r>
          </a:p>
          <a:p>
            <a:pPr marL="0" lvl="0" indent="0" algn="just" rtl="1" fontAlgn="base">
              <a:spcBef>
                <a:spcPct val="0"/>
              </a:spcBef>
              <a:spcAft>
                <a:spcPct val="0"/>
              </a:spcAft>
              <a:buClrTx/>
              <a:buSzTx/>
              <a:buNone/>
            </a:pPr>
            <a:endParaRPr lang="fa-IR" sz="2800" b="1" dirty="0">
              <a:latin typeface="+mj-lt"/>
              <a:ea typeface="+mj-ea"/>
              <a:cs typeface="2  Nazanin" panose="00000400000000000000" pitchFamily="2" charset="-78"/>
            </a:endParaRPr>
          </a:p>
          <a:p>
            <a:pPr lvl="0" algn="just" rtl="1" fontAlgn="base">
              <a:spcBef>
                <a:spcPct val="0"/>
              </a:spcBef>
              <a:spcAft>
                <a:spcPct val="0"/>
              </a:spcAft>
              <a:buClrTx/>
              <a:buSzTx/>
              <a:buFont typeface="Arial" panose="020B0604020202020204" pitchFamily="34" charset="0"/>
              <a:buChar char="•"/>
            </a:pPr>
            <a:r>
              <a:rPr lang="fa-IR" sz="2800" b="1" dirty="0">
                <a:latin typeface="+mj-lt"/>
                <a:ea typeface="+mj-ea"/>
                <a:cs typeface="2  Nazanin" panose="00000400000000000000" pitchFamily="2" charset="-78"/>
              </a:rPr>
              <a:t>در کشور ما، پزشکان از نظر قانونی چنین اجباری ندارند</a:t>
            </a:r>
            <a:r>
              <a:rPr lang="fa-IR" sz="2800" b="1" dirty="0" smtClean="0">
                <a:latin typeface="+mj-lt"/>
                <a:ea typeface="+mj-ea"/>
                <a:cs typeface="2  Nazanin" panose="00000400000000000000" pitchFamily="2" charset="-78"/>
              </a:rPr>
              <a:t>.</a:t>
            </a:r>
          </a:p>
          <a:p>
            <a:pPr marL="0" lvl="0" indent="0" algn="just" rtl="1" fontAlgn="base">
              <a:spcBef>
                <a:spcPct val="0"/>
              </a:spcBef>
              <a:spcAft>
                <a:spcPct val="0"/>
              </a:spcAft>
              <a:buClrTx/>
              <a:buSzTx/>
              <a:buNone/>
            </a:pPr>
            <a:endParaRPr lang="fa-IR" sz="2800" b="1" dirty="0">
              <a:latin typeface="+mj-lt"/>
              <a:ea typeface="+mj-ea"/>
              <a:cs typeface="2  Nazanin" panose="00000400000000000000" pitchFamily="2" charset="-78"/>
            </a:endParaRPr>
          </a:p>
          <a:p>
            <a:pPr marL="0" lvl="0" indent="0" algn="just" rtl="1" fontAlgn="base">
              <a:spcBef>
                <a:spcPct val="0"/>
              </a:spcBef>
              <a:spcAft>
                <a:spcPct val="0"/>
              </a:spcAft>
              <a:buClrTx/>
              <a:buSzTx/>
              <a:buNone/>
            </a:pPr>
            <a:r>
              <a:rPr lang="fa-IR" sz="2800" b="1" dirty="0">
                <a:latin typeface="+mj-lt"/>
                <a:ea typeface="+mj-ea"/>
                <a:cs typeface="2  Nazanin" panose="00000400000000000000" pitchFamily="2" charset="-78"/>
              </a:rPr>
              <a:t>در مثال </a:t>
            </a:r>
            <a:r>
              <a:rPr lang="fa-IR" sz="2800" b="1" dirty="0" smtClean="0">
                <a:latin typeface="+mj-lt"/>
                <a:ea typeface="+mj-ea"/>
                <a:cs typeface="2  Nazanin" panose="00000400000000000000" pitchFamily="2" charset="-78"/>
              </a:rPr>
              <a:t>بالا معمولاً </a:t>
            </a:r>
            <a:r>
              <a:rPr lang="fa-IR" sz="2800" b="1" dirty="0">
                <a:latin typeface="+mj-lt"/>
                <a:ea typeface="+mj-ea"/>
                <a:cs typeface="2  Nazanin" panose="00000400000000000000" pitchFamily="2" charset="-78"/>
              </a:rPr>
              <a:t>هم پزشک و هم خانواده در وضعیت تصمیم گیری دشواری قرار می گیرند. پزشک برای توجیه درمان هایی مانند شیمی درمانی و پرتو درمانی با پرسش های مکرر بیمار مواجه می شود و افراد خانواده نگرانند که بیمارشان از نوع بیماری مطلع شود، امید خود را به بهبودی از دست بدهد و حالش بدتر شود. اما بی خبر ماندن بیمار از وضعیت بیماری خویش نیز همیشه به نفع او نیست.</a:t>
            </a:r>
          </a:p>
          <a:p>
            <a:pPr marL="0" lvl="0" indent="0" algn="r" rtl="1" fontAlgn="base">
              <a:spcBef>
                <a:spcPct val="0"/>
              </a:spcBef>
              <a:spcAft>
                <a:spcPct val="0"/>
              </a:spcAft>
              <a:buClrTx/>
              <a:buSzTx/>
              <a:buNone/>
            </a:pPr>
            <a:endParaRPr lang="en-US" sz="2400" b="1" dirty="0">
              <a:solidFill>
                <a:prstClr val="black"/>
              </a:solidFill>
              <a:latin typeface="Footlight MT Light"/>
            </a:endParaRPr>
          </a:p>
          <a:p>
            <a:pPr marL="342900" lvl="0" indent="-342900" fontAlgn="base">
              <a:spcBef>
                <a:spcPct val="0"/>
              </a:spcBef>
              <a:spcAft>
                <a:spcPct val="0"/>
              </a:spcAft>
              <a:buClrTx/>
              <a:buSzTx/>
              <a:buFont typeface="+mj-lt"/>
              <a:buAutoNum type="arabicPeriod"/>
            </a:pPr>
            <a:endParaRPr lang="en-US" sz="2400" b="1" dirty="0">
              <a:solidFill>
                <a:prstClr val="black"/>
              </a:solidFill>
              <a:latin typeface="Footlight MT Light"/>
            </a:endParaRPr>
          </a:p>
          <a:p>
            <a:pPr algn="l">
              <a:buFont typeface="Wingdings" panose="05000000000000000000" pitchFamily="2" charset="2"/>
              <a:buChar char="v"/>
            </a:pPr>
            <a:endParaRPr lang="fa-IR" dirty="0" smtClean="0"/>
          </a:p>
        </p:txBody>
      </p:sp>
    </p:spTree>
    <p:extLst>
      <p:ext uri="{BB962C8B-B14F-4D97-AF65-F5344CB8AC3E}">
        <p14:creationId xmlns:p14="http://schemas.microsoft.com/office/powerpoint/2010/main" val="39218888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0"/>
            <a:ext cx="8534400" cy="1371600"/>
          </a:xfrm>
        </p:spPr>
        <p:txBody>
          <a:bodyPr>
            <a:noAutofit/>
          </a:bodyPr>
          <a:lstStyle/>
          <a:p>
            <a:r>
              <a:rPr lang="fa-IR" sz="3600" dirty="0">
                <a:solidFill>
                  <a:srgbClr val="FF0000"/>
                </a:solidFill>
                <a:cs typeface="2  Nazanin" panose="00000400000000000000" pitchFamily="2" charset="-78"/>
              </a:rPr>
              <a:t>فوایداطلاع دادن خبر بیماری به شکل صحیح و در زمان و مکان مناسب </a:t>
            </a:r>
          </a:p>
        </p:txBody>
      </p:sp>
      <p:sp>
        <p:nvSpPr>
          <p:cNvPr id="3" name="Content Placeholder 2"/>
          <p:cNvSpPr>
            <a:spLocks noGrp="1"/>
          </p:cNvSpPr>
          <p:nvPr>
            <p:ph sz="quarter" idx="1"/>
          </p:nvPr>
        </p:nvSpPr>
        <p:spPr>
          <a:xfrm>
            <a:off x="301752" y="1527048"/>
            <a:ext cx="8503920" cy="5026152"/>
          </a:xfrm>
        </p:spPr>
        <p:txBody>
          <a:bodyPr>
            <a:noAutofit/>
          </a:bodyPr>
          <a:lstStyle/>
          <a:p>
            <a:pPr algn="just" rtl="1">
              <a:lnSpc>
                <a:spcPct val="150000"/>
              </a:lnSpc>
              <a:spcBef>
                <a:spcPct val="0"/>
              </a:spcBef>
              <a:buFont typeface="Wingdings" panose="05000000000000000000" pitchFamily="2" charset="2"/>
              <a:buChar char="v"/>
            </a:pPr>
            <a:r>
              <a:rPr lang="fa-IR" sz="2400" b="1" dirty="0" smtClean="0">
                <a:latin typeface="+mj-lt"/>
                <a:ea typeface="+mj-ea"/>
                <a:cs typeface="B Nazanin" panose="00000400000000000000" pitchFamily="2" charset="-78"/>
              </a:rPr>
              <a:t>1) هر </a:t>
            </a:r>
            <a:r>
              <a:rPr lang="fa-IR" sz="2400" b="1" dirty="0">
                <a:latin typeface="+mj-lt"/>
                <a:ea typeface="+mj-ea"/>
                <a:cs typeface="B Nazanin" panose="00000400000000000000" pitchFamily="2" charset="-78"/>
              </a:rPr>
              <a:t>انسان بزرگسال و عاقلی حق دارد در صورت تمایل از واقعیت های مربوط به زندگی خود آگاهی پیدا کند. دریافت اطلاعات و اخبار درست، یکی از حقوق اصلی ما انسان هاست. بدون اطلاع از واقعیت های خوب و بد، چشم انداز زندگی ما مبهم یا غیرواقعی خواهد بود و نخواهیم توانست برای آینده ی خود به خوبی تصمیم بگیریم</a:t>
            </a:r>
            <a:r>
              <a:rPr lang="fa-IR" sz="2400" b="1" dirty="0" smtClean="0">
                <a:latin typeface="+mj-lt"/>
                <a:ea typeface="+mj-ea"/>
                <a:cs typeface="B Nazanin" panose="00000400000000000000" pitchFamily="2" charset="-78"/>
              </a:rPr>
              <a:t>.</a:t>
            </a:r>
          </a:p>
          <a:p>
            <a:pPr algn="just" rtl="1">
              <a:lnSpc>
                <a:spcPct val="150000"/>
              </a:lnSpc>
              <a:spcBef>
                <a:spcPct val="0"/>
              </a:spcBef>
              <a:buFont typeface="Wingdings" panose="05000000000000000000" pitchFamily="2" charset="2"/>
              <a:buChar char="v"/>
            </a:pPr>
            <a:r>
              <a:rPr lang="fa-IR" sz="2400" b="1" dirty="0">
                <a:latin typeface="+mj-lt"/>
                <a:ea typeface="+mj-ea"/>
                <a:cs typeface="B Nazanin" panose="00000400000000000000" pitchFamily="2" charset="-78"/>
              </a:rPr>
              <a:t>2) داشتن اطلاعات صحیح برای تصمیم گیری های لازم است. بیمار در صورت باخبر بودن از وضعیت واقعی خود می تواند در صورت تصمیم گیری های درمانی بهتر قضاوت کند و برای وضعیت آینده ی فرزندان و دارایی های خود تصمیم بگیرد.</a:t>
            </a:r>
          </a:p>
          <a:p>
            <a:pPr algn="just" rtl="1">
              <a:lnSpc>
                <a:spcPct val="150000"/>
              </a:lnSpc>
              <a:spcBef>
                <a:spcPct val="0"/>
              </a:spcBef>
              <a:buFont typeface="Wingdings" panose="05000000000000000000" pitchFamily="2" charset="2"/>
              <a:buChar char="v"/>
            </a:pPr>
            <a:endParaRPr lang="fa-IR" sz="2200" b="1" dirty="0" smtClean="0">
              <a:latin typeface="+mj-lt"/>
              <a:ea typeface="+mj-ea"/>
              <a:cs typeface="2  Nazanin" panose="00000400000000000000" pitchFamily="2" charset="-78"/>
            </a:endParaRPr>
          </a:p>
          <a:p>
            <a:pPr algn="just" rtl="1">
              <a:lnSpc>
                <a:spcPct val="150000"/>
              </a:lnSpc>
              <a:spcBef>
                <a:spcPct val="0"/>
              </a:spcBef>
              <a:buFont typeface="Wingdings" panose="05000000000000000000" pitchFamily="2" charset="2"/>
              <a:buChar char="v"/>
            </a:pPr>
            <a:endParaRPr lang="fa-IR" sz="2200" b="1" dirty="0">
              <a:latin typeface="+mj-lt"/>
              <a:ea typeface="+mj-ea"/>
              <a:cs typeface="2  Nazanin" panose="00000400000000000000" pitchFamily="2" charset="-78"/>
            </a:endParaRPr>
          </a:p>
          <a:p>
            <a:pPr marL="0" indent="0" algn="just" rtl="1">
              <a:lnSpc>
                <a:spcPct val="150000"/>
              </a:lnSpc>
              <a:spcBef>
                <a:spcPct val="0"/>
              </a:spcBef>
              <a:buNone/>
            </a:pPr>
            <a:endParaRPr lang="fa-IR" sz="3200" b="1" dirty="0">
              <a:solidFill>
                <a:srgbClr val="002060"/>
              </a:solidFill>
              <a:latin typeface="+mj-lt"/>
              <a:ea typeface="+mj-ea"/>
              <a:cs typeface="2  Nazanin" panose="00000400000000000000" pitchFamily="2" charset="-78"/>
            </a:endParaRPr>
          </a:p>
          <a:p>
            <a:pPr marL="0" indent="0" algn="just" rtl="1">
              <a:lnSpc>
                <a:spcPct val="150000"/>
              </a:lnSpc>
              <a:spcBef>
                <a:spcPct val="0"/>
              </a:spcBef>
              <a:buNone/>
            </a:pPr>
            <a:endParaRPr lang="fa-IR" sz="3200" b="1" dirty="0">
              <a:solidFill>
                <a:srgbClr val="002060"/>
              </a:solidFill>
              <a:latin typeface="+mj-lt"/>
              <a:ea typeface="+mj-ea"/>
              <a:cs typeface="2  Nazanin" panose="00000400000000000000" pitchFamily="2" charset="-78"/>
            </a:endParaRPr>
          </a:p>
        </p:txBody>
      </p:sp>
    </p:spTree>
    <p:extLst>
      <p:ext uri="{BB962C8B-B14F-4D97-AF65-F5344CB8AC3E}">
        <p14:creationId xmlns:p14="http://schemas.microsoft.com/office/powerpoint/2010/main" val="1298066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a:solidFill>
                  <a:srgbClr val="FF0000"/>
                </a:solidFill>
              </a:rPr>
              <a:t>فوایداطلاع دادن خبر بیماری به شکل صحیح</a:t>
            </a:r>
            <a:endParaRPr lang="en-US" dirty="0">
              <a:solidFill>
                <a:srgbClr val="FF0000"/>
              </a:solidFill>
            </a:endParaRPr>
          </a:p>
        </p:txBody>
      </p:sp>
      <p:sp>
        <p:nvSpPr>
          <p:cNvPr id="3" name="Content Placeholder 2"/>
          <p:cNvSpPr>
            <a:spLocks noGrp="1"/>
          </p:cNvSpPr>
          <p:nvPr>
            <p:ph sz="quarter" idx="1"/>
          </p:nvPr>
        </p:nvSpPr>
        <p:spPr>
          <a:xfrm>
            <a:off x="152400" y="1295400"/>
            <a:ext cx="8915400" cy="5562600"/>
          </a:xfrm>
        </p:spPr>
        <p:txBody>
          <a:bodyPr>
            <a:noAutofit/>
          </a:bodyPr>
          <a:lstStyle/>
          <a:p>
            <a:pPr algn="just" rtl="1">
              <a:lnSpc>
                <a:spcPct val="170000"/>
              </a:lnSpc>
              <a:spcBef>
                <a:spcPct val="0"/>
              </a:spcBef>
              <a:buFont typeface="Wingdings" panose="05000000000000000000" pitchFamily="2" charset="2"/>
              <a:buChar char="v"/>
            </a:pPr>
            <a:r>
              <a:rPr lang="fa-IR" sz="2200" b="1" dirty="0">
                <a:latin typeface="+mj-lt"/>
                <a:ea typeface="+mj-ea"/>
                <a:cs typeface="2  Nazanin" panose="00000400000000000000" pitchFamily="2" charset="-78"/>
              </a:rPr>
              <a:t>3) پنهان نگه داشتن چنین واقعیت هایی، دشوارتر از آن است که در ابتدا به نظر می رسد. معمولاً وقتی اطرافیان سعی دارند واقعیت را پنهان کنند، بیمار خبرهای متفاوت و ضد و نقیضی را از منابع مختلف مثل خانواده، پزشک، کارکنان بخش های مختلف بیمارستان، آزمایشگاه و ... دریافت می کند. در این زمان، معمولاً بیمار متوجه می شود که با وی صادقانه گفت و گو نمی شود، احساس می کند با او مثل یک کودک رفتار می کنند و احترام و عزت نفس او شکسته می شود. هم چنین ممکن است ناچار باشد درباره ی نگرانی های واقعی خود سخنی به میان نیاورد و واقعیات به شکلی مناسبی مورد گفت و گو قرار بگیرد، او می تواند نگرانی ها و خواسته های واقعی خود را در مورد آینده، ادامه ی زندگی، وضعیت بیماری و حتی مسائل مربوط به مرگ و پس از آن، صمیمانه بازگو کند و از حمایت و همدلی عزیزان خود بهره مند شود.</a:t>
            </a:r>
          </a:p>
        </p:txBody>
      </p:sp>
    </p:spTree>
    <p:extLst>
      <p:ext uri="{BB962C8B-B14F-4D97-AF65-F5344CB8AC3E}">
        <p14:creationId xmlns:p14="http://schemas.microsoft.com/office/powerpoint/2010/main" val="9436836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فوایداطلاع دادن خبر بیماری به شکل صحیح</a:t>
            </a:r>
          </a:p>
        </p:txBody>
      </p:sp>
      <p:sp>
        <p:nvSpPr>
          <p:cNvPr id="3" name="Content Placeholder 2"/>
          <p:cNvSpPr>
            <a:spLocks noGrp="1"/>
          </p:cNvSpPr>
          <p:nvPr>
            <p:ph sz="quarter" idx="1"/>
          </p:nvPr>
        </p:nvSpPr>
        <p:spPr>
          <a:xfrm>
            <a:off x="301752" y="1527048"/>
            <a:ext cx="8503920" cy="4797552"/>
          </a:xfrm>
        </p:spPr>
        <p:txBody>
          <a:bodyPr>
            <a:normAutofit lnSpcReduction="10000"/>
          </a:bodyPr>
          <a:lstStyle/>
          <a:p>
            <a:pPr algn="just" rtl="1">
              <a:buFont typeface="Wingdings" panose="05000000000000000000" pitchFamily="2" charset="2"/>
              <a:buChar char="v"/>
            </a:pPr>
            <a:r>
              <a:rPr lang="fa-IR" sz="2200" b="1" dirty="0">
                <a:latin typeface="+mj-lt"/>
                <a:ea typeface="+mj-ea"/>
                <a:cs typeface="2  Nazanin" panose="00000400000000000000" pitchFamily="2" charset="-78"/>
              </a:rPr>
              <a:t>4) اطلاع داشتن از واقعیت ها، ارتباط بین پزشک و خانواده و بیمار را آسان تر می کند و نتیجه ی تصمیمات درمانی و اخبار مرتبط با بیماری با آسودگی بیش تری گفته می شود. در چنین فضای شفاف و روشنی بیمار احساس اعتماد و اطمینان خاطر می کند و می تواند به شکل واقع بینانه ای برای آینده ی خود تصمیم بگیرد. در حالی که اگر بیمار از دریافت خبرهای واقعی مطمئن نباشد، ممکن است با ناامنی خاطر، رفتار و گفتار دیگران را زیرنظر بگیرد و شاید تصورات ناخوشایند و ترسناکی را تجربه کند که از واقعیت هم تلخ ترند</a:t>
            </a:r>
            <a:r>
              <a:rPr lang="fa-IR" sz="2200" b="1" dirty="0" smtClean="0">
                <a:latin typeface="+mj-lt"/>
                <a:ea typeface="+mj-ea"/>
                <a:cs typeface="2  Nazanin" panose="00000400000000000000" pitchFamily="2" charset="-78"/>
              </a:rPr>
              <a:t>.</a:t>
            </a:r>
          </a:p>
          <a:p>
            <a:pPr algn="just" rtl="1">
              <a:buFont typeface="Wingdings" panose="05000000000000000000" pitchFamily="2" charset="2"/>
              <a:buChar char="v"/>
            </a:pPr>
            <a:r>
              <a:rPr lang="fa-IR" sz="2200" b="1" dirty="0">
                <a:latin typeface="+mj-lt"/>
                <a:ea typeface="+mj-ea"/>
                <a:cs typeface="2  Nazanin" panose="00000400000000000000" pitchFamily="2" charset="-78"/>
              </a:rPr>
              <a:t>5) شنیدن خبر بد، همیشه باعث ناامیدی نمی شد، بلکه گاهی سبب می شد فرد امیدواری واقع بینانه پیدا کند و از ناامیدی بیش از حد رهایی یابد. نگرانی های انسان ها با یک دیگر متفاوت است. گاهی یک بیمار سالمند مبتلا به سرطان بیش از آن که نگران طول عمر باقی مانده یا وخامت بیماری خود باشد، نگران آن است که مبادا دچار ناتوانی های شدید و دردهای شدید شود. او از زجر و درماندگی و وابستگی به دیگران واهمه دارد. یا یک زن جوان مبتلا به سرطان، چه بسا بیش از آن که به بیماری و مرگ فکر کند، نگران سرنوشت فرزندان خود باشد.</a:t>
            </a:r>
          </a:p>
          <a:p>
            <a:pPr algn="just" rtl="1">
              <a:buFont typeface="Wingdings" panose="05000000000000000000" pitchFamily="2" charset="2"/>
              <a:buChar char="v"/>
            </a:pPr>
            <a:endParaRPr lang="fa-IR" sz="2200" b="1" dirty="0">
              <a:latin typeface="+mj-lt"/>
              <a:ea typeface="+mj-ea"/>
              <a:cs typeface="2  Nazanin" panose="00000400000000000000" pitchFamily="2" charset="-78"/>
            </a:endParaRPr>
          </a:p>
          <a:p>
            <a:endParaRPr lang="fa-IR" dirty="0"/>
          </a:p>
        </p:txBody>
      </p:sp>
    </p:spTree>
    <p:extLst>
      <p:ext uri="{BB962C8B-B14F-4D97-AF65-F5344CB8AC3E}">
        <p14:creationId xmlns:p14="http://schemas.microsoft.com/office/powerpoint/2010/main" val="41040805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txBody>
          <a:bodyPr>
            <a:normAutofit fontScale="90000"/>
          </a:bodyPr>
          <a:lstStyle/>
          <a:p>
            <a:pPr rtl="1"/>
            <a:r>
              <a:rPr lang="fa-IR" b="1" dirty="0">
                <a:solidFill>
                  <a:srgbClr val="FF0000"/>
                </a:solidFill>
              </a:rPr>
              <a:t>راه و روش مناسب برای رساندن خبرهای </a:t>
            </a:r>
            <a:r>
              <a:rPr lang="fa-IR" b="1" dirty="0" smtClean="0">
                <a:solidFill>
                  <a:srgbClr val="FF0000"/>
                </a:solidFill>
              </a:rPr>
              <a:t>بد</a:t>
            </a:r>
            <a:br>
              <a:rPr lang="fa-IR" b="1" dirty="0" smtClean="0">
                <a:solidFill>
                  <a:srgbClr val="FF0000"/>
                </a:solidFill>
              </a:rPr>
            </a:br>
            <a:r>
              <a:rPr lang="fa-IR" b="1" dirty="0" smtClean="0">
                <a:solidFill>
                  <a:srgbClr val="FF0000"/>
                </a:solidFill>
              </a:rPr>
              <a:t>پروتکل </a:t>
            </a:r>
            <a:r>
              <a:rPr lang="en-US" b="1" dirty="0">
                <a:solidFill>
                  <a:srgbClr val="FF0000"/>
                </a:solidFill>
              </a:rPr>
              <a:t>SPIKES</a:t>
            </a:r>
            <a:r>
              <a:rPr lang="fa-IR" b="1" dirty="0" smtClean="0">
                <a:solidFill>
                  <a:srgbClr val="FF0000"/>
                </a:solidFill>
              </a:rPr>
              <a:t> </a:t>
            </a:r>
            <a:endParaRPr lang="fa-IR" b="1" dirty="0">
              <a:solidFill>
                <a:srgbClr val="FF0000"/>
              </a:solidFill>
            </a:endParaRPr>
          </a:p>
        </p:txBody>
      </p:sp>
      <p:sp>
        <p:nvSpPr>
          <p:cNvPr id="3" name="Content Placeholder 2"/>
          <p:cNvSpPr>
            <a:spLocks noGrp="1"/>
          </p:cNvSpPr>
          <p:nvPr>
            <p:ph sz="quarter" idx="1"/>
          </p:nvPr>
        </p:nvSpPr>
        <p:spPr/>
        <p:txBody>
          <a:bodyPr>
            <a:normAutofit fontScale="70000" lnSpcReduction="20000"/>
          </a:bodyPr>
          <a:lstStyle/>
          <a:p>
            <a:pPr algn="just" rtl="1"/>
            <a:r>
              <a:rPr lang="fa-IR" sz="2800" b="1" dirty="0" smtClean="0">
                <a:latin typeface="+mj-lt"/>
                <a:ea typeface="+mj-ea"/>
                <a:cs typeface="2  Nazanin" panose="00000400000000000000" pitchFamily="2" charset="-78"/>
              </a:rPr>
              <a:t>این </a:t>
            </a:r>
            <a:r>
              <a:rPr lang="fa-IR" sz="2800" b="1" dirty="0">
                <a:latin typeface="+mj-lt"/>
                <a:ea typeface="+mj-ea"/>
                <a:cs typeface="2  Nazanin" panose="00000400000000000000" pitchFamily="2" charset="-78"/>
              </a:rPr>
              <a:t>راهکار شامل 6 مرحله است. مراحل 1 تا 3 به اقدامات مقدماتی و تدارکاتی اشاره دارند که پیش از افشای خبر بد باید مورد ملاحظه و بررسی و اجرا قرار گیرند. در مرحله ی 4 خبر بد با فرد مورد نظر در میان گذاشته می شود. در مراحل 5 و 6 فرد خبررسان به واکنش های هیجانی و عاطفی شنونده پاسخ می گوید و از او حمایت می کند.</a:t>
            </a:r>
          </a:p>
          <a:p>
            <a:pPr algn="just" rtl="1"/>
            <a:r>
              <a:rPr lang="fa-IR" sz="2800" b="1" dirty="0">
                <a:latin typeface="+mj-lt"/>
                <a:ea typeface="+mj-ea"/>
                <a:cs typeface="2  Nazanin" panose="00000400000000000000" pitchFamily="2" charset="-78"/>
              </a:rPr>
              <a:t>این مراحل به صورت خلاصه عبارتند از:</a:t>
            </a:r>
          </a:p>
          <a:p>
            <a:pPr algn="just" rtl="1"/>
            <a:r>
              <a:rPr lang="fa-IR" sz="2800" b="1" dirty="0">
                <a:latin typeface="+mj-lt"/>
                <a:ea typeface="+mj-ea"/>
                <a:cs typeface="2  Nazanin" panose="00000400000000000000" pitchFamily="2" charset="-78"/>
              </a:rPr>
              <a:t>مرحله ی 1: شروع و تدارکات و طرح ریزی محتوای </a:t>
            </a:r>
            <a:r>
              <a:rPr lang="fa-IR" sz="2800" b="1" dirty="0" smtClean="0">
                <a:latin typeface="+mj-lt"/>
                <a:ea typeface="+mj-ea"/>
                <a:cs typeface="2  Nazanin" panose="00000400000000000000" pitchFamily="2" charset="-78"/>
              </a:rPr>
              <a:t>خبر(</a:t>
            </a:r>
            <a:r>
              <a:rPr lang="en-US" sz="2800" b="1" dirty="0" smtClean="0">
                <a:latin typeface="+mj-lt"/>
                <a:ea typeface="+mj-ea"/>
                <a:cs typeface="2  Nazanin" panose="00000400000000000000" pitchFamily="2" charset="-78"/>
              </a:rPr>
              <a:t>Setting</a:t>
            </a:r>
            <a:r>
              <a:rPr lang="fa-IR" sz="2800" b="1" dirty="0" smtClean="0">
                <a:latin typeface="+mj-lt"/>
                <a:ea typeface="+mj-ea"/>
                <a:cs typeface="2  Nazanin" panose="00000400000000000000" pitchFamily="2" charset="-78"/>
              </a:rPr>
              <a:t>)</a:t>
            </a:r>
            <a:endParaRPr lang="fa-IR" sz="2800" b="1" dirty="0">
              <a:latin typeface="+mj-lt"/>
              <a:ea typeface="+mj-ea"/>
              <a:cs typeface="2  Nazanin" panose="00000400000000000000" pitchFamily="2" charset="-78"/>
            </a:endParaRPr>
          </a:p>
          <a:p>
            <a:pPr algn="just" rtl="1"/>
            <a:r>
              <a:rPr lang="fa-IR" sz="2800" b="1" dirty="0">
                <a:latin typeface="+mj-lt"/>
                <a:ea typeface="+mj-ea"/>
                <a:cs typeface="2  Nazanin" panose="00000400000000000000" pitchFamily="2" charset="-78"/>
              </a:rPr>
              <a:t>مرحله ی 2: پی بردن به آن چه شنونده از پیش می </a:t>
            </a:r>
            <a:r>
              <a:rPr lang="fa-IR" sz="2800" b="1" dirty="0" smtClean="0">
                <a:latin typeface="+mj-lt"/>
                <a:ea typeface="+mj-ea"/>
                <a:cs typeface="2  Nazanin" panose="00000400000000000000" pitchFamily="2" charset="-78"/>
              </a:rPr>
              <a:t>داند(</a:t>
            </a:r>
            <a:r>
              <a:rPr lang="en-US" sz="2800" b="1" dirty="0" smtClean="0">
                <a:latin typeface="+mj-lt"/>
                <a:ea typeface="+mj-ea"/>
                <a:cs typeface="2  Nazanin" panose="00000400000000000000" pitchFamily="2" charset="-78"/>
              </a:rPr>
              <a:t>Perception</a:t>
            </a:r>
            <a:r>
              <a:rPr lang="fa-IR" sz="2800" b="1" dirty="0" smtClean="0">
                <a:latin typeface="+mj-lt"/>
                <a:ea typeface="+mj-ea"/>
                <a:cs typeface="2  Nazanin" panose="00000400000000000000" pitchFamily="2" charset="-78"/>
              </a:rPr>
              <a:t>)</a:t>
            </a:r>
            <a:endParaRPr lang="fa-IR" sz="2800" b="1" dirty="0">
              <a:latin typeface="+mj-lt"/>
              <a:ea typeface="+mj-ea"/>
              <a:cs typeface="2  Nazanin" panose="00000400000000000000" pitchFamily="2" charset="-78"/>
            </a:endParaRPr>
          </a:p>
          <a:p>
            <a:pPr algn="just" rtl="1"/>
            <a:r>
              <a:rPr lang="fa-IR" sz="2800" b="1" dirty="0">
                <a:latin typeface="+mj-lt"/>
                <a:ea typeface="+mj-ea"/>
                <a:cs typeface="2  Nazanin" panose="00000400000000000000" pitchFamily="2" charset="-78"/>
              </a:rPr>
              <a:t>مرحله ی 3: پی بردن به میزان آمادگی و تمایل شنونده برای دریافت کل یا بخشی از </a:t>
            </a:r>
            <a:r>
              <a:rPr lang="fa-IR" sz="2800" b="1" dirty="0" smtClean="0">
                <a:latin typeface="+mj-lt"/>
                <a:ea typeface="+mj-ea"/>
                <a:cs typeface="2  Nazanin" panose="00000400000000000000" pitchFamily="2" charset="-78"/>
              </a:rPr>
              <a:t>خبر</a:t>
            </a:r>
            <a:r>
              <a:rPr lang="en-US" sz="2800" b="1" dirty="0" smtClean="0">
                <a:latin typeface="+mj-lt"/>
                <a:ea typeface="+mj-ea"/>
                <a:cs typeface="2  Nazanin" panose="00000400000000000000" pitchFamily="2" charset="-78"/>
              </a:rPr>
              <a:t>(Invitation)</a:t>
            </a:r>
            <a:endParaRPr lang="en-US" sz="2800" b="1" dirty="0">
              <a:latin typeface="+mj-lt"/>
              <a:ea typeface="+mj-ea"/>
              <a:cs typeface="2  Nazanin" panose="00000400000000000000" pitchFamily="2" charset="-78"/>
            </a:endParaRPr>
          </a:p>
          <a:p>
            <a:pPr algn="just" rtl="1"/>
            <a:r>
              <a:rPr lang="fa-IR" sz="2800" b="1" dirty="0" smtClean="0">
                <a:latin typeface="+mj-lt"/>
                <a:ea typeface="+mj-ea"/>
                <a:cs typeface="2  Nazanin" panose="00000400000000000000" pitchFamily="2" charset="-78"/>
              </a:rPr>
              <a:t>مرحله </a:t>
            </a:r>
            <a:r>
              <a:rPr lang="fa-IR" sz="2800" b="1" dirty="0">
                <a:latin typeface="+mj-lt"/>
                <a:ea typeface="+mj-ea"/>
                <a:cs typeface="2  Nazanin" panose="00000400000000000000" pitchFamily="2" charset="-78"/>
              </a:rPr>
              <a:t>ی 4: ارائه دادن </a:t>
            </a:r>
            <a:r>
              <a:rPr lang="fa-IR" sz="2800" b="1" dirty="0" smtClean="0">
                <a:latin typeface="+mj-lt"/>
                <a:ea typeface="+mj-ea"/>
                <a:cs typeface="2  Nazanin" panose="00000400000000000000" pitchFamily="2" charset="-78"/>
              </a:rPr>
              <a:t>خبر(</a:t>
            </a:r>
            <a:r>
              <a:rPr lang="en-US" sz="2800" b="1" dirty="0" smtClean="0">
                <a:latin typeface="+mj-lt"/>
                <a:ea typeface="+mj-ea"/>
                <a:cs typeface="2  Nazanin" panose="00000400000000000000" pitchFamily="2" charset="-78"/>
              </a:rPr>
              <a:t>Knowledge</a:t>
            </a:r>
            <a:r>
              <a:rPr lang="fa-IR" sz="2800" b="1" dirty="0" smtClean="0">
                <a:latin typeface="+mj-lt"/>
                <a:ea typeface="+mj-ea"/>
                <a:cs typeface="2  Nazanin" panose="00000400000000000000" pitchFamily="2" charset="-78"/>
              </a:rPr>
              <a:t>)</a:t>
            </a:r>
            <a:endParaRPr lang="fa-IR" sz="2800" b="1" dirty="0">
              <a:latin typeface="+mj-lt"/>
              <a:ea typeface="+mj-ea"/>
              <a:cs typeface="2  Nazanin" panose="00000400000000000000" pitchFamily="2" charset="-78"/>
            </a:endParaRPr>
          </a:p>
          <a:p>
            <a:pPr algn="just" rtl="1"/>
            <a:r>
              <a:rPr lang="fa-IR" sz="2800" b="1" dirty="0">
                <a:latin typeface="+mj-lt"/>
                <a:ea typeface="+mj-ea"/>
                <a:cs typeface="2  Nazanin" panose="00000400000000000000" pitchFamily="2" charset="-78"/>
              </a:rPr>
              <a:t>مرحله ی 5: پاسخ دادن به احساسات </a:t>
            </a:r>
            <a:r>
              <a:rPr lang="fa-IR" sz="2800" b="1" dirty="0" smtClean="0">
                <a:latin typeface="+mj-lt"/>
                <a:ea typeface="+mj-ea"/>
                <a:cs typeface="2  Nazanin" panose="00000400000000000000" pitchFamily="2" charset="-78"/>
              </a:rPr>
              <a:t>شنونده(</a:t>
            </a:r>
            <a:r>
              <a:rPr lang="en-US" sz="2800" b="1" dirty="0">
                <a:latin typeface="+mj-lt"/>
                <a:ea typeface="+mj-ea"/>
                <a:cs typeface="2  Nazanin" panose="00000400000000000000" pitchFamily="2" charset="-78"/>
              </a:rPr>
              <a:t>Empathizing and Exploring</a:t>
            </a:r>
            <a:r>
              <a:rPr lang="fa-IR" sz="2800" b="1" dirty="0" smtClean="0">
                <a:latin typeface="+mj-lt"/>
                <a:ea typeface="+mj-ea"/>
                <a:cs typeface="2  Nazanin" panose="00000400000000000000" pitchFamily="2" charset="-78"/>
              </a:rPr>
              <a:t>)</a:t>
            </a:r>
            <a:endParaRPr lang="fa-IR" sz="2800" b="1" dirty="0">
              <a:latin typeface="+mj-lt"/>
              <a:ea typeface="+mj-ea"/>
              <a:cs typeface="2  Nazanin" panose="00000400000000000000" pitchFamily="2" charset="-78"/>
            </a:endParaRPr>
          </a:p>
          <a:p>
            <a:pPr algn="just" rtl="1"/>
            <a:r>
              <a:rPr lang="fa-IR" sz="2800" b="1" dirty="0">
                <a:latin typeface="+mj-lt"/>
                <a:ea typeface="+mj-ea"/>
                <a:cs typeface="2  Nazanin" panose="00000400000000000000" pitchFamily="2" charset="-78"/>
              </a:rPr>
              <a:t>مرحله ی 6: پی </a:t>
            </a:r>
            <a:r>
              <a:rPr lang="fa-IR" sz="2800" b="1" dirty="0" smtClean="0">
                <a:latin typeface="+mj-lt"/>
                <a:ea typeface="+mj-ea"/>
                <a:cs typeface="2  Nazanin" panose="00000400000000000000" pitchFamily="2" charset="-78"/>
              </a:rPr>
              <a:t>گیری(</a:t>
            </a:r>
            <a:r>
              <a:rPr lang="en-US" sz="2800" b="1" dirty="0">
                <a:latin typeface="+mj-lt"/>
                <a:ea typeface="+mj-ea"/>
                <a:cs typeface="2  Nazanin" panose="00000400000000000000" pitchFamily="2" charset="-78"/>
              </a:rPr>
              <a:t>Strategy and Summary </a:t>
            </a:r>
            <a:r>
              <a:rPr lang="fa-IR" sz="2800" b="1" dirty="0" smtClean="0">
                <a:latin typeface="+mj-lt"/>
                <a:ea typeface="+mj-ea"/>
                <a:cs typeface="2  Nazanin" panose="00000400000000000000" pitchFamily="2" charset="-78"/>
              </a:rPr>
              <a:t>)</a:t>
            </a:r>
            <a:endParaRPr lang="fa-IR" sz="2800" b="1" dirty="0">
              <a:latin typeface="+mj-lt"/>
              <a:ea typeface="+mj-ea"/>
              <a:cs typeface="2  Nazanin" panose="00000400000000000000" pitchFamily="2" charset="-78"/>
            </a:endParaRPr>
          </a:p>
          <a:p>
            <a:pPr algn="just" rtl="1"/>
            <a:r>
              <a:rPr lang="fa-IR" sz="2800" b="1" dirty="0">
                <a:latin typeface="+mj-lt"/>
                <a:ea typeface="+mj-ea"/>
                <a:cs typeface="2  Nazanin" panose="00000400000000000000" pitchFamily="2" charset="-78"/>
              </a:rPr>
              <a:t>برای رساندن خبر بد، این مراحل باید یکی پس از دیگری اجرا شوند</a:t>
            </a:r>
          </a:p>
        </p:txBody>
      </p:sp>
    </p:spTree>
    <p:extLst>
      <p:ext uri="{BB962C8B-B14F-4D97-AF65-F5344CB8AC3E}">
        <p14:creationId xmlns:p14="http://schemas.microsoft.com/office/powerpoint/2010/main" val="37961815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14400"/>
          </a:xfrm>
        </p:spPr>
        <p:txBody>
          <a:bodyPr/>
          <a:lstStyle/>
          <a:p>
            <a:r>
              <a:rPr lang="fa-IR" b="1" dirty="0">
                <a:solidFill>
                  <a:srgbClr val="FF0000"/>
                </a:solidFill>
              </a:rPr>
              <a:t>مرحله ی 1: شروع، تدارکات و طرح ریزی محتوای خبر</a:t>
            </a:r>
          </a:p>
        </p:txBody>
      </p:sp>
      <p:sp>
        <p:nvSpPr>
          <p:cNvPr id="3" name="Content Placeholder 2"/>
          <p:cNvSpPr>
            <a:spLocks noGrp="1"/>
          </p:cNvSpPr>
          <p:nvPr>
            <p:ph sz="quarter" idx="1"/>
          </p:nvPr>
        </p:nvSpPr>
        <p:spPr/>
        <p:txBody>
          <a:bodyPr>
            <a:normAutofit/>
          </a:bodyPr>
          <a:lstStyle/>
          <a:p>
            <a:pPr marL="0" indent="0" algn="just" rtl="1">
              <a:buNone/>
            </a:pPr>
            <a:r>
              <a:rPr lang="fa-IR" sz="2400" b="1" dirty="0">
                <a:latin typeface="+mj-lt"/>
                <a:ea typeface="+mj-ea"/>
                <a:cs typeface="2  Nazanin" panose="00000400000000000000" pitchFamily="2" charset="-78"/>
              </a:rPr>
              <a:t>قبل از افشای هر خبری، لازم است محتوای موضوعاتی را که با شنونده در میان خواهید گذاشت، مشخص کنید.</a:t>
            </a:r>
          </a:p>
          <a:p>
            <a:pPr algn="just" rtl="1">
              <a:buFont typeface="Wingdings" panose="05000000000000000000" pitchFamily="2" charset="2"/>
              <a:buChar char="v"/>
            </a:pPr>
            <a:r>
              <a:rPr lang="fa-IR" sz="2400" b="1" dirty="0">
                <a:latin typeface="+mj-lt"/>
                <a:ea typeface="+mj-ea"/>
                <a:cs typeface="2  Nazanin" panose="00000400000000000000" pitchFamily="2" charset="-78"/>
              </a:rPr>
              <a:t>واقعیات مربوط به خبر را مرور کنید و از درستی آن چه می خواهید بگویید، اطمینان پیدا کنید.</a:t>
            </a:r>
          </a:p>
          <a:p>
            <a:pPr algn="just" rtl="1">
              <a:buFont typeface="Wingdings" panose="05000000000000000000" pitchFamily="2" charset="2"/>
              <a:buChar char="v"/>
            </a:pPr>
            <a:r>
              <a:rPr lang="fa-IR" sz="2400" b="1" dirty="0">
                <a:latin typeface="+mj-lt"/>
                <a:ea typeface="+mj-ea"/>
                <a:cs typeface="2  Nazanin" panose="00000400000000000000" pitchFamily="2" charset="-78"/>
              </a:rPr>
              <a:t>مطمئن شوید که </a:t>
            </a:r>
            <a:r>
              <a:rPr lang="fa-IR" sz="2400" b="1" dirty="0" smtClean="0">
                <a:latin typeface="+mj-lt"/>
                <a:ea typeface="+mj-ea"/>
                <a:cs typeface="2  Nazanin" panose="00000400000000000000" pitchFamily="2" charset="-78"/>
              </a:rPr>
              <a:t>همه </a:t>
            </a:r>
            <a:r>
              <a:rPr lang="fa-IR" sz="2400" b="1" dirty="0">
                <a:latin typeface="+mj-lt"/>
                <a:ea typeface="+mj-ea"/>
                <a:cs typeface="2  Nazanin" panose="00000400000000000000" pitchFamily="2" charset="-78"/>
              </a:rPr>
              <a:t>اطلاعات لازم را در اختیار دارید.</a:t>
            </a:r>
          </a:p>
          <a:p>
            <a:pPr algn="just" rtl="1">
              <a:buFont typeface="Wingdings" panose="05000000000000000000" pitchFamily="2" charset="2"/>
              <a:buChar char="v"/>
            </a:pPr>
            <a:r>
              <a:rPr lang="fa-IR" sz="2400" b="1" dirty="0">
                <a:latin typeface="+mj-lt"/>
                <a:ea typeface="+mj-ea"/>
                <a:cs typeface="2  Nazanin" panose="00000400000000000000" pitchFamily="2" charset="-78"/>
              </a:rPr>
              <a:t>آن چه را قرار است بگویید، تنظیم و مرحله بندی کنید.</a:t>
            </a:r>
          </a:p>
          <a:p>
            <a:pPr algn="just" rtl="1">
              <a:buFont typeface="Wingdings" panose="05000000000000000000" pitchFamily="2" charset="2"/>
              <a:buChar char="v"/>
            </a:pPr>
            <a:r>
              <a:rPr lang="fa-IR" sz="2400" b="1" dirty="0">
                <a:latin typeface="+mj-lt"/>
                <a:ea typeface="+mj-ea"/>
                <a:cs typeface="2  Nazanin" panose="00000400000000000000" pitchFamily="2" charset="-78"/>
              </a:rPr>
              <a:t>اگر شنونده ی خبر با شما آشنایی و صمیمیت بیش تری دارد یا موضوع خبر، چیزی است که به شما نیز مربوط می شود، هرگز وظیفه ی خبررسانی را به شخص دیگری واگذار نکنید. در مورد اخبار مربوط به بیماران نیز بهتر است پزشک معالج اطلاع رسانی را خود بر عهده بگیرد و این کار را به سایر کارکنان تیم درمانی محول نکند.</a:t>
            </a:r>
          </a:p>
          <a:p>
            <a:pPr marL="0" indent="0" algn="r" rtl="1">
              <a:buNone/>
            </a:pPr>
            <a:endParaRPr lang="fa-IR" dirty="0"/>
          </a:p>
          <a:p>
            <a:endParaRPr lang="fa-IR" dirty="0"/>
          </a:p>
        </p:txBody>
      </p:sp>
    </p:spTree>
    <p:extLst>
      <p:ext uri="{BB962C8B-B14F-4D97-AF65-F5344CB8AC3E}">
        <p14:creationId xmlns:p14="http://schemas.microsoft.com/office/powerpoint/2010/main" val="4185892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14400"/>
          </a:xfrm>
        </p:spPr>
        <p:txBody>
          <a:bodyPr/>
          <a:lstStyle/>
          <a:p>
            <a:r>
              <a:rPr lang="fa-IR" b="1" dirty="0">
                <a:solidFill>
                  <a:srgbClr val="FF0000"/>
                </a:solidFill>
              </a:rPr>
              <a:t>مرحله ی 1: شروع، تدارکات و طرح ریزی محتوای خبر</a:t>
            </a:r>
          </a:p>
        </p:txBody>
      </p:sp>
      <p:sp>
        <p:nvSpPr>
          <p:cNvPr id="3" name="Content Placeholder 2"/>
          <p:cNvSpPr>
            <a:spLocks noGrp="1"/>
          </p:cNvSpPr>
          <p:nvPr>
            <p:ph sz="quarter" idx="1"/>
          </p:nvPr>
        </p:nvSpPr>
        <p:spPr/>
        <p:txBody>
          <a:bodyPr>
            <a:normAutofit fontScale="85000" lnSpcReduction="20000"/>
          </a:bodyPr>
          <a:lstStyle/>
          <a:p>
            <a:pPr marL="0" indent="0" algn="r" rtl="1">
              <a:buNone/>
            </a:pPr>
            <a:r>
              <a:rPr lang="fa-IR" b="1" dirty="0">
                <a:solidFill>
                  <a:srgbClr val="FF0000"/>
                </a:solidFill>
              </a:rPr>
              <a:t>درنظر گرفتن مکان مناسب</a:t>
            </a:r>
          </a:p>
          <a:p>
            <a:pPr marL="0" indent="0" algn="r" rtl="1">
              <a:buNone/>
            </a:pPr>
            <a:endParaRPr lang="fa-IR" dirty="0"/>
          </a:p>
          <a:p>
            <a:pPr marL="0" indent="0" algn="just" rtl="1">
              <a:buNone/>
            </a:pPr>
            <a:r>
              <a:rPr lang="fa-IR" sz="2600" b="1" dirty="0">
                <a:latin typeface="+mj-lt"/>
                <a:ea typeface="+mj-ea"/>
                <a:cs typeface="2  Nazanin" panose="00000400000000000000" pitchFamily="2" charset="-78"/>
              </a:rPr>
              <a:t>یکی از پندهای عامیانه و متداول که همه آن را شنیده ایم این است که « هر کاری، جایی دارید» و « هر کاری، وقتی دارد». توجه به این نصحیت در مورد رساندن خبربد، خیلی مهم است.</a:t>
            </a:r>
          </a:p>
          <a:p>
            <a:pPr algn="just" rtl="1">
              <a:buFont typeface="Wingdings" panose="05000000000000000000" pitchFamily="2" charset="2"/>
              <a:buChar char="v"/>
            </a:pPr>
            <a:r>
              <a:rPr lang="fa-IR" sz="2600" b="1" dirty="0" smtClean="0">
                <a:latin typeface="+mj-lt"/>
                <a:ea typeface="+mj-ea"/>
                <a:cs typeface="2  Nazanin" panose="00000400000000000000" pitchFamily="2" charset="-78"/>
              </a:rPr>
              <a:t>تا </a:t>
            </a:r>
            <a:r>
              <a:rPr lang="fa-IR" sz="2600" b="1" dirty="0">
                <a:latin typeface="+mj-lt"/>
                <a:ea typeface="+mj-ea"/>
                <a:cs typeface="2  Nazanin" panose="00000400000000000000" pitchFamily="2" charset="-78"/>
              </a:rPr>
              <a:t>جای ممکن بهتر است خبر بد در مکانی خلوت به شنونده گفته شود. مکانی که محل رفت و آمد افراد نااشنا باشد، برای این منظور مناسب نیست. هم چنین رساندن خبر بد به یک کارمند در جمع همکاران وی یا به دانشجو در جمع هم کلاسی های او، کار درستی نیست، چون ممکن است بعدها از یادآوری واکنش هایی که بعد از شنیدن خبر از خود نشان داده است، احساس شرمندگی و ناراحتی کند.</a:t>
            </a:r>
          </a:p>
          <a:p>
            <a:pPr algn="just" rtl="1">
              <a:buFont typeface="Wingdings" panose="05000000000000000000" pitchFamily="2" charset="2"/>
              <a:buChar char="v"/>
            </a:pPr>
            <a:r>
              <a:rPr lang="fa-IR" sz="2600" b="1" dirty="0" smtClean="0">
                <a:latin typeface="+mj-lt"/>
                <a:ea typeface="+mj-ea"/>
                <a:cs typeface="2  Nazanin" panose="00000400000000000000" pitchFamily="2" charset="-78"/>
              </a:rPr>
              <a:t>بهتر </a:t>
            </a:r>
            <a:r>
              <a:rPr lang="fa-IR" sz="2600" b="1" dirty="0">
                <a:latin typeface="+mj-lt"/>
                <a:ea typeface="+mj-ea"/>
                <a:cs typeface="2  Nazanin" panose="00000400000000000000" pitchFamily="2" charset="-78"/>
              </a:rPr>
              <a:t>است شنونده، خبر بد را در حضور کسانی بشنود که خودش دوست دارد آن ها حضور داشته باشند. این موضوع را می توان به صورت مستقیم از خود شنونده پرسید. مثلاً می توانید به او بگویید که قرار است خبرهای مهمی را به او اطلاع دهید و از او بپرسید که آیا مایل است فرد دیگری هم حضور داشته باشد.</a:t>
            </a:r>
          </a:p>
          <a:p>
            <a:pPr marL="0" indent="0" algn="r" rtl="1">
              <a:buNone/>
            </a:pPr>
            <a:endParaRPr lang="fa-IR" dirty="0"/>
          </a:p>
          <a:p>
            <a:endParaRPr lang="fa-IR" dirty="0"/>
          </a:p>
        </p:txBody>
      </p:sp>
    </p:spTree>
    <p:extLst>
      <p:ext uri="{BB962C8B-B14F-4D97-AF65-F5344CB8AC3E}">
        <p14:creationId xmlns:p14="http://schemas.microsoft.com/office/powerpoint/2010/main" val="1997485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14400"/>
          </a:xfrm>
        </p:spPr>
        <p:txBody>
          <a:bodyPr/>
          <a:lstStyle/>
          <a:p>
            <a:r>
              <a:rPr lang="fa-IR" b="1" dirty="0">
                <a:solidFill>
                  <a:srgbClr val="FF0000"/>
                </a:solidFill>
              </a:rPr>
              <a:t>مرحله ی 1: شروع، تدارکات و طرح ریزی محتوای خبر</a:t>
            </a:r>
          </a:p>
        </p:txBody>
      </p:sp>
      <p:sp>
        <p:nvSpPr>
          <p:cNvPr id="3" name="Content Placeholder 2"/>
          <p:cNvSpPr>
            <a:spLocks noGrp="1"/>
          </p:cNvSpPr>
          <p:nvPr>
            <p:ph sz="quarter" idx="1"/>
          </p:nvPr>
        </p:nvSpPr>
        <p:spPr/>
        <p:txBody>
          <a:bodyPr>
            <a:normAutofit/>
          </a:bodyPr>
          <a:lstStyle/>
          <a:p>
            <a:pPr algn="just" rtl="1">
              <a:buFont typeface="Wingdings" panose="05000000000000000000" pitchFamily="2" charset="2"/>
              <a:buChar char="v"/>
            </a:pPr>
            <a:r>
              <a:rPr lang="fa-IR" sz="2800" b="1" dirty="0" smtClean="0">
                <a:latin typeface="+mj-lt"/>
                <a:ea typeface="+mj-ea"/>
                <a:cs typeface="2  Nazanin" panose="00000400000000000000" pitchFamily="2" charset="-78"/>
              </a:rPr>
              <a:t>بهتر </a:t>
            </a:r>
            <a:r>
              <a:rPr lang="fa-IR" sz="2800" b="1" dirty="0">
                <a:latin typeface="+mj-lt"/>
                <a:ea typeface="+mj-ea"/>
                <a:cs typeface="2  Nazanin" panose="00000400000000000000" pitchFamily="2" charset="-78"/>
              </a:rPr>
              <a:t>است شنونده هنگام شنیدن خبر بد، روی صندلی نشسته باشند و صندلی شما به صندلی او نزدیک باشد.</a:t>
            </a:r>
          </a:p>
          <a:p>
            <a:pPr algn="just" rtl="1">
              <a:buFont typeface="Wingdings" panose="05000000000000000000" pitchFamily="2" charset="2"/>
              <a:buChar char="v"/>
            </a:pPr>
            <a:r>
              <a:rPr lang="fa-IR" sz="2800" b="1" dirty="0" smtClean="0">
                <a:latin typeface="+mj-lt"/>
                <a:ea typeface="+mj-ea"/>
                <a:cs typeface="2  Nazanin" panose="00000400000000000000" pitchFamily="2" charset="-78"/>
              </a:rPr>
              <a:t>در </a:t>
            </a:r>
            <a:r>
              <a:rPr lang="fa-IR" sz="2800" b="1" dirty="0">
                <a:latin typeface="+mj-lt"/>
                <a:ea typeface="+mj-ea"/>
                <a:cs typeface="2  Nazanin" panose="00000400000000000000" pitchFamily="2" charset="-78"/>
              </a:rPr>
              <a:t>صورت امکان بهتر است در هنگام بیان خبر بد، یک جعبه دستمال کاغذی و وسایل پذیرایی با آب یا نوشیدنی دیگر فراهم باشد.</a:t>
            </a:r>
          </a:p>
          <a:p>
            <a:pPr algn="just" rtl="1">
              <a:buFont typeface="Wingdings" panose="05000000000000000000" pitchFamily="2" charset="2"/>
              <a:buChar char="v"/>
            </a:pPr>
            <a:r>
              <a:rPr lang="fa-IR" sz="2800" b="1" dirty="0" smtClean="0">
                <a:latin typeface="+mj-lt"/>
                <a:ea typeface="+mj-ea"/>
                <a:cs typeface="2  Nazanin" panose="00000400000000000000" pitchFamily="2" charset="-78"/>
              </a:rPr>
              <a:t>البته </a:t>
            </a:r>
            <a:r>
              <a:rPr lang="fa-IR" sz="2800" b="1" dirty="0">
                <a:latin typeface="+mj-lt"/>
                <a:ea typeface="+mj-ea"/>
                <a:cs typeface="2  Nazanin" panose="00000400000000000000" pitchFamily="2" charset="-78"/>
              </a:rPr>
              <a:t>مکان مناسب در مورد خبرهای متفاوت بستگی به وضعیت و امکانات خاص آن موقعیت دارد و همیشه نمی توان از یک الگوی پیروی کرد. ولی رعایت موارد فوق می تواند کمک مؤثری به فرد شنونده ی خبر بد کند. به ویژه رعایت حضور افراد دل خواه و مکان خلوت و مناسب و عدم حضور افراد متفرقه اهمیت زیادی دارد.</a:t>
            </a:r>
          </a:p>
          <a:p>
            <a:pPr marL="0" indent="0" algn="r" rtl="1">
              <a:buNone/>
            </a:pPr>
            <a:endParaRPr lang="fa-IR" dirty="0"/>
          </a:p>
          <a:p>
            <a:endParaRPr lang="fa-IR" dirty="0"/>
          </a:p>
        </p:txBody>
      </p:sp>
    </p:spTree>
    <p:extLst>
      <p:ext uri="{BB962C8B-B14F-4D97-AF65-F5344CB8AC3E}">
        <p14:creationId xmlns:p14="http://schemas.microsoft.com/office/powerpoint/2010/main" val="3347592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14400"/>
          </a:xfrm>
        </p:spPr>
        <p:txBody>
          <a:bodyPr/>
          <a:lstStyle/>
          <a:p>
            <a:r>
              <a:rPr lang="fa-IR" b="1" dirty="0">
                <a:solidFill>
                  <a:srgbClr val="FF0000"/>
                </a:solidFill>
              </a:rPr>
              <a:t>مرحله ی 1: شروع، تدارکات و طرح ریزی محتوای خبر</a:t>
            </a:r>
          </a:p>
        </p:txBody>
      </p:sp>
      <p:sp>
        <p:nvSpPr>
          <p:cNvPr id="3" name="Content Placeholder 2"/>
          <p:cNvSpPr>
            <a:spLocks noGrp="1"/>
          </p:cNvSpPr>
          <p:nvPr>
            <p:ph sz="quarter" idx="1"/>
          </p:nvPr>
        </p:nvSpPr>
        <p:spPr/>
        <p:txBody>
          <a:bodyPr>
            <a:normAutofit fontScale="92500"/>
          </a:bodyPr>
          <a:lstStyle/>
          <a:p>
            <a:pPr marL="0" indent="0" algn="just" rtl="1">
              <a:buNone/>
            </a:pPr>
            <a:r>
              <a:rPr lang="fa-IR" sz="2800" b="1" dirty="0">
                <a:solidFill>
                  <a:srgbClr val="FF0000"/>
                </a:solidFill>
                <a:latin typeface="+mj-lt"/>
                <a:ea typeface="+mj-ea"/>
                <a:cs typeface="2  Nazanin" panose="00000400000000000000" pitchFamily="2" charset="-78"/>
              </a:rPr>
              <a:t>اختصاص زمان مناسب و کافی</a:t>
            </a:r>
          </a:p>
          <a:p>
            <a:pPr algn="just" rtl="1">
              <a:buFont typeface="Wingdings" panose="05000000000000000000" pitchFamily="2" charset="2"/>
              <a:buChar char="v"/>
            </a:pPr>
            <a:r>
              <a:rPr lang="fa-IR" sz="2800" b="1" dirty="0">
                <a:latin typeface="+mj-lt"/>
                <a:ea typeface="+mj-ea"/>
                <a:cs typeface="2  Nazanin" panose="00000400000000000000" pitchFamily="2" charset="-78"/>
              </a:rPr>
              <a:t>برای رساندن خبر بد باید برنامه ریزی قبلی داشت و زمان مناسب و فرصت کافی به این کار اختصاص داد.</a:t>
            </a:r>
          </a:p>
          <a:p>
            <a:pPr algn="just" rtl="1">
              <a:buFont typeface="Wingdings" panose="05000000000000000000" pitchFamily="2" charset="2"/>
              <a:buChar char="v"/>
            </a:pPr>
            <a:r>
              <a:rPr lang="fa-IR" sz="2800" b="1" dirty="0" smtClean="0">
                <a:latin typeface="+mj-lt"/>
                <a:ea typeface="+mj-ea"/>
                <a:cs typeface="2  Nazanin" panose="00000400000000000000" pitchFamily="2" charset="-78"/>
              </a:rPr>
              <a:t>این </a:t>
            </a:r>
            <a:r>
              <a:rPr lang="fa-IR" sz="2800" b="1" dirty="0">
                <a:latin typeface="+mj-lt"/>
                <a:ea typeface="+mj-ea"/>
                <a:cs typeface="2  Nazanin" panose="00000400000000000000" pitchFamily="2" charset="-78"/>
              </a:rPr>
              <a:t>کار نباید در فاصله ی بین سایر کارها و مشغله های روزمره انجام داده شود. به ویژه در مورد پزشکانی که قرار است خبر تشخیص بیماری های وخیم و صعب العلاج را به گوش بیمار برسانند، لازم است برای این کار روز و وقت مشخص و جداگانه ای تعیین کنند.</a:t>
            </a:r>
          </a:p>
          <a:p>
            <a:pPr algn="just" rtl="1">
              <a:buFont typeface="Wingdings" panose="05000000000000000000" pitchFamily="2" charset="2"/>
              <a:buChar char="v"/>
            </a:pPr>
            <a:r>
              <a:rPr lang="fa-IR" sz="2800" b="1" dirty="0" smtClean="0">
                <a:latin typeface="+mj-lt"/>
                <a:ea typeface="+mj-ea"/>
                <a:cs typeface="2  Nazanin" panose="00000400000000000000" pitchFamily="2" charset="-78"/>
              </a:rPr>
              <a:t>باید </a:t>
            </a:r>
            <a:r>
              <a:rPr lang="fa-IR" sz="2800" b="1" dirty="0">
                <a:latin typeface="+mj-lt"/>
                <a:ea typeface="+mj-ea"/>
                <a:cs typeface="2  Nazanin" panose="00000400000000000000" pitchFamily="2" charset="-78"/>
              </a:rPr>
              <a:t>از قطع مکرر گفت و گوها به دلایل مختلف پیشگیری شود.</a:t>
            </a:r>
          </a:p>
          <a:p>
            <a:pPr algn="just" rtl="1">
              <a:buFont typeface="Wingdings" panose="05000000000000000000" pitchFamily="2" charset="2"/>
              <a:buChar char="v"/>
            </a:pPr>
            <a:r>
              <a:rPr lang="fa-IR" sz="2800" b="1" dirty="0" smtClean="0">
                <a:latin typeface="+mj-lt"/>
                <a:ea typeface="+mj-ea"/>
                <a:cs typeface="2  Nazanin" panose="00000400000000000000" pitchFamily="2" charset="-78"/>
              </a:rPr>
              <a:t>باید </a:t>
            </a:r>
            <a:r>
              <a:rPr lang="fa-IR" sz="2800" b="1" dirty="0">
                <a:latin typeface="+mj-lt"/>
                <a:ea typeface="+mj-ea"/>
                <a:cs typeface="2  Nazanin" panose="00000400000000000000" pitchFamily="2" charset="-78"/>
              </a:rPr>
              <a:t>ترتیبی داده شود تا هنگام گفت و گو، خبررسان ناچار به پاسخ دادن به تلفن نشود یا برای کار دیگری احضار نشود.</a:t>
            </a:r>
          </a:p>
          <a:p>
            <a:pPr marL="0" indent="0" algn="r" rtl="1">
              <a:buNone/>
            </a:pPr>
            <a:endParaRPr lang="fa-IR" dirty="0"/>
          </a:p>
          <a:p>
            <a:endParaRPr lang="fa-IR" dirty="0"/>
          </a:p>
        </p:txBody>
      </p:sp>
    </p:spTree>
    <p:extLst>
      <p:ext uri="{BB962C8B-B14F-4D97-AF65-F5344CB8AC3E}">
        <p14:creationId xmlns:p14="http://schemas.microsoft.com/office/powerpoint/2010/main" val="9308681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14400"/>
          </a:xfrm>
        </p:spPr>
        <p:txBody>
          <a:bodyPr/>
          <a:lstStyle/>
          <a:p>
            <a:r>
              <a:rPr lang="fa-IR" b="1" dirty="0">
                <a:solidFill>
                  <a:srgbClr val="FF0000"/>
                </a:solidFill>
              </a:rPr>
              <a:t>مرحله ی 1: شروع، تدارکات و طرح ریزی محتوای خبر</a:t>
            </a:r>
          </a:p>
        </p:txBody>
      </p:sp>
      <p:sp>
        <p:nvSpPr>
          <p:cNvPr id="3" name="Content Placeholder 2"/>
          <p:cNvSpPr>
            <a:spLocks noGrp="1"/>
          </p:cNvSpPr>
          <p:nvPr>
            <p:ph sz="quarter" idx="1"/>
          </p:nvPr>
        </p:nvSpPr>
        <p:spPr/>
        <p:txBody>
          <a:bodyPr>
            <a:normAutofit/>
          </a:bodyPr>
          <a:lstStyle/>
          <a:p>
            <a:pPr marL="0" indent="0" algn="just" rtl="1">
              <a:buNone/>
            </a:pPr>
            <a:r>
              <a:rPr lang="fa-IR" sz="2800" b="1" dirty="0" smtClean="0">
                <a:solidFill>
                  <a:srgbClr val="FF0000"/>
                </a:solidFill>
                <a:latin typeface="+mj-lt"/>
                <a:ea typeface="+mj-ea"/>
                <a:cs typeface="2  Nazanin" panose="00000400000000000000" pitchFamily="2" charset="-78"/>
              </a:rPr>
              <a:t>*</a:t>
            </a:r>
            <a:r>
              <a:rPr lang="fa-IR" sz="2800" b="1" dirty="0" smtClean="0">
                <a:latin typeface="+mj-lt"/>
                <a:ea typeface="+mj-ea"/>
                <a:cs typeface="2  Nazanin" panose="00000400000000000000" pitchFamily="2" charset="-78"/>
              </a:rPr>
              <a:t> </a:t>
            </a:r>
            <a:r>
              <a:rPr lang="fa-IR" sz="2800" b="1" dirty="0">
                <a:latin typeface="+mj-lt"/>
                <a:ea typeface="+mj-ea"/>
                <a:cs typeface="2  Nazanin" panose="00000400000000000000" pitchFamily="2" charset="-78"/>
              </a:rPr>
              <a:t>این کار نباید در فاصله ی بین سایر کارها و مشغله های روزمره انجام داده شود. به ویژه در مورد پزشکانی که قرار است خبر تشخیص بیماری های وخیم و صعب العلاج را به گوش بیمار برسانند، لازم است برای این کار روز و وقت مشخص و جداگانه ای تعیین کنند.</a:t>
            </a:r>
          </a:p>
          <a:p>
            <a:pPr marL="0" indent="0" algn="just" rtl="1">
              <a:buNone/>
            </a:pPr>
            <a:r>
              <a:rPr lang="fa-IR" sz="2800" b="1" dirty="0">
                <a:solidFill>
                  <a:srgbClr val="FF0000"/>
                </a:solidFill>
                <a:latin typeface="+mj-lt"/>
                <a:ea typeface="+mj-ea"/>
                <a:cs typeface="2  Nazanin" panose="00000400000000000000" pitchFamily="2" charset="-78"/>
              </a:rPr>
              <a:t>*</a:t>
            </a:r>
            <a:r>
              <a:rPr lang="fa-IR" sz="2800" b="1" dirty="0">
                <a:latin typeface="+mj-lt"/>
                <a:ea typeface="+mj-ea"/>
                <a:cs typeface="2  Nazanin" panose="00000400000000000000" pitchFamily="2" charset="-78"/>
              </a:rPr>
              <a:t> باید از قطع مکرر گفت و گوها به دلایل مختلف پیشگیری شود.</a:t>
            </a:r>
          </a:p>
          <a:p>
            <a:pPr marL="0" indent="0" algn="just" rtl="1">
              <a:buNone/>
            </a:pPr>
            <a:r>
              <a:rPr lang="fa-IR" sz="2800" b="1" dirty="0">
                <a:solidFill>
                  <a:srgbClr val="FF0000"/>
                </a:solidFill>
                <a:latin typeface="+mj-lt"/>
                <a:ea typeface="+mj-ea"/>
                <a:cs typeface="2  Nazanin" panose="00000400000000000000" pitchFamily="2" charset="-78"/>
              </a:rPr>
              <a:t>*</a:t>
            </a:r>
            <a:r>
              <a:rPr lang="fa-IR" sz="2800" b="1" dirty="0">
                <a:latin typeface="+mj-lt"/>
                <a:ea typeface="+mj-ea"/>
                <a:cs typeface="2  Nazanin" panose="00000400000000000000" pitchFamily="2" charset="-78"/>
              </a:rPr>
              <a:t> باید ترتیبی داده شود تا هنگام گفت و گو، خبررسان ناچار به پاسخ دادن به تلفن نشود یا برای کار دیگری احضار نشود.</a:t>
            </a:r>
          </a:p>
          <a:p>
            <a:pPr marL="0" indent="0" algn="r" rtl="1">
              <a:buNone/>
            </a:pPr>
            <a:endParaRPr lang="fa-IR" dirty="0"/>
          </a:p>
          <a:p>
            <a:endParaRPr lang="fa-IR" dirty="0"/>
          </a:p>
        </p:txBody>
      </p:sp>
    </p:spTree>
    <p:extLst>
      <p:ext uri="{BB962C8B-B14F-4D97-AF65-F5344CB8AC3E}">
        <p14:creationId xmlns:p14="http://schemas.microsoft.com/office/powerpoint/2010/main" val="19148642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14400"/>
          </a:xfrm>
        </p:spPr>
        <p:txBody>
          <a:bodyPr>
            <a:normAutofit fontScale="90000"/>
          </a:bodyPr>
          <a:lstStyle/>
          <a:p>
            <a:r>
              <a:rPr lang="fa-IR" b="1" dirty="0">
                <a:solidFill>
                  <a:srgbClr val="FF0000"/>
                </a:solidFill>
              </a:rPr>
              <a:t>مرحله ی </a:t>
            </a:r>
            <a:r>
              <a:rPr lang="fa-IR" b="1" dirty="0" smtClean="0">
                <a:solidFill>
                  <a:srgbClr val="FF0000"/>
                </a:solidFill>
              </a:rPr>
              <a:t>2</a:t>
            </a:r>
            <a:r>
              <a:rPr lang="fa-IR" b="1" dirty="0">
                <a:solidFill>
                  <a:srgbClr val="FF0000"/>
                </a:solidFill>
              </a:rPr>
              <a:t>: پی بردن به آن چه شنونده ی خبر از پیش می داند</a:t>
            </a:r>
          </a:p>
        </p:txBody>
      </p:sp>
      <p:sp>
        <p:nvSpPr>
          <p:cNvPr id="3" name="Content Placeholder 2"/>
          <p:cNvSpPr>
            <a:spLocks noGrp="1"/>
          </p:cNvSpPr>
          <p:nvPr>
            <p:ph sz="quarter" idx="1"/>
          </p:nvPr>
        </p:nvSpPr>
        <p:spPr/>
        <p:txBody>
          <a:bodyPr>
            <a:normAutofit/>
          </a:bodyPr>
          <a:lstStyle/>
          <a:p>
            <a:pPr marL="0" indent="0" algn="r" rtl="1">
              <a:buNone/>
            </a:pPr>
            <a:r>
              <a:rPr lang="fa-IR" sz="2800" b="1" dirty="0">
                <a:solidFill>
                  <a:srgbClr val="FF0000"/>
                </a:solidFill>
                <a:latin typeface="+mj-lt"/>
                <a:ea typeface="+mj-ea"/>
                <a:cs typeface="2  Nazanin" panose="00000400000000000000" pitchFamily="2" charset="-78"/>
              </a:rPr>
              <a:t>چه بپرسیم</a:t>
            </a:r>
          </a:p>
          <a:p>
            <a:pPr marL="0" indent="0" algn="just" rtl="1">
              <a:buNone/>
            </a:pPr>
            <a:r>
              <a:rPr lang="fa-IR" sz="2400" b="1" dirty="0">
                <a:latin typeface="+mj-lt"/>
                <a:ea typeface="+mj-ea"/>
                <a:cs typeface="2  Nazanin" panose="00000400000000000000" pitchFamily="2" charset="-78"/>
              </a:rPr>
              <a:t>برای بازگو کردن خبر بد، بهتر است </a:t>
            </a:r>
            <a:r>
              <a:rPr lang="fa-IR" sz="2400" b="1" dirty="0" smtClean="0">
                <a:latin typeface="+mj-lt"/>
                <a:ea typeface="+mj-ea"/>
                <a:cs typeface="2  Nazanin" panose="00000400000000000000" pitchFamily="2" charset="-78"/>
              </a:rPr>
              <a:t>موضوع </a:t>
            </a:r>
            <a:r>
              <a:rPr lang="fa-IR" sz="2400" b="1" dirty="0">
                <a:latin typeface="+mj-lt"/>
                <a:ea typeface="+mj-ea"/>
                <a:cs typeface="2  Nazanin" panose="00000400000000000000" pitchFamily="2" charset="-78"/>
              </a:rPr>
              <a:t>بحث را با آن چه فرد شنونده و نزدیکان او درباره ی آن اطلاع دارند آغاز کنیم. مثلاً اگر خبر بد، مربوط به بروز سانحه ی تصادف برای فرزند یک خانواده است، بهتر است موضوع بحث را با پرسش درباره ی این فرزند آغاز کنید و با ظرافت و مرحله به مرحله پرسش را به سمت آخرین اخباری که خانواده درباره ی او وضعیت سفر او دارند هدایت کنید.</a:t>
            </a:r>
          </a:p>
          <a:p>
            <a:pPr marL="0" indent="0" algn="just" rtl="1">
              <a:buNone/>
            </a:pPr>
            <a:r>
              <a:rPr lang="fa-IR" sz="2400" b="1" dirty="0" smtClean="0">
                <a:latin typeface="+mj-lt"/>
                <a:ea typeface="+mj-ea"/>
                <a:cs typeface="2  Nazanin" panose="00000400000000000000" pitchFamily="2" charset="-78"/>
              </a:rPr>
              <a:t>پزشکی </a:t>
            </a:r>
            <a:r>
              <a:rPr lang="fa-IR" sz="2400" b="1" dirty="0">
                <a:latin typeface="+mj-lt"/>
                <a:ea typeface="+mj-ea"/>
                <a:cs typeface="2  Nazanin" panose="00000400000000000000" pitchFamily="2" charset="-78"/>
              </a:rPr>
              <a:t>که قرار است درباره ی تشخیص بیماری سرطان با بیمار یا خانواده ی او صحبت کند، بهتر است موضوع بحث را با مشخص کردن آن چه بیمار و خانواده ی او تاکنون درباره ی وضعیت سلامتی بیمار می دانند، آغاز کند و به تدریج درباره ی نگرانی ها و حدس های آنان پرسش کند.</a:t>
            </a:r>
          </a:p>
          <a:p>
            <a:pPr marL="0" indent="0" algn="r" rtl="1">
              <a:buNone/>
            </a:pPr>
            <a:endParaRPr lang="fa-IR" dirty="0"/>
          </a:p>
          <a:p>
            <a:endParaRPr lang="fa-IR" dirty="0"/>
          </a:p>
        </p:txBody>
      </p:sp>
    </p:spTree>
    <p:extLst>
      <p:ext uri="{BB962C8B-B14F-4D97-AF65-F5344CB8AC3E}">
        <p14:creationId xmlns:p14="http://schemas.microsoft.com/office/powerpoint/2010/main" val="23413875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solidFill>
                  <a:srgbClr val="FF0000"/>
                </a:solidFill>
              </a:rPr>
              <a:t>مرحله ی 2: پی بردن به آن چه شنونده ی خبر از پیش می داند</a:t>
            </a:r>
          </a:p>
        </p:txBody>
      </p:sp>
      <p:sp>
        <p:nvSpPr>
          <p:cNvPr id="3" name="Content Placeholder 2"/>
          <p:cNvSpPr>
            <a:spLocks noGrp="1"/>
          </p:cNvSpPr>
          <p:nvPr>
            <p:ph sz="quarter" idx="1"/>
          </p:nvPr>
        </p:nvSpPr>
        <p:spPr>
          <a:xfrm>
            <a:off x="76200" y="1371600"/>
            <a:ext cx="8915400" cy="5486400"/>
          </a:xfrm>
        </p:spPr>
        <p:txBody>
          <a:bodyPr>
            <a:noAutofit/>
          </a:bodyPr>
          <a:lstStyle/>
          <a:p>
            <a:pPr algn="just" rtl="1">
              <a:buFont typeface="Wingdings" panose="05000000000000000000" pitchFamily="2" charset="2"/>
              <a:buChar char="v"/>
            </a:pPr>
            <a:r>
              <a:rPr lang="fa-IR" sz="2400" b="1" dirty="0">
                <a:latin typeface="+mj-lt"/>
                <a:ea typeface="+mj-ea"/>
                <a:cs typeface="2  Nazanin" panose="00000400000000000000" pitchFamily="2" charset="-78"/>
              </a:rPr>
              <a:t>با این اطلاعات، برای خبر رسان مشخص می شود که آیا شنونده ی خبر و همراهان او، توانایی درک و رویارویی با اخبار بدی که به آنان ارائه خواهد شد را دارند یا خیر.</a:t>
            </a:r>
          </a:p>
          <a:p>
            <a:pPr algn="just" rtl="1">
              <a:buFont typeface="Wingdings" panose="05000000000000000000" pitchFamily="2" charset="2"/>
              <a:buChar char="v"/>
            </a:pPr>
            <a:r>
              <a:rPr lang="fa-IR" sz="2400" b="1" dirty="0">
                <a:latin typeface="+mj-lt"/>
                <a:ea typeface="+mj-ea"/>
                <a:cs typeface="2  Nazanin" panose="00000400000000000000" pitchFamily="2" charset="-78"/>
              </a:rPr>
              <a:t>به عنوان مثال یک پزشک می تواند به این منظور( به تدریج، مرحله به مرحله و با ارزیابی آمادگی شنونده برای پرسش های بعدی) چنین سؤالاتی را بپرسد:</a:t>
            </a:r>
          </a:p>
          <a:p>
            <a:pPr algn="just" rtl="1">
              <a:buFont typeface="Wingdings" panose="05000000000000000000" pitchFamily="2" charset="2"/>
              <a:buChar char="ü"/>
            </a:pPr>
            <a:r>
              <a:rPr lang="fa-IR" sz="2400" b="1" dirty="0">
                <a:latin typeface="+mj-lt"/>
                <a:ea typeface="+mj-ea"/>
                <a:cs typeface="2  Nazanin" panose="00000400000000000000" pitchFamily="2" charset="-78"/>
              </a:rPr>
              <a:t>درباره ی بیماری خودتان ( فرزندتان) چه فکری می کنید؟ ( یا چه نظری دارید؟)</a:t>
            </a:r>
          </a:p>
          <a:p>
            <a:pPr algn="just" rtl="1">
              <a:buFont typeface="Wingdings" panose="05000000000000000000" pitchFamily="2" charset="2"/>
              <a:buChar char="ü"/>
            </a:pPr>
            <a:r>
              <a:rPr lang="fa-IR" sz="2400" b="1" dirty="0">
                <a:latin typeface="+mj-lt"/>
                <a:ea typeface="+mj-ea"/>
                <a:cs typeface="2  Nazanin" panose="00000400000000000000" pitchFamily="2" charset="-78"/>
              </a:rPr>
              <a:t>ممکن است نظرتان را درباره وضعیت جسمی خودتان برای من توضیح دهید؟</a:t>
            </a:r>
          </a:p>
          <a:p>
            <a:pPr algn="just" rtl="1">
              <a:buFont typeface="Wingdings" panose="05000000000000000000" pitchFamily="2" charset="2"/>
              <a:buChar char="ü"/>
            </a:pPr>
            <a:r>
              <a:rPr lang="fa-IR" sz="2400" b="1" dirty="0">
                <a:latin typeface="+mj-lt"/>
                <a:ea typeface="+mj-ea"/>
                <a:cs typeface="2  Nazanin" panose="00000400000000000000" pitchFamily="2" charset="-78"/>
              </a:rPr>
              <a:t>آیا درباره ی بیماری ( یا علایمی که حس کرده اید) نگرانی دارید؟</a:t>
            </a:r>
          </a:p>
          <a:p>
            <a:pPr algn="just" rtl="1">
              <a:buFont typeface="Wingdings" panose="05000000000000000000" pitchFamily="2" charset="2"/>
              <a:buChar char="ü"/>
            </a:pPr>
            <a:r>
              <a:rPr lang="fa-IR" sz="2400" b="1" dirty="0">
                <a:latin typeface="+mj-lt"/>
                <a:ea typeface="+mj-ea"/>
                <a:cs typeface="2  Nazanin" panose="00000400000000000000" pitchFamily="2" charset="-78"/>
              </a:rPr>
              <a:t>پزشکان دیگر درباره ی وضعیت جسمی یا نتیجه ی آزمایش ها و درمان های شما چه نظری داشته اند</a:t>
            </a:r>
            <a:r>
              <a:rPr lang="fa-IR" sz="2400" b="1" dirty="0" smtClean="0">
                <a:latin typeface="+mj-lt"/>
                <a:ea typeface="+mj-ea"/>
                <a:cs typeface="2  Nazanin" panose="00000400000000000000" pitchFamily="2" charset="-78"/>
              </a:rPr>
              <a:t>؟</a:t>
            </a:r>
            <a:endParaRPr lang="fa-IR" sz="2400" b="1" dirty="0">
              <a:latin typeface="+mj-lt"/>
              <a:ea typeface="+mj-ea"/>
              <a:cs typeface="2  Nazanin" panose="00000400000000000000" pitchFamily="2" charset="-78"/>
            </a:endParaRPr>
          </a:p>
        </p:txBody>
      </p:sp>
    </p:spTree>
    <p:extLst>
      <p:ext uri="{BB962C8B-B14F-4D97-AF65-F5344CB8AC3E}">
        <p14:creationId xmlns:p14="http://schemas.microsoft.com/office/powerpoint/2010/main" val="3541457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solidFill>
                  <a:srgbClr val="FF0000"/>
                </a:solidFill>
              </a:rPr>
              <a:t>مرحله ی 2: پی بردن به آن چه شنونده ی خبر از پیش می داند</a:t>
            </a:r>
          </a:p>
        </p:txBody>
      </p:sp>
      <p:sp>
        <p:nvSpPr>
          <p:cNvPr id="3" name="Content Placeholder 2"/>
          <p:cNvSpPr>
            <a:spLocks noGrp="1"/>
          </p:cNvSpPr>
          <p:nvPr>
            <p:ph sz="quarter" idx="1"/>
          </p:nvPr>
        </p:nvSpPr>
        <p:spPr/>
        <p:txBody>
          <a:bodyPr/>
          <a:lstStyle/>
          <a:p>
            <a:pPr algn="just" rtl="1"/>
            <a:r>
              <a:rPr lang="fa-IR" b="1" dirty="0">
                <a:cs typeface="B Nazanin" panose="00000400000000000000" pitchFamily="2" charset="-78"/>
              </a:rPr>
              <a:t>اولین بار که نوعی علامت یا ناخوشی را حس کردید، درباره ی علت آن چه فکرهایی کرده اید؟</a:t>
            </a:r>
          </a:p>
          <a:p>
            <a:pPr algn="just" rtl="1"/>
            <a:r>
              <a:rPr lang="fa-IR" b="1" dirty="0">
                <a:cs typeface="B Nazanin" panose="00000400000000000000" pitchFamily="2" charset="-78"/>
              </a:rPr>
              <a:t>خانم یا آقای دکتر « ...» وقتی به شما توصیه کرد که به من مراجعه کنید، برای شما چه توضیحاتی داد؟</a:t>
            </a:r>
          </a:p>
          <a:p>
            <a:pPr algn="just" rtl="1"/>
            <a:r>
              <a:rPr lang="fa-IR" b="1" dirty="0">
                <a:cs typeface="B Nazanin" panose="00000400000000000000" pitchFamily="2" charset="-78"/>
              </a:rPr>
              <a:t>وقتی فلان اتفاق افتاد یا فلان ناراحتی را حس کردید، آیا فکر کردید که ممکن است مسئله ی جدی و مهمی در کار باشد؟</a:t>
            </a:r>
          </a:p>
          <a:p>
            <a:pPr algn="just" rtl="1"/>
            <a:r>
              <a:rPr lang="fa-IR" b="1" dirty="0">
                <a:cs typeface="B Nazanin" panose="00000400000000000000" pitchFamily="2" charset="-78"/>
              </a:rPr>
              <a:t>نگرانی های خود را برای من بازگو کنید. بیش ترین نگرانی شما چیست؟ ( یا نگران کننده ترین فکر شما چه بوده است؟)</a:t>
            </a:r>
          </a:p>
          <a:p>
            <a:pPr algn="r" rtl="1"/>
            <a:endParaRPr lang="fa-IR" dirty="0"/>
          </a:p>
        </p:txBody>
      </p:sp>
    </p:spTree>
    <p:extLst>
      <p:ext uri="{BB962C8B-B14F-4D97-AF65-F5344CB8AC3E}">
        <p14:creationId xmlns:p14="http://schemas.microsoft.com/office/powerpoint/2010/main" val="19300543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solidFill>
                  <a:srgbClr val="FF0000"/>
                </a:solidFill>
              </a:rPr>
              <a:t>مرحله ی 2: پی بردن به آن چه شنونده ی خبر از پیش می داند</a:t>
            </a:r>
          </a:p>
        </p:txBody>
      </p:sp>
      <p:sp>
        <p:nvSpPr>
          <p:cNvPr id="3" name="Content Placeholder 2"/>
          <p:cNvSpPr>
            <a:spLocks noGrp="1"/>
          </p:cNvSpPr>
          <p:nvPr>
            <p:ph sz="quarter" idx="1"/>
          </p:nvPr>
        </p:nvSpPr>
        <p:spPr/>
        <p:txBody>
          <a:bodyPr>
            <a:normAutofit fontScale="62500" lnSpcReduction="20000"/>
          </a:bodyPr>
          <a:lstStyle/>
          <a:p>
            <a:pPr marL="0" indent="0" algn="r" rtl="1">
              <a:buNone/>
            </a:pPr>
            <a:endParaRPr lang="fa-IR" sz="2900" b="1" dirty="0">
              <a:latin typeface="+mj-lt"/>
              <a:ea typeface="+mj-ea"/>
              <a:cs typeface="2  Nazanin" panose="00000400000000000000" pitchFamily="2" charset="-78"/>
            </a:endParaRPr>
          </a:p>
          <a:p>
            <a:pPr marL="0" indent="0" algn="just" rtl="1">
              <a:buNone/>
            </a:pPr>
            <a:r>
              <a:rPr lang="fa-IR" sz="3800" b="1" dirty="0">
                <a:solidFill>
                  <a:srgbClr val="FF0000"/>
                </a:solidFill>
                <a:latin typeface="+mj-lt"/>
                <a:ea typeface="+mj-ea"/>
                <a:cs typeface="2  Nazanin" panose="00000400000000000000" pitchFamily="2" charset="-78"/>
              </a:rPr>
              <a:t>گاهی به نظر می رسد که شنونده هیچ گونه آمادگی برای شنیدن خبر بد را ندارد.</a:t>
            </a:r>
          </a:p>
          <a:p>
            <a:pPr algn="just" rtl="1">
              <a:buFont typeface="Wingdings" panose="05000000000000000000" pitchFamily="2" charset="2"/>
              <a:buChar char="v"/>
            </a:pPr>
            <a:r>
              <a:rPr lang="fa-IR" sz="3200" b="1" dirty="0" smtClean="0">
                <a:latin typeface="+mj-lt"/>
                <a:ea typeface="+mj-ea"/>
                <a:cs typeface="2  Nazanin" panose="00000400000000000000" pitchFamily="2" charset="-78"/>
              </a:rPr>
              <a:t>در </a:t>
            </a:r>
            <a:r>
              <a:rPr lang="fa-IR" sz="3200" b="1" dirty="0">
                <a:latin typeface="+mj-lt"/>
                <a:ea typeface="+mj-ea"/>
                <a:cs typeface="2  Nazanin" panose="00000400000000000000" pitchFamily="2" charset="-78"/>
              </a:rPr>
              <a:t>این مورد بهتر است با طرح کردن سؤال هایی، در وی آمادگی جزئی ایجاد کنید؛ برداشت بیمار را درباره ی وضع موجود و اتفاقات پیرامون موضوع جویا شوید.</a:t>
            </a:r>
          </a:p>
          <a:p>
            <a:pPr algn="just" rtl="1">
              <a:buFont typeface="Wingdings" panose="05000000000000000000" pitchFamily="2" charset="2"/>
              <a:buChar char="v"/>
            </a:pPr>
            <a:r>
              <a:rPr lang="fa-IR" sz="3200" b="1" dirty="0" smtClean="0">
                <a:latin typeface="+mj-lt"/>
                <a:ea typeface="+mj-ea"/>
                <a:cs typeface="2  Nazanin" panose="00000400000000000000" pitchFamily="2" charset="-78"/>
              </a:rPr>
              <a:t>ضمناً </a:t>
            </a:r>
            <a:r>
              <a:rPr lang="fa-IR" sz="3200" b="1" dirty="0">
                <a:latin typeface="+mj-lt"/>
                <a:ea typeface="+mj-ea"/>
                <a:cs typeface="2  Nazanin" panose="00000400000000000000" pitchFamily="2" charset="-78"/>
              </a:rPr>
              <a:t>در صورت امکان بهتر است مشخص کنید که حضور چه کسانی از بین اعضای خانواده یا آشنایان شنونده ممکن است در این گفت و گو خوشایند و مطلوب باشد.</a:t>
            </a:r>
          </a:p>
          <a:p>
            <a:pPr algn="just" rtl="1">
              <a:buFont typeface="Wingdings" panose="05000000000000000000" pitchFamily="2" charset="2"/>
              <a:buChar char="v"/>
            </a:pPr>
            <a:r>
              <a:rPr lang="fa-IR" sz="3200" b="1" dirty="0" smtClean="0">
                <a:latin typeface="+mj-lt"/>
                <a:ea typeface="+mj-ea"/>
                <a:cs typeface="2  Nazanin" panose="00000400000000000000" pitchFamily="2" charset="-78"/>
              </a:rPr>
              <a:t>بهتر </a:t>
            </a:r>
            <a:r>
              <a:rPr lang="fa-IR" sz="3200" b="1" dirty="0">
                <a:latin typeface="+mj-lt"/>
                <a:ea typeface="+mj-ea"/>
                <a:cs typeface="2  Nazanin" panose="00000400000000000000" pitchFamily="2" charset="-78"/>
              </a:rPr>
              <a:t>است با رعایت سلسله مراتبی از سؤالات به سمت برداشت های نگران کننده، لااقل آمادگی اندکی را در شنونده ایجاد کنید ( مثلاً، بیش ترین نگرانی شما در این مورد چه بوده است؟ آیا هیچ وقت درباره ی « ...» هم نگرانی هایی داشته اید؟).</a:t>
            </a:r>
          </a:p>
          <a:p>
            <a:pPr algn="just" rtl="1">
              <a:buFont typeface="Wingdings" panose="05000000000000000000" pitchFamily="2" charset="2"/>
              <a:buChar char="v"/>
            </a:pPr>
            <a:r>
              <a:rPr lang="fa-IR" sz="3200" b="1" dirty="0" smtClean="0">
                <a:latin typeface="+mj-lt"/>
                <a:ea typeface="+mj-ea"/>
                <a:cs typeface="2  Nazanin" panose="00000400000000000000" pitchFamily="2" charset="-78"/>
              </a:rPr>
              <a:t>بعد </a:t>
            </a:r>
            <a:r>
              <a:rPr lang="fa-IR" sz="3200" b="1" dirty="0">
                <a:latin typeface="+mj-lt"/>
                <a:ea typeface="+mj-ea"/>
                <a:cs typeface="2  Nazanin" panose="00000400000000000000" pitchFamily="2" charset="-78"/>
              </a:rPr>
              <a:t>از پرسیدن چنین سؤالاتی می توانید برای گفت و گو درباره ی اطلاعات و اخبار مورد نظر، زمان دیگری را مشخص کنید. مثلاً این کار را به فردا یا چند روز بعد موکول کنید و برای جلسه بعدی قرار بگذارید. در این فاصله، معمولاً فرد به سؤال هایی که از او پرسیده اند می اندیشد و با توجه به شواهد و اطلاعات موجود، در مورد خبری که قرار است به او داده شود، حدس هایی خواهد زد و آمادگی ذهنی بیش تری برای دریافت خبر بد پیدا می کند. گاهی ممکن است برای ایجاد کردن آمادگی ناچار باشید بیش از یک نوبت وقت بگذارید و در جلسات متوالی، با پرسش علی سنجیده و جهت دار، آمادگی لازم را در شنونده ایجاد کنید.</a:t>
            </a:r>
          </a:p>
          <a:p>
            <a:pPr marL="0" indent="0" algn="r" rtl="1">
              <a:buNone/>
            </a:pPr>
            <a:endParaRPr lang="fa-IR" dirty="0"/>
          </a:p>
          <a:p>
            <a:pPr algn="r" rtl="1"/>
            <a:endParaRPr lang="en-US" dirty="0">
              <a:solidFill>
                <a:srgbClr val="FF0000"/>
              </a:solidFill>
            </a:endParaRPr>
          </a:p>
          <a:p>
            <a:pPr algn="r" rtl="1"/>
            <a:endParaRPr lang="fa-IR" dirty="0"/>
          </a:p>
        </p:txBody>
      </p:sp>
    </p:spTree>
    <p:extLst>
      <p:ext uri="{BB962C8B-B14F-4D97-AF65-F5344CB8AC3E}">
        <p14:creationId xmlns:p14="http://schemas.microsoft.com/office/powerpoint/2010/main" val="39210105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529" y="228600"/>
            <a:ext cx="8608871" cy="914400"/>
          </a:xfrm>
        </p:spPr>
        <p:txBody>
          <a:bodyPr>
            <a:normAutofit fontScale="90000"/>
          </a:bodyPr>
          <a:lstStyle/>
          <a:p>
            <a:pPr algn="r" rtl="1"/>
            <a:r>
              <a:rPr lang="fa-IR" dirty="0" smtClean="0">
                <a:solidFill>
                  <a:srgbClr val="FF0000"/>
                </a:solidFill>
              </a:rPr>
              <a:t/>
            </a:r>
            <a:br>
              <a:rPr lang="fa-IR" dirty="0" smtClean="0">
                <a:solidFill>
                  <a:srgbClr val="FF0000"/>
                </a:solidFill>
              </a:rPr>
            </a:br>
            <a:r>
              <a:rPr lang="fa-IR" dirty="0">
                <a:solidFill>
                  <a:srgbClr val="FF0000"/>
                </a:solidFill>
              </a:rPr>
              <a:t/>
            </a:r>
            <a:br>
              <a:rPr lang="fa-IR" dirty="0">
                <a:solidFill>
                  <a:srgbClr val="FF0000"/>
                </a:solidFill>
              </a:rPr>
            </a:br>
            <a:r>
              <a:rPr lang="fa-IR" dirty="0" smtClean="0">
                <a:solidFill>
                  <a:srgbClr val="FF0000"/>
                </a:solidFill>
              </a:rPr>
              <a:t/>
            </a:r>
            <a:br>
              <a:rPr lang="fa-IR" dirty="0" smtClean="0">
                <a:solidFill>
                  <a:srgbClr val="FF0000"/>
                </a:solidFill>
              </a:rPr>
            </a:br>
            <a:r>
              <a:rPr lang="fa-IR" dirty="0">
                <a:solidFill>
                  <a:srgbClr val="FF0000"/>
                </a:solidFill>
              </a:rPr>
              <a:t/>
            </a:r>
            <a:br>
              <a:rPr lang="fa-IR" dirty="0">
                <a:solidFill>
                  <a:srgbClr val="FF0000"/>
                </a:solidFill>
              </a:rPr>
            </a:br>
            <a:r>
              <a:rPr lang="fa-IR" dirty="0">
                <a:solidFill>
                  <a:srgbClr val="FF0000"/>
                </a:solidFill>
              </a:rPr>
              <a:t/>
            </a:r>
            <a:br>
              <a:rPr lang="fa-IR" dirty="0">
                <a:solidFill>
                  <a:srgbClr val="FF0000"/>
                </a:solidFill>
              </a:rPr>
            </a:br>
            <a:r>
              <a:rPr lang="fa-IR" dirty="0">
                <a:solidFill>
                  <a:srgbClr val="FF0000"/>
                </a:solidFill>
              </a:rPr>
              <a:t/>
            </a:r>
            <a:br>
              <a:rPr lang="fa-IR" dirty="0">
                <a:solidFill>
                  <a:srgbClr val="FF0000"/>
                </a:solidFill>
              </a:rPr>
            </a:br>
            <a:r>
              <a:rPr lang="fa-IR" dirty="0" smtClean="0">
                <a:solidFill>
                  <a:srgbClr val="FF0000"/>
                </a:solidFill>
              </a:rPr>
              <a:t>مرحله 3: پی بردن به میزان آمادگی و تمایل شنونده برای دریافت کل یا بخشی از خبر</a:t>
            </a:r>
            <a:endParaRPr lang="fa-IR" dirty="0">
              <a:solidFill>
                <a:srgbClr val="FF0000"/>
              </a:solidFill>
            </a:endParaRPr>
          </a:p>
        </p:txBody>
      </p:sp>
      <p:sp>
        <p:nvSpPr>
          <p:cNvPr id="3" name="Content Placeholder 2"/>
          <p:cNvSpPr>
            <a:spLocks noGrp="1"/>
          </p:cNvSpPr>
          <p:nvPr>
            <p:ph sz="quarter" idx="1"/>
          </p:nvPr>
        </p:nvSpPr>
        <p:spPr/>
        <p:txBody>
          <a:bodyPr>
            <a:normAutofit/>
          </a:bodyPr>
          <a:lstStyle/>
          <a:p>
            <a:pPr marL="0" indent="0" algn="r" rtl="1">
              <a:buNone/>
            </a:pPr>
            <a:r>
              <a:rPr lang="fa-IR" sz="2400" b="1" dirty="0">
                <a:solidFill>
                  <a:srgbClr val="FF0000"/>
                </a:solidFill>
                <a:latin typeface="+mj-lt"/>
                <a:ea typeface="+mj-ea"/>
                <a:cs typeface="2  Nazanin" panose="00000400000000000000" pitchFamily="2" charset="-78"/>
              </a:rPr>
              <a:t>تشخیص ترجیح و خواست شنونده و عمل به آن</a:t>
            </a:r>
          </a:p>
          <a:p>
            <a:pPr marL="0" indent="0" algn="just" rtl="1">
              <a:buNone/>
            </a:pPr>
            <a:r>
              <a:rPr lang="fa-IR" sz="2400" b="1" dirty="0">
                <a:latin typeface="+mj-lt"/>
                <a:ea typeface="+mj-ea"/>
                <a:cs typeface="2  Nazanin" panose="00000400000000000000" pitchFamily="2" charset="-78"/>
              </a:rPr>
              <a:t>هر انسانی حق دارد:</a:t>
            </a:r>
          </a:p>
          <a:p>
            <a:pPr algn="just" rtl="1">
              <a:buFont typeface="Wingdings" panose="05000000000000000000" pitchFamily="2" charset="2"/>
              <a:buChar char="v"/>
            </a:pPr>
            <a:r>
              <a:rPr lang="fa-IR" sz="2400" b="1" dirty="0" smtClean="0">
                <a:latin typeface="+mj-lt"/>
                <a:ea typeface="+mj-ea"/>
                <a:cs typeface="2  Nazanin" panose="00000400000000000000" pitchFamily="2" charset="-78"/>
              </a:rPr>
              <a:t>در </a:t>
            </a:r>
            <a:r>
              <a:rPr lang="fa-IR" sz="2400" b="1" dirty="0">
                <a:latin typeface="+mj-lt"/>
                <a:ea typeface="+mj-ea"/>
                <a:cs typeface="2  Nazanin" panose="00000400000000000000" pitchFamily="2" charset="-78"/>
              </a:rPr>
              <a:t>صورت تمایل از دریافت اطلاعات، سرباز زند.</a:t>
            </a:r>
          </a:p>
          <a:p>
            <a:pPr algn="just" rtl="1">
              <a:buFont typeface="Wingdings" panose="05000000000000000000" pitchFamily="2" charset="2"/>
              <a:buChar char="v"/>
            </a:pPr>
            <a:r>
              <a:rPr lang="fa-IR" sz="2400" b="1" dirty="0" smtClean="0">
                <a:latin typeface="+mj-lt"/>
                <a:ea typeface="+mj-ea"/>
                <a:cs typeface="2  Nazanin" panose="00000400000000000000" pitchFamily="2" charset="-78"/>
              </a:rPr>
              <a:t>برای </a:t>
            </a:r>
            <a:r>
              <a:rPr lang="fa-IR" sz="2400" b="1" dirty="0">
                <a:latin typeface="+mj-lt"/>
                <a:ea typeface="+mj-ea"/>
                <a:cs typeface="2  Nazanin" panose="00000400000000000000" pitchFamily="2" charset="-78"/>
              </a:rPr>
              <a:t>دریافت اطلاعات، کس دیگری را تعیین کند.</a:t>
            </a:r>
          </a:p>
          <a:p>
            <a:pPr algn="just" rtl="1">
              <a:buFont typeface="Wingdings" panose="05000000000000000000" pitchFamily="2" charset="2"/>
              <a:buChar char="v"/>
            </a:pPr>
            <a:r>
              <a:rPr lang="fa-IR" sz="2400" b="1" dirty="0">
                <a:latin typeface="+mj-lt"/>
                <a:ea typeface="+mj-ea"/>
                <a:cs typeface="2  Nazanin" panose="00000400000000000000" pitchFamily="2" charset="-78"/>
              </a:rPr>
              <a:t>منظور این است که در رساندن یک خبر بد، فرد خبررسان نباید پیشاپیش قضاوت کند که شنونده مایل است همه چیز را بد یا از خبرها شخصاً مطلع شود. گاهی برخی از افراد مایل به شنیدن همه ی خبرهای بد نیستند یا ترجیح می دهند این خبرها را ابتدا فرد دیگری به جای آنان دریافت کند. مثلاً ممکن است مادری که قرار است در مورد میزان آسیب دیدگی فرزندش در یک حادثه ی تصادف، خبرهایی را بشنود، ترجیح بدهد همسرش به جای او از این خبرها مطلع شود.</a:t>
            </a:r>
          </a:p>
          <a:p>
            <a:pPr marL="0" indent="0" algn="r" rtl="1">
              <a:buNone/>
            </a:pPr>
            <a:endParaRPr lang="fa-IR" dirty="0"/>
          </a:p>
          <a:p>
            <a:pPr algn="r" rtl="1"/>
            <a:endParaRPr lang="en-US" dirty="0">
              <a:solidFill>
                <a:srgbClr val="FF0000"/>
              </a:solidFill>
            </a:endParaRPr>
          </a:p>
          <a:p>
            <a:pPr algn="r" rtl="1"/>
            <a:endParaRPr lang="fa-IR" dirty="0"/>
          </a:p>
        </p:txBody>
      </p:sp>
    </p:spTree>
    <p:extLst>
      <p:ext uri="{BB962C8B-B14F-4D97-AF65-F5344CB8AC3E}">
        <p14:creationId xmlns:p14="http://schemas.microsoft.com/office/powerpoint/2010/main" val="40585112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529" y="228600"/>
            <a:ext cx="8608871" cy="914400"/>
          </a:xfrm>
        </p:spPr>
        <p:txBody>
          <a:bodyPr>
            <a:normAutofit fontScale="90000"/>
          </a:bodyPr>
          <a:lstStyle/>
          <a:p>
            <a:pPr algn="r" rtl="1"/>
            <a:r>
              <a:rPr lang="fa-IR" dirty="0" smtClean="0">
                <a:solidFill>
                  <a:srgbClr val="FF0000"/>
                </a:solidFill>
              </a:rPr>
              <a:t/>
            </a:r>
            <a:br>
              <a:rPr lang="fa-IR" dirty="0" smtClean="0">
                <a:solidFill>
                  <a:srgbClr val="FF0000"/>
                </a:solidFill>
              </a:rPr>
            </a:br>
            <a:r>
              <a:rPr lang="fa-IR" dirty="0">
                <a:solidFill>
                  <a:srgbClr val="FF0000"/>
                </a:solidFill>
              </a:rPr>
              <a:t/>
            </a:r>
            <a:br>
              <a:rPr lang="fa-IR" dirty="0">
                <a:solidFill>
                  <a:srgbClr val="FF0000"/>
                </a:solidFill>
              </a:rPr>
            </a:br>
            <a:r>
              <a:rPr lang="fa-IR" dirty="0" smtClean="0">
                <a:solidFill>
                  <a:srgbClr val="FF0000"/>
                </a:solidFill>
              </a:rPr>
              <a:t/>
            </a:r>
            <a:br>
              <a:rPr lang="fa-IR" dirty="0" smtClean="0">
                <a:solidFill>
                  <a:srgbClr val="FF0000"/>
                </a:solidFill>
              </a:rPr>
            </a:br>
            <a:r>
              <a:rPr lang="fa-IR" dirty="0">
                <a:solidFill>
                  <a:srgbClr val="FF0000"/>
                </a:solidFill>
              </a:rPr>
              <a:t/>
            </a:r>
            <a:br>
              <a:rPr lang="fa-IR" dirty="0">
                <a:solidFill>
                  <a:srgbClr val="FF0000"/>
                </a:solidFill>
              </a:rPr>
            </a:br>
            <a:r>
              <a:rPr lang="fa-IR" dirty="0">
                <a:solidFill>
                  <a:srgbClr val="FF0000"/>
                </a:solidFill>
              </a:rPr>
              <a:t/>
            </a:r>
            <a:br>
              <a:rPr lang="fa-IR" dirty="0">
                <a:solidFill>
                  <a:srgbClr val="FF0000"/>
                </a:solidFill>
              </a:rPr>
            </a:br>
            <a:r>
              <a:rPr lang="fa-IR" dirty="0">
                <a:solidFill>
                  <a:srgbClr val="FF0000"/>
                </a:solidFill>
              </a:rPr>
              <a:t/>
            </a:r>
            <a:br>
              <a:rPr lang="fa-IR" dirty="0">
                <a:solidFill>
                  <a:srgbClr val="FF0000"/>
                </a:solidFill>
              </a:rPr>
            </a:br>
            <a:r>
              <a:rPr lang="fa-IR" dirty="0" smtClean="0">
                <a:solidFill>
                  <a:srgbClr val="FF0000"/>
                </a:solidFill>
              </a:rPr>
              <a:t>مرحله 3: پی بردن به میزان آمادگی و تمایل شنونده برای دریافت کل یا بخشی از خبر</a:t>
            </a:r>
            <a:endParaRPr lang="fa-IR" dirty="0">
              <a:solidFill>
                <a:srgbClr val="FF0000"/>
              </a:solidFill>
            </a:endParaRPr>
          </a:p>
        </p:txBody>
      </p:sp>
      <p:sp>
        <p:nvSpPr>
          <p:cNvPr id="3" name="Content Placeholder 2"/>
          <p:cNvSpPr>
            <a:spLocks noGrp="1"/>
          </p:cNvSpPr>
          <p:nvPr>
            <p:ph sz="quarter" idx="1"/>
          </p:nvPr>
        </p:nvSpPr>
        <p:spPr>
          <a:xfrm>
            <a:off x="301752" y="1527048"/>
            <a:ext cx="8503920" cy="4949952"/>
          </a:xfrm>
        </p:spPr>
        <p:txBody>
          <a:bodyPr>
            <a:normAutofit fontScale="85000" lnSpcReduction="20000"/>
          </a:bodyPr>
          <a:lstStyle/>
          <a:p>
            <a:pPr marL="0" indent="0" algn="just" rtl="1">
              <a:buNone/>
            </a:pPr>
            <a:r>
              <a:rPr lang="fa-IR" sz="2600" b="1" dirty="0">
                <a:solidFill>
                  <a:srgbClr val="FF0000"/>
                </a:solidFill>
                <a:latin typeface="+mj-lt"/>
                <a:ea typeface="+mj-ea"/>
                <a:cs typeface="2  Nazanin" panose="00000400000000000000" pitchFamily="2" charset="-78"/>
              </a:rPr>
              <a:t>هم چنین کم نیستند بیمارانی که دوست ندارد پزشک معالج درباره ی تمام اطلاعات مربوط به بیماری با آنان صحبت کند و ترجیح می دهند برخی از اطلاعات ضروری فقط به افراد خانواده ی آنان گفته شود.</a:t>
            </a:r>
          </a:p>
          <a:p>
            <a:pPr marL="0" indent="0" algn="just" rtl="1">
              <a:buNone/>
            </a:pPr>
            <a:r>
              <a:rPr lang="fa-IR" sz="2600" b="1" dirty="0">
                <a:latin typeface="+mj-lt"/>
                <a:ea typeface="+mj-ea"/>
                <a:cs typeface="2  Nazanin" panose="00000400000000000000" pitchFamily="2" charset="-78"/>
              </a:rPr>
              <a:t>بهتر است پیش از رساندن هر خبری، خبررسان درباره ی خواست بیمار در این مورد آگاه باشد.</a:t>
            </a:r>
          </a:p>
          <a:p>
            <a:pPr marL="0" indent="0" algn="just" rtl="1">
              <a:buNone/>
            </a:pPr>
            <a:r>
              <a:rPr lang="fa-IR" sz="2600" b="1" dirty="0">
                <a:latin typeface="+mj-lt"/>
                <a:ea typeface="+mj-ea"/>
                <a:cs typeface="2  Nazanin" panose="00000400000000000000" pitchFamily="2" charset="-78"/>
              </a:rPr>
              <a:t>توجه داشته باشید که این مرحله، بعد از ارزیابی آمادگی شنونده برای دریافت خبر است و زمانی است که با سؤالات قبلی، آمادگی های کافی ایجاد شده است. حتی ممکن است تا رسیدن به این مرحله، فرد خبرسان ناچار شده باشد که چندین بار، اطلاع دادن خبر را به تعویق بیندازد و نهایتاً این مرحله، زمانی است که شنونده می داند که فرد خبررسان قرار است اطلاعات مهمی را به او بدهد.</a:t>
            </a:r>
          </a:p>
          <a:p>
            <a:pPr marL="0" indent="0" algn="just" rtl="1">
              <a:buNone/>
            </a:pPr>
            <a:r>
              <a:rPr lang="fa-IR" sz="2600" b="1" dirty="0">
                <a:solidFill>
                  <a:srgbClr val="FF0000"/>
                </a:solidFill>
                <a:latin typeface="+mj-lt"/>
                <a:ea typeface="+mj-ea"/>
                <a:cs typeface="2  Nazanin" panose="00000400000000000000" pitchFamily="2" charset="-78"/>
              </a:rPr>
              <a:t>*</a:t>
            </a:r>
            <a:r>
              <a:rPr lang="fa-IR" sz="2600" b="1" dirty="0">
                <a:latin typeface="+mj-lt"/>
                <a:ea typeface="+mj-ea"/>
                <a:cs typeface="2  Nazanin" panose="00000400000000000000" pitchFamily="2" charset="-78"/>
              </a:rPr>
              <a:t> از شنونده و همراه او بپرسید که آیا ترجیح می دهند اخبار مهم را به طور کامل و دقیق دریافت کنند.</a:t>
            </a:r>
          </a:p>
          <a:p>
            <a:pPr marL="0" indent="0" algn="just" rtl="1">
              <a:buNone/>
            </a:pPr>
            <a:r>
              <a:rPr lang="fa-IR" sz="2600" b="1" dirty="0">
                <a:solidFill>
                  <a:srgbClr val="FF0000"/>
                </a:solidFill>
                <a:latin typeface="+mj-lt"/>
                <a:ea typeface="+mj-ea"/>
                <a:cs typeface="2  Nazanin" panose="00000400000000000000" pitchFamily="2" charset="-78"/>
              </a:rPr>
              <a:t>*</a:t>
            </a:r>
            <a:r>
              <a:rPr lang="fa-IR" sz="2600" b="1" dirty="0">
                <a:latin typeface="+mj-lt"/>
                <a:ea typeface="+mj-ea"/>
                <a:cs typeface="2  Nazanin" panose="00000400000000000000" pitchFamily="2" charset="-78"/>
              </a:rPr>
              <a:t> از شنونده و همراه او بپرسید که آیا ترجیح می دهند اخبار مهم را شخصاً دریافت کنند یا این کار را به فرد دیگری محول کنند.</a:t>
            </a:r>
          </a:p>
          <a:p>
            <a:pPr marL="0" indent="0" algn="just" rtl="1">
              <a:buNone/>
            </a:pPr>
            <a:r>
              <a:rPr lang="fa-IR" sz="2600" b="1" dirty="0">
                <a:solidFill>
                  <a:srgbClr val="FF0000"/>
                </a:solidFill>
                <a:latin typeface="+mj-lt"/>
                <a:ea typeface="+mj-ea"/>
                <a:cs typeface="2  Nazanin" panose="00000400000000000000" pitchFamily="2" charset="-78"/>
              </a:rPr>
              <a:t>*</a:t>
            </a:r>
            <a:r>
              <a:rPr lang="fa-IR" sz="2600" b="1" dirty="0">
                <a:latin typeface="+mj-lt"/>
                <a:ea typeface="+mj-ea"/>
                <a:cs typeface="2  Nazanin" panose="00000400000000000000" pitchFamily="2" charset="-78"/>
              </a:rPr>
              <a:t> اگر شنونده ترجیح می دهد که اطلاعات خیلی حساس را دریافت نکند، مشحص کنید که مایل است این اطلاعات به چه کسی ارائه شود.</a:t>
            </a:r>
          </a:p>
          <a:p>
            <a:pPr marL="0" indent="0" algn="r" rtl="1">
              <a:buNone/>
            </a:pPr>
            <a:endParaRPr lang="en-US" dirty="0">
              <a:solidFill>
                <a:srgbClr val="FF0000"/>
              </a:solidFill>
            </a:endParaRPr>
          </a:p>
          <a:p>
            <a:pPr algn="r" rtl="1"/>
            <a:endParaRPr lang="fa-IR" dirty="0"/>
          </a:p>
        </p:txBody>
      </p:sp>
    </p:spTree>
    <p:extLst>
      <p:ext uri="{BB962C8B-B14F-4D97-AF65-F5344CB8AC3E}">
        <p14:creationId xmlns:p14="http://schemas.microsoft.com/office/powerpoint/2010/main" val="10827105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0"/>
            <a:ext cx="8534400" cy="1143000"/>
          </a:xfrm>
        </p:spPr>
        <p:txBody>
          <a:bodyPr>
            <a:normAutofit/>
          </a:bodyPr>
          <a:lstStyle/>
          <a:p>
            <a:r>
              <a:rPr lang="fa-IR" dirty="0">
                <a:solidFill>
                  <a:srgbClr val="FF0000"/>
                </a:solidFill>
              </a:rPr>
              <a:t>مرحله 3: پی بردن به میزان آمادگی و تمایل شنونده برای دریافت کل یا بخشی از خبر</a:t>
            </a:r>
          </a:p>
        </p:txBody>
      </p:sp>
      <p:sp>
        <p:nvSpPr>
          <p:cNvPr id="3" name="Content Placeholder 2"/>
          <p:cNvSpPr>
            <a:spLocks noGrp="1"/>
          </p:cNvSpPr>
          <p:nvPr>
            <p:ph sz="quarter" idx="1"/>
          </p:nvPr>
        </p:nvSpPr>
        <p:spPr/>
        <p:txBody>
          <a:bodyPr>
            <a:normAutofit lnSpcReduction="10000"/>
          </a:bodyPr>
          <a:lstStyle/>
          <a:p>
            <a:pPr marL="0" indent="0" algn="just" rtl="1">
              <a:buNone/>
            </a:pPr>
            <a:r>
              <a:rPr lang="fa-IR" sz="2800" b="1" dirty="0">
                <a:solidFill>
                  <a:srgbClr val="FF0000"/>
                </a:solidFill>
                <a:latin typeface="+mj-lt"/>
                <a:ea typeface="+mj-ea"/>
                <a:cs typeface="2  Nazanin" panose="00000400000000000000" pitchFamily="2" charset="-78"/>
              </a:rPr>
              <a:t>نمونه سؤالاتی که می توان مطرح کرد</a:t>
            </a:r>
          </a:p>
          <a:p>
            <a:pPr marL="0" indent="0" algn="just" rtl="1">
              <a:buNone/>
            </a:pPr>
            <a:endParaRPr lang="fa-IR" sz="2800" b="1" dirty="0">
              <a:latin typeface="+mj-lt"/>
              <a:ea typeface="+mj-ea"/>
              <a:cs typeface="2  Nazanin" panose="00000400000000000000" pitchFamily="2" charset="-78"/>
            </a:endParaRPr>
          </a:p>
          <a:p>
            <a:pPr algn="just" rtl="1">
              <a:buFont typeface="Wingdings" panose="05000000000000000000" pitchFamily="2" charset="2"/>
              <a:buChar char="v"/>
            </a:pPr>
            <a:r>
              <a:rPr lang="fa-IR" sz="2800" b="1" dirty="0">
                <a:latin typeface="+mj-lt"/>
                <a:ea typeface="+mj-ea"/>
                <a:cs typeface="2  Nazanin" panose="00000400000000000000" pitchFamily="2" charset="-78"/>
              </a:rPr>
              <a:t>اگر در مورد موضوع « ...» خبر جدی و مهمی در کار باشد، آیا مایلید بدانید؟</a:t>
            </a:r>
          </a:p>
          <a:p>
            <a:pPr algn="just" rtl="1">
              <a:buFont typeface="Wingdings" panose="05000000000000000000" pitchFamily="2" charset="2"/>
              <a:buChar char="v"/>
            </a:pPr>
            <a:r>
              <a:rPr lang="fa-IR" sz="2800" b="1" dirty="0">
                <a:latin typeface="+mj-lt"/>
                <a:ea typeface="+mj-ea"/>
                <a:cs typeface="2  Nazanin" panose="00000400000000000000" pitchFamily="2" charset="-78"/>
              </a:rPr>
              <a:t>آیا دوست دارید جزئیات کامل اطلاعات به شما گفته شود؟ ( اگر خیر) دوست دارید خبرها را به چه کس دیگری بگویم؟</a:t>
            </a:r>
          </a:p>
          <a:p>
            <a:pPr algn="just" rtl="1">
              <a:buFont typeface="Wingdings" panose="05000000000000000000" pitchFamily="2" charset="2"/>
              <a:buChar char="v"/>
            </a:pPr>
            <a:r>
              <a:rPr lang="fa-IR" sz="2800" b="1" dirty="0" smtClean="0">
                <a:latin typeface="+mj-lt"/>
                <a:ea typeface="+mj-ea"/>
                <a:cs typeface="2  Nazanin" panose="00000400000000000000" pitchFamily="2" charset="-78"/>
              </a:rPr>
              <a:t>بعضی </a:t>
            </a:r>
            <a:r>
              <a:rPr lang="fa-IR" sz="2800" b="1" dirty="0">
                <a:latin typeface="+mj-lt"/>
                <a:ea typeface="+mj-ea"/>
                <a:cs typeface="2  Nazanin" panose="00000400000000000000" pitchFamily="2" charset="-78"/>
              </a:rPr>
              <a:t>مردم دوست ندارند همه ی خبرهای حساس به آنان اطلاع داده شود، بلکه ترجیح می دهند این خبرها به خانواده ی آنان گفته شود. شما چطور؟</a:t>
            </a:r>
          </a:p>
          <a:p>
            <a:pPr algn="just" rtl="1">
              <a:buFont typeface="Wingdings" panose="05000000000000000000" pitchFamily="2" charset="2"/>
              <a:buChar char="v"/>
            </a:pPr>
            <a:r>
              <a:rPr lang="fa-IR" sz="2800" b="1" dirty="0" smtClean="0">
                <a:latin typeface="+mj-lt"/>
                <a:ea typeface="+mj-ea"/>
                <a:cs typeface="2  Nazanin" panose="00000400000000000000" pitchFamily="2" charset="-78"/>
              </a:rPr>
              <a:t>درباره </a:t>
            </a:r>
            <a:r>
              <a:rPr lang="fa-IR" sz="2800" b="1" dirty="0">
                <a:latin typeface="+mj-lt"/>
                <a:ea typeface="+mj-ea"/>
                <a:cs typeface="2  Nazanin" panose="00000400000000000000" pitchFamily="2" charset="-78"/>
              </a:rPr>
              <a:t>ی موضوع « ...» من با چه کسی باید صحبت کنم؟</a:t>
            </a:r>
          </a:p>
          <a:p>
            <a:pPr marL="0" indent="0" algn="r" rtl="1">
              <a:buNone/>
            </a:pPr>
            <a:endParaRPr lang="fa-IR" dirty="0"/>
          </a:p>
          <a:p>
            <a:pPr algn="r" rtl="1"/>
            <a:endParaRPr lang="fa-IR" dirty="0">
              <a:solidFill>
                <a:srgbClr val="FF0000"/>
              </a:solidFill>
            </a:endParaRPr>
          </a:p>
        </p:txBody>
      </p:sp>
    </p:spTree>
    <p:extLst>
      <p:ext uri="{BB962C8B-B14F-4D97-AF65-F5344CB8AC3E}">
        <p14:creationId xmlns:p14="http://schemas.microsoft.com/office/powerpoint/2010/main" val="31543257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solidFill>
                  <a:srgbClr val="FF0000"/>
                </a:solidFill>
              </a:rPr>
              <a:t/>
            </a:r>
            <a:br>
              <a:rPr lang="fa-IR" dirty="0">
                <a:solidFill>
                  <a:srgbClr val="FF0000"/>
                </a:solidFill>
              </a:rPr>
            </a:br>
            <a:r>
              <a:rPr lang="fa-IR" dirty="0">
                <a:solidFill>
                  <a:srgbClr val="FF0000"/>
                </a:solidFill>
              </a:rPr>
              <a:t/>
            </a:r>
            <a:br>
              <a:rPr lang="fa-IR" dirty="0">
                <a:solidFill>
                  <a:srgbClr val="FF0000"/>
                </a:solidFill>
              </a:rPr>
            </a:br>
            <a:r>
              <a:rPr lang="fa-IR" b="1" dirty="0" smtClean="0">
                <a:solidFill>
                  <a:srgbClr val="FF0000"/>
                </a:solidFill>
              </a:rPr>
              <a:t>مرحله 4: ارائه اخبار و اطلاعات</a:t>
            </a:r>
            <a:endParaRPr lang="fa-IR" b="1" dirty="0">
              <a:solidFill>
                <a:srgbClr val="FF0000"/>
              </a:solidFill>
            </a:endParaRPr>
          </a:p>
        </p:txBody>
      </p:sp>
      <p:sp>
        <p:nvSpPr>
          <p:cNvPr id="3" name="Content Placeholder 2"/>
          <p:cNvSpPr>
            <a:spLocks noGrp="1"/>
          </p:cNvSpPr>
          <p:nvPr>
            <p:ph sz="quarter" idx="1"/>
          </p:nvPr>
        </p:nvSpPr>
        <p:spPr/>
        <p:txBody>
          <a:bodyPr>
            <a:normAutofit fontScale="92500" lnSpcReduction="10000"/>
          </a:bodyPr>
          <a:lstStyle/>
          <a:p>
            <a:pPr marL="0" indent="0" algn="r" rtl="1">
              <a:buNone/>
            </a:pPr>
            <a:r>
              <a:rPr lang="fa-IR" sz="2800" b="1" dirty="0">
                <a:solidFill>
                  <a:srgbClr val="FF0000"/>
                </a:solidFill>
                <a:latin typeface="+mj-lt"/>
                <a:ea typeface="+mj-ea"/>
                <a:cs typeface="2  Nazanin" panose="00000400000000000000" pitchFamily="2" charset="-78"/>
              </a:rPr>
              <a:t>راهکارهای کلّی افشای اخبار بد عبارتند از:</a:t>
            </a:r>
          </a:p>
          <a:p>
            <a:pPr algn="just" rtl="1">
              <a:buFont typeface="Wingdings" panose="05000000000000000000" pitchFamily="2" charset="2"/>
              <a:buChar char="v"/>
            </a:pPr>
            <a:r>
              <a:rPr lang="fa-IR" sz="2800" b="1" dirty="0" smtClean="0">
                <a:latin typeface="+mj-lt"/>
                <a:ea typeface="+mj-ea"/>
                <a:cs typeface="2  Nazanin" panose="00000400000000000000" pitchFamily="2" charset="-78"/>
              </a:rPr>
              <a:t>اطلاعات </a:t>
            </a:r>
            <a:r>
              <a:rPr lang="fa-IR" sz="2800" b="1" dirty="0">
                <a:latin typeface="+mj-lt"/>
                <a:ea typeface="+mj-ea"/>
                <a:cs typeface="2  Nazanin" panose="00000400000000000000" pitchFamily="2" charset="-78"/>
              </a:rPr>
              <a:t>را با حساسیت و لطافت، ولی مستقیم و صریح ارائه کنید.</a:t>
            </a:r>
          </a:p>
          <a:p>
            <a:pPr algn="just" rtl="1">
              <a:buFont typeface="Wingdings" panose="05000000000000000000" pitchFamily="2" charset="2"/>
              <a:buChar char="v"/>
            </a:pPr>
            <a:r>
              <a:rPr lang="fa-IR" sz="2800" b="1" dirty="0">
                <a:latin typeface="+mj-lt"/>
                <a:ea typeface="+mj-ea"/>
                <a:cs typeface="2  Nazanin" panose="00000400000000000000" pitchFamily="2" charset="-78"/>
              </a:rPr>
              <a:t>بگویید، سپس مکث کنید.</a:t>
            </a:r>
          </a:p>
          <a:p>
            <a:pPr algn="just" rtl="1">
              <a:buFont typeface="Wingdings" panose="05000000000000000000" pitchFamily="2" charset="2"/>
              <a:buChar char="v"/>
            </a:pPr>
            <a:r>
              <a:rPr lang="fa-IR" sz="2800" b="1" dirty="0">
                <a:latin typeface="+mj-lt"/>
                <a:ea typeface="+mj-ea"/>
                <a:cs typeface="2  Nazanin" panose="00000400000000000000" pitchFamily="2" charset="-78"/>
              </a:rPr>
              <a:t>از ارائه ی تمام اطلاعات به صورت یک جا و پیوسته و با لحنی یکنواخت خودداری کنید.</a:t>
            </a:r>
          </a:p>
          <a:p>
            <a:pPr algn="just" rtl="1">
              <a:buFont typeface="Wingdings" panose="05000000000000000000" pitchFamily="2" charset="2"/>
              <a:buChar char="v"/>
            </a:pPr>
            <a:r>
              <a:rPr lang="fa-IR" sz="2800" b="1" dirty="0">
                <a:latin typeface="+mj-lt"/>
                <a:ea typeface="+mj-ea"/>
                <a:cs typeface="2  Nazanin" panose="00000400000000000000" pitchFamily="2" charset="-78"/>
              </a:rPr>
              <a:t>با زبانی ساده و قابل فهم صحبت کنید.</a:t>
            </a:r>
          </a:p>
          <a:p>
            <a:pPr algn="just" rtl="1">
              <a:buFont typeface="Wingdings" panose="05000000000000000000" pitchFamily="2" charset="2"/>
              <a:buChar char="v"/>
            </a:pPr>
            <a:r>
              <a:rPr lang="fa-IR" sz="2800" b="1" dirty="0">
                <a:latin typeface="+mj-lt"/>
                <a:ea typeface="+mj-ea"/>
                <a:cs typeface="2  Nazanin" panose="00000400000000000000" pitchFamily="2" charset="-78"/>
              </a:rPr>
              <a:t>پنهان نگاه داشتن چنین واقعیت هایی ، دشوارتر از آن است که در ابتدا به نظر می رسد . معمولا وقتی اطرافیان سعی دارند واقعیت را پنهان کنند ، بیمار خبرهای متفاوت و ضد و نقیضی را از منابع مختلف مثل خانواده ، پزشک ، کارکنان بخش های مختلف بیمارستان ، آزمایشگاه و ... دریافت می کند</a:t>
            </a:r>
          </a:p>
          <a:p>
            <a:pPr algn="r" rtl="1"/>
            <a:endParaRPr lang="fa-IR" dirty="0"/>
          </a:p>
        </p:txBody>
      </p:sp>
    </p:spTree>
    <p:extLst>
      <p:ext uri="{BB962C8B-B14F-4D97-AF65-F5344CB8AC3E}">
        <p14:creationId xmlns:p14="http://schemas.microsoft.com/office/powerpoint/2010/main" val="29894704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solidFill>
                  <a:srgbClr val="FF0000"/>
                </a:solidFill>
              </a:rPr>
              <a:t/>
            </a:r>
            <a:br>
              <a:rPr lang="fa-IR" dirty="0">
                <a:solidFill>
                  <a:srgbClr val="FF0000"/>
                </a:solidFill>
              </a:rPr>
            </a:br>
            <a:r>
              <a:rPr lang="fa-IR" dirty="0">
                <a:solidFill>
                  <a:srgbClr val="FF0000"/>
                </a:solidFill>
              </a:rPr>
              <a:t/>
            </a:r>
            <a:br>
              <a:rPr lang="fa-IR" dirty="0">
                <a:solidFill>
                  <a:srgbClr val="FF0000"/>
                </a:solidFill>
              </a:rPr>
            </a:br>
            <a:r>
              <a:rPr lang="fa-IR" b="1" dirty="0" smtClean="0">
                <a:solidFill>
                  <a:srgbClr val="FF0000"/>
                </a:solidFill>
              </a:rPr>
              <a:t>مرحله : ارائه اخبار و اطلاعات</a:t>
            </a:r>
            <a:endParaRPr lang="fa-IR" b="1" dirty="0">
              <a:solidFill>
                <a:srgbClr val="FF0000"/>
              </a:solidFill>
            </a:endParaRPr>
          </a:p>
        </p:txBody>
      </p:sp>
      <p:sp>
        <p:nvSpPr>
          <p:cNvPr id="3" name="Content Placeholder 2"/>
          <p:cNvSpPr>
            <a:spLocks noGrp="1"/>
          </p:cNvSpPr>
          <p:nvPr>
            <p:ph sz="quarter" idx="1"/>
          </p:nvPr>
        </p:nvSpPr>
        <p:spPr/>
        <p:txBody>
          <a:bodyPr>
            <a:normAutofit fontScale="70000" lnSpcReduction="20000"/>
          </a:bodyPr>
          <a:lstStyle/>
          <a:p>
            <a:pPr algn="just" rtl="1">
              <a:buFont typeface="Wingdings" panose="05000000000000000000" pitchFamily="2" charset="2"/>
              <a:buChar char="v"/>
            </a:pPr>
            <a:r>
              <a:rPr lang="fa-IR" sz="3100" b="1" dirty="0">
                <a:latin typeface="+mj-lt"/>
                <a:ea typeface="+mj-ea"/>
                <a:cs typeface="2  Nazanin" panose="00000400000000000000" pitchFamily="2" charset="-78"/>
              </a:rPr>
              <a:t>در مواردی که پزشک، اطلاعات مربوط به یک بیماری را با بیمار یا خانواده ی او در میان می گذارد، بهتر است از اصطلاحات تخصصی، فنی و نیز واژه های استعاری، کلی، غیرمستقیم، مبهم و غیرمفهوم دوری کند.</a:t>
            </a:r>
          </a:p>
          <a:p>
            <a:pPr algn="just" rtl="1">
              <a:buFont typeface="Wingdings" panose="05000000000000000000" pitchFamily="2" charset="2"/>
              <a:buChar char="v"/>
            </a:pPr>
            <a:r>
              <a:rPr lang="fa-IR" sz="3100" b="1" dirty="0">
                <a:latin typeface="+mj-lt"/>
                <a:ea typeface="+mj-ea"/>
                <a:cs typeface="2  Nazanin" panose="00000400000000000000" pitchFamily="2" charset="-78"/>
              </a:rPr>
              <a:t>از به کاربردن کلمات فوت، مرگ، تصادف، بیماری، زخمی شدن، سرطان، بدخیم و ... نهراسید. به کار بردن کلمات دوپهلو و نامفهوم در این مرحله که آمادگی های قبلی برای رساندن خبر بد وجود دارد، باعث سردرگمی شنونده می شود و سازگاری او را با اوضاع و احوال جدید به تأخیر می اندازد.</a:t>
            </a:r>
          </a:p>
          <a:p>
            <a:pPr algn="just" rtl="1">
              <a:buFont typeface="Wingdings" panose="05000000000000000000" pitchFamily="2" charset="2"/>
              <a:buChar char="v"/>
            </a:pPr>
            <a:r>
              <a:rPr lang="fa-IR" sz="3100" b="1" dirty="0">
                <a:latin typeface="+mj-lt"/>
                <a:ea typeface="+mj-ea"/>
                <a:cs typeface="2  Nazanin" panose="00000400000000000000" pitchFamily="2" charset="-78"/>
              </a:rPr>
              <a:t>مکرراً مکث کنید.</a:t>
            </a:r>
          </a:p>
          <a:p>
            <a:pPr algn="just" rtl="1">
              <a:buFont typeface="Wingdings" panose="05000000000000000000" pitchFamily="2" charset="2"/>
              <a:buChar char="v"/>
            </a:pPr>
            <a:r>
              <a:rPr lang="fa-IR" sz="3100" b="1" dirty="0">
                <a:latin typeface="+mj-lt"/>
                <a:ea typeface="+mj-ea"/>
                <a:cs typeface="2  Nazanin" panose="00000400000000000000" pitchFamily="2" charset="-78"/>
              </a:rPr>
              <a:t>مکرراً برداشت شنونده را از سخنان خود ارزیابی کنید.</a:t>
            </a:r>
          </a:p>
          <a:p>
            <a:pPr algn="just" rtl="1">
              <a:buFont typeface="Wingdings" panose="05000000000000000000" pitchFamily="2" charset="2"/>
              <a:buChar char="v"/>
            </a:pPr>
            <a:r>
              <a:rPr lang="fa-IR" sz="3100" b="1" dirty="0">
                <a:latin typeface="+mj-lt"/>
                <a:ea typeface="+mj-ea"/>
                <a:cs typeface="2  Nazanin" panose="00000400000000000000" pitchFamily="2" charset="-78"/>
              </a:rPr>
              <a:t>از سکوت و اشاره های غیرکلامی به عنوان ابزاری برای تسهیل گفت و گو استفاده کنید.</a:t>
            </a:r>
          </a:p>
          <a:p>
            <a:pPr algn="just" rtl="1">
              <a:buFont typeface="Wingdings" panose="05000000000000000000" pitchFamily="2" charset="2"/>
              <a:buChar char="v"/>
            </a:pPr>
            <a:r>
              <a:rPr lang="fa-IR" sz="3100" b="1" dirty="0">
                <a:latin typeface="+mj-lt"/>
                <a:ea typeface="+mj-ea"/>
                <a:cs typeface="2  Nazanin" panose="00000400000000000000" pitchFamily="2" charset="-78"/>
              </a:rPr>
              <a:t>شدت و وخامت موضوع خبر را کم تر از آن چه هست، نشان ندهید. سعی کنید از بازی با کلمات و طفره رفتن و اظهار حرف های غیرواقعی برای دل خوش کردن شنونده خودداری کنید. لحن شما باید آرام، صادقانه و حاکی از هم دردی باشد.</a:t>
            </a:r>
          </a:p>
          <a:p>
            <a:pPr algn="r" rtl="1"/>
            <a:endParaRPr lang="fa-IR" dirty="0"/>
          </a:p>
        </p:txBody>
      </p:sp>
    </p:spTree>
    <p:extLst>
      <p:ext uri="{BB962C8B-B14F-4D97-AF65-F5344CB8AC3E}">
        <p14:creationId xmlns:p14="http://schemas.microsoft.com/office/powerpoint/2010/main" val="23900348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solidFill>
                  <a:srgbClr val="FF0000"/>
                </a:solidFill>
              </a:rPr>
              <a:t/>
            </a:r>
            <a:br>
              <a:rPr lang="fa-IR" dirty="0">
                <a:solidFill>
                  <a:srgbClr val="FF0000"/>
                </a:solidFill>
              </a:rPr>
            </a:br>
            <a:r>
              <a:rPr lang="fa-IR" dirty="0">
                <a:solidFill>
                  <a:srgbClr val="FF0000"/>
                </a:solidFill>
              </a:rPr>
              <a:t/>
            </a:r>
            <a:br>
              <a:rPr lang="fa-IR" dirty="0">
                <a:solidFill>
                  <a:srgbClr val="FF0000"/>
                </a:solidFill>
              </a:rPr>
            </a:br>
            <a:r>
              <a:rPr lang="fa-IR" dirty="0" smtClean="0">
                <a:solidFill>
                  <a:srgbClr val="FF0000"/>
                </a:solidFill>
              </a:rPr>
              <a:t>مرحله : ارائه اخبار و اطلاعات</a:t>
            </a:r>
            <a:endParaRPr lang="fa-IR" dirty="0">
              <a:solidFill>
                <a:srgbClr val="FF0000"/>
              </a:solidFill>
            </a:endParaRPr>
          </a:p>
        </p:txBody>
      </p:sp>
      <p:sp>
        <p:nvSpPr>
          <p:cNvPr id="3" name="Content Placeholder 2"/>
          <p:cNvSpPr>
            <a:spLocks noGrp="1"/>
          </p:cNvSpPr>
          <p:nvPr>
            <p:ph sz="quarter" idx="1"/>
          </p:nvPr>
        </p:nvSpPr>
        <p:spPr>
          <a:xfrm>
            <a:off x="301752" y="1527048"/>
            <a:ext cx="8503920" cy="4721352"/>
          </a:xfrm>
        </p:spPr>
        <p:txBody>
          <a:bodyPr>
            <a:normAutofit/>
          </a:bodyPr>
          <a:lstStyle/>
          <a:p>
            <a:pPr algn="just" rtl="1">
              <a:buFont typeface="Wingdings" panose="05000000000000000000" pitchFamily="2" charset="2"/>
              <a:buChar char="v"/>
            </a:pPr>
            <a:r>
              <a:rPr lang="fa-IR" dirty="0"/>
              <a:t> </a:t>
            </a:r>
            <a:r>
              <a:rPr lang="fa-IR" sz="2400" b="1" dirty="0">
                <a:latin typeface="+mj-lt"/>
                <a:ea typeface="+mj-ea"/>
                <a:cs typeface="2  Nazanin" panose="00000400000000000000" pitchFamily="2" charset="-78"/>
              </a:rPr>
              <a:t>تلاش های شما برای « تخفیف ضربه» که یقیناً از سر حسن نیت است، می تواند به ابهام و سردرگمی منجر شود، بعد از آن که واقعیت ناگواری بازگو می شود، گوینده نباید برای کاهش رنج شنونده، سعی در تحریف و تعبیر سخنان خود داشته باشد. </a:t>
            </a:r>
          </a:p>
          <a:p>
            <a:pPr algn="just" rtl="1">
              <a:buFont typeface="Wingdings" panose="05000000000000000000" pitchFamily="2" charset="2"/>
              <a:buChar char="v"/>
            </a:pPr>
            <a:r>
              <a:rPr lang="fa-IR" sz="2400" b="1" dirty="0">
                <a:latin typeface="+mj-lt"/>
                <a:ea typeface="+mj-ea"/>
                <a:cs typeface="2  Nazanin" panose="00000400000000000000" pitchFamily="2" charset="-78"/>
              </a:rPr>
              <a:t>این کار، کمکی به شنونده نمی کند. هر انسانی در برابر آگاهی از موضوعات ناگوار، تا حدودی سعی در انکار و عدم پذیرش واقعیت در ذهن خود دارد که نباید با این احساس و رفتار شنونده به مقابله برخاست، ولی تقویت این انکار با احساس و رفتار شنونده به مقابله برخاست، ولی تقویت این انکار با سخنان غیرواقعی نیز باعث سردرگمی شنونده می شود و سازگاری او را با واقعیت به تأخیر می اندازد.</a:t>
            </a:r>
          </a:p>
          <a:p>
            <a:pPr algn="just" rtl="1">
              <a:buFont typeface="Wingdings" panose="05000000000000000000" pitchFamily="2" charset="2"/>
              <a:buChar char="v"/>
            </a:pPr>
            <a:r>
              <a:rPr lang="fa-IR" sz="2400" b="1" dirty="0" smtClean="0">
                <a:latin typeface="+mj-lt"/>
                <a:ea typeface="+mj-ea"/>
                <a:cs typeface="2  Nazanin" panose="00000400000000000000" pitchFamily="2" charset="-78"/>
              </a:rPr>
              <a:t>قبل </a:t>
            </a:r>
            <a:r>
              <a:rPr lang="fa-IR" sz="2400" b="1" dirty="0">
                <a:latin typeface="+mj-lt"/>
                <a:ea typeface="+mj-ea"/>
                <a:cs typeface="2  Nazanin" panose="00000400000000000000" pitchFamily="2" charset="-78"/>
              </a:rPr>
              <a:t>از بازگویی متن خبر بد، بهتر است جمله ای به عنوان پیش درآمد گفته شود؛ جمله ای که به شنونده نشان دهد خبر بدی بازگو خواهد شد.</a:t>
            </a:r>
          </a:p>
          <a:p>
            <a:pPr algn="r" rtl="1"/>
            <a:endParaRPr lang="fa-IR" dirty="0"/>
          </a:p>
        </p:txBody>
      </p:sp>
    </p:spTree>
    <p:extLst>
      <p:ext uri="{BB962C8B-B14F-4D97-AF65-F5344CB8AC3E}">
        <p14:creationId xmlns:p14="http://schemas.microsoft.com/office/powerpoint/2010/main" val="34121762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مرحله : ارائه اخبار و اطلاعات</a:t>
            </a:r>
          </a:p>
        </p:txBody>
      </p:sp>
      <p:sp>
        <p:nvSpPr>
          <p:cNvPr id="3" name="Content Placeholder 2"/>
          <p:cNvSpPr>
            <a:spLocks noGrp="1"/>
          </p:cNvSpPr>
          <p:nvPr>
            <p:ph sz="quarter" idx="1"/>
          </p:nvPr>
        </p:nvSpPr>
        <p:spPr/>
        <p:txBody>
          <a:bodyPr>
            <a:normAutofit fontScale="92500" lnSpcReduction="10000"/>
          </a:bodyPr>
          <a:lstStyle/>
          <a:p>
            <a:pPr marL="0" indent="0" algn="r" rtl="1">
              <a:buNone/>
            </a:pPr>
            <a:r>
              <a:rPr lang="fa-IR" sz="2600" b="1" dirty="0">
                <a:solidFill>
                  <a:srgbClr val="FF0000"/>
                </a:solidFill>
                <a:latin typeface="+mj-lt"/>
                <a:ea typeface="+mj-ea"/>
                <a:cs typeface="2  Nazanin" panose="00000400000000000000" pitchFamily="2" charset="-78"/>
              </a:rPr>
              <a:t>می توان برای ارائه خبرهای بد از چنین جملاتی استفاده کرد:</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آقای </a:t>
            </a:r>
            <a:r>
              <a:rPr lang="fa-IR" sz="2600" b="1" dirty="0">
                <a:latin typeface="+mj-lt"/>
                <a:ea typeface="+mj-ea"/>
                <a:cs typeface="2  Nazanin" panose="00000400000000000000" pitchFamily="2" charset="-78"/>
              </a:rPr>
              <a:t>...، از دادن این خبر احساس خوبی ندارم، ولی توده ی مورد بررسی، نوعی سرطان بوده است.</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متأسفانه </a:t>
            </a:r>
            <a:r>
              <a:rPr lang="fa-IR" sz="2600" b="1" dirty="0">
                <a:latin typeface="+mj-lt"/>
                <a:ea typeface="+mj-ea"/>
                <a:cs typeface="2  Nazanin" panose="00000400000000000000" pitchFamily="2" charset="-78"/>
              </a:rPr>
              <a:t>خبر خوبی ندارم. نمونه </a:t>
            </a:r>
            <a:r>
              <a:rPr lang="fa-IR" sz="2600" b="1" dirty="0" smtClean="0">
                <a:latin typeface="+mj-lt"/>
                <a:ea typeface="+mj-ea"/>
                <a:cs typeface="2  Nazanin" panose="00000400000000000000" pitchFamily="2" charset="-78"/>
              </a:rPr>
              <a:t>نشان </a:t>
            </a:r>
            <a:r>
              <a:rPr lang="fa-IR" sz="2600" b="1" dirty="0">
                <a:latin typeface="+mj-lt"/>
                <a:ea typeface="+mj-ea"/>
                <a:cs typeface="2  Nazanin" panose="00000400000000000000" pitchFamily="2" charset="-78"/>
              </a:rPr>
              <a:t>داده است که شما به سرطان روده ی بزرگ مبتلا هستید.</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متأسفانه </a:t>
            </a:r>
            <a:r>
              <a:rPr lang="fa-IR" sz="2600" b="1" dirty="0">
                <a:latin typeface="+mj-lt"/>
                <a:ea typeface="+mj-ea"/>
                <a:cs typeface="2  Nazanin" panose="00000400000000000000" pitchFamily="2" charset="-78"/>
              </a:rPr>
              <a:t>بر اساس نتایج آزمایش ها، بیماری فرزندتان نوعی سرطان است.</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جواب </a:t>
            </a:r>
            <a:r>
              <a:rPr lang="fa-IR" sz="2600" b="1" dirty="0">
                <a:latin typeface="+mj-lt"/>
                <a:ea typeface="+mj-ea"/>
                <a:cs typeface="2  Nazanin" panose="00000400000000000000" pitchFamily="2" charset="-78"/>
              </a:rPr>
              <a:t>آزمایش ها حاضر شده است و آن طور که ما امید داشتیم، نبود. آزمایش ها نشان می دهد که فرزندتان سرطان دارد.</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ناراحتم </a:t>
            </a:r>
            <a:r>
              <a:rPr lang="fa-IR" sz="2600" b="1" dirty="0">
                <a:latin typeface="+mj-lt"/>
                <a:ea typeface="+mj-ea"/>
                <a:cs typeface="2  Nazanin" panose="00000400000000000000" pitchFamily="2" charset="-78"/>
              </a:rPr>
              <a:t>که خبر بدی دارم. نتایج پرتونگاری نشان می دهد که دختر شما دچار آسیب نخاعی از ناحیه ی گردن شده است.</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متأسفم </a:t>
            </a:r>
            <a:r>
              <a:rPr lang="fa-IR" sz="2600" b="1" dirty="0">
                <a:latin typeface="+mj-lt"/>
                <a:ea typeface="+mj-ea"/>
                <a:cs typeface="2  Nazanin" panose="00000400000000000000" pitchFamily="2" charset="-78"/>
              </a:rPr>
              <a:t>که ناچارم خبر ناگواری به شما بدهم. همسرتان در این تصادف فوت شده است.</a:t>
            </a:r>
          </a:p>
          <a:p>
            <a:endParaRPr lang="fa-IR" dirty="0"/>
          </a:p>
        </p:txBody>
      </p:sp>
    </p:spTree>
    <p:extLst>
      <p:ext uri="{BB962C8B-B14F-4D97-AF65-F5344CB8AC3E}">
        <p14:creationId xmlns:p14="http://schemas.microsoft.com/office/powerpoint/2010/main" val="20147904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FF0000"/>
                </a:solidFill>
              </a:rPr>
              <a:t>مرحله </a:t>
            </a:r>
            <a:r>
              <a:rPr lang="fa-IR" b="1" dirty="0" smtClean="0">
                <a:solidFill>
                  <a:srgbClr val="FF0000"/>
                </a:solidFill>
              </a:rPr>
              <a:t>4: </a:t>
            </a:r>
            <a:r>
              <a:rPr lang="fa-IR" b="1" dirty="0">
                <a:solidFill>
                  <a:srgbClr val="FF0000"/>
                </a:solidFill>
              </a:rPr>
              <a:t>ارائه اخبار و اطلاعات</a:t>
            </a:r>
          </a:p>
        </p:txBody>
      </p:sp>
      <p:sp>
        <p:nvSpPr>
          <p:cNvPr id="3" name="Content Placeholder 2"/>
          <p:cNvSpPr>
            <a:spLocks noGrp="1"/>
          </p:cNvSpPr>
          <p:nvPr>
            <p:ph sz="quarter" idx="1"/>
          </p:nvPr>
        </p:nvSpPr>
        <p:spPr/>
        <p:txBody>
          <a:bodyPr>
            <a:normAutofit/>
          </a:bodyPr>
          <a:lstStyle/>
          <a:p>
            <a:pPr marL="0" indent="0" algn="r" rtl="1">
              <a:buNone/>
            </a:pPr>
            <a:r>
              <a:rPr lang="fa-IR" sz="2400" b="1" dirty="0">
                <a:solidFill>
                  <a:srgbClr val="FF0000"/>
                </a:solidFill>
                <a:latin typeface="+mj-lt"/>
                <a:ea typeface="+mj-ea"/>
                <a:cs typeface="2  Nazanin" panose="00000400000000000000" pitchFamily="2" charset="-78"/>
              </a:rPr>
              <a:t>چگونگی استفاده از کلمات « ببخشید» یا « متأسفم»</a:t>
            </a:r>
          </a:p>
          <a:p>
            <a:pPr algn="r" rtl="1">
              <a:buFont typeface="Wingdings" panose="05000000000000000000" pitchFamily="2" charset="2"/>
              <a:buChar char="v"/>
            </a:pPr>
            <a:r>
              <a:rPr lang="fa-IR" sz="2400" b="1" dirty="0">
                <a:latin typeface="+mj-lt"/>
                <a:ea typeface="+mj-ea"/>
                <a:cs typeface="2  Nazanin" panose="00000400000000000000" pitchFamily="2" charset="-78"/>
              </a:rPr>
              <a:t>به راحتی می تواند مورد سوء تعبیر واقع شود.</a:t>
            </a:r>
          </a:p>
          <a:p>
            <a:pPr algn="r" rtl="1">
              <a:buFont typeface="Wingdings" panose="05000000000000000000" pitchFamily="2" charset="2"/>
              <a:buChar char="v"/>
            </a:pPr>
            <a:r>
              <a:rPr lang="fa-IR" sz="2400" b="1" dirty="0">
                <a:latin typeface="+mj-lt"/>
                <a:ea typeface="+mj-ea"/>
                <a:cs typeface="2  Nazanin" panose="00000400000000000000" pitchFamily="2" charset="-78"/>
              </a:rPr>
              <a:t>ممکن است چنین به نظر آید که خبرسان در مورد وضعیت پیش آمده، کوتاهی کرده یا تقصیری داشته است.</a:t>
            </a:r>
          </a:p>
          <a:p>
            <a:pPr algn="r" rtl="1">
              <a:buFont typeface="Wingdings" panose="05000000000000000000" pitchFamily="2" charset="2"/>
              <a:buChar char="v"/>
            </a:pPr>
            <a:r>
              <a:rPr lang="fa-IR" sz="2400" b="1" dirty="0" smtClean="0">
                <a:latin typeface="+mj-lt"/>
                <a:ea typeface="+mj-ea"/>
                <a:cs typeface="2  Nazanin" panose="00000400000000000000" pitchFamily="2" charset="-78"/>
              </a:rPr>
              <a:t>ممکن </a:t>
            </a:r>
            <a:r>
              <a:rPr lang="fa-IR" sz="2400" b="1" dirty="0">
                <a:latin typeface="+mj-lt"/>
                <a:ea typeface="+mj-ea"/>
                <a:cs typeface="2  Nazanin" panose="00000400000000000000" pitchFamily="2" charset="-78"/>
              </a:rPr>
              <a:t>است به عنوان نگرش ترحم آمیز و تحقیرآمیز تفسیر شود.</a:t>
            </a:r>
          </a:p>
          <a:p>
            <a:pPr algn="r" rtl="1">
              <a:buFont typeface="Wingdings" panose="05000000000000000000" pitchFamily="2" charset="2"/>
              <a:buChar char="v"/>
            </a:pPr>
            <a:r>
              <a:rPr lang="fa-IR" sz="2400" b="1" dirty="0">
                <a:latin typeface="+mj-lt"/>
                <a:ea typeface="+mj-ea"/>
                <a:cs typeface="2  Nazanin" panose="00000400000000000000" pitchFamily="2" charset="-78"/>
              </a:rPr>
              <a:t>در صورت استفاده از این عبارت، آن طوری تنظیم کنید که حاکی از هم دردی باشد.</a:t>
            </a:r>
          </a:p>
          <a:p>
            <a:pPr algn="r" rtl="1">
              <a:buFont typeface="Wingdings" panose="05000000000000000000" pitchFamily="2" charset="2"/>
              <a:buChar char="v"/>
            </a:pPr>
            <a:r>
              <a:rPr lang="fa-IR" sz="2400" b="1" dirty="0">
                <a:latin typeface="+mj-lt"/>
                <a:ea typeface="+mj-ea"/>
                <a:cs typeface="2  Nazanin" panose="00000400000000000000" pitchFamily="2" charset="-78"/>
              </a:rPr>
              <a:t>مثلاً بگویید: « متأسفم که من ناچارم این خبر را به شما بدهم...»</a:t>
            </a:r>
          </a:p>
          <a:p>
            <a:pPr algn="r" rtl="1"/>
            <a:endParaRPr lang="fa-IR" dirty="0">
              <a:solidFill>
                <a:srgbClr val="FF0000"/>
              </a:solidFill>
            </a:endParaRPr>
          </a:p>
        </p:txBody>
      </p:sp>
    </p:spTree>
    <p:extLst>
      <p:ext uri="{BB962C8B-B14F-4D97-AF65-F5344CB8AC3E}">
        <p14:creationId xmlns:p14="http://schemas.microsoft.com/office/powerpoint/2010/main" val="27661692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txBody>
          <a:bodyPr>
            <a:normAutofit fontScale="90000"/>
          </a:bodyPr>
          <a:lstStyle/>
          <a:p>
            <a:r>
              <a:rPr lang="fa-IR" b="1" dirty="0" smtClean="0">
                <a:solidFill>
                  <a:srgbClr val="FF0000"/>
                </a:solidFill>
              </a:rPr>
              <a:t>مرحله5 </a:t>
            </a:r>
            <a:r>
              <a:rPr lang="fa-IR" b="1" dirty="0">
                <a:solidFill>
                  <a:srgbClr val="FF0000"/>
                </a:solidFill>
              </a:rPr>
              <a:t>:پاسخ دادن به احساسات شنونده</a:t>
            </a:r>
            <a:r>
              <a:rPr lang="fa-IR" dirty="0">
                <a:solidFill>
                  <a:srgbClr val="FF0000"/>
                </a:solidFill>
              </a:rPr>
              <a:t/>
            </a:r>
            <a:br>
              <a:rPr lang="fa-IR" dirty="0">
                <a:solidFill>
                  <a:srgbClr val="FF0000"/>
                </a:solidFill>
              </a:rPr>
            </a:br>
            <a:endParaRPr lang="fa-IR" dirty="0">
              <a:solidFill>
                <a:srgbClr val="FF0000"/>
              </a:solidFill>
            </a:endParaRPr>
          </a:p>
        </p:txBody>
      </p:sp>
      <p:sp>
        <p:nvSpPr>
          <p:cNvPr id="3" name="Content Placeholder 2"/>
          <p:cNvSpPr>
            <a:spLocks noGrp="1"/>
          </p:cNvSpPr>
          <p:nvPr>
            <p:ph sz="quarter" idx="1"/>
          </p:nvPr>
        </p:nvSpPr>
        <p:spPr/>
        <p:txBody>
          <a:bodyPr>
            <a:normAutofit fontScale="92500" lnSpcReduction="10000"/>
          </a:bodyPr>
          <a:lstStyle/>
          <a:p>
            <a:pPr algn="r" rtl="1"/>
            <a:r>
              <a:rPr lang="fa-IR" b="1" dirty="0" smtClean="0">
                <a:solidFill>
                  <a:srgbClr val="FF0000"/>
                </a:solidFill>
              </a:rPr>
              <a:t>واکنش </a:t>
            </a:r>
            <a:r>
              <a:rPr lang="fa-IR" b="1" dirty="0">
                <a:solidFill>
                  <a:srgbClr val="FF0000"/>
                </a:solidFill>
              </a:rPr>
              <a:t>مردم در برابر اخبار بد</a:t>
            </a:r>
          </a:p>
          <a:p>
            <a:pPr marL="0" indent="0" algn="r" rtl="1">
              <a:buNone/>
            </a:pPr>
            <a:r>
              <a:rPr lang="fa-IR" sz="2600" b="1" dirty="0">
                <a:latin typeface="+mj-lt"/>
                <a:ea typeface="+mj-ea"/>
                <a:cs typeface="2  Nazanin" panose="00000400000000000000" pitchFamily="2" charset="-78"/>
              </a:rPr>
              <a:t>خانواده ها در برابر اخبار بد به شیوه های گوناگونی واکنش نشان می دهند. این شیوه ها را می توان به واکنش های عاطفی، شناختی- ذهنی و رفتاری- جسمی تقسیم بندی کرد.</a:t>
            </a:r>
          </a:p>
          <a:p>
            <a:pPr marL="0" indent="0" algn="r" rtl="1">
              <a:buNone/>
            </a:pPr>
            <a:r>
              <a:rPr lang="fa-IR" sz="2600" b="1" dirty="0">
                <a:solidFill>
                  <a:srgbClr val="FF0000"/>
                </a:solidFill>
                <a:latin typeface="+mj-lt"/>
                <a:ea typeface="+mj-ea"/>
                <a:cs typeface="2  Nazanin" panose="00000400000000000000" pitchFamily="2" charset="-78"/>
              </a:rPr>
              <a:t>نمونه ی واکنش های عاطفی عبارتند از:</a:t>
            </a:r>
          </a:p>
          <a:p>
            <a:pPr algn="r" rtl="1">
              <a:buFont typeface="Wingdings" panose="05000000000000000000" pitchFamily="2" charset="2"/>
              <a:buChar char="v"/>
            </a:pPr>
            <a:r>
              <a:rPr lang="fa-IR" sz="2600" b="1" dirty="0">
                <a:latin typeface="+mj-lt"/>
                <a:ea typeface="+mj-ea"/>
                <a:cs typeface="2  Nazanin" panose="00000400000000000000" pitchFamily="2" charset="-78"/>
              </a:rPr>
              <a:t>گریه کردن</a:t>
            </a:r>
          </a:p>
          <a:p>
            <a:pPr algn="r" rtl="1">
              <a:buFont typeface="Wingdings" panose="05000000000000000000" pitchFamily="2" charset="2"/>
              <a:buChar char="v"/>
            </a:pPr>
            <a:r>
              <a:rPr lang="fa-IR" sz="2600" b="1" dirty="0">
                <a:latin typeface="+mj-lt"/>
                <a:ea typeface="+mj-ea"/>
                <a:cs typeface="2  Nazanin" panose="00000400000000000000" pitchFamily="2" charset="-78"/>
              </a:rPr>
              <a:t>خشم</a:t>
            </a:r>
          </a:p>
          <a:p>
            <a:pPr algn="r" rtl="1">
              <a:buFont typeface="Wingdings" panose="05000000000000000000" pitchFamily="2" charset="2"/>
              <a:buChar char="v"/>
            </a:pPr>
            <a:r>
              <a:rPr lang="fa-IR" sz="2600" b="1" dirty="0">
                <a:latin typeface="+mj-lt"/>
                <a:ea typeface="+mj-ea"/>
                <a:cs typeface="2  Nazanin" panose="00000400000000000000" pitchFamily="2" charset="-78"/>
              </a:rPr>
              <a:t>غم</a:t>
            </a:r>
          </a:p>
          <a:p>
            <a:pPr algn="r" rtl="1">
              <a:buFont typeface="Wingdings" panose="05000000000000000000" pitchFamily="2" charset="2"/>
              <a:buChar char="v"/>
            </a:pPr>
            <a:r>
              <a:rPr lang="fa-IR" sz="2600" b="1" dirty="0">
                <a:latin typeface="+mj-lt"/>
                <a:ea typeface="+mj-ea"/>
                <a:cs typeface="2  Nazanin" panose="00000400000000000000" pitchFamily="2" charset="-78"/>
              </a:rPr>
              <a:t>ابراز عشق و محبت</a:t>
            </a:r>
          </a:p>
          <a:p>
            <a:pPr algn="r" rtl="1">
              <a:buFont typeface="Wingdings" panose="05000000000000000000" pitchFamily="2" charset="2"/>
              <a:buChar char="v"/>
            </a:pPr>
            <a:r>
              <a:rPr lang="fa-IR" sz="2600" b="1" dirty="0">
                <a:latin typeface="+mj-lt"/>
                <a:ea typeface="+mj-ea"/>
                <a:cs typeface="2  Nazanin" panose="00000400000000000000" pitchFamily="2" charset="-78"/>
              </a:rPr>
              <a:t>اضطراب</a:t>
            </a:r>
          </a:p>
          <a:p>
            <a:pPr algn="r" rtl="1">
              <a:buFont typeface="Wingdings" panose="05000000000000000000" pitchFamily="2" charset="2"/>
              <a:buChar char="v"/>
            </a:pPr>
            <a:r>
              <a:rPr lang="fa-IR" sz="2600" b="1" dirty="0">
                <a:latin typeface="+mj-lt"/>
                <a:ea typeface="+mj-ea"/>
                <a:cs typeface="2  Nazanin" panose="00000400000000000000" pitchFamily="2" charset="-78"/>
              </a:rPr>
              <a:t>تسکین و آرامش</a:t>
            </a:r>
          </a:p>
          <a:p>
            <a:pPr algn="r" rtl="1"/>
            <a:endParaRPr lang="fa-IR" dirty="0">
              <a:solidFill>
                <a:srgbClr val="FF0000"/>
              </a:solidFill>
            </a:endParaRPr>
          </a:p>
        </p:txBody>
      </p:sp>
    </p:spTree>
    <p:extLst>
      <p:ext uri="{BB962C8B-B14F-4D97-AF65-F5344CB8AC3E}">
        <p14:creationId xmlns:p14="http://schemas.microsoft.com/office/powerpoint/2010/main" val="34753966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txBody>
          <a:bodyPr>
            <a:normAutofit fontScale="90000"/>
          </a:bodyPr>
          <a:lstStyle/>
          <a:p>
            <a:r>
              <a:rPr lang="fa-IR" b="1" dirty="0">
                <a:solidFill>
                  <a:srgbClr val="FF0000"/>
                </a:solidFill>
              </a:rPr>
              <a:t>مرحله </a:t>
            </a:r>
            <a:r>
              <a:rPr lang="fa-IR" b="1" dirty="0" smtClean="0">
                <a:solidFill>
                  <a:srgbClr val="FF0000"/>
                </a:solidFill>
              </a:rPr>
              <a:t>5:پاسخ </a:t>
            </a:r>
            <a:r>
              <a:rPr lang="fa-IR" b="1" dirty="0">
                <a:solidFill>
                  <a:srgbClr val="FF0000"/>
                </a:solidFill>
              </a:rPr>
              <a:t>دادن به احساسات شنونده</a:t>
            </a:r>
            <a:r>
              <a:rPr lang="fa-IR" dirty="0">
                <a:solidFill>
                  <a:srgbClr val="FF0000"/>
                </a:solidFill>
              </a:rPr>
              <a:t/>
            </a:r>
            <a:br>
              <a:rPr lang="fa-IR" dirty="0">
                <a:solidFill>
                  <a:srgbClr val="FF0000"/>
                </a:solidFill>
              </a:rPr>
            </a:br>
            <a:endParaRPr lang="fa-IR" dirty="0">
              <a:solidFill>
                <a:srgbClr val="FF0000"/>
              </a:solidFill>
            </a:endParaRPr>
          </a:p>
        </p:txBody>
      </p:sp>
      <p:sp>
        <p:nvSpPr>
          <p:cNvPr id="3" name="Content Placeholder 2"/>
          <p:cNvSpPr>
            <a:spLocks noGrp="1"/>
          </p:cNvSpPr>
          <p:nvPr>
            <p:ph sz="quarter" idx="1"/>
          </p:nvPr>
        </p:nvSpPr>
        <p:spPr>
          <a:xfrm>
            <a:off x="301752" y="1527048"/>
            <a:ext cx="8503920" cy="4797552"/>
          </a:xfrm>
        </p:spPr>
        <p:txBody>
          <a:bodyPr>
            <a:normAutofit fontScale="77500" lnSpcReduction="20000"/>
          </a:bodyPr>
          <a:lstStyle/>
          <a:p>
            <a:pPr marL="0" indent="0" algn="r" rtl="1">
              <a:buNone/>
            </a:pPr>
            <a:r>
              <a:rPr lang="fa-IR" sz="3100" b="1" dirty="0">
                <a:solidFill>
                  <a:srgbClr val="FF0000"/>
                </a:solidFill>
                <a:latin typeface="+mj-lt"/>
                <a:ea typeface="+mj-ea"/>
                <a:cs typeface="2  Nazanin" panose="00000400000000000000" pitchFamily="2" charset="-78"/>
              </a:rPr>
              <a:t>نمونه ی واکنش های شناختی- ذهنی عبارتند از:</a:t>
            </a:r>
          </a:p>
          <a:p>
            <a:pPr algn="r" rtl="1">
              <a:buFont typeface="Wingdings" panose="05000000000000000000" pitchFamily="2" charset="2"/>
              <a:buChar char="v"/>
            </a:pPr>
            <a:r>
              <a:rPr lang="fa-IR" sz="3100" b="1" dirty="0">
                <a:latin typeface="+mj-lt"/>
                <a:ea typeface="+mj-ea"/>
                <a:cs typeface="2  Nazanin" panose="00000400000000000000" pitchFamily="2" charset="-78"/>
              </a:rPr>
              <a:t>انکار</a:t>
            </a:r>
          </a:p>
          <a:p>
            <a:pPr algn="r" rtl="1">
              <a:buFont typeface="Wingdings" panose="05000000000000000000" pitchFamily="2" charset="2"/>
              <a:buChar char="v"/>
            </a:pPr>
            <a:r>
              <a:rPr lang="fa-IR" sz="3100" b="1" dirty="0">
                <a:latin typeface="+mj-lt"/>
                <a:ea typeface="+mj-ea"/>
                <a:cs typeface="2  Nazanin" panose="00000400000000000000" pitchFamily="2" charset="-78"/>
              </a:rPr>
              <a:t>سرزنش</a:t>
            </a:r>
          </a:p>
          <a:p>
            <a:pPr algn="r" rtl="1">
              <a:buFont typeface="Wingdings" panose="05000000000000000000" pitchFamily="2" charset="2"/>
              <a:buChar char="v"/>
            </a:pPr>
            <a:r>
              <a:rPr lang="fa-IR" sz="3100" b="1" dirty="0">
                <a:latin typeface="+mj-lt"/>
                <a:ea typeface="+mj-ea"/>
                <a:cs typeface="2  Nazanin" panose="00000400000000000000" pitchFamily="2" charset="-78"/>
              </a:rPr>
              <a:t>احساس گناه</a:t>
            </a:r>
          </a:p>
          <a:p>
            <a:pPr algn="r" rtl="1">
              <a:buFont typeface="Wingdings" panose="05000000000000000000" pitchFamily="2" charset="2"/>
              <a:buChar char="v"/>
            </a:pPr>
            <a:r>
              <a:rPr lang="fa-IR" sz="3100" b="1" dirty="0">
                <a:latin typeface="+mj-lt"/>
                <a:ea typeface="+mj-ea"/>
                <a:cs typeface="2  Nazanin" panose="00000400000000000000" pitchFamily="2" charset="-78"/>
              </a:rPr>
              <a:t>احساس ناباوری</a:t>
            </a:r>
          </a:p>
          <a:p>
            <a:pPr algn="r" rtl="1">
              <a:buFont typeface="Wingdings" panose="05000000000000000000" pitchFamily="2" charset="2"/>
              <a:buChar char="v"/>
            </a:pPr>
            <a:r>
              <a:rPr lang="fa-IR" sz="3100" b="1" dirty="0">
                <a:latin typeface="+mj-lt"/>
                <a:ea typeface="+mj-ea"/>
                <a:cs typeface="2  Nazanin" panose="00000400000000000000" pitchFamily="2" charset="-78"/>
              </a:rPr>
              <a:t>ترس و نگرانی</a:t>
            </a:r>
          </a:p>
          <a:p>
            <a:pPr algn="r" rtl="1">
              <a:buFont typeface="Wingdings" panose="05000000000000000000" pitchFamily="2" charset="2"/>
              <a:buChar char="v"/>
            </a:pPr>
            <a:r>
              <a:rPr lang="fa-IR" sz="3100" b="1" dirty="0">
                <a:latin typeface="+mj-lt"/>
                <a:ea typeface="+mj-ea"/>
                <a:cs typeface="2  Nazanin" panose="00000400000000000000" pitchFamily="2" charset="-78"/>
              </a:rPr>
              <a:t>احساس سوگواری</a:t>
            </a:r>
          </a:p>
          <a:p>
            <a:pPr algn="r" rtl="1">
              <a:buFont typeface="Wingdings" panose="05000000000000000000" pitchFamily="2" charset="2"/>
              <a:buChar char="v"/>
            </a:pPr>
            <a:r>
              <a:rPr lang="fa-IR" sz="3100" b="1" dirty="0">
                <a:latin typeface="+mj-lt"/>
                <a:ea typeface="+mj-ea"/>
                <a:cs typeface="2  Nazanin" panose="00000400000000000000" pitchFamily="2" charset="-78"/>
              </a:rPr>
              <a:t>شرم</a:t>
            </a:r>
          </a:p>
          <a:p>
            <a:pPr marL="0" indent="0" algn="r" rtl="1">
              <a:buNone/>
            </a:pPr>
            <a:r>
              <a:rPr lang="fa-IR" sz="3100" b="1" dirty="0">
                <a:solidFill>
                  <a:srgbClr val="FF0000"/>
                </a:solidFill>
                <a:latin typeface="+mj-lt"/>
                <a:ea typeface="+mj-ea"/>
                <a:cs typeface="2  Nazanin" panose="00000400000000000000" pitchFamily="2" charset="-78"/>
              </a:rPr>
              <a:t>نمونه ی واکنش های رفتاری- جسمی عبارتند از:</a:t>
            </a:r>
          </a:p>
          <a:p>
            <a:pPr algn="r" rtl="1">
              <a:buFont typeface="Wingdings" panose="05000000000000000000" pitchFamily="2" charset="2"/>
              <a:buChar char="v"/>
            </a:pPr>
            <a:r>
              <a:rPr lang="fa-IR" sz="3100" b="1" dirty="0">
                <a:latin typeface="+mj-lt"/>
                <a:ea typeface="+mj-ea"/>
                <a:cs typeface="2  Nazanin" panose="00000400000000000000" pitchFamily="2" charset="-78"/>
              </a:rPr>
              <a:t>جنگ و گریز</a:t>
            </a:r>
          </a:p>
          <a:p>
            <a:pPr algn="r" rtl="1">
              <a:buFont typeface="Wingdings" panose="05000000000000000000" pitchFamily="2" charset="2"/>
              <a:buChar char="v"/>
            </a:pPr>
            <a:r>
              <a:rPr lang="fa-IR" sz="3100" b="1" dirty="0">
                <a:latin typeface="+mj-lt"/>
                <a:ea typeface="+mj-ea"/>
                <a:cs typeface="2  Nazanin" panose="00000400000000000000" pitchFamily="2" charset="-78"/>
              </a:rPr>
              <a:t>ترک اتاق</a:t>
            </a:r>
          </a:p>
          <a:p>
            <a:pPr algn="r" rtl="1">
              <a:buFont typeface="Wingdings" panose="05000000000000000000" pitchFamily="2" charset="2"/>
              <a:buChar char="v"/>
            </a:pPr>
            <a:r>
              <a:rPr lang="fa-IR" sz="3100" b="1" dirty="0">
                <a:latin typeface="+mj-lt"/>
                <a:ea typeface="+mj-ea"/>
                <a:cs typeface="2  Nazanin" panose="00000400000000000000" pitchFamily="2" charset="-78"/>
              </a:rPr>
              <a:t>بهت و درخود فرورفتن</a:t>
            </a:r>
          </a:p>
          <a:p>
            <a:pPr algn="r" rtl="1">
              <a:buFont typeface="Wingdings" panose="05000000000000000000" pitchFamily="2" charset="2"/>
              <a:buChar char="v"/>
            </a:pPr>
            <a:r>
              <a:rPr lang="fa-IR" sz="3100" b="1" dirty="0">
                <a:latin typeface="+mj-lt"/>
                <a:ea typeface="+mj-ea"/>
                <a:cs typeface="2  Nazanin" panose="00000400000000000000" pitchFamily="2" charset="-78"/>
              </a:rPr>
              <a:t>سنکوپ یا غش کردن</a:t>
            </a:r>
          </a:p>
          <a:p>
            <a:pPr algn="r" rtl="1"/>
            <a:endParaRPr lang="fa-IR" dirty="0">
              <a:solidFill>
                <a:srgbClr val="FF0000"/>
              </a:solidFill>
            </a:endParaRPr>
          </a:p>
        </p:txBody>
      </p:sp>
    </p:spTree>
    <p:extLst>
      <p:ext uri="{BB962C8B-B14F-4D97-AF65-F5344CB8AC3E}">
        <p14:creationId xmlns:p14="http://schemas.microsoft.com/office/powerpoint/2010/main" val="26797392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152400"/>
            <a:ext cx="8534400" cy="1066800"/>
          </a:xfrm>
        </p:spPr>
        <p:txBody>
          <a:bodyPr>
            <a:normAutofit fontScale="90000"/>
          </a:bodyPr>
          <a:lstStyle/>
          <a:p>
            <a:r>
              <a:rPr lang="fa-IR" dirty="0">
                <a:solidFill>
                  <a:srgbClr val="FF0000"/>
                </a:solidFill>
              </a:rPr>
              <a:t/>
            </a:r>
            <a:br>
              <a:rPr lang="fa-IR" dirty="0">
                <a:solidFill>
                  <a:srgbClr val="FF0000"/>
                </a:solidFill>
              </a:rPr>
            </a:br>
            <a:r>
              <a:rPr lang="fa-IR" b="1" dirty="0">
                <a:solidFill>
                  <a:srgbClr val="FF0000"/>
                </a:solidFill>
              </a:rPr>
              <a:t>مرحله ی 6: برنامه ریزی، پی گیری</a:t>
            </a:r>
            <a:r>
              <a:rPr lang="fa-IR" dirty="0">
                <a:solidFill>
                  <a:srgbClr val="FF0000"/>
                </a:solidFill>
              </a:rPr>
              <a:t/>
            </a:r>
            <a:br>
              <a:rPr lang="fa-IR" dirty="0">
                <a:solidFill>
                  <a:srgbClr val="FF0000"/>
                </a:solidFill>
              </a:rPr>
            </a:br>
            <a:endParaRPr lang="fa-IR" dirty="0">
              <a:solidFill>
                <a:srgbClr val="FF0000"/>
              </a:solidFill>
            </a:endParaRPr>
          </a:p>
        </p:txBody>
      </p:sp>
      <p:sp>
        <p:nvSpPr>
          <p:cNvPr id="3" name="Content Placeholder 2"/>
          <p:cNvSpPr>
            <a:spLocks noGrp="1"/>
          </p:cNvSpPr>
          <p:nvPr>
            <p:ph sz="quarter" idx="1"/>
          </p:nvPr>
        </p:nvSpPr>
        <p:spPr/>
        <p:txBody>
          <a:bodyPr>
            <a:normAutofit fontScale="92500" lnSpcReduction="20000"/>
          </a:bodyPr>
          <a:lstStyle/>
          <a:p>
            <a:pPr marL="0" indent="0" algn="r" rtl="1">
              <a:buNone/>
            </a:pPr>
            <a:r>
              <a:rPr lang="fa-IR" b="1" dirty="0" smtClean="0">
                <a:solidFill>
                  <a:srgbClr val="FF0000"/>
                </a:solidFill>
              </a:rPr>
              <a:t>طرحی </a:t>
            </a:r>
            <a:r>
              <a:rPr lang="fa-IR" b="1" dirty="0">
                <a:solidFill>
                  <a:srgbClr val="FF0000"/>
                </a:solidFill>
              </a:rPr>
              <a:t>را پی ریزی کنید.</a:t>
            </a:r>
          </a:p>
          <a:p>
            <a:pPr marL="0" indent="0" algn="r" rtl="1">
              <a:buNone/>
            </a:pPr>
            <a:r>
              <a:rPr lang="fa-IR" sz="2600" b="1" dirty="0">
                <a:latin typeface="+mj-lt"/>
                <a:ea typeface="+mj-ea"/>
                <a:cs typeface="2  Nazanin" panose="00000400000000000000" pitchFamily="2" charset="-78"/>
              </a:rPr>
              <a:t>برای اقدامات بعدی طرحی بریزید که موارد زیر را دربر گیرد:</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قرار </a:t>
            </a:r>
            <a:r>
              <a:rPr lang="fa-IR" sz="2600" b="1" dirty="0">
                <a:latin typeface="+mj-lt"/>
                <a:ea typeface="+mj-ea"/>
                <a:cs typeface="2  Nazanin" panose="00000400000000000000" pitchFamily="2" charset="-78"/>
              </a:rPr>
              <a:t>ملاقات بعدی.</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کمک </a:t>
            </a:r>
            <a:r>
              <a:rPr lang="fa-IR" sz="2600" b="1" dirty="0">
                <a:latin typeface="+mj-lt"/>
                <a:ea typeface="+mj-ea"/>
                <a:cs typeface="2  Nazanin" panose="00000400000000000000" pitchFamily="2" charset="-78"/>
              </a:rPr>
              <a:t>به گردآوری اطلاعات بیش تری که شنونده خواهان آن هاست.</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انجام </a:t>
            </a:r>
            <a:r>
              <a:rPr lang="fa-IR" sz="2600" b="1" dirty="0">
                <a:latin typeface="+mj-lt"/>
                <a:ea typeface="+mj-ea"/>
                <a:cs typeface="2  Nazanin" panose="00000400000000000000" pitchFamily="2" charset="-78"/>
              </a:rPr>
              <a:t>فعالیت های دیگری که شنونده خواهان آن هاست.</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کمک </a:t>
            </a:r>
            <a:r>
              <a:rPr lang="fa-IR" sz="2600" b="1" dirty="0">
                <a:latin typeface="+mj-lt"/>
                <a:ea typeface="+mj-ea"/>
                <a:cs typeface="2  Nazanin" panose="00000400000000000000" pitchFamily="2" charset="-78"/>
              </a:rPr>
              <a:t>به بهبود وضعیت روحی شنونده از طریق شیوه های مختلف.</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کمک </a:t>
            </a:r>
            <a:r>
              <a:rPr lang="fa-IR" sz="2600" b="1" dirty="0">
                <a:latin typeface="+mj-lt"/>
                <a:ea typeface="+mj-ea"/>
                <a:cs typeface="2  Nazanin" panose="00000400000000000000" pitchFamily="2" charset="-78"/>
              </a:rPr>
              <a:t>به بازگو کردن خبر برای افراد دیگری که به این خبر به آنان مربوط می شود.</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ترتیب </a:t>
            </a:r>
            <a:r>
              <a:rPr lang="fa-IR" sz="2600" b="1" dirty="0">
                <a:latin typeface="+mj-lt"/>
                <a:ea typeface="+mj-ea"/>
                <a:cs typeface="2  Nazanin" panose="00000400000000000000" pitchFamily="2" charset="-78"/>
              </a:rPr>
              <a:t>دادن اوضاع مناسبی برای پی گیری موضوعات یا فعالیت های مربوط به خبر.</a:t>
            </a:r>
          </a:p>
          <a:p>
            <a:pPr algn="r" rtl="1">
              <a:buFont typeface="Wingdings" panose="05000000000000000000" pitchFamily="2" charset="2"/>
              <a:buChar char="v"/>
            </a:pPr>
            <a:r>
              <a:rPr lang="fa-IR" sz="2600" b="1" dirty="0" smtClean="0">
                <a:latin typeface="+mj-lt"/>
                <a:ea typeface="+mj-ea"/>
                <a:cs typeface="2  Nazanin" panose="00000400000000000000" pitchFamily="2" charset="-78"/>
              </a:rPr>
              <a:t>توضیح </a:t>
            </a:r>
            <a:r>
              <a:rPr lang="fa-IR" sz="2600" b="1" dirty="0">
                <a:latin typeface="+mj-lt"/>
                <a:ea typeface="+mj-ea"/>
                <a:cs typeface="2  Nazanin" panose="00000400000000000000" pitchFamily="2" charset="-78"/>
              </a:rPr>
              <a:t>دادن درباره ی ادامه ی همراهی خودتان و آمادگی شما برای کمک به شنونده.</a:t>
            </a:r>
          </a:p>
          <a:p>
            <a:pPr algn="r" rtl="1"/>
            <a:endParaRPr lang="fa-IR" dirty="0">
              <a:solidFill>
                <a:srgbClr val="FF0000"/>
              </a:solidFill>
            </a:endParaRPr>
          </a:p>
        </p:txBody>
      </p:sp>
    </p:spTree>
    <p:extLst>
      <p:ext uri="{BB962C8B-B14F-4D97-AF65-F5344CB8AC3E}">
        <p14:creationId xmlns:p14="http://schemas.microsoft.com/office/powerpoint/2010/main" val="640213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152400"/>
            <a:ext cx="8534400" cy="1066800"/>
          </a:xfrm>
        </p:spPr>
        <p:txBody>
          <a:bodyPr>
            <a:normAutofit fontScale="90000"/>
          </a:bodyPr>
          <a:lstStyle/>
          <a:p>
            <a:r>
              <a:rPr lang="fa-IR" dirty="0">
                <a:solidFill>
                  <a:srgbClr val="FF0000"/>
                </a:solidFill>
              </a:rPr>
              <a:t/>
            </a:r>
            <a:br>
              <a:rPr lang="fa-IR" dirty="0">
                <a:solidFill>
                  <a:srgbClr val="FF0000"/>
                </a:solidFill>
              </a:rPr>
            </a:br>
            <a:r>
              <a:rPr lang="fa-IR" b="1" dirty="0">
                <a:solidFill>
                  <a:srgbClr val="FF0000"/>
                </a:solidFill>
              </a:rPr>
              <a:t>مرحله ی 6: برنامه ریزی، پی گیری</a:t>
            </a:r>
            <a:r>
              <a:rPr lang="fa-IR" dirty="0">
                <a:solidFill>
                  <a:srgbClr val="FF0000"/>
                </a:solidFill>
              </a:rPr>
              <a:t/>
            </a:r>
            <a:br>
              <a:rPr lang="fa-IR" dirty="0">
                <a:solidFill>
                  <a:srgbClr val="FF0000"/>
                </a:solidFill>
              </a:rPr>
            </a:br>
            <a:endParaRPr lang="fa-IR" dirty="0">
              <a:solidFill>
                <a:srgbClr val="FF0000"/>
              </a:solidFill>
            </a:endParaRPr>
          </a:p>
        </p:txBody>
      </p:sp>
      <p:sp>
        <p:nvSpPr>
          <p:cNvPr id="3" name="Content Placeholder 2"/>
          <p:cNvSpPr>
            <a:spLocks noGrp="1"/>
          </p:cNvSpPr>
          <p:nvPr>
            <p:ph sz="quarter" idx="1"/>
          </p:nvPr>
        </p:nvSpPr>
        <p:spPr>
          <a:xfrm>
            <a:off x="301752" y="1527048"/>
            <a:ext cx="8503920" cy="4873752"/>
          </a:xfrm>
        </p:spPr>
        <p:txBody>
          <a:bodyPr>
            <a:normAutofit fontScale="62500" lnSpcReduction="20000"/>
          </a:bodyPr>
          <a:lstStyle/>
          <a:p>
            <a:pPr marL="0" indent="0" algn="r" rtl="1">
              <a:buNone/>
            </a:pPr>
            <a:r>
              <a:rPr lang="fa-IR" sz="3800" b="1" dirty="0">
                <a:solidFill>
                  <a:srgbClr val="FF0000"/>
                </a:solidFill>
                <a:latin typeface="+mj-lt"/>
                <a:ea typeface="+mj-ea"/>
                <a:cs typeface="2  Nazanin" panose="00000400000000000000" pitchFamily="2" charset="-78"/>
              </a:rPr>
              <a:t>منابع حمایتی شنونده را بررسی کنید</a:t>
            </a:r>
          </a:p>
          <a:p>
            <a:pPr marL="0" indent="0" algn="r" rtl="1">
              <a:buNone/>
            </a:pPr>
            <a:r>
              <a:rPr lang="fa-IR" sz="3200" b="1" dirty="0">
                <a:latin typeface="+mj-lt"/>
                <a:ea typeface="+mj-ea"/>
                <a:cs typeface="2  Nazanin" panose="00000400000000000000" pitchFamily="2" charset="-78"/>
              </a:rPr>
              <a:t>درباره ی منابع بالقوه ی شنونده از نظر حمایت های عاطفی و عملی، از او نظرخواهی کنید. این منابع می توانند چنین افراد یا نهادهایی باشند.</a:t>
            </a:r>
          </a:p>
          <a:p>
            <a:pPr algn="r" rtl="1">
              <a:buFont typeface="Wingdings" panose="05000000000000000000" pitchFamily="2" charset="2"/>
              <a:buChar char="v"/>
            </a:pPr>
            <a:r>
              <a:rPr lang="fa-IR" sz="3200" b="1" dirty="0">
                <a:latin typeface="+mj-lt"/>
                <a:ea typeface="+mj-ea"/>
                <a:cs typeface="2  Nazanin" panose="00000400000000000000" pitchFamily="2" charset="-78"/>
              </a:rPr>
              <a:t>خانواده</a:t>
            </a:r>
          </a:p>
          <a:p>
            <a:pPr algn="r" rtl="1">
              <a:buFont typeface="Wingdings" panose="05000000000000000000" pitchFamily="2" charset="2"/>
              <a:buChar char="v"/>
            </a:pPr>
            <a:r>
              <a:rPr lang="fa-IR" sz="3200" b="1" dirty="0">
                <a:latin typeface="+mj-lt"/>
                <a:ea typeface="+mj-ea"/>
                <a:cs typeface="2  Nazanin" panose="00000400000000000000" pitchFamily="2" charset="-78"/>
              </a:rPr>
              <a:t>دیگر بستگان</a:t>
            </a:r>
          </a:p>
          <a:p>
            <a:pPr algn="r" rtl="1">
              <a:buFont typeface="Wingdings" panose="05000000000000000000" pitchFamily="2" charset="2"/>
              <a:buChar char="v"/>
            </a:pPr>
            <a:r>
              <a:rPr lang="fa-IR" sz="3200" b="1" dirty="0">
                <a:latin typeface="+mj-lt"/>
                <a:ea typeface="+mj-ea"/>
                <a:cs typeface="2  Nazanin" panose="00000400000000000000" pitchFamily="2" charset="-78"/>
              </a:rPr>
              <a:t>دوستان</a:t>
            </a:r>
          </a:p>
          <a:p>
            <a:pPr algn="r" rtl="1">
              <a:buFont typeface="Wingdings" panose="05000000000000000000" pitchFamily="2" charset="2"/>
              <a:buChar char="v"/>
            </a:pPr>
            <a:r>
              <a:rPr lang="fa-IR" sz="3200" b="1" dirty="0">
                <a:latin typeface="+mj-lt"/>
                <a:ea typeface="+mj-ea"/>
                <a:cs typeface="2  Nazanin" panose="00000400000000000000" pitchFamily="2" charset="-78"/>
              </a:rPr>
              <a:t>مددکار اجتماعی</a:t>
            </a:r>
          </a:p>
          <a:p>
            <a:pPr algn="r" rtl="1">
              <a:buFont typeface="Wingdings" panose="05000000000000000000" pitchFamily="2" charset="2"/>
              <a:buChar char="v"/>
            </a:pPr>
            <a:r>
              <a:rPr lang="fa-IR" sz="3200" b="1" dirty="0">
                <a:latin typeface="+mj-lt"/>
                <a:ea typeface="+mj-ea"/>
                <a:cs typeface="2  Nazanin" panose="00000400000000000000" pitchFamily="2" charset="-78"/>
              </a:rPr>
              <a:t>مشاوران و روان شناسان</a:t>
            </a:r>
          </a:p>
          <a:p>
            <a:pPr algn="r" rtl="1">
              <a:buFont typeface="Wingdings" panose="05000000000000000000" pitchFamily="2" charset="2"/>
              <a:buChar char="v"/>
            </a:pPr>
            <a:r>
              <a:rPr lang="fa-IR" sz="3200" b="1" dirty="0">
                <a:latin typeface="+mj-lt"/>
                <a:ea typeface="+mj-ea"/>
                <a:cs typeface="2  Nazanin" panose="00000400000000000000" pitchFamily="2" charset="-78"/>
              </a:rPr>
              <a:t>گروه حمایتی همسالان</a:t>
            </a:r>
          </a:p>
          <a:p>
            <a:pPr algn="r" rtl="1">
              <a:buFont typeface="Wingdings" panose="05000000000000000000" pitchFamily="2" charset="2"/>
              <a:buChar char="v"/>
            </a:pPr>
            <a:r>
              <a:rPr lang="fa-IR" sz="3200" b="1" dirty="0">
                <a:latin typeface="+mj-lt"/>
                <a:ea typeface="+mj-ea"/>
                <a:cs typeface="2  Nazanin" panose="00000400000000000000" pitchFamily="2" charset="-78"/>
              </a:rPr>
              <a:t>پزشکان</a:t>
            </a:r>
          </a:p>
          <a:p>
            <a:pPr marL="0" indent="0" algn="r" rtl="1">
              <a:buNone/>
            </a:pPr>
            <a:r>
              <a:rPr lang="fa-IR" sz="3800" b="1" dirty="0">
                <a:solidFill>
                  <a:srgbClr val="FF0000"/>
                </a:solidFill>
                <a:latin typeface="+mj-lt"/>
                <a:ea typeface="+mj-ea"/>
                <a:cs typeface="2  Nazanin" panose="00000400000000000000" pitchFamily="2" charset="-78"/>
              </a:rPr>
              <a:t>اطمینان بخشی کنید.</a:t>
            </a:r>
          </a:p>
          <a:p>
            <a:pPr algn="r" rtl="1">
              <a:buFont typeface="Wingdings" panose="05000000000000000000" pitchFamily="2" charset="2"/>
              <a:buChar char="v"/>
            </a:pPr>
            <a:r>
              <a:rPr lang="fa-IR" sz="3200" b="1" dirty="0">
                <a:latin typeface="+mj-lt"/>
                <a:ea typeface="+mj-ea"/>
                <a:cs typeface="2  Nazanin" panose="00000400000000000000" pitchFamily="2" charset="-78"/>
              </a:rPr>
              <a:t>به شنونده اطمینان بدهید که او را در این اوضاع تنها نخواهید گذاشت.</a:t>
            </a:r>
          </a:p>
          <a:p>
            <a:pPr algn="r" rtl="1">
              <a:buFont typeface="Wingdings" panose="05000000000000000000" pitchFamily="2" charset="2"/>
              <a:buChar char="v"/>
            </a:pPr>
            <a:r>
              <a:rPr lang="fa-IR" sz="3200" b="1" dirty="0">
                <a:latin typeface="+mj-lt"/>
                <a:ea typeface="+mj-ea"/>
                <a:cs typeface="2  Nazanin" panose="00000400000000000000" pitchFamily="2" charset="-78"/>
              </a:rPr>
              <a:t>تأکید کنید که چه کسان برای کمک به او فعالیت خواهند کرد.</a:t>
            </a:r>
          </a:p>
          <a:p>
            <a:pPr algn="r" rtl="1">
              <a:buFont typeface="Wingdings" panose="05000000000000000000" pitchFamily="2" charset="2"/>
              <a:buChar char="v"/>
            </a:pPr>
            <a:r>
              <a:rPr lang="fa-IR" sz="3200" b="1" dirty="0">
                <a:latin typeface="+mj-lt"/>
                <a:ea typeface="+mj-ea"/>
                <a:cs typeface="2  Nazanin" panose="00000400000000000000" pitchFamily="2" charset="-78"/>
              </a:rPr>
              <a:t>روشن کنید که او و خانواده اش چگونه می توانند به شما دسترسی داشته باشند.</a:t>
            </a:r>
          </a:p>
          <a:p>
            <a:pPr algn="r" rtl="1">
              <a:buFont typeface="Wingdings" panose="05000000000000000000" pitchFamily="2" charset="2"/>
              <a:buChar char="v"/>
            </a:pPr>
            <a:r>
              <a:rPr lang="fa-IR" sz="3200" b="1" dirty="0">
                <a:latin typeface="+mj-lt"/>
                <a:ea typeface="+mj-ea"/>
                <a:cs typeface="2  Nazanin" panose="00000400000000000000" pitchFamily="2" charset="-78"/>
              </a:rPr>
              <a:t>در زمانی معین و نزدیک، با آنان قرار ملاقات بگذارید.</a:t>
            </a:r>
          </a:p>
          <a:p>
            <a:pPr algn="r" rtl="1"/>
            <a:endParaRPr lang="fa-IR" dirty="0">
              <a:solidFill>
                <a:srgbClr val="FF0000"/>
              </a:solidFill>
            </a:endParaRPr>
          </a:p>
        </p:txBody>
      </p:sp>
    </p:spTree>
    <p:extLst>
      <p:ext uri="{BB962C8B-B14F-4D97-AF65-F5344CB8AC3E}">
        <p14:creationId xmlns:p14="http://schemas.microsoft.com/office/powerpoint/2010/main" val="21292044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152400"/>
            <a:ext cx="8534400" cy="1066800"/>
          </a:xfrm>
        </p:spPr>
        <p:txBody>
          <a:bodyPr>
            <a:normAutofit fontScale="90000"/>
          </a:bodyPr>
          <a:lstStyle/>
          <a:p>
            <a:r>
              <a:rPr lang="fa-IR" dirty="0">
                <a:solidFill>
                  <a:srgbClr val="FF0000"/>
                </a:solidFill>
              </a:rPr>
              <a:t/>
            </a:r>
            <a:br>
              <a:rPr lang="fa-IR" dirty="0">
                <a:solidFill>
                  <a:srgbClr val="FF0000"/>
                </a:solidFill>
              </a:rPr>
            </a:br>
            <a:r>
              <a:rPr lang="fa-IR" b="1" dirty="0">
                <a:solidFill>
                  <a:srgbClr val="FF0000"/>
                </a:solidFill>
              </a:rPr>
              <a:t>مرحله ی 6: برنامه ریزی، پی گیری</a:t>
            </a:r>
            <a:r>
              <a:rPr lang="fa-IR" dirty="0">
                <a:solidFill>
                  <a:srgbClr val="FF0000"/>
                </a:solidFill>
              </a:rPr>
              <a:t/>
            </a:r>
            <a:br>
              <a:rPr lang="fa-IR" dirty="0">
                <a:solidFill>
                  <a:srgbClr val="FF0000"/>
                </a:solidFill>
              </a:rPr>
            </a:br>
            <a:endParaRPr lang="fa-IR" dirty="0">
              <a:solidFill>
                <a:srgbClr val="FF0000"/>
              </a:solidFill>
            </a:endParaRPr>
          </a:p>
        </p:txBody>
      </p:sp>
      <p:sp>
        <p:nvSpPr>
          <p:cNvPr id="3" name="Content Placeholder 2"/>
          <p:cNvSpPr>
            <a:spLocks noGrp="1"/>
          </p:cNvSpPr>
          <p:nvPr>
            <p:ph sz="quarter" idx="1"/>
          </p:nvPr>
        </p:nvSpPr>
        <p:spPr>
          <a:xfrm>
            <a:off x="301752" y="1527048"/>
            <a:ext cx="8503920" cy="4873752"/>
          </a:xfrm>
        </p:spPr>
        <p:txBody>
          <a:bodyPr>
            <a:normAutofit/>
          </a:bodyPr>
          <a:lstStyle/>
          <a:p>
            <a:pPr marL="0" indent="0" algn="r" rtl="1">
              <a:buNone/>
            </a:pPr>
            <a:r>
              <a:rPr lang="fa-IR" b="1" dirty="0">
                <a:solidFill>
                  <a:srgbClr val="FF0000"/>
                </a:solidFill>
              </a:rPr>
              <a:t>ایمنی شنونده را به خاطر داشته باشید</a:t>
            </a:r>
          </a:p>
          <a:p>
            <a:pPr algn="just" rtl="1">
              <a:buFont typeface="Wingdings" panose="05000000000000000000" pitchFamily="2" charset="2"/>
              <a:buChar char="v"/>
            </a:pPr>
            <a:r>
              <a:rPr lang="fa-IR" sz="2800" b="1" dirty="0">
                <a:latin typeface="+mj-lt"/>
                <a:ea typeface="+mj-ea"/>
                <a:cs typeface="2  Nazanin" panose="00000400000000000000" pitchFamily="2" charset="-78"/>
              </a:rPr>
              <a:t>برای آن که مطمئن شوید شنونده بعد از شنیدن خبر بد و هنگام رفتن از پیش شما، از خطرات احتمالی در امان است، از خود بپرسید:</a:t>
            </a:r>
          </a:p>
          <a:p>
            <a:pPr algn="just" rtl="1">
              <a:buFont typeface="Wingdings" panose="05000000000000000000" pitchFamily="2" charset="2"/>
              <a:buChar char="v"/>
            </a:pPr>
            <a:r>
              <a:rPr lang="fa-IR" sz="2800" b="1" dirty="0">
                <a:latin typeface="+mj-lt"/>
                <a:ea typeface="+mj-ea"/>
                <a:cs typeface="2  Nazanin" panose="00000400000000000000" pitchFamily="2" charset="-78"/>
              </a:rPr>
              <a:t>آیا او می تواند هنگام بازگشت به خانه رانندگی کند؟</a:t>
            </a:r>
          </a:p>
          <a:p>
            <a:pPr algn="just" rtl="1">
              <a:buFont typeface="Wingdings" panose="05000000000000000000" pitchFamily="2" charset="2"/>
              <a:buChar char="v"/>
            </a:pPr>
            <a:r>
              <a:rPr lang="fa-IR" sz="2800" b="1" dirty="0">
                <a:latin typeface="+mj-lt"/>
                <a:ea typeface="+mj-ea"/>
                <a:cs typeface="2  Nazanin" panose="00000400000000000000" pitchFamily="2" charset="-78"/>
              </a:rPr>
              <a:t>آیا او احساس یأس شدید نمی کند؟ در فکر خودکشی نیست؟</a:t>
            </a:r>
          </a:p>
          <a:p>
            <a:pPr algn="just" rtl="1">
              <a:buFont typeface="Wingdings" panose="05000000000000000000" pitchFamily="2" charset="2"/>
              <a:buChar char="v"/>
            </a:pPr>
            <a:r>
              <a:rPr lang="fa-IR" sz="2800" b="1" dirty="0">
                <a:latin typeface="+mj-lt"/>
                <a:ea typeface="+mj-ea"/>
                <a:cs typeface="2  Nazanin" panose="00000400000000000000" pitchFamily="2" charset="-78"/>
              </a:rPr>
              <a:t>آیا هنگام بازگشت به خانه، کسی در خانه هست که بتواند از او حمایت کند؟</a:t>
            </a:r>
          </a:p>
          <a:p>
            <a:pPr algn="just" rtl="1">
              <a:buFont typeface="Wingdings" panose="05000000000000000000" pitchFamily="2" charset="2"/>
              <a:buChar char="v"/>
            </a:pPr>
            <a:r>
              <a:rPr lang="fa-IR" sz="2800" b="1" dirty="0">
                <a:latin typeface="+mj-lt"/>
                <a:ea typeface="+mj-ea"/>
                <a:cs typeface="2  Nazanin" panose="00000400000000000000" pitchFamily="2" charset="-78"/>
              </a:rPr>
              <a:t>هرگز در شرایطی که از ایمنی شنونده اطمینان ندارید، وی را تنها رها نکنید. شاید لازم باشد او را برای بازگشت به خانه، همراهی کنید، یا آن که ساعاتی را نزد او بمانید.</a:t>
            </a:r>
          </a:p>
          <a:p>
            <a:pPr algn="r" rtl="1"/>
            <a:endParaRPr lang="fa-IR" dirty="0">
              <a:solidFill>
                <a:srgbClr val="FF0000"/>
              </a:solidFill>
            </a:endParaRPr>
          </a:p>
        </p:txBody>
      </p:sp>
    </p:spTree>
    <p:extLst>
      <p:ext uri="{BB962C8B-B14F-4D97-AF65-F5344CB8AC3E}">
        <p14:creationId xmlns:p14="http://schemas.microsoft.com/office/powerpoint/2010/main" val="17601144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مرحله ی 6: برنامه ریزی، پی گیری</a:t>
            </a:r>
          </a:p>
        </p:txBody>
      </p:sp>
      <p:sp>
        <p:nvSpPr>
          <p:cNvPr id="3" name="Content Placeholder 2"/>
          <p:cNvSpPr>
            <a:spLocks noGrp="1"/>
          </p:cNvSpPr>
          <p:nvPr>
            <p:ph sz="quarter" idx="1"/>
          </p:nvPr>
        </p:nvSpPr>
        <p:spPr>
          <a:xfrm>
            <a:off x="301752" y="1752600"/>
            <a:ext cx="8503920" cy="4648200"/>
          </a:xfrm>
        </p:spPr>
        <p:txBody>
          <a:bodyPr>
            <a:normAutofit/>
          </a:bodyPr>
          <a:lstStyle/>
          <a:p>
            <a:pPr marL="0" indent="0" algn="just" rtl="1">
              <a:buNone/>
            </a:pPr>
            <a:r>
              <a:rPr lang="fa-IR" sz="2400" b="1" dirty="0">
                <a:solidFill>
                  <a:srgbClr val="FF0000"/>
                </a:solidFill>
                <a:latin typeface="+mj-lt"/>
                <a:ea typeface="+mj-ea"/>
                <a:cs typeface="2  Nazanin" panose="00000400000000000000" pitchFamily="2" charset="-78"/>
              </a:rPr>
              <a:t>ملاقات های بعدی</a:t>
            </a:r>
          </a:p>
          <a:p>
            <a:pPr algn="just" rtl="1">
              <a:buFont typeface="Wingdings" panose="05000000000000000000" pitchFamily="2" charset="2"/>
              <a:buChar char="v"/>
            </a:pPr>
            <a:r>
              <a:rPr lang="fa-IR" sz="2400" b="1" dirty="0" smtClean="0">
                <a:latin typeface="+mj-lt"/>
                <a:ea typeface="+mj-ea"/>
                <a:cs typeface="2  Nazanin" panose="00000400000000000000" pitchFamily="2" charset="-78"/>
              </a:rPr>
              <a:t>در </a:t>
            </a:r>
            <a:r>
              <a:rPr lang="fa-IR" sz="2400" b="1" dirty="0">
                <a:latin typeface="+mj-lt"/>
                <a:ea typeface="+mj-ea"/>
                <a:cs typeface="2  Nazanin" panose="00000400000000000000" pitchFamily="2" charset="-78"/>
              </a:rPr>
              <a:t>ملاقات های بعدی، بخش هایی از این راهکار ممکن است نیاز به تکرار داشته باشند.</a:t>
            </a:r>
          </a:p>
          <a:p>
            <a:pPr algn="just" rtl="1">
              <a:buFont typeface="Wingdings" panose="05000000000000000000" pitchFamily="2" charset="2"/>
              <a:buChar char="v"/>
            </a:pPr>
            <a:r>
              <a:rPr lang="fa-IR" sz="2400" b="1" dirty="0" smtClean="0">
                <a:latin typeface="+mj-lt"/>
                <a:ea typeface="+mj-ea"/>
                <a:cs typeface="2  Nazanin" panose="00000400000000000000" pitchFamily="2" charset="-78"/>
              </a:rPr>
              <a:t>بسیاری </a:t>
            </a:r>
            <a:r>
              <a:rPr lang="fa-IR" sz="2400" b="1" dirty="0">
                <a:latin typeface="+mj-lt"/>
                <a:ea typeface="+mj-ea"/>
                <a:cs typeface="2  Nazanin" panose="00000400000000000000" pitchFamily="2" charset="-78"/>
              </a:rPr>
              <a:t>از افراد برای درک کامل خبر بد، نیازمند شنیدن دوباره ی خبرهای قبلی هستند و درباره ی بخش هایی از خبر مکرراً سؤال خواهند کرد که باز هم بایدطبق همین اصول به آنان خبررسانی شود.</a:t>
            </a:r>
          </a:p>
          <a:p>
            <a:pPr algn="just" rtl="1">
              <a:buFont typeface="Wingdings" panose="05000000000000000000" pitchFamily="2" charset="2"/>
              <a:buChar char="v"/>
            </a:pPr>
            <a:r>
              <a:rPr lang="fa-IR" sz="2400" b="1" dirty="0" smtClean="0">
                <a:latin typeface="+mj-lt"/>
                <a:ea typeface="+mj-ea"/>
                <a:cs typeface="2  Nazanin" panose="00000400000000000000" pitchFamily="2" charset="-78"/>
              </a:rPr>
              <a:t>در </a:t>
            </a:r>
            <a:r>
              <a:rPr lang="fa-IR" sz="2400" b="1" dirty="0">
                <a:latin typeface="+mj-lt"/>
                <a:ea typeface="+mj-ea"/>
                <a:cs typeface="2  Nazanin" panose="00000400000000000000" pitchFamily="2" charset="-78"/>
              </a:rPr>
              <a:t>ملاقات های بعدی، معمولاً شنوندگان خبرهای بد سؤالات دقیق تر و اختصاصی تر ی از شما خواهند پرسید باید خود را برای سؤالات احتمالی آنان آماده کنید. بهتر است در مورد هر سؤالی که مطرح می شود، انگیزه و دلیل پرسش آن فرد را از خودش بپرسید. </a:t>
            </a:r>
          </a:p>
          <a:p>
            <a:pPr marL="0" indent="0" algn="r" rtl="1">
              <a:buNone/>
            </a:pPr>
            <a:endParaRPr lang="fa-IR" sz="1900" dirty="0"/>
          </a:p>
          <a:p>
            <a:pPr marL="0" indent="0" algn="r" rtl="1">
              <a:buNone/>
            </a:pPr>
            <a:endParaRPr lang="fa-IR" sz="1900" dirty="0" smtClean="0"/>
          </a:p>
          <a:p>
            <a:endParaRPr lang="fa-IR" dirty="0"/>
          </a:p>
        </p:txBody>
      </p:sp>
    </p:spTree>
    <p:extLst>
      <p:ext uri="{BB962C8B-B14F-4D97-AF65-F5344CB8AC3E}">
        <p14:creationId xmlns:p14="http://schemas.microsoft.com/office/powerpoint/2010/main" val="35249516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FF0000"/>
                </a:solidFill>
              </a:rPr>
              <a:t>مرحله ی 6: برنامه ریزی، پی گیری</a:t>
            </a:r>
          </a:p>
        </p:txBody>
      </p:sp>
      <p:sp>
        <p:nvSpPr>
          <p:cNvPr id="3" name="Content Placeholder 2"/>
          <p:cNvSpPr>
            <a:spLocks noGrp="1"/>
          </p:cNvSpPr>
          <p:nvPr>
            <p:ph sz="quarter" idx="1"/>
          </p:nvPr>
        </p:nvSpPr>
        <p:spPr/>
        <p:txBody>
          <a:bodyPr>
            <a:normAutofit fontScale="70000" lnSpcReduction="20000"/>
          </a:bodyPr>
          <a:lstStyle/>
          <a:p>
            <a:pPr algn="just" rtl="1">
              <a:buFont typeface="Wingdings" panose="05000000000000000000" pitchFamily="2" charset="2"/>
              <a:buChar char="ü"/>
            </a:pPr>
            <a:r>
              <a:rPr lang="fa-IR" sz="2900" b="1" dirty="0">
                <a:latin typeface="+mj-lt"/>
                <a:ea typeface="+mj-ea"/>
                <a:cs typeface="2  Nazanin" panose="00000400000000000000" pitchFamily="2" charset="-78"/>
              </a:rPr>
              <a:t>مادری که </a:t>
            </a:r>
            <a:r>
              <a:rPr lang="fa-IR" sz="2900" b="1" dirty="0" smtClean="0">
                <a:latin typeface="+mj-lt"/>
                <a:ea typeface="+mj-ea"/>
                <a:cs typeface="2  Nazanin" panose="00000400000000000000" pitchFamily="2" charset="-78"/>
              </a:rPr>
              <a:t>درباره </a:t>
            </a:r>
            <a:r>
              <a:rPr lang="fa-IR" sz="2900" b="1" dirty="0">
                <a:latin typeface="+mj-lt"/>
                <a:ea typeface="+mj-ea"/>
                <a:cs typeface="2  Nazanin" panose="00000400000000000000" pitchFamily="2" charset="-78"/>
              </a:rPr>
              <a:t>رویدادهای پیش از فوت فرزندش از شما سؤال می کند. ممکن است نگران لحظات رنج بار او در دقایق پایانی زندگی باشد. در این صورت بهتر است از ارائه ی جزئیات دل خراش، خودداری کنید و پاسخ صحیح ولی کلی تری به این سؤال بدهید. ولی اگر انگیزه ی این سؤال، بررسی عوامل مؤثر در مرگ وی برای روشن شدن علل و اسباب حادثه باشد، پاسخ های شما اول این که باید از روی آگاهی و اطلاعات دقیق باشد ( در صورتی که اطلاعات کافی ندارید، پاسخ ندهید). و بعد این که در صورت داشتن اطلاعات لازم، می توانید بعد از ارزیابی آمادگی آنان یا ایجاد آمادگی های لازم ( تکرار مراحل 2 و 3) جزئیات کامل تری را بازگو کنید.</a:t>
            </a:r>
          </a:p>
          <a:p>
            <a:pPr algn="just" rtl="1">
              <a:buFont typeface="Wingdings" panose="05000000000000000000" pitchFamily="2" charset="2"/>
              <a:buChar char="ü"/>
            </a:pPr>
            <a:r>
              <a:rPr lang="fa-IR" sz="2900" b="1" dirty="0" smtClean="0">
                <a:latin typeface="+mj-lt"/>
                <a:ea typeface="+mj-ea"/>
                <a:cs typeface="2  Nazanin" panose="00000400000000000000" pitchFamily="2" charset="-78"/>
              </a:rPr>
              <a:t>بیشتر </a:t>
            </a:r>
            <a:r>
              <a:rPr lang="fa-IR" sz="2900" b="1" dirty="0">
                <a:latin typeface="+mj-lt"/>
                <a:ea typeface="+mj-ea"/>
                <a:cs typeface="2  Nazanin" panose="00000400000000000000" pitchFamily="2" charset="-78"/>
              </a:rPr>
              <a:t>بیماران و خانواده های آنان درباره ی وخامت و پیش آگاهی بیماری های صعب العلاج مانند سرطان از پزشک خود سؤال می کنند. </a:t>
            </a:r>
            <a:r>
              <a:rPr lang="fa-IR" sz="2900" b="1" dirty="0" smtClean="0">
                <a:latin typeface="+mj-lt"/>
                <a:ea typeface="+mj-ea"/>
                <a:cs typeface="2  Nazanin" panose="00000400000000000000" pitchFamily="2" charset="-78"/>
              </a:rPr>
              <a:t>بیاد داشته باشید که این </a:t>
            </a:r>
            <a:r>
              <a:rPr lang="fa-IR" sz="2900" b="1" dirty="0">
                <a:latin typeface="+mj-lt"/>
                <a:ea typeface="+mj-ea"/>
                <a:cs typeface="2  Nazanin" panose="00000400000000000000" pitchFamily="2" charset="-78"/>
              </a:rPr>
              <a:t>پرسش انگیزه های متعددی می تواند داشته باشد. </a:t>
            </a:r>
          </a:p>
          <a:p>
            <a:pPr algn="just" rtl="1">
              <a:buFont typeface="Wingdings" panose="05000000000000000000" pitchFamily="2" charset="2"/>
              <a:buChar char="ü"/>
            </a:pPr>
            <a:r>
              <a:rPr lang="fa-IR" sz="2900" b="1" dirty="0">
                <a:latin typeface="+mj-lt"/>
                <a:ea typeface="+mj-ea"/>
                <a:cs typeface="2  Nazanin" panose="00000400000000000000" pitchFamily="2" charset="-78"/>
              </a:rPr>
              <a:t>برخی بیماران می خواهند چشم </a:t>
            </a:r>
            <a:r>
              <a:rPr lang="fa-IR" sz="2900" b="1" dirty="0" smtClean="0">
                <a:latin typeface="+mj-lt"/>
                <a:ea typeface="+mj-ea"/>
                <a:cs typeface="2  Nazanin" panose="00000400000000000000" pitchFamily="2" charset="-78"/>
              </a:rPr>
              <a:t>اندازهای </a:t>
            </a:r>
            <a:r>
              <a:rPr lang="fa-IR" sz="2900" b="1" dirty="0">
                <a:latin typeface="+mj-lt"/>
                <a:ea typeface="+mj-ea"/>
                <a:cs typeface="2  Nazanin" panose="00000400000000000000" pitchFamily="2" charset="-78"/>
              </a:rPr>
              <a:t>واقعی از آینده ی خود داشته باشند تا بتوانند برای ادامه ی زندگی خود برنامه ریزی کنند. برخی دیگر وحشت زده اند و به امید کسب اطمینان از سوی پزشک، در این باره سؤال می کنند. پس بهتر است پزشک قبل از دادن پاسخ مستقیم به این گونه سؤالات، درباره ی طرح این پرسش از آنان سؤالاتی بپرسد. </a:t>
            </a:r>
          </a:p>
          <a:p>
            <a:pPr algn="r" rtl="1">
              <a:buFont typeface="Wingdings" panose="05000000000000000000" pitchFamily="2" charset="2"/>
              <a:buChar char="ü"/>
            </a:pPr>
            <a:endParaRPr lang="en-US" b="1" dirty="0">
              <a:solidFill>
                <a:srgbClr val="FF0000"/>
              </a:solidFill>
            </a:endParaRPr>
          </a:p>
          <a:p>
            <a:pPr marL="0" indent="0" algn="r" rtl="1">
              <a:buNone/>
            </a:pPr>
            <a:r>
              <a:rPr lang="en-US" dirty="0" smtClean="0">
                <a:solidFill>
                  <a:srgbClr val="FF0000"/>
                </a:solidFill>
              </a:rPr>
              <a:t> </a:t>
            </a:r>
            <a:endParaRPr lang="fa-IR" dirty="0">
              <a:solidFill>
                <a:srgbClr val="FF0000"/>
              </a:solidFill>
            </a:endParaRPr>
          </a:p>
        </p:txBody>
      </p:sp>
    </p:spTree>
    <p:extLst>
      <p:ext uri="{BB962C8B-B14F-4D97-AF65-F5344CB8AC3E}">
        <p14:creationId xmlns:p14="http://schemas.microsoft.com/office/powerpoint/2010/main" val="157589922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مرحله ی 6: برنامه ریزی، پی گیری</a:t>
            </a:r>
          </a:p>
        </p:txBody>
      </p:sp>
      <p:sp>
        <p:nvSpPr>
          <p:cNvPr id="3" name="Content Placeholder 2"/>
          <p:cNvSpPr>
            <a:spLocks noGrp="1"/>
          </p:cNvSpPr>
          <p:nvPr>
            <p:ph sz="quarter" idx="1"/>
          </p:nvPr>
        </p:nvSpPr>
        <p:spPr/>
        <p:txBody>
          <a:bodyPr>
            <a:normAutofit/>
          </a:bodyPr>
          <a:lstStyle/>
          <a:p>
            <a:pPr marL="0" indent="0" algn="r" rtl="1">
              <a:buNone/>
            </a:pPr>
            <a:r>
              <a:rPr lang="fa-IR" sz="2000" b="1" dirty="0">
                <a:solidFill>
                  <a:srgbClr val="FF0000"/>
                </a:solidFill>
                <a:latin typeface="+mj-lt"/>
                <a:ea typeface="+mj-ea"/>
                <a:cs typeface="2  Nazanin" panose="00000400000000000000" pitchFamily="2" charset="-78"/>
              </a:rPr>
              <a:t>نمونه هایی از این سؤالات عبارتند از:</a:t>
            </a:r>
          </a:p>
          <a:p>
            <a:pPr algn="r" rtl="1">
              <a:buFont typeface="Wingdings" panose="05000000000000000000" pitchFamily="2" charset="2"/>
              <a:buChar char="v"/>
            </a:pPr>
            <a:r>
              <a:rPr lang="fa-IR" sz="2800" b="1" dirty="0">
                <a:latin typeface="+mj-lt"/>
                <a:ea typeface="+mj-ea"/>
                <a:cs typeface="2  Nazanin" panose="00000400000000000000" pitchFamily="2" charset="-78"/>
              </a:rPr>
              <a:t>انتظار دارید چه پیش بیاید؟</a:t>
            </a:r>
          </a:p>
          <a:p>
            <a:pPr algn="r" rtl="1">
              <a:buFont typeface="Wingdings" panose="05000000000000000000" pitchFamily="2" charset="2"/>
              <a:buChar char="v"/>
            </a:pPr>
            <a:r>
              <a:rPr lang="fa-IR" sz="2800" b="1" dirty="0">
                <a:latin typeface="+mj-lt"/>
                <a:ea typeface="+mj-ea"/>
                <a:cs typeface="2  Nazanin" panose="00000400000000000000" pitchFamily="2" charset="-78"/>
              </a:rPr>
              <a:t>چرا این سؤال را می پرسید؟ نگرانی شما چیست؟</a:t>
            </a:r>
          </a:p>
          <a:p>
            <a:pPr algn="r" rtl="1">
              <a:buFont typeface="Wingdings" panose="05000000000000000000" pitchFamily="2" charset="2"/>
              <a:buChar char="v"/>
            </a:pPr>
            <a:r>
              <a:rPr lang="fa-IR" sz="2800" b="1" dirty="0">
                <a:latin typeface="+mj-lt"/>
                <a:ea typeface="+mj-ea"/>
                <a:cs typeface="2  Nazanin" panose="00000400000000000000" pitchFamily="2" charset="-78"/>
              </a:rPr>
              <a:t>خودتان در این مورد چگونه فکر می کنید؟ آیا بین دوستان و آشنایان خود موارد مشابهی را می شناسید؟ سیر بیماری آنان چگونه بوده است؟ آیا نگرانید که شما نیز درآینده تجربه ای مانند آنان داشته باشید؟</a:t>
            </a:r>
          </a:p>
          <a:p>
            <a:pPr algn="r" rtl="1">
              <a:buFont typeface="Wingdings" panose="05000000000000000000" pitchFamily="2" charset="2"/>
              <a:buChar char="v"/>
            </a:pPr>
            <a:r>
              <a:rPr lang="fa-IR" sz="2800" b="1" dirty="0">
                <a:latin typeface="+mj-lt"/>
                <a:ea typeface="+mj-ea"/>
                <a:cs typeface="2  Nazanin" panose="00000400000000000000" pitchFamily="2" charset="-78"/>
              </a:rPr>
              <a:t>امیدوارید که در آینده چه اتفاقی بیفتد؟</a:t>
            </a:r>
          </a:p>
          <a:p>
            <a:pPr algn="r" rtl="1">
              <a:buFont typeface="Wingdings" panose="05000000000000000000" pitchFamily="2" charset="2"/>
              <a:buChar char="v"/>
            </a:pPr>
            <a:r>
              <a:rPr lang="fa-IR" sz="2800" b="1" dirty="0">
                <a:latin typeface="+mj-lt"/>
                <a:ea typeface="+mj-ea"/>
                <a:cs typeface="2  Nazanin" panose="00000400000000000000" pitchFamily="2" charset="-78"/>
              </a:rPr>
              <a:t>از چه چیزی بیش از همه نگرانید؟</a:t>
            </a:r>
          </a:p>
          <a:p>
            <a:endParaRPr lang="fa-IR" dirty="0"/>
          </a:p>
        </p:txBody>
      </p:sp>
    </p:spTree>
    <p:extLst>
      <p:ext uri="{BB962C8B-B14F-4D97-AF65-F5344CB8AC3E}">
        <p14:creationId xmlns:p14="http://schemas.microsoft.com/office/powerpoint/2010/main" val="12366880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txBody>
          <a:bodyPr/>
          <a:lstStyle/>
          <a:p>
            <a:r>
              <a:rPr lang="fa-IR" dirty="0">
                <a:solidFill>
                  <a:srgbClr val="FF0000"/>
                </a:solidFill>
              </a:rPr>
              <a:t>مرحله ی 6: برنامه ریزی، پی گیری</a:t>
            </a:r>
          </a:p>
        </p:txBody>
      </p:sp>
      <p:sp>
        <p:nvSpPr>
          <p:cNvPr id="3" name="Content Placeholder 2"/>
          <p:cNvSpPr>
            <a:spLocks noGrp="1"/>
          </p:cNvSpPr>
          <p:nvPr>
            <p:ph sz="quarter" idx="1"/>
          </p:nvPr>
        </p:nvSpPr>
        <p:spPr>
          <a:xfrm>
            <a:off x="301752" y="1371600"/>
            <a:ext cx="8689848" cy="5029200"/>
          </a:xfrm>
        </p:spPr>
        <p:txBody>
          <a:bodyPr>
            <a:normAutofit fontScale="55000" lnSpcReduction="20000"/>
          </a:bodyPr>
          <a:lstStyle/>
          <a:p>
            <a:pPr marL="0" indent="0" algn="just" rtl="1">
              <a:buNone/>
            </a:pPr>
            <a:r>
              <a:rPr lang="fa-IR" sz="3600" b="1" dirty="0">
                <a:latin typeface="+mj-lt"/>
                <a:ea typeface="+mj-ea"/>
                <a:cs typeface="2  Nazanin" panose="00000400000000000000" pitchFamily="2" charset="-78"/>
              </a:rPr>
              <a:t>پس از این پرسش ها، معانی ضمنی سؤالات بیمار و خانواده برای پزشک روشن تر می شود. آن گاه باید در نظر داشت که:</a:t>
            </a:r>
          </a:p>
          <a:p>
            <a:pPr algn="just" rtl="1">
              <a:buFont typeface="Wingdings" panose="05000000000000000000" pitchFamily="2" charset="2"/>
              <a:buChar char="v"/>
            </a:pPr>
            <a:r>
              <a:rPr lang="fa-IR" sz="3600" b="1" dirty="0">
                <a:latin typeface="+mj-lt"/>
                <a:ea typeface="+mj-ea"/>
                <a:cs typeface="2  Nazanin" panose="00000400000000000000" pitchFamily="2" charset="-78"/>
              </a:rPr>
              <a:t>بیمارانی که می خواهند برای زندگی خود برنامه ریزی کنند، دوست دارند اطلاعات دقیق تر و مفصل تری در اختیار داشته باشند.</a:t>
            </a:r>
          </a:p>
          <a:p>
            <a:pPr algn="just" rtl="1">
              <a:buFont typeface="Wingdings" panose="05000000000000000000" pitchFamily="2" charset="2"/>
              <a:buChar char="v"/>
            </a:pPr>
            <a:r>
              <a:rPr lang="fa-IR" sz="3600" b="1" dirty="0">
                <a:latin typeface="+mj-lt"/>
                <a:ea typeface="+mj-ea"/>
                <a:cs typeface="2  Nazanin" panose="00000400000000000000" pitchFamily="2" charset="-78"/>
              </a:rPr>
              <a:t>برای بیمارانی که از روی ترس و اضطراب سؤال می کنند، پاسخ های عمومی تر و کلی تر مناسب است.</a:t>
            </a:r>
          </a:p>
          <a:p>
            <a:pPr algn="just" rtl="1">
              <a:buFont typeface="Wingdings" panose="05000000000000000000" pitchFamily="2" charset="2"/>
              <a:buChar char="v"/>
            </a:pPr>
            <a:r>
              <a:rPr lang="fa-IR" sz="3600" b="1" dirty="0">
                <a:latin typeface="+mj-lt"/>
                <a:ea typeface="+mj-ea"/>
                <a:cs typeface="2  Nazanin" panose="00000400000000000000" pitchFamily="2" charset="-78"/>
              </a:rPr>
              <a:t>در کشور ما و بسیاری از کشورهای دیگر به ویژه کشورهای آسیایی، قانون، پزشکان را مجبور به ارائه ی تمام واقعیت به بیماران نمی کند. در واقع در کشورهایی که الگوی ارتباط پزشک با بیمار، نوعی الگوی پدرسالارانه است، پزشکان در نظر عموم مردم، صلاحیت آن را دارند که از روی دانش و بصیرت در چنین مواردی خیر و صلاح بیمار را ارزیابی کنند و بر مبنای آن تصمیم بگیرند. </a:t>
            </a:r>
          </a:p>
          <a:p>
            <a:pPr algn="just" rtl="1">
              <a:buFont typeface="Wingdings" panose="05000000000000000000" pitchFamily="2" charset="2"/>
              <a:buChar char="v"/>
            </a:pPr>
            <a:r>
              <a:rPr lang="fa-IR" sz="3600" b="1" dirty="0">
                <a:latin typeface="+mj-lt"/>
                <a:ea typeface="+mj-ea"/>
                <a:cs typeface="2  Nazanin" panose="00000400000000000000" pitchFamily="2" charset="-78"/>
              </a:rPr>
              <a:t>گاهی در واقع به همین دلیل، مردم از پزشکی که همه ی واقعیات را به آنان یا به ویژه به خود بیمار بگوید، رنجیده خاطر می شوند. پزشکان هم در این اوضاع و احوال برای تصمیم گیری با چالش های عمیقی مواجه می شوند. بیش تر پزشکان در این هنگام در دادن اطلاعات کافی به خانواده ی بیماران چندان تردید نمی کنند، چون نگران آن هستند که با بدتر شدن حال بیمار، خانواده در صورت بی اطلاعی از نوع و وخامت بیماری، نسبت کفایت پزشک احساس بی اعتمادی کنند یا از آن که پزشک آنان را از واقعیت ها بی خبر گذاشته است، نسبت به وی احساس خشم کنند. به هر حال آشنایی با اصول صحیح خبررسانی و رعایت آن، خود می تواند به بسیاری از ابهامات در این زمینه پاسخ گوید.</a:t>
            </a:r>
          </a:p>
          <a:p>
            <a:pPr algn="r" rtl="1"/>
            <a:endParaRPr lang="fa-IR" dirty="0"/>
          </a:p>
          <a:p>
            <a:pPr algn="r" rtl="1"/>
            <a:endParaRPr lang="fa-IR" dirty="0"/>
          </a:p>
        </p:txBody>
      </p:sp>
    </p:spTree>
    <p:extLst>
      <p:ext uri="{BB962C8B-B14F-4D97-AF65-F5344CB8AC3E}">
        <p14:creationId xmlns:p14="http://schemas.microsoft.com/office/powerpoint/2010/main" val="26946328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مرحله ی 6: برنامه ریزی، پی گیری</a:t>
            </a:r>
          </a:p>
        </p:txBody>
      </p:sp>
      <p:sp>
        <p:nvSpPr>
          <p:cNvPr id="3" name="Content Placeholder 2"/>
          <p:cNvSpPr>
            <a:spLocks noGrp="1"/>
          </p:cNvSpPr>
          <p:nvPr>
            <p:ph sz="quarter" idx="1"/>
          </p:nvPr>
        </p:nvSpPr>
        <p:spPr/>
        <p:txBody>
          <a:bodyPr>
            <a:normAutofit/>
          </a:bodyPr>
          <a:lstStyle/>
          <a:p>
            <a:pPr algn="just" rtl="1">
              <a:buFont typeface="Wingdings" panose="05000000000000000000" pitchFamily="2" charset="2"/>
              <a:buChar char="v"/>
            </a:pPr>
            <a:r>
              <a:rPr lang="fa-IR" sz="2000" b="1" dirty="0">
                <a:latin typeface="+mj-lt"/>
                <a:ea typeface="+mj-ea"/>
                <a:cs typeface="2  Nazanin" panose="00000400000000000000" pitchFamily="2" charset="-78"/>
              </a:rPr>
              <a:t>در مواردی که پزشک با بررسی وضعیت بیمار یا خانواده تصمیم گرفته است که به سؤالات آنان درباره ی پیش آگهی بیماری و طول عمر احتمالی پاسخ های دقیق تری ارائه دهد، تفاوت های فرهنگی- مذهبی نباید از نظر دور بماند.</a:t>
            </a:r>
          </a:p>
          <a:p>
            <a:pPr algn="just" rtl="1">
              <a:buFont typeface="Wingdings" panose="05000000000000000000" pitchFamily="2" charset="2"/>
              <a:buChar char="v"/>
            </a:pPr>
            <a:r>
              <a:rPr lang="fa-IR" sz="2000" b="1" dirty="0">
                <a:latin typeface="+mj-lt"/>
                <a:ea typeface="+mj-ea"/>
                <a:cs typeface="2  Nazanin" panose="00000400000000000000" pitchFamily="2" charset="-78"/>
              </a:rPr>
              <a:t>در مواردی که پزشک با بررسی وضعیت بیمار یا خانواده تصمیم گرفته است که به سؤالات آنان درباره ی پیش آگهی بیماری و طول عمر احتمالی پاسخ های دقیق تری ارائه دهد، تفاوت های فرهنگی- مذهبی نباید از نظر دور بماند</a:t>
            </a:r>
            <a:r>
              <a:rPr lang="fa-IR" sz="2000" b="1" dirty="0" smtClean="0">
                <a:latin typeface="+mj-lt"/>
                <a:ea typeface="+mj-ea"/>
                <a:cs typeface="2  Nazanin" panose="00000400000000000000" pitchFamily="2" charset="-78"/>
              </a:rPr>
              <a:t>.</a:t>
            </a:r>
          </a:p>
          <a:p>
            <a:pPr algn="just" rtl="1">
              <a:buFont typeface="Wingdings" panose="05000000000000000000" pitchFamily="2" charset="2"/>
              <a:buChar char="v"/>
            </a:pPr>
            <a:r>
              <a:rPr lang="fa-IR" sz="2000" b="1" dirty="0">
                <a:latin typeface="+mj-lt"/>
                <a:ea typeface="+mj-ea"/>
                <a:cs typeface="2  Nazanin" panose="00000400000000000000" pitchFamily="2" charset="-78"/>
              </a:rPr>
              <a:t>برخی از مردم ما بر پایه ی اعتقادات مذهبی خود، اظهارنظر پزشک را در مورد طول عمر بیمار یا مدت زمانی که می توان به زنده بودن بیمار امید داشت، جایز نمی دانند و از پزشک در صورت ابراز چنین عقایدی رنجیده خاطر می شوند. </a:t>
            </a:r>
          </a:p>
          <a:p>
            <a:pPr algn="just" rtl="1">
              <a:buFont typeface="Wingdings" panose="05000000000000000000" pitchFamily="2" charset="2"/>
              <a:buChar char="v"/>
            </a:pPr>
            <a:r>
              <a:rPr lang="fa-IR" sz="2000" b="1" dirty="0">
                <a:latin typeface="+mj-lt"/>
                <a:ea typeface="+mj-ea"/>
                <a:cs typeface="2  Nazanin" panose="00000400000000000000" pitchFamily="2" charset="-78"/>
              </a:rPr>
              <a:t>پزشکان ما باید درباره ی چنین معتقداتی هشیار باشند و همواره به یاد داشته باشند که میزان اطلاعات مورد نظر بیمار را به دقت جویا شوند و در مورد هر بیمار، بر این اساس پاسخ دهند. برخی از مراجع شرعی نیز پزشک را از اظهارنظر درباره ی طول عمر احتمالی بیماران نهی کرده اند. </a:t>
            </a:r>
          </a:p>
          <a:p>
            <a:pPr algn="just" rtl="1">
              <a:buFont typeface="Wingdings" panose="05000000000000000000" pitchFamily="2" charset="2"/>
              <a:buChar char="v"/>
            </a:pPr>
            <a:endParaRPr lang="fa-IR" sz="2000" b="1" dirty="0">
              <a:latin typeface="+mj-lt"/>
              <a:ea typeface="+mj-ea"/>
              <a:cs typeface="2  Nazanin" panose="00000400000000000000" pitchFamily="2" charset="-78"/>
            </a:endParaRPr>
          </a:p>
          <a:p>
            <a:pPr algn="r" rtl="1"/>
            <a:endParaRPr lang="fa-IR" dirty="0"/>
          </a:p>
          <a:p>
            <a:pPr algn="r" rtl="1"/>
            <a:endParaRPr lang="fa-IR" dirty="0"/>
          </a:p>
        </p:txBody>
      </p:sp>
    </p:spTree>
    <p:extLst>
      <p:ext uri="{BB962C8B-B14F-4D97-AF65-F5344CB8AC3E}">
        <p14:creationId xmlns:p14="http://schemas.microsoft.com/office/powerpoint/2010/main" val="32063894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مرحله ی 6: برنامه ریزی، پی گیری</a:t>
            </a:r>
          </a:p>
        </p:txBody>
      </p:sp>
      <p:sp>
        <p:nvSpPr>
          <p:cNvPr id="3" name="Content Placeholder 2"/>
          <p:cNvSpPr>
            <a:spLocks noGrp="1"/>
          </p:cNvSpPr>
          <p:nvPr>
            <p:ph sz="quarter" idx="1"/>
          </p:nvPr>
        </p:nvSpPr>
        <p:spPr/>
        <p:txBody>
          <a:bodyPr>
            <a:normAutofit/>
          </a:bodyPr>
          <a:lstStyle/>
          <a:p>
            <a:pPr algn="r" rtl="1">
              <a:buFont typeface="Wingdings" panose="05000000000000000000" pitchFamily="2" charset="2"/>
              <a:buChar char="v"/>
            </a:pPr>
            <a:r>
              <a:rPr lang="fa-IR" sz="2400" b="1" dirty="0">
                <a:latin typeface="+mj-lt"/>
                <a:ea typeface="+mj-ea"/>
                <a:cs typeface="2  Nazanin" panose="00000400000000000000" pitchFamily="2" charset="-78"/>
              </a:rPr>
              <a:t>به هر حال، به ویژه زمانی که بیماران یا خانواده های آن ها برای برخی از تصمیم گیری های مهم خویش به دانستن چنین برآوردهایی نیازمندند، دانستن نکات زیر سودمند است:</a:t>
            </a:r>
          </a:p>
          <a:p>
            <a:pPr algn="r" rtl="1">
              <a:buFont typeface="Wingdings" panose="05000000000000000000" pitchFamily="2" charset="2"/>
              <a:buChar char="v"/>
            </a:pPr>
            <a:r>
              <a:rPr lang="fa-IR" sz="2400" b="1" dirty="0">
                <a:latin typeface="+mj-lt"/>
                <a:ea typeface="+mj-ea"/>
                <a:cs typeface="2  Nazanin" panose="00000400000000000000" pitchFamily="2" charset="-78"/>
              </a:rPr>
              <a:t>پاسخ های قطعی، نظیر گفتن این جمله که « شما تا 6 ماه دیگر زنده هستید» صحیح نیست و خطر عواقبی دارند که به برخی از آن ها اشاره می کنیم.</a:t>
            </a:r>
          </a:p>
          <a:p>
            <a:pPr algn="r" rtl="1">
              <a:buFont typeface="Wingdings" panose="05000000000000000000" pitchFamily="2" charset="2"/>
              <a:buChar char="v"/>
            </a:pPr>
            <a:r>
              <a:rPr lang="fa-IR" sz="2400" b="1" dirty="0" smtClean="0">
                <a:latin typeface="+mj-lt"/>
                <a:ea typeface="+mj-ea"/>
                <a:cs typeface="2  Nazanin" panose="00000400000000000000" pitchFamily="2" charset="-78"/>
              </a:rPr>
              <a:t>اگر </a:t>
            </a:r>
            <a:r>
              <a:rPr lang="fa-IR" sz="2400" b="1" dirty="0">
                <a:latin typeface="+mj-lt"/>
                <a:ea typeface="+mj-ea"/>
                <a:cs typeface="2  Nazanin" panose="00000400000000000000" pitchFamily="2" charset="-78"/>
              </a:rPr>
              <a:t>معلوم شود که طول عمر بیمار از زمان پیش بینی شده کم تر خواهد بود، خطر بروز ناامیدی و بحران شدید روحی در بیمار و اطرافیان وجود دارد</a:t>
            </a:r>
            <a:r>
              <a:rPr lang="fa-IR" sz="2400" b="1" dirty="0" smtClean="0">
                <a:latin typeface="+mj-lt"/>
                <a:ea typeface="+mj-ea"/>
                <a:cs typeface="2  Nazanin" panose="00000400000000000000" pitchFamily="2" charset="-78"/>
              </a:rPr>
              <a:t>.</a:t>
            </a:r>
          </a:p>
          <a:p>
            <a:pPr algn="r" rtl="1">
              <a:buFont typeface="Wingdings" panose="05000000000000000000" pitchFamily="2" charset="2"/>
              <a:buChar char="v"/>
            </a:pPr>
            <a:r>
              <a:rPr lang="fa-IR" sz="2400" b="1" dirty="0">
                <a:latin typeface="+mj-lt"/>
                <a:ea typeface="+mj-ea"/>
                <a:cs typeface="2  Nazanin" panose="00000400000000000000" pitchFamily="2" charset="-78"/>
              </a:rPr>
              <a:t>اگر پزشک طول عمر بیمار را کمتر از حد واقعی تخمین زده باشد، معمولاً بیمار و اطرافیان دچار احساس خشم و سرخوردگی می شوند و گاهی در روابط بیمار و اطرافیان مشکلات اساسی ایجاد می شود.</a:t>
            </a:r>
          </a:p>
          <a:p>
            <a:pPr algn="r" rtl="1">
              <a:buFont typeface="Wingdings" panose="05000000000000000000" pitchFamily="2" charset="2"/>
              <a:buChar char="v"/>
            </a:pPr>
            <a:endParaRPr lang="fa-IR" sz="2400" b="1" dirty="0">
              <a:latin typeface="+mj-lt"/>
              <a:ea typeface="+mj-ea"/>
              <a:cs typeface="2  Nazanin" panose="00000400000000000000" pitchFamily="2" charset="-78"/>
            </a:endParaRPr>
          </a:p>
          <a:p>
            <a:pPr algn="r" rtl="1"/>
            <a:endParaRPr lang="fa-IR" dirty="0"/>
          </a:p>
          <a:p>
            <a:pPr algn="r" rtl="1"/>
            <a:endParaRPr lang="fa-IR" dirty="0"/>
          </a:p>
        </p:txBody>
      </p:sp>
    </p:spTree>
    <p:extLst>
      <p:ext uri="{BB962C8B-B14F-4D97-AF65-F5344CB8AC3E}">
        <p14:creationId xmlns:p14="http://schemas.microsoft.com/office/powerpoint/2010/main" val="9089582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مرحله ی 6: برنامه ریزی، پی گیری</a:t>
            </a:r>
          </a:p>
        </p:txBody>
      </p:sp>
      <p:sp>
        <p:nvSpPr>
          <p:cNvPr id="3" name="Content Placeholder 2"/>
          <p:cNvSpPr>
            <a:spLocks noGrp="1"/>
          </p:cNvSpPr>
          <p:nvPr>
            <p:ph sz="quarter" idx="1"/>
          </p:nvPr>
        </p:nvSpPr>
        <p:spPr>
          <a:xfrm>
            <a:off x="301752" y="1527048"/>
            <a:ext cx="8503920" cy="4721352"/>
          </a:xfrm>
        </p:spPr>
        <p:txBody>
          <a:bodyPr>
            <a:normAutofit/>
          </a:bodyPr>
          <a:lstStyle/>
          <a:p>
            <a:pPr algn="r" rtl="1">
              <a:buFont typeface="Wingdings" panose="05000000000000000000" pitchFamily="2" charset="2"/>
              <a:buChar char="v"/>
            </a:pPr>
            <a:r>
              <a:rPr lang="fa-IR" sz="2200" b="1" dirty="0" smtClean="0">
                <a:latin typeface="+mj-lt"/>
                <a:ea typeface="+mj-ea"/>
                <a:cs typeface="2  Nazanin" panose="00000400000000000000" pitchFamily="2" charset="-78"/>
              </a:rPr>
              <a:t>در </a:t>
            </a:r>
            <a:r>
              <a:rPr lang="fa-IR" sz="2200" b="1" dirty="0">
                <a:latin typeface="+mj-lt"/>
                <a:ea typeface="+mj-ea"/>
                <a:cs typeface="2  Nazanin" panose="00000400000000000000" pitchFamily="2" charset="-78"/>
              </a:rPr>
              <a:t>چنین وضعیتی، در پاسخ به این سؤالات پزشک می تواند یک طیف زمانی ارائه دهد که دربر گیرنده ی میانگین زمان امید به زندگی بیمار باشد. مثلاً:</a:t>
            </a:r>
          </a:p>
          <a:p>
            <a:pPr algn="r" rtl="1">
              <a:buFont typeface="Wingdings" panose="05000000000000000000" pitchFamily="2" charset="2"/>
              <a:buChar char="v"/>
            </a:pPr>
            <a:r>
              <a:rPr lang="fa-IR" sz="2200" b="1" dirty="0">
                <a:latin typeface="+mj-lt"/>
                <a:ea typeface="+mj-ea"/>
                <a:cs typeface="2  Nazanin" panose="00000400000000000000" pitchFamily="2" charset="-78"/>
              </a:rPr>
              <a:t>ساعت ها تا روزها</a:t>
            </a:r>
          </a:p>
          <a:p>
            <a:pPr algn="r" rtl="1">
              <a:buFont typeface="Wingdings" panose="05000000000000000000" pitchFamily="2" charset="2"/>
              <a:buChar char="v"/>
            </a:pPr>
            <a:r>
              <a:rPr lang="fa-IR" sz="2200" b="1" dirty="0">
                <a:latin typeface="+mj-lt"/>
                <a:ea typeface="+mj-ea"/>
                <a:cs typeface="2  Nazanin" panose="00000400000000000000" pitchFamily="2" charset="-78"/>
              </a:rPr>
              <a:t>روزها تا هفته ها</a:t>
            </a:r>
          </a:p>
          <a:p>
            <a:pPr algn="r" rtl="1">
              <a:buFont typeface="Wingdings" panose="05000000000000000000" pitchFamily="2" charset="2"/>
              <a:buChar char="v"/>
            </a:pPr>
            <a:r>
              <a:rPr lang="fa-IR" sz="2200" b="1" dirty="0">
                <a:latin typeface="+mj-lt"/>
                <a:ea typeface="+mj-ea"/>
                <a:cs typeface="2  Nazanin" panose="00000400000000000000" pitchFamily="2" charset="-78"/>
              </a:rPr>
              <a:t>چند هفته تا چند ماه</a:t>
            </a:r>
          </a:p>
          <a:p>
            <a:pPr algn="r" rtl="1">
              <a:buFont typeface="Wingdings" panose="05000000000000000000" pitchFamily="2" charset="2"/>
              <a:buChar char="v"/>
            </a:pPr>
            <a:r>
              <a:rPr lang="fa-IR" sz="2200" b="1" dirty="0">
                <a:latin typeface="+mj-lt"/>
                <a:ea typeface="+mj-ea"/>
                <a:cs typeface="2  Nazanin" panose="00000400000000000000" pitchFamily="2" charset="-78"/>
              </a:rPr>
              <a:t>چند ماه تا چند سال</a:t>
            </a:r>
          </a:p>
          <a:p>
            <a:pPr algn="r" rtl="1">
              <a:buFont typeface="Wingdings" panose="05000000000000000000" pitchFamily="2" charset="2"/>
              <a:buChar char="v"/>
            </a:pPr>
            <a:r>
              <a:rPr lang="fa-IR" sz="2200" b="1" dirty="0">
                <a:latin typeface="+mj-lt"/>
                <a:ea typeface="+mj-ea"/>
                <a:cs typeface="2  Nazanin" panose="00000400000000000000" pitchFamily="2" charset="-78"/>
              </a:rPr>
              <a:t>« در اوضاع مشابه شما، معمولاً یک سوم بیماران یک سال بعد از وضعیت کنونی، هنوز حال خوبی دارند. این که دقیقاً وضعیت شما چگونه خواهد بود، نمی توانم پیش بینی کنم.»</a:t>
            </a:r>
          </a:p>
          <a:p>
            <a:pPr algn="r" rtl="1"/>
            <a:endParaRPr lang="fa-IR" dirty="0"/>
          </a:p>
          <a:p>
            <a:pPr algn="r" rtl="1"/>
            <a:endParaRPr lang="fa-IR" dirty="0"/>
          </a:p>
          <a:p>
            <a:pPr algn="r" rtl="1"/>
            <a:endParaRPr lang="fa-IR" dirty="0"/>
          </a:p>
        </p:txBody>
      </p:sp>
    </p:spTree>
    <p:extLst>
      <p:ext uri="{BB962C8B-B14F-4D97-AF65-F5344CB8AC3E}">
        <p14:creationId xmlns:p14="http://schemas.microsoft.com/office/powerpoint/2010/main" val="17258542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مرحله ی 6: برنامه ریزی، پی گیری</a:t>
            </a:r>
          </a:p>
        </p:txBody>
      </p:sp>
      <p:sp>
        <p:nvSpPr>
          <p:cNvPr id="3" name="Content Placeholder 2"/>
          <p:cNvSpPr>
            <a:spLocks noGrp="1"/>
          </p:cNvSpPr>
          <p:nvPr>
            <p:ph sz="quarter" idx="1"/>
          </p:nvPr>
        </p:nvSpPr>
        <p:spPr>
          <a:xfrm>
            <a:off x="301752" y="1527048"/>
            <a:ext cx="8503920" cy="4721352"/>
          </a:xfrm>
        </p:spPr>
        <p:txBody>
          <a:bodyPr>
            <a:normAutofit fontScale="85000" lnSpcReduction="10000"/>
          </a:bodyPr>
          <a:lstStyle/>
          <a:p>
            <a:pPr algn="just" rtl="1">
              <a:buFont typeface="Wingdings" panose="05000000000000000000" pitchFamily="2" charset="2"/>
              <a:buChar char="v"/>
            </a:pPr>
            <a:endParaRPr lang="fa-IR" sz="2600" b="1" dirty="0">
              <a:latin typeface="+mj-lt"/>
              <a:ea typeface="+mj-ea"/>
              <a:cs typeface="2  Nazanin" panose="00000400000000000000" pitchFamily="2" charset="-78"/>
            </a:endParaRPr>
          </a:p>
          <a:p>
            <a:pPr algn="just" rtl="1">
              <a:buFont typeface="Wingdings" panose="05000000000000000000" pitchFamily="2" charset="2"/>
              <a:buChar char="v"/>
            </a:pPr>
            <a:r>
              <a:rPr lang="fa-IR" sz="2600" b="1" dirty="0">
                <a:latin typeface="+mj-lt"/>
                <a:ea typeface="+mj-ea"/>
                <a:cs typeface="2  Nazanin" panose="00000400000000000000" pitchFamily="2" charset="-78"/>
              </a:rPr>
              <a:t> بعد از ارائه ی طیف زمانی، بهتر است بر محدودیت های این نوع پیش بینی ها نیز تأکید شود، مثلاً:</a:t>
            </a:r>
          </a:p>
          <a:p>
            <a:pPr algn="just" rtl="1">
              <a:buFont typeface="Wingdings" panose="05000000000000000000" pitchFamily="2" charset="2"/>
              <a:buChar char="v"/>
            </a:pPr>
            <a:r>
              <a:rPr lang="fa-IR" sz="2600" b="1" dirty="0">
                <a:latin typeface="+mj-lt"/>
                <a:ea typeface="+mj-ea"/>
                <a:cs typeface="2  Nazanin" panose="00000400000000000000" pitchFamily="2" charset="-78"/>
              </a:rPr>
              <a:t>« این که پیش بینی ها در مورد شما چه قدر مصداق دارد، روشن نیست. بهتر است به بهترین احتمالات امید داشته باشیم ولی برای بدترین پیش آمدها برنامه ریزی کنیم. ما قادر به پیش گویی اتفاقات نادر و غیرمنتظره نیستیم و تا با آن ها مواجه نشویم، بر اساس آن ها برنامه ریزی نمی کنیم. باگذشت زمان هر دو ما بهتر متوجه می شویم که تغییر و تحولات وضعیت شما چگونه خواهد بود.»</a:t>
            </a:r>
          </a:p>
          <a:p>
            <a:pPr algn="just" rtl="1">
              <a:buFont typeface="Wingdings" panose="05000000000000000000" pitchFamily="2" charset="2"/>
              <a:buChar char="v"/>
            </a:pPr>
            <a:r>
              <a:rPr lang="fa-IR" sz="2600" b="1" dirty="0">
                <a:latin typeface="+mj-lt"/>
                <a:ea typeface="+mj-ea"/>
                <a:cs typeface="2  Nazanin" panose="00000400000000000000" pitchFamily="2" charset="-78"/>
              </a:rPr>
              <a:t>همیشه باید به بیماران و خانواده های آنان گوشزد کرد که ممکن است اتفاقات خوشایند یا ناخوشایند نادر و دور از انتظار روی دهد.</a:t>
            </a:r>
          </a:p>
          <a:p>
            <a:pPr algn="just" rtl="1">
              <a:buFont typeface="Wingdings" panose="05000000000000000000" pitchFamily="2" charset="2"/>
              <a:buChar char="v"/>
            </a:pPr>
            <a:r>
              <a:rPr lang="fa-IR" sz="2600" b="1" dirty="0">
                <a:latin typeface="+mj-lt"/>
                <a:ea typeface="+mj-ea"/>
                <a:cs typeface="2  Nazanin" panose="00000400000000000000" pitchFamily="2" charset="-78"/>
              </a:rPr>
              <a:t>بر نقش دعا و توکل در کنار پی گیری جدی درمان های طبی باید تأکید کرد. در فرهنگ ما در بسیاری از موارد توصیه می شود پزشک به بیماران یادآوری کند که پزشکان در حفظ حیات نقش یک ابزار و واسطه را دارند و خواست خداوند بر همه چیز برتری و اولویت دارد.</a:t>
            </a:r>
          </a:p>
          <a:p>
            <a:pPr algn="r" rtl="1"/>
            <a:endParaRPr lang="fa-IR" dirty="0"/>
          </a:p>
        </p:txBody>
      </p:sp>
    </p:spTree>
    <p:extLst>
      <p:ext uri="{BB962C8B-B14F-4D97-AF65-F5344CB8AC3E}">
        <p14:creationId xmlns:p14="http://schemas.microsoft.com/office/powerpoint/2010/main" val="34995897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مرحله ی 6: برنامه ریزی، پی گیری</a:t>
            </a:r>
          </a:p>
        </p:txBody>
      </p:sp>
      <p:sp>
        <p:nvSpPr>
          <p:cNvPr id="3" name="Content Placeholder 2"/>
          <p:cNvSpPr>
            <a:spLocks noGrp="1"/>
          </p:cNvSpPr>
          <p:nvPr>
            <p:ph sz="quarter" idx="1"/>
          </p:nvPr>
        </p:nvSpPr>
        <p:spPr/>
        <p:txBody>
          <a:bodyPr>
            <a:normAutofit/>
          </a:bodyPr>
          <a:lstStyle/>
          <a:p>
            <a:pPr marL="0" indent="0" algn="just" rtl="1">
              <a:buNone/>
            </a:pPr>
            <a:r>
              <a:rPr lang="fa-IR" sz="2400" b="1" dirty="0">
                <a:latin typeface="+mj-lt"/>
                <a:ea typeface="+mj-ea"/>
                <a:cs typeface="2  Nazanin" panose="00000400000000000000" pitchFamily="2" charset="-78"/>
              </a:rPr>
              <a:t>پزشک بهتر است:</a:t>
            </a:r>
          </a:p>
          <a:p>
            <a:pPr algn="just" rtl="1">
              <a:buFont typeface="Wingdings" panose="05000000000000000000" pitchFamily="2" charset="2"/>
              <a:buChar char="v"/>
            </a:pPr>
            <a:r>
              <a:rPr lang="fa-IR" sz="2400" b="1" dirty="0">
                <a:latin typeface="+mj-lt"/>
                <a:ea typeface="+mj-ea"/>
                <a:cs typeface="2  Nazanin" panose="00000400000000000000" pitchFamily="2" charset="-78"/>
              </a:rPr>
              <a:t>پیشنهاد کند برنامه ریزی های بیماران و خانواده ها برای اینده طوری باشد که در صورت رویداد بهبودی خارج از انتظار با مشکلی مواجه نشوند. </a:t>
            </a:r>
          </a:p>
          <a:p>
            <a:pPr algn="just" rtl="1">
              <a:buFont typeface="Wingdings" panose="05000000000000000000" pitchFamily="2" charset="2"/>
              <a:buChar char="v"/>
            </a:pPr>
            <a:r>
              <a:rPr lang="fa-IR" sz="2400" b="1" dirty="0">
                <a:latin typeface="+mj-lt"/>
                <a:ea typeface="+mj-ea"/>
                <a:cs typeface="2  Nazanin" panose="00000400000000000000" pitchFamily="2" charset="-78"/>
              </a:rPr>
              <a:t>به آن ها اطمینان بدهد در تمام طول بیماری و در هر پیش آمدی که روی دهد، برای حمایت از آنان در دسترس خواهد بود.</a:t>
            </a:r>
          </a:p>
          <a:p>
            <a:pPr algn="just" rtl="1">
              <a:buFont typeface="Wingdings" panose="05000000000000000000" pitchFamily="2" charset="2"/>
              <a:buChar char="v"/>
            </a:pPr>
            <a:r>
              <a:rPr lang="fa-IR" sz="2400" b="1" dirty="0">
                <a:latin typeface="+mj-lt"/>
                <a:ea typeface="+mj-ea"/>
                <a:cs typeface="2  Nazanin" panose="00000400000000000000" pitchFamily="2" charset="-78"/>
              </a:rPr>
              <a:t>سعی کند برای آنان انتظارات واقع بینانه را مشخص کند و این انتشارات را از آروزهای خوش بینانه یا ترس های افراطی بیمار متمایز کند.</a:t>
            </a:r>
          </a:p>
          <a:p>
            <a:pPr algn="just" rtl="1">
              <a:buFont typeface="Wingdings" panose="05000000000000000000" pitchFamily="2" charset="2"/>
              <a:buChar char="v"/>
            </a:pPr>
            <a:r>
              <a:rPr lang="fa-IR" sz="2400" b="1" dirty="0">
                <a:latin typeface="+mj-lt"/>
                <a:ea typeface="+mj-ea"/>
                <a:cs typeface="2  Nazanin" panose="00000400000000000000" pitchFamily="2" charset="-78"/>
              </a:rPr>
              <a:t>معجزه را به صورت آن چه واقعاً هست برای بیمار تعریف کند:</a:t>
            </a:r>
          </a:p>
          <a:p>
            <a:pPr algn="just" rtl="1">
              <a:buFont typeface="Wingdings" panose="05000000000000000000" pitchFamily="2" charset="2"/>
              <a:buChar char="v"/>
            </a:pPr>
            <a:r>
              <a:rPr lang="fa-IR" sz="2400" b="1" dirty="0">
                <a:latin typeface="+mj-lt"/>
                <a:ea typeface="+mj-ea"/>
                <a:cs typeface="2  Nazanin" panose="00000400000000000000" pitchFamily="2" charset="-78"/>
              </a:rPr>
              <a:t>معجزه رویدادی خارج از تجارب معمول بشر است که محتمل، ولی خیلی نادر است. به بیمار بگوید که معجزه ممکن است رخ دهد، هرچند خیلی کم اتفاق می افتد.</a:t>
            </a:r>
          </a:p>
          <a:p>
            <a:endParaRPr lang="fa-IR" dirty="0"/>
          </a:p>
        </p:txBody>
      </p:sp>
    </p:spTree>
    <p:extLst>
      <p:ext uri="{BB962C8B-B14F-4D97-AF65-F5344CB8AC3E}">
        <p14:creationId xmlns:p14="http://schemas.microsoft.com/office/powerpoint/2010/main" val="3190176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مرحله ی 6: برنامه ریزی، پی گیری</a:t>
            </a:r>
          </a:p>
        </p:txBody>
      </p:sp>
      <p:sp>
        <p:nvSpPr>
          <p:cNvPr id="3" name="Content Placeholder 2"/>
          <p:cNvSpPr>
            <a:spLocks noGrp="1"/>
          </p:cNvSpPr>
          <p:nvPr>
            <p:ph sz="quarter" idx="1"/>
          </p:nvPr>
        </p:nvSpPr>
        <p:spPr/>
        <p:txBody>
          <a:bodyPr>
            <a:normAutofit/>
          </a:bodyPr>
          <a:lstStyle/>
          <a:p>
            <a:pPr marL="0" indent="0" algn="just" rtl="1">
              <a:buNone/>
            </a:pPr>
            <a:r>
              <a:rPr lang="fa-IR" sz="2400" b="1" dirty="0">
                <a:latin typeface="+mj-lt"/>
                <a:ea typeface="+mj-ea"/>
                <a:cs typeface="2  Nazanin" panose="00000400000000000000" pitchFamily="2" charset="-78"/>
              </a:rPr>
              <a:t>در پایان باید این نکته را نیز خاطرنشان کنیم که چه مورد خبرهای بد پزشکی و چه در مورد سایر خبرهای بد، تبادل اطلاعات و اخبار بین افراد مختلفی که با شنونده ی خبر در ارتباط هستند، بسیار مهم است.</a:t>
            </a:r>
          </a:p>
          <a:p>
            <a:pPr marL="0" indent="0" algn="just" rtl="1">
              <a:buNone/>
            </a:pPr>
            <a:r>
              <a:rPr lang="fa-IR" sz="2400" b="1" dirty="0">
                <a:latin typeface="+mj-lt"/>
                <a:ea typeface="+mj-ea"/>
                <a:cs typeface="2  Nazanin" panose="00000400000000000000" pitchFamily="2" charset="-78"/>
              </a:rPr>
              <a:t>در مورد اخبار پزشکی، خانواده، پزشک، سایر کارکنان گروه درمانی و سایر مراقبین بیمار باید در مورد اطلاعاتی که به بیمار ارائه می شود با یک دیگر هماهنگی و تبادل نظر داشته باشند و همه از روند باخبر شدن بیمار از اطلاعات آگاه باشند. در این موارد بهتر است یک کارت یا دفتر نزد بیمار باشد تا بتواند آن را به تمام درمانگران خود و پزشکان مختلف ارائه کند.</a:t>
            </a:r>
          </a:p>
          <a:p>
            <a:pPr marL="0" indent="0" algn="r" rtl="1">
              <a:buNone/>
            </a:pPr>
            <a:endParaRPr lang="fa-IR" dirty="0">
              <a:solidFill>
                <a:srgbClr val="FF0000"/>
              </a:solidFill>
            </a:endParaRPr>
          </a:p>
          <a:p>
            <a:pPr algn="r" rtl="1"/>
            <a:endParaRPr lang="fa-IR" dirty="0"/>
          </a:p>
        </p:txBody>
      </p:sp>
    </p:spTree>
    <p:extLst>
      <p:ext uri="{BB962C8B-B14F-4D97-AF65-F5344CB8AC3E}">
        <p14:creationId xmlns:p14="http://schemas.microsoft.com/office/powerpoint/2010/main" val="24877047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152400"/>
            <a:ext cx="8534400" cy="1066800"/>
          </a:xfrm>
        </p:spPr>
        <p:txBody>
          <a:bodyPr>
            <a:normAutofit/>
          </a:bodyPr>
          <a:lstStyle/>
          <a:p>
            <a:r>
              <a:rPr lang="fa-IR" dirty="0" smtClean="0">
                <a:solidFill>
                  <a:srgbClr val="FF0000"/>
                </a:solidFill>
              </a:rPr>
              <a:t>دلایل مفید بودن مکتوب نمودن اطلاعات</a:t>
            </a:r>
            <a:endParaRPr lang="fa-IR" dirty="0">
              <a:solidFill>
                <a:srgbClr val="FF0000"/>
              </a:solidFill>
            </a:endParaRPr>
          </a:p>
        </p:txBody>
      </p:sp>
      <p:sp>
        <p:nvSpPr>
          <p:cNvPr id="3" name="Content Placeholder 2"/>
          <p:cNvSpPr>
            <a:spLocks noGrp="1"/>
          </p:cNvSpPr>
          <p:nvPr>
            <p:ph sz="quarter" idx="1"/>
          </p:nvPr>
        </p:nvSpPr>
        <p:spPr>
          <a:xfrm>
            <a:off x="152400" y="1447800"/>
            <a:ext cx="8839200" cy="5029200"/>
          </a:xfrm>
        </p:spPr>
        <p:txBody>
          <a:bodyPr>
            <a:noAutofit/>
          </a:bodyPr>
          <a:lstStyle/>
          <a:p>
            <a:pPr algn="just" rtl="1">
              <a:buFont typeface="Wingdings" panose="05000000000000000000" pitchFamily="2" charset="2"/>
              <a:buChar char="v"/>
            </a:pPr>
            <a:r>
              <a:rPr lang="fa-IR" sz="1800" b="1" dirty="0">
                <a:latin typeface="+mj-lt"/>
                <a:ea typeface="+mj-ea"/>
                <a:cs typeface="2  Nazanin" panose="00000400000000000000" pitchFamily="2" charset="-78"/>
              </a:rPr>
              <a:t>تداوم طرح مراقبت و حمایت یا درمان را تسهیل می کند.</a:t>
            </a:r>
          </a:p>
          <a:p>
            <a:pPr algn="just" rtl="1">
              <a:buFont typeface="Wingdings" panose="05000000000000000000" pitchFamily="2" charset="2"/>
              <a:buChar char="v"/>
            </a:pPr>
            <a:r>
              <a:rPr lang="fa-IR" sz="1800" b="1" dirty="0">
                <a:latin typeface="+mj-lt"/>
                <a:ea typeface="+mj-ea"/>
                <a:cs typeface="2  Nazanin" panose="00000400000000000000" pitchFamily="2" charset="-78"/>
              </a:rPr>
              <a:t>از تکرار مداوم پرسش ها در ملاقات های متعدد جلوگیری می کند.</a:t>
            </a:r>
          </a:p>
          <a:p>
            <a:pPr algn="just" rtl="1">
              <a:buFont typeface="Wingdings" panose="05000000000000000000" pitchFamily="2" charset="2"/>
              <a:buChar char="v"/>
            </a:pPr>
            <a:r>
              <a:rPr lang="fa-IR" sz="1800" b="1" dirty="0">
                <a:latin typeface="+mj-lt"/>
                <a:ea typeface="+mj-ea"/>
                <a:cs typeface="2  Nazanin" panose="00000400000000000000" pitchFamily="2" charset="-78"/>
              </a:rPr>
              <a:t>از فعالیت ها و اقدامات ناخواسته پیش گیری می کند.</a:t>
            </a:r>
          </a:p>
          <a:p>
            <a:pPr algn="just" rtl="1">
              <a:buFont typeface="Wingdings" panose="05000000000000000000" pitchFamily="2" charset="2"/>
              <a:buChar char="v"/>
            </a:pPr>
            <a:r>
              <a:rPr lang="fa-IR" sz="1800" b="1" dirty="0">
                <a:latin typeface="+mj-lt"/>
                <a:ea typeface="+mj-ea"/>
                <a:cs typeface="2  Nazanin" panose="00000400000000000000" pitchFamily="2" charset="-78"/>
              </a:rPr>
              <a:t>بهتر است این دفتر یا کارت، اطلاعات زیر را شامل می شود:</a:t>
            </a:r>
          </a:p>
          <a:p>
            <a:pPr algn="just" rtl="1">
              <a:buFont typeface="Wingdings" panose="05000000000000000000" pitchFamily="2" charset="2"/>
              <a:buChar char="v"/>
            </a:pPr>
            <a:r>
              <a:rPr lang="fa-IR" sz="1800" b="1" dirty="0">
                <a:latin typeface="+mj-lt"/>
                <a:ea typeface="+mj-ea"/>
                <a:cs typeface="2  Nazanin" panose="00000400000000000000" pitchFamily="2" charset="-78"/>
              </a:rPr>
              <a:t>اهداف درمان در هر مقطع و در بلندمدت</a:t>
            </a:r>
          </a:p>
          <a:p>
            <a:pPr algn="just" rtl="1">
              <a:buFont typeface="Wingdings" panose="05000000000000000000" pitchFamily="2" charset="2"/>
              <a:buChar char="v"/>
            </a:pPr>
            <a:r>
              <a:rPr lang="fa-IR" sz="1800" b="1" dirty="0">
                <a:latin typeface="+mj-lt"/>
                <a:ea typeface="+mj-ea"/>
                <a:cs typeface="2  Nazanin" panose="00000400000000000000" pitchFamily="2" charset="-78"/>
              </a:rPr>
              <a:t>اقدامات لازم در وضعیت اضطراری</a:t>
            </a:r>
          </a:p>
          <a:p>
            <a:pPr algn="just" rtl="1">
              <a:buFont typeface="Wingdings" panose="05000000000000000000" pitchFamily="2" charset="2"/>
              <a:buChar char="v"/>
            </a:pPr>
            <a:r>
              <a:rPr lang="fa-IR" sz="1800" b="1" dirty="0">
                <a:latin typeface="+mj-lt"/>
                <a:ea typeface="+mj-ea"/>
                <a:cs typeface="2  Nazanin" panose="00000400000000000000" pitchFamily="2" charset="-78"/>
              </a:rPr>
              <a:t>موارد دل خواه و غیر دل خواه بیمار</a:t>
            </a:r>
          </a:p>
          <a:p>
            <a:pPr algn="just" rtl="1">
              <a:buFont typeface="Wingdings" panose="05000000000000000000" pitchFamily="2" charset="2"/>
              <a:buChar char="v"/>
            </a:pPr>
            <a:r>
              <a:rPr lang="fa-IR" sz="1800" b="1" dirty="0">
                <a:latin typeface="+mj-lt"/>
                <a:ea typeface="+mj-ea"/>
                <a:cs typeface="2  Nazanin" panose="00000400000000000000" pitchFamily="2" charset="-78"/>
              </a:rPr>
              <a:t>کارهایی که باید یا نباید انجام </a:t>
            </a:r>
            <a:r>
              <a:rPr lang="fa-IR" sz="1800" b="1" dirty="0" smtClean="0">
                <a:latin typeface="+mj-lt"/>
                <a:ea typeface="+mj-ea"/>
                <a:cs typeface="2  Nazanin" panose="00000400000000000000" pitchFamily="2" charset="-78"/>
              </a:rPr>
              <a:t>گیرد.</a:t>
            </a:r>
            <a:endParaRPr lang="fa-IR" sz="1800" b="1" dirty="0">
              <a:latin typeface="+mj-lt"/>
              <a:ea typeface="+mj-ea"/>
              <a:cs typeface="2  Nazanin" panose="00000400000000000000" pitchFamily="2" charset="-78"/>
            </a:endParaRPr>
          </a:p>
          <a:p>
            <a:pPr algn="just" rtl="1">
              <a:buFont typeface="Wingdings" panose="05000000000000000000" pitchFamily="2" charset="2"/>
              <a:buChar char="v"/>
            </a:pPr>
            <a:r>
              <a:rPr lang="fa-IR" sz="1800" b="1" dirty="0">
                <a:latin typeface="+mj-lt"/>
                <a:ea typeface="+mj-ea"/>
                <a:cs typeface="2  Nazanin" panose="00000400000000000000" pitchFamily="2" charset="-78"/>
              </a:rPr>
              <a:t>اطلاعات درباره ی نحوه ی دسترسی به درمانگران و اعضای تیم درمانی برای استفاده ی خانواده، پزشکان و سایر اعضای تیم.</a:t>
            </a:r>
          </a:p>
          <a:p>
            <a:pPr algn="just" rtl="1">
              <a:buFont typeface="Wingdings" panose="05000000000000000000" pitchFamily="2" charset="2"/>
              <a:buChar char="v"/>
            </a:pPr>
            <a:r>
              <a:rPr lang="fa-IR" sz="1800" b="1" dirty="0">
                <a:latin typeface="+mj-lt"/>
                <a:ea typeface="+mj-ea"/>
                <a:cs typeface="2  Nazanin" panose="00000400000000000000" pitchFamily="2" charset="-78"/>
              </a:rPr>
              <a:t>ضمناً باید از صحت اطلاعات ثبت شده در این کارت یا دفترچه و دسترسی همه ی مراقبان به آن اطمینان حاصل کرد.</a:t>
            </a:r>
          </a:p>
          <a:p>
            <a:pPr algn="just" rtl="1">
              <a:buFont typeface="Wingdings" panose="05000000000000000000" pitchFamily="2" charset="2"/>
              <a:buChar char="v"/>
            </a:pPr>
            <a:r>
              <a:rPr lang="fa-IR" sz="1800" b="1" dirty="0">
                <a:latin typeface="+mj-lt"/>
                <a:ea typeface="+mj-ea"/>
                <a:cs typeface="2  Nazanin" panose="00000400000000000000" pitchFamily="2" charset="-78"/>
              </a:rPr>
              <a:t>در مورد خبرهای بد غیرپزشکی نیز، هرچند در عمل نوشتن اطلاعات و تهیه ی کارت عملی نیست، ولی گفت و گو و تبادل نظربین افراد مختلفی که از فرد شنونده حمایت می کنند با وی در ارتباط هستند، بسیار مهم است و باید در مورد آن چاره اندیشی و اقدام </a:t>
            </a:r>
            <a:r>
              <a:rPr lang="fa-IR" sz="1800" b="1" dirty="0" smtClean="0">
                <a:latin typeface="+mj-lt"/>
                <a:ea typeface="+mj-ea"/>
                <a:cs typeface="2  Nazanin" panose="00000400000000000000" pitchFamily="2" charset="-78"/>
              </a:rPr>
              <a:t>شود.</a:t>
            </a:r>
            <a:endParaRPr lang="fa-IR" sz="1800" b="1" dirty="0">
              <a:latin typeface="+mj-lt"/>
              <a:ea typeface="+mj-ea"/>
              <a:cs typeface="2  Nazanin" panose="00000400000000000000" pitchFamily="2" charset="-78"/>
            </a:endParaRPr>
          </a:p>
        </p:txBody>
      </p:sp>
    </p:spTree>
    <p:extLst>
      <p:ext uri="{BB962C8B-B14F-4D97-AF65-F5344CB8AC3E}">
        <p14:creationId xmlns:p14="http://schemas.microsoft.com/office/powerpoint/2010/main" val="12529069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1066800"/>
          </a:xfrm>
        </p:spPr>
        <p:txBody>
          <a:bodyPr>
            <a:normAutofit fontScale="90000"/>
          </a:bodyPr>
          <a:lstStyle/>
          <a:p>
            <a:r>
              <a:rPr lang="fa-IR" dirty="0">
                <a:solidFill>
                  <a:srgbClr val="FF0000"/>
                </a:solidFill>
              </a:rPr>
              <a:t>رساندن خبر بد به بیماران و نقش پرسنل </a:t>
            </a:r>
            <a:r>
              <a:rPr lang="en-US" dirty="0">
                <a:solidFill>
                  <a:srgbClr val="FF0000"/>
                </a:solidFill>
              </a:rPr>
              <a:t>breaking bad news </a:t>
            </a:r>
          </a:p>
        </p:txBody>
      </p:sp>
      <p:sp>
        <p:nvSpPr>
          <p:cNvPr id="3" name="Content Placeholder 2"/>
          <p:cNvSpPr>
            <a:spLocks noGrp="1"/>
          </p:cNvSpPr>
          <p:nvPr>
            <p:ph sz="quarter" idx="1"/>
          </p:nvPr>
        </p:nvSpPr>
        <p:spPr/>
        <p:txBody>
          <a:bodyPr>
            <a:normAutofit fontScale="55000" lnSpcReduction="20000"/>
          </a:bodyPr>
          <a:lstStyle/>
          <a:p>
            <a:pPr algn="just" rtl="1">
              <a:buFont typeface="Wingdings" panose="05000000000000000000" pitchFamily="2" charset="2"/>
              <a:buChar char="v"/>
            </a:pPr>
            <a:r>
              <a:rPr lang="fa-IR" sz="2900" b="1" dirty="0">
                <a:latin typeface="+mj-lt"/>
                <a:ea typeface="+mj-ea"/>
                <a:cs typeface="2  Nazanin" panose="00000400000000000000" pitchFamily="2" charset="-78"/>
              </a:rPr>
              <a:t>هیچ کسی گفتن خبر بد را دوست ندارد . خبر بد می توان برای افراد مختلف متفاوت باشد. اما در مجموع خبر بد اطلاعاتی است که امید فرد را به آینده خدشه دار می سازد و تهدید کننده تندرستی ذهن و روان به شمار می رود . برای مثال بخواهید اخبار زیر را به بیماران بگویید </a:t>
            </a:r>
          </a:p>
          <a:p>
            <a:pPr algn="just" rtl="1">
              <a:buFont typeface="Wingdings" panose="05000000000000000000" pitchFamily="2" charset="2"/>
              <a:buChar char="v"/>
            </a:pPr>
            <a:r>
              <a:rPr lang="fa-IR" sz="2900" b="1" dirty="0">
                <a:latin typeface="+mj-lt"/>
                <a:ea typeface="+mj-ea"/>
                <a:cs typeface="2  Nazanin" panose="00000400000000000000" pitchFamily="2" charset="-78"/>
              </a:rPr>
              <a:t>- شما به بیماری ایدز مبتلا هستید</a:t>
            </a:r>
          </a:p>
          <a:p>
            <a:pPr algn="just" rtl="1">
              <a:buFont typeface="Wingdings" panose="05000000000000000000" pitchFamily="2" charset="2"/>
              <a:buChar char="v"/>
            </a:pPr>
            <a:r>
              <a:rPr lang="fa-IR" sz="2900" b="1" dirty="0">
                <a:latin typeface="+mj-lt"/>
                <a:ea typeface="+mj-ea"/>
                <a:cs typeface="2  Nazanin" panose="00000400000000000000" pitchFamily="2" charset="-78"/>
              </a:rPr>
              <a:t>- همسر شما آلزایمر دارد </a:t>
            </a:r>
          </a:p>
          <a:p>
            <a:pPr algn="just" rtl="1">
              <a:buFont typeface="Wingdings" panose="05000000000000000000" pitchFamily="2" charset="2"/>
              <a:buChar char="v"/>
            </a:pPr>
            <a:r>
              <a:rPr lang="fa-IR" sz="2900" b="1" dirty="0">
                <a:latin typeface="+mj-lt"/>
                <a:ea typeface="+mj-ea"/>
                <a:cs typeface="2  Nazanin" panose="00000400000000000000" pitchFamily="2" charset="-78"/>
              </a:rPr>
              <a:t>- توده ای که در بدن تان دارید سرطانی است</a:t>
            </a:r>
          </a:p>
          <a:p>
            <a:pPr algn="just" rtl="1">
              <a:buFont typeface="Wingdings" panose="05000000000000000000" pitchFamily="2" charset="2"/>
              <a:buChar char="v"/>
            </a:pPr>
            <a:r>
              <a:rPr lang="fa-IR" sz="2900" b="1" dirty="0">
                <a:latin typeface="+mj-lt"/>
                <a:ea typeface="+mj-ea"/>
                <a:cs typeface="2  Nazanin" panose="00000400000000000000" pitchFamily="2" charset="-78"/>
              </a:rPr>
              <a:t>- شما توان تولید مثل ندارید </a:t>
            </a:r>
          </a:p>
          <a:p>
            <a:pPr algn="just" rtl="1">
              <a:buFont typeface="Wingdings" panose="05000000000000000000" pitchFamily="2" charset="2"/>
              <a:buChar char="v"/>
            </a:pPr>
            <a:endParaRPr lang="fa-IR" sz="2900" b="1" dirty="0">
              <a:latin typeface="+mj-lt"/>
              <a:ea typeface="+mj-ea"/>
              <a:cs typeface="2  Nazanin" panose="00000400000000000000" pitchFamily="2" charset="-78"/>
            </a:endParaRPr>
          </a:p>
          <a:p>
            <a:pPr algn="just" rtl="1">
              <a:buFont typeface="Wingdings" panose="05000000000000000000" pitchFamily="2" charset="2"/>
              <a:buChar char="v"/>
            </a:pPr>
            <a:r>
              <a:rPr lang="fa-IR" sz="2900" b="1" dirty="0">
                <a:latin typeface="+mj-lt"/>
                <a:ea typeface="+mj-ea"/>
                <a:cs typeface="2  Nazanin" panose="00000400000000000000" pitchFamily="2" charset="-78"/>
              </a:rPr>
              <a:t> چه مهارت هایی نیاز دارید؟ </a:t>
            </a:r>
          </a:p>
          <a:p>
            <a:pPr algn="just" rtl="1">
              <a:buFont typeface="Wingdings" panose="05000000000000000000" pitchFamily="2" charset="2"/>
              <a:buChar char="v"/>
            </a:pPr>
            <a:r>
              <a:rPr lang="fa-IR" sz="2900" b="1" dirty="0">
                <a:latin typeface="+mj-lt"/>
                <a:ea typeface="+mj-ea"/>
                <a:cs typeface="2  Nazanin" panose="00000400000000000000" pitchFamily="2" charset="-78"/>
              </a:rPr>
              <a:t>بیماران چه چیزی می خواهند؟</a:t>
            </a:r>
          </a:p>
          <a:p>
            <a:pPr algn="just" rtl="1">
              <a:buFont typeface="Wingdings" panose="05000000000000000000" pitchFamily="2" charset="2"/>
              <a:buChar char="v"/>
            </a:pPr>
            <a:r>
              <a:rPr lang="fa-IR" sz="2900" b="1" dirty="0">
                <a:latin typeface="+mj-lt"/>
                <a:ea typeface="+mj-ea"/>
                <a:cs typeface="2  Nazanin" panose="00000400000000000000" pitchFamily="2" charset="-78"/>
              </a:rPr>
              <a:t>اثر خبر بد بر شما به عنوان ارائه دهنده خدمت چیست؟</a:t>
            </a:r>
          </a:p>
          <a:p>
            <a:pPr algn="just" rtl="1">
              <a:buFont typeface="Wingdings" panose="05000000000000000000" pitchFamily="2" charset="2"/>
              <a:buChar char="v"/>
            </a:pPr>
            <a:r>
              <a:rPr lang="fa-IR" sz="2900" b="1" dirty="0">
                <a:latin typeface="+mj-lt"/>
                <a:ea typeface="+mj-ea"/>
                <a:cs typeface="2  Nazanin" panose="00000400000000000000" pitchFamily="2" charset="-78"/>
              </a:rPr>
              <a:t>استراتژی هایی برای انتقال خبر بد آمادگی </a:t>
            </a:r>
          </a:p>
          <a:p>
            <a:pPr algn="just" rtl="1">
              <a:buFont typeface="Wingdings" panose="05000000000000000000" pitchFamily="2" charset="2"/>
              <a:buChar char="v"/>
            </a:pPr>
            <a:r>
              <a:rPr lang="fa-IR" sz="2900" b="1" dirty="0" smtClean="0">
                <a:latin typeface="+mj-lt"/>
                <a:ea typeface="+mj-ea"/>
                <a:cs typeface="2  Nazanin" panose="00000400000000000000" pitchFamily="2" charset="-78"/>
              </a:rPr>
              <a:t>تنظیم </a:t>
            </a:r>
            <a:r>
              <a:rPr lang="fa-IR" sz="2900" b="1" dirty="0">
                <a:latin typeface="+mj-lt"/>
                <a:ea typeface="+mj-ea"/>
                <a:cs typeface="2  Nazanin" panose="00000400000000000000" pitchFamily="2" charset="-78"/>
              </a:rPr>
              <a:t>یک مصاحبه خودتان را آماده کنید </a:t>
            </a:r>
          </a:p>
          <a:p>
            <a:pPr algn="just" rtl="1">
              <a:buFont typeface="Wingdings" panose="05000000000000000000" pitchFamily="2" charset="2"/>
              <a:buChar char="v"/>
            </a:pPr>
            <a:r>
              <a:rPr lang="fa-IR" sz="2900" b="1" dirty="0" smtClean="0">
                <a:latin typeface="+mj-lt"/>
                <a:ea typeface="+mj-ea"/>
                <a:cs typeface="2  Nazanin" panose="00000400000000000000" pitchFamily="2" charset="-78"/>
              </a:rPr>
              <a:t>موقعیت </a:t>
            </a:r>
            <a:r>
              <a:rPr lang="fa-IR" sz="2900" b="1" dirty="0">
                <a:latin typeface="+mj-lt"/>
                <a:ea typeface="+mj-ea"/>
                <a:cs typeface="2  Nazanin" panose="00000400000000000000" pitchFamily="2" charset="-78"/>
              </a:rPr>
              <a:t>را آماده کنید </a:t>
            </a:r>
          </a:p>
          <a:p>
            <a:pPr algn="just" rtl="1">
              <a:buFont typeface="Wingdings" panose="05000000000000000000" pitchFamily="2" charset="2"/>
              <a:buChar char="v"/>
            </a:pPr>
            <a:r>
              <a:rPr lang="fa-IR" sz="2900" b="1" dirty="0" smtClean="0">
                <a:latin typeface="+mj-lt"/>
                <a:ea typeface="+mj-ea"/>
                <a:cs typeface="2  Nazanin" panose="00000400000000000000" pitchFamily="2" charset="-78"/>
              </a:rPr>
              <a:t>بیمارتان </a:t>
            </a:r>
            <a:r>
              <a:rPr lang="fa-IR" sz="2900" b="1" dirty="0">
                <a:latin typeface="+mj-lt"/>
                <a:ea typeface="+mj-ea"/>
                <a:cs typeface="2  Nazanin" panose="00000400000000000000" pitchFamily="2" charset="-78"/>
              </a:rPr>
              <a:t>را آماده کنید مصاحبه اطلاعات را ارائه دهید</a:t>
            </a:r>
          </a:p>
          <a:p>
            <a:pPr algn="just" rtl="1">
              <a:buFont typeface="Wingdings" panose="05000000000000000000" pitchFamily="2" charset="2"/>
              <a:buChar char="v"/>
            </a:pPr>
            <a:r>
              <a:rPr lang="fa-IR" sz="2900" b="1" dirty="0" smtClean="0">
                <a:latin typeface="+mj-lt"/>
                <a:ea typeface="+mj-ea"/>
                <a:cs typeface="2  Nazanin" panose="00000400000000000000" pitchFamily="2" charset="-78"/>
              </a:rPr>
              <a:t>حمایت </a:t>
            </a:r>
            <a:r>
              <a:rPr lang="fa-IR" sz="2900" b="1" dirty="0">
                <a:latin typeface="+mj-lt"/>
                <a:ea typeface="+mj-ea"/>
                <a:cs typeface="2  Nazanin" panose="00000400000000000000" pitchFamily="2" charset="-78"/>
              </a:rPr>
              <a:t>نمایید</a:t>
            </a:r>
          </a:p>
          <a:p>
            <a:pPr algn="just" rtl="1">
              <a:buFont typeface="Wingdings" panose="05000000000000000000" pitchFamily="2" charset="2"/>
              <a:buChar char="v"/>
            </a:pPr>
            <a:r>
              <a:rPr lang="fa-IR" sz="2900" b="1" dirty="0" smtClean="0">
                <a:latin typeface="+mj-lt"/>
                <a:ea typeface="+mj-ea"/>
                <a:cs typeface="2  Nazanin" panose="00000400000000000000" pitchFamily="2" charset="-78"/>
              </a:rPr>
              <a:t>یک </a:t>
            </a:r>
            <a:r>
              <a:rPr lang="fa-IR" sz="2900" b="1" dirty="0">
                <a:latin typeface="+mj-lt"/>
                <a:ea typeface="+mj-ea"/>
                <a:cs typeface="2  Nazanin" panose="00000400000000000000" pitchFamily="2" charset="-78"/>
              </a:rPr>
              <a:t>برنامه ارائه دهید بعد از مصاحبه مستند سازی نمایید</a:t>
            </a:r>
          </a:p>
          <a:p>
            <a:pPr marL="0" indent="0" algn="r" rtl="1">
              <a:buNone/>
            </a:pPr>
            <a:endParaRPr lang="fa-IR" dirty="0"/>
          </a:p>
          <a:p>
            <a:pPr marL="0" indent="0" algn="r" rtl="1">
              <a:buNone/>
            </a:pPr>
            <a:endParaRPr lang="fa-IR" dirty="0"/>
          </a:p>
        </p:txBody>
      </p:sp>
    </p:spTree>
    <p:extLst>
      <p:ext uri="{BB962C8B-B14F-4D97-AF65-F5344CB8AC3E}">
        <p14:creationId xmlns:p14="http://schemas.microsoft.com/office/powerpoint/2010/main" val="38926362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پروتکل شش مرحله ای برای رساندن خبر بد</a:t>
            </a:r>
          </a:p>
        </p:txBody>
      </p:sp>
      <p:pic>
        <p:nvPicPr>
          <p:cNvPr id="4" name="Content Placeholder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52400" y="1371600"/>
            <a:ext cx="8839200" cy="5257799"/>
          </a:xfrm>
        </p:spPr>
      </p:pic>
    </p:spTree>
    <p:extLst>
      <p:ext uri="{BB962C8B-B14F-4D97-AF65-F5344CB8AC3E}">
        <p14:creationId xmlns:p14="http://schemas.microsoft.com/office/powerpoint/2010/main" val="31502059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پروتکل شش مرحله ای برای رساندن خبر بد</a:t>
            </a:r>
          </a:p>
        </p:txBody>
      </p:sp>
      <p:sp>
        <p:nvSpPr>
          <p:cNvPr id="3" name="Content Placeholder 2"/>
          <p:cNvSpPr>
            <a:spLocks noGrp="1"/>
          </p:cNvSpPr>
          <p:nvPr>
            <p:ph sz="quarter" idx="1"/>
          </p:nvPr>
        </p:nvSpPr>
        <p:spPr>
          <a:xfrm>
            <a:off x="301752" y="1527048"/>
            <a:ext cx="8689848" cy="4873752"/>
          </a:xfrm>
        </p:spPr>
        <p:txBody>
          <a:bodyPr>
            <a:normAutofit fontScale="55000" lnSpcReduction="20000"/>
          </a:bodyPr>
          <a:lstStyle/>
          <a:p>
            <a:pPr marL="0" indent="0" algn="r" rtl="1">
              <a:buNone/>
            </a:pPr>
            <a:r>
              <a:rPr lang="fa-IR" sz="2900" b="1" dirty="0">
                <a:solidFill>
                  <a:srgbClr val="FF0000"/>
                </a:solidFill>
              </a:rPr>
              <a:t>موقعیت را تنظیم نمایید</a:t>
            </a:r>
          </a:p>
          <a:p>
            <a:pPr marL="0" indent="0" algn="r" rtl="1">
              <a:buNone/>
            </a:pPr>
            <a:r>
              <a:rPr lang="fa-IR" dirty="0"/>
              <a:t> از مهارت های پایه استفاده کنید </a:t>
            </a:r>
          </a:p>
          <a:p>
            <a:pPr marL="0" indent="0" algn="r" rtl="1">
              <a:buNone/>
            </a:pPr>
            <a:endParaRPr lang="fa-IR" dirty="0"/>
          </a:p>
          <a:p>
            <a:pPr marL="0" indent="0" algn="r" rtl="1">
              <a:buNone/>
            </a:pPr>
            <a:r>
              <a:rPr lang="fa-IR" dirty="0"/>
              <a:t>و تسهیل کننده استفاده کنید</a:t>
            </a:r>
          </a:p>
          <a:p>
            <a:pPr marL="0" indent="0" algn="r" rtl="1">
              <a:buNone/>
            </a:pPr>
            <a:endParaRPr lang="fa-IR" dirty="0"/>
          </a:p>
          <a:p>
            <a:pPr marL="0" indent="0" algn="r" rtl="1">
              <a:buNone/>
            </a:pPr>
            <a:r>
              <a:rPr lang="fa-IR" dirty="0"/>
              <a:t>محیط مصاحبه را آماده سازید </a:t>
            </a:r>
          </a:p>
          <a:p>
            <a:pPr marL="0" indent="0" algn="r" rtl="1">
              <a:buNone/>
            </a:pPr>
            <a:endParaRPr lang="fa-IR" dirty="0"/>
          </a:p>
          <a:p>
            <a:pPr marL="0" indent="0" algn="r" rtl="1">
              <a:buNone/>
            </a:pPr>
            <a:r>
              <a:rPr lang="fa-IR" dirty="0"/>
              <a:t>خلوت بیمار را فراهم نمایید </a:t>
            </a:r>
          </a:p>
          <a:p>
            <a:pPr marL="0" indent="0" algn="r" rtl="1">
              <a:buNone/>
            </a:pPr>
            <a:endParaRPr lang="fa-IR" dirty="0"/>
          </a:p>
          <a:p>
            <a:pPr marL="0" indent="0" algn="r" rtl="1">
              <a:buNone/>
            </a:pPr>
            <a:r>
              <a:rPr lang="fa-IR" dirty="0"/>
              <a:t>از حرکات و ایما و اشارات مناسب استفاده نمایید </a:t>
            </a:r>
          </a:p>
          <a:p>
            <a:pPr marL="0" indent="0" algn="r" rtl="1">
              <a:buNone/>
            </a:pPr>
            <a:endParaRPr lang="fa-IR" dirty="0"/>
          </a:p>
          <a:p>
            <a:pPr marL="0" indent="0" algn="r" rtl="1">
              <a:buNone/>
            </a:pPr>
            <a:r>
              <a:rPr lang="fa-IR" dirty="0"/>
              <a:t>تماس چشمی برقرار نمایید</a:t>
            </a:r>
          </a:p>
          <a:p>
            <a:pPr marL="0" indent="0" algn="r" rtl="1">
              <a:buNone/>
            </a:pPr>
            <a:endParaRPr lang="fa-IR" dirty="0"/>
          </a:p>
          <a:p>
            <a:pPr marL="0" indent="0" algn="r" rtl="1">
              <a:buNone/>
            </a:pPr>
            <a:r>
              <a:rPr lang="fa-IR" dirty="0"/>
              <a:t> </a:t>
            </a:r>
          </a:p>
          <a:p>
            <a:pPr marL="0" indent="0" algn="r" rtl="1">
              <a:buNone/>
            </a:pPr>
            <a:r>
              <a:rPr lang="fa-IR" sz="2900" b="1" dirty="0">
                <a:solidFill>
                  <a:srgbClr val="FF0000"/>
                </a:solidFill>
              </a:rPr>
              <a:t>در حال حاضر بیمار در باره بیماری خود چه چیزی می داند؟</a:t>
            </a:r>
          </a:p>
          <a:p>
            <a:pPr marL="0" indent="0" algn="r" rtl="1">
              <a:buNone/>
            </a:pPr>
            <a:endParaRPr lang="fa-IR" dirty="0"/>
          </a:p>
          <a:p>
            <a:pPr marL="0" indent="0" algn="r" rtl="1">
              <a:buNone/>
            </a:pPr>
            <a:r>
              <a:rPr lang="fa-IR" dirty="0"/>
              <a:t> از بیمار بپرسید در حال حاضر او چقدر اطلاعات دارد ؟ </a:t>
            </a:r>
          </a:p>
          <a:p>
            <a:pPr marL="0" indent="0" algn="r" rtl="1">
              <a:buNone/>
            </a:pPr>
            <a:endParaRPr lang="fa-IR" dirty="0"/>
          </a:p>
          <a:p>
            <a:pPr marL="0" indent="0" algn="r" rtl="1">
              <a:buNone/>
            </a:pPr>
            <a:r>
              <a:rPr lang="fa-IR" dirty="0"/>
              <a:t>به نحوه ای که بیمار در باره موقعیت صحبت میکند گوش دهید به واژگانی که او بکار می برد و سطح درک وی و همچنین انکار توجه نمایید – با انکار در این مرحله مقابله نمی کنید.</a:t>
            </a:r>
          </a:p>
          <a:p>
            <a:pPr marL="0" indent="0" algn="r" rtl="1">
              <a:buNone/>
            </a:pPr>
            <a:r>
              <a:rPr lang="fa-IR" dirty="0"/>
              <a:t> </a:t>
            </a:r>
          </a:p>
          <a:p>
            <a:pPr marL="0" indent="0" algn="r" rtl="1">
              <a:buNone/>
            </a:pPr>
            <a:endParaRPr lang="fa-IR" dirty="0"/>
          </a:p>
        </p:txBody>
      </p:sp>
    </p:spTree>
    <p:extLst>
      <p:ext uri="{BB962C8B-B14F-4D97-AF65-F5344CB8AC3E}">
        <p14:creationId xmlns:p14="http://schemas.microsoft.com/office/powerpoint/2010/main" val="4149486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پروتکل شش مرحله ای برای رساندن خبر بد</a:t>
            </a:r>
          </a:p>
        </p:txBody>
      </p:sp>
      <p:sp>
        <p:nvSpPr>
          <p:cNvPr id="3" name="Content Placeholder 2"/>
          <p:cNvSpPr>
            <a:spLocks noGrp="1"/>
          </p:cNvSpPr>
          <p:nvPr>
            <p:ph sz="quarter" idx="1"/>
          </p:nvPr>
        </p:nvSpPr>
        <p:spPr>
          <a:xfrm>
            <a:off x="301752" y="1527048"/>
            <a:ext cx="8503920" cy="4797552"/>
          </a:xfrm>
        </p:spPr>
        <p:txBody>
          <a:bodyPr>
            <a:normAutofit fontScale="55000" lnSpcReduction="20000"/>
          </a:bodyPr>
          <a:lstStyle/>
          <a:p>
            <a:pPr marL="0" indent="0" algn="r" rtl="1">
              <a:buNone/>
            </a:pPr>
            <a:r>
              <a:rPr lang="fa-IR" dirty="0"/>
              <a:t> </a:t>
            </a:r>
            <a:r>
              <a:rPr lang="fa-IR" sz="2900" dirty="0">
                <a:solidFill>
                  <a:srgbClr val="FF0000"/>
                </a:solidFill>
              </a:rPr>
              <a:t>چه چیزی بیمار می خواهد بداند؟</a:t>
            </a:r>
          </a:p>
          <a:p>
            <a:pPr algn="r" rtl="1">
              <a:buFont typeface="Arial" panose="020B0604020202020204" pitchFamily="34" charset="0"/>
              <a:buChar char="•"/>
            </a:pPr>
            <a:r>
              <a:rPr lang="fa-IR" sz="2900" dirty="0"/>
              <a:t> از او بخواهید تا اطلاعات را به اشتراک بگذارد</a:t>
            </a:r>
          </a:p>
          <a:p>
            <a:pPr algn="r" rtl="1">
              <a:buFont typeface="Arial" panose="020B0604020202020204" pitchFamily="34" charset="0"/>
              <a:buChar char="•"/>
            </a:pPr>
            <a:r>
              <a:rPr lang="fa-IR" sz="2900" dirty="0"/>
              <a:t>ایا این چیزی است که بیمار می خواهد </a:t>
            </a:r>
          </a:p>
          <a:p>
            <a:pPr algn="r" rtl="1">
              <a:buFont typeface="Arial" panose="020B0604020202020204" pitchFamily="34" charset="0"/>
              <a:buChar char="•"/>
            </a:pPr>
            <a:r>
              <a:rPr lang="fa-IR" sz="2900" dirty="0"/>
              <a:t>سوالات که شروع شد، آیا شما از آن دسته از افرادی هستید که ... و انتخاب را به عهده بیمار بگذارید</a:t>
            </a:r>
          </a:p>
          <a:p>
            <a:pPr marL="0" indent="0" algn="r" rtl="1">
              <a:buNone/>
            </a:pPr>
            <a:r>
              <a:rPr lang="fa-IR" sz="2900" dirty="0"/>
              <a:t> </a:t>
            </a:r>
            <a:r>
              <a:rPr lang="fa-IR" sz="2900" dirty="0">
                <a:solidFill>
                  <a:srgbClr val="FF0000"/>
                </a:solidFill>
              </a:rPr>
              <a:t>دادن اطلاعات</a:t>
            </a:r>
          </a:p>
          <a:p>
            <a:pPr algn="r" rtl="1">
              <a:buFont typeface="Arial" panose="020B0604020202020204" pitchFamily="34" charset="0"/>
              <a:buChar char="•"/>
            </a:pPr>
            <a:r>
              <a:rPr lang="fa-IR" sz="2900" dirty="0"/>
              <a:t> در سطح درک بیمار شروع کنید و از واژگان مشابه استفاده نمایید. </a:t>
            </a:r>
          </a:p>
          <a:p>
            <a:pPr algn="r" rtl="1">
              <a:buFont typeface="Arial" panose="020B0604020202020204" pitchFamily="34" charset="0"/>
              <a:buChar char="•"/>
            </a:pPr>
            <a:endParaRPr lang="fa-IR" sz="2900" dirty="0"/>
          </a:p>
          <a:p>
            <a:pPr algn="r" rtl="1">
              <a:buFont typeface="Arial" panose="020B0604020202020204" pitchFamily="34" charset="0"/>
              <a:buChar char="•"/>
            </a:pPr>
            <a:r>
              <a:rPr lang="fa-IR" sz="2900" dirty="0"/>
              <a:t>آموزش دادن: اطلاعات را در حد کم و به زبان ساده بدهید و مرتب کنترل کنید آیا بیمار محتوایی که به او می دهید را می فهمد.</a:t>
            </a:r>
          </a:p>
          <a:p>
            <a:pPr algn="r" rtl="1">
              <a:buFont typeface="Arial" panose="020B0604020202020204" pitchFamily="34" charset="0"/>
              <a:buChar char="•"/>
            </a:pPr>
            <a:endParaRPr lang="fa-IR" sz="2900" dirty="0"/>
          </a:p>
          <a:p>
            <a:pPr marL="0" indent="0" algn="r" rtl="1">
              <a:buNone/>
            </a:pPr>
            <a:r>
              <a:rPr lang="fa-IR" sz="2900" dirty="0">
                <a:solidFill>
                  <a:srgbClr val="FF0000"/>
                </a:solidFill>
              </a:rPr>
              <a:t>پاسخ به واکنش های بیمار </a:t>
            </a:r>
          </a:p>
          <a:p>
            <a:pPr algn="r" rtl="1">
              <a:buFont typeface="Arial" panose="020B0604020202020204" pitchFamily="34" charset="0"/>
              <a:buChar char="•"/>
            </a:pPr>
            <a:r>
              <a:rPr lang="fa-IR" sz="2900" dirty="0"/>
              <a:t> تمامی واکنش های بیمار و احساسات آو را رسمی بشناسید </a:t>
            </a:r>
          </a:p>
          <a:p>
            <a:pPr algn="r" rtl="1">
              <a:buFont typeface="Arial" panose="020B0604020202020204" pitchFamily="34" charset="0"/>
              <a:buChar char="•"/>
            </a:pPr>
            <a:endParaRPr lang="fa-IR" sz="2900" dirty="0"/>
          </a:p>
          <a:p>
            <a:pPr algn="r" rtl="1">
              <a:buFont typeface="Arial" panose="020B0604020202020204" pitchFamily="34" charset="0"/>
              <a:buChar char="•"/>
            </a:pPr>
            <a:r>
              <a:rPr lang="fa-IR" sz="2900" dirty="0"/>
              <a:t>از پاسخ های توام با همدلی استفاده نمایید</a:t>
            </a:r>
          </a:p>
          <a:p>
            <a:pPr algn="r" rtl="1">
              <a:buFont typeface="Arial" panose="020B0604020202020204" pitchFamily="34" charset="0"/>
              <a:buChar char="•"/>
            </a:pPr>
            <a:endParaRPr lang="fa-IR" sz="2900" dirty="0"/>
          </a:p>
          <a:p>
            <a:pPr algn="r" rtl="1">
              <a:buFont typeface="Arial" panose="020B0604020202020204" pitchFamily="34" charset="0"/>
              <a:buChar char="•"/>
            </a:pPr>
            <a:r>
              <a:rPr lang="fa-IR" sz="2900" dirty="0"/>
              <a:t>به طوری که بیمار دریابد این ارتباط برقرار شده است</a:t>
            </a:r>
          </a:p>
          <a:p>
            <a:pPr algn="r" rtl="1">
              <a:buFont typeface="Arial" panose="020B0604020202020204" pitchFamily="34" charset="0"/>
              <a:buChar char="•"/>
            </a:pPr>
            <a:endParaRPr lang="fa-IR" sz="2900" dirty="0"/>
          </a:p>
          <a:p>
            <a:pPr algn="r" rtl="1">
              <a:buFont typeface="Arial" panose="020B0604020202020204" pitchFamily="34" charset="0"/>
              <a:buChar char="•"/>
            </a:pPr>
            <a:r>
              <a:rPr lang="fa-IR" sz="2900" dirty="0"/>
              <a:t>گریه کردن و خشم و سایر واکنش های عاطفی قوی بیمار کنار بیایید</a:t>
            </a:r>
          </a:p>
          <a:p>
            <a:pPr marL="0" indent="0" algn="r" rtl="1">
              <a:buNone/>
            </a:pPr>
            <a:r>
              <a:rPr lang="fa-IR" dirty="0"/>
              <a:t> </a:t>
            </a:r>
          </a:p>
          <a:p>
            <a:pPr marL="0" indent="0" algn="r" rtl="1">
              <a:buNone/>
            </a:pPr>
            <a:endParaRPr lang="fa-IR" dirty="0"/>
          </a:p>
        </p:txBody>
      </p:sp>
    </p:spTree>
    <p:extLst>
      <p:ext uri="{BB962C8B-B14F-4D97-AF65-F5344CB8AC3E}">
        <p14:creationId xmlns:p14="http://schemas.microsoft.com/office/powerpoint/2010/main" val="23227869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پروتکل شش مرحله ای برای رساندن خبر بد</a:t>
            </a:r>
          </a:p>
        </p:txBody>
      </p:sp>
      <p:sp>
        <p:nvSpPr>
          <p:cNvPr id="3" name="Content Placeholder 2"/>
          <p:cNvSpPr>
            <a:spLocks noGrp="1"/>
          </p:cNvSpPr>
          <p:nvPr>
            <p:ph sz="quarter" idx="1"/>
          </p:nvPr>
        </p:nvSpPr>
        <p:spPr>
          <a:xfrm>
            <a:off x="301752" y="1527048"/>
            <a:ext cx="8503920" cy="4797552"/>
          </a:xfrm>
        </p:spPr>
        <p:txBody>
          <a:bodyPr>
            <a:normAutofit fontScale="85000" lnSpcReduction="20000"/>
          </a:bodyPr>
          <a:lstStyle/>
          <a:p>
            <a:pPr marL="0" indent="0" algn="r" rtl="1">
              <a:buNone/>
            </a:pPr>
            <a:r>
              <a:rPr lang="fa-IR" dirty="0">
                <a:solidFill>
                  <a:srgbClr val="FF0000"/>
                </a:solidFill>
              </a:rPr>
              <a:t>خاتمه</a:t>
            </a:r>
          </a:p>
          <a:p>
            <a:pPr marL="0" indent="0" algn="r" rtl="1">
              <a:buNone/>
            </a:pPr>
            <a:r>
              <a:rPr lang="fa-IR" dirty="0">
                <a:solidFill>
                  <a:srgbClr val="FF0000"/>
                </a:solidFill>
              </a:rPr>
              <a:t> </a:t>
            </a:r>
            <a:r>
              <a:rPr lang="fa-IR" dirty="0"/>
              <a:t>بخش های عمده ایی را که با هم بحث کردید را خلاصه نمایید</a:t>
            </a:r>
          </a:p>
          <a:p>
            <a:pPr marL="0" indent="0" algn="r" rtl="1">
              <a:buNone/>
            </a:pPr>
            <a:r>
              <a:rPr lang="fa-IR" dirty="0" smtClean="0"/>
              <a:t>از </a:t>
            </a:r>
            <a:r>
              <a:rPr lang="fa-IR" dirty="0"/>
              <a:t>بیمار بپرسید آیا سوالات یا موارد مهم دیگری است که بخواهد اکنون آن ها را بحث کنید</a:t>
            </a:r>
          </a:p>
          <a:p>
            <a:pPr marL="0" indent="0" algn="r" rtl="1">
              <a:buNone/>
            </a:pPr>
            <a:r>
              <a:rPr lang="fa-IR" dirty="0" smtClean="0"/>
              <a:t>برای </a:t>
            </a:r>
            <a:r>
              <a:rPr lang="fa-IR" dirty="0"/>
              <a:t>ملاقات بعدی یک قرارداد واضحی </a:t>
            </a:r>
            <a:r>
              <a:rPr lang="fa-IR" dirty="0" smtClean="0"/>
              <a:t>بگذارید</a:t>
            </a:r>
          </a:p>
          <a:p>
            <a:pPr marL="0" indent="0" algn="r" rtl="1">
              <a:buNone/>
            </a:pPr>
            <a:r>
              <a:rPr lang="fa-IR" dirty="0"/>
              <a:t>عملکرد صحیح در هنگام رساندن خبرهای بد </a:t>
            </a:r>
          </a:p>
          <a:p>
            <a:pPr marL="0" indent="0" algn="r" rtl="1">
              <a:buNone/>
            </a:pPr>
            <a:r>
              <a:rPr lang="fa-IR" dirty="0"/>
              <a:t>خبررسان، معمولاً در برابر واکنش های هیجانی شدید و ناگهانی شنونده احساس ناراحتی می کند. راهکارهای زیر به ما کمک می کنند تا بر این احساس، چیره شویم و در برابر واکنش شنوندگان خبرهای بد، شیوه ای حمایتی و مفید به کار گیریم</a:t>
            </a:r>
            <a:r>
              <a:rPr lang="fa-IR" dirty="0" smtClean="0"/>
              <a:t>.</a:t>
            </a:r>
          </a:p>
          <a:p>
            <a:pPr marL="0" indent="0" algn="r" rtl="1">
              <a:buNone/>
            </a:pPr>
            <a:endParaRPr lang="fa-IR" dirty="0"/>
          </a:p>
          <a:p>
            <a:pPr marL="0" indent="0" algn="r" rtl="1">
              <a:buNone/>
            </a:pPr>
            <a:r>
              <a:rPr lang="fa-IR" dirty="0"/>
              <a:t>14 روشی که به وسیله ی آن ها، افراد خبررسان می توانند فرد را در سازگاری با خبرهای بد یاری رسانند عبارتند از:</a:t>
            </a:r>
          </a:p>
          <a:p>
            <a:pPr marL="0" indent="0" algn="r" rtl="1">
              <a:buNone/>
            </a:pPr>
            <a:endParaRPr lang="fa-IR" dirty="0"/>
          </a:p>
          <a:p>
            <a:pPr marL="0" indent="0" algn="r" rtl="1">
              <a:buNone/>
            </a:pPr>
            <a:r>
              <a:rPr lang="fa-IR" dirty="0">
                <a:solidFill>
                  <a:srgbClr val="FF0000"/>
                </a:solidFill>
              </a:rPr>
              <a:t> </a:t>
            </a:r>
          </a:p>
        </p:txBody>
      </p:sp>
    </p:spTree>
    <p:extLst>
      <p:ext uri="{BB962C8B-B14F-4D97-AF65-F5344CB8AC3E}">
        <p14:creationId xmlns:p14="http://schemas.microsoft.com/office/powerpoint/2010/main" val="408463594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پروتکل شش مرحله ای برای رساندن خبر بد</a:t>
            </a:r>
          </a:p>
        </p:txBody>
      </p:sp>
      <p:sp>
        <p:nvSpPr>
          <p:cNvPr id="3" name="Content Placeholder 2"/>
          <p:cNvSpPr>
            <a:spLocks noGrp="1"/>
          </p:cNvSpPr>
          <p:nvPr>
            <p:ph sz="quarter" idx="1"/>
          </p:nvPr>
        </p:nvSpPr>
        <p:spPr>
          <a:xfrm>
            <a:off x="301752" y="1527048"/>
            <a:ext cx="8503920" cy="4797552"/>
          </a:xfrm>
        </p:spPr>
        <p:txBody>
          <a:bodyPr>
            <a:normAutofit fontScale="62500" lnSpcReduction="20000"/>
          </a:bodyPr>
          <a:lstStyle/>
          <a:p>
            <a:pPr marL="0" indent="0" algn="r" rtl="1">
              <a:buNone/>
            </a:pPr>
            <a:r>
              <a:rPr lang="fa-IR" b="1" dirty="0" smtClean="0"/>
              <a:t>1. </a:t>
            </a:r>
            <a:r>
              <a:rPr lang="fa-IR" b="1" dirty="0"/>
              <a:t>برای رویارویی با طیف وسیعی از واکنش ها، از جمله ابراز ناگهانی و انفجاری هیجانات شدید، آمادگی داشته باشید.</a:t>
            </a:r>
          </a:p>
          <a:p>
            <a:pPr marL="0" indent="0" algn="r" rtl="1">
              <a:buNone/>
            </a:pPr>
            <a:r>
              <a:rPr lang="fa-IR" b="1" dirty="0"/>
              <a:t>2. به شنونده، برای بروز واکنش ها فرصت بدهید.</a:t>
            </a:r>
          </a:p>
          <a:p>
            <a:pPr marL="0" indent="0" algn="r" rtl="1">
              <a:buNone/>
            </a:pPr>
            <a:r>
              <a:rPr lang="fa-IR" b="1" dirty="0"/>
              <a:t>3. برای حمایت از وی حین ابراز این واکنش ها آمادگی داشته باشید.</a:t>
            </a:r>
          </a:p>
          <a:p>
            <a:pPr marL="0" indent="0" algn="r" rtl="1">
              <a:buNone/>
            </a:pPr>
            <a:r>
              <a:rPr lang="fa-IR" b="1" dirty="0"/>
              <a:t>4. با آرامش و توجه زیاد به صحبت های او گوش دهید.</a:t>
            </a:r>
          </a:p>
          <a:p>
            <a:pPr marL="0" indent="0" algn="r" rtl="1">
              <a:buNone/>
            </a:pPr>
            <a:r>
              <a:rPr lang="fa-IR" b="1" dirty="0"/>
              <a:t>5. به او نشان دهید که واکنش هایش را واقعی و قابل انتظار می دانید.</a:t>
            </a:r>
          </a:p>
          <a:p>
            <a:pPr marL="0" indent="0" algn="r" rtl="1">
              <a:buNone/>
            </a:pPr>
            <a:r>
              <a:rPr lang="fa-IR" b="1" dirty="0"/>
              <a:t>6. از او بخواهید احساسات خود را بیان کنید، مثلاً بگویید:</a:t>
            </a:r>
          </a:p>
          <a:p>
            <a:pPr marL="0" indent="0" algn="r" rtl="1">
              <a:buNone/>
            </a:pPr>
            <a:r>
              <a:rPr lang="fa-IR" b="1" dirty="0"/>
              <a:t>« فکر می کنم شنیدن این خبر برای شما سخت و ناگوار است.»</a:t>
            </a:r>
          </a:p>
          <a:p>
            <a:pPr marL="0" indent="0" algn="r" rtl="1">
              <a:buNone/>
            </a:pPr>
            <a:r>
              <a:rPr lang="fa-IR" b="1" dirty="0"/>
              <a:t>« عصبانی به نظر می رسید. می توانید درباره ی احساس تان با من حرف بزنید؟»</a:t>
            </a:r>
          </a:p>
          <a:p>
            <a:pPr marL="0" indent="0" algn="r" rtl="1">
              <a:buNone/>
            </a:pPr>
            <a:r>
              <a:rPr lang="fa-IR" b="1" dirty="0"/>
              <a:t>« آیا این خبر، شما را دچار ترس و وحشت کرده است؟»</a:t>
            </a:r>
          </a:p>
          <a:p>
            <a:pPr marL="0" indent="0" algn="r" rtl="1">
              <a:buNone/>
            </a:pPr>
            <a:r>
              <a:rPr lang="fa-IR" b="1" dirty="0"/>
              <a:t>« لطفاً درباره ی احساسی که نسبت به حرف های من دارید، با من بیش تر صحبت کنید.»</a:t>
            </a:r>
          </a:p>
          <a:p>
            <a:pPr marL="0" indent="0" algn="r" rtl="1">
              <a:buNone/>
            </a:pPr>
            <a:r>
              <a:rPr lang="fa-IR" b="1" dirty="0"/>
              <a:t>« از چه چیزی بیش تر از همه نگران هستید؟»</a:t>
            </a:r>
          </a:p>
          <a:p>
            <a:pPr marL="0" indent="0" algn="r" rtl="1">
              <a:buNone/>
            </a:pPr>
            <a:r>
              <a:rPr lang="fa-IR" b="1" dirty="0"/>
              <a:t>« اطلاعاتی که به شما دادم، چه مفهومی برای تان دارد؟»</a:t>
            </a:r>
          </a:p>
          <a:p>
            <a:pPr marL="0" indent="0" algn="r" rtl="1">
              <a:buNone/>
            </a:pPr>
            <a:r>
              <a:rPr lang="fa-IR" b="1" dirty="0"/>
              <a:t>« دلم می خواست خبرهای بهتری برای شما داشته باشم.»</a:t>
            </a:r>
          </a:p>
          <a:p>
            <a:pPr marL="0" indent="0" algn="r" rtl="1">
              <a:buNone/>
            </a:pPr>
            <a:r>
              <a:rPr lang="fa-IR" b="1" dirty="0"/>
              <a:t>« سعی می کنم به شما کمک کنم.»</a:t>
            </a:r>
          </a:p>
          <a:p>
            <a:pPr marL="0" indent="0" algn="r" rtl="1">
              <a:buNone/>
            </a:pPr>
            <a:r>
              <a:rPr lang="fa-IR" b="1" dirty="0"/>
              <a:t>« آیا کسی هست که بخواهید الان به او تلفن کنم؟»</a:t>
            </a:r>
          </a:p>
          <a:p>
            <a:pPr marL="0" indent="0" algn="r" rtl="1">
              <a:buNone/>
            </a:pPr>
            <a:r>
              <a:rPr lang="fa-IR" b="1" dirty="0"/>
              <a:t>« به شما کمک می کنم که ( با همسرتان، مادرتان، فرزندتان و ...) درباره ی بیماری اش حرف بزنید.»</a:t>
            </a:r>
          </a:p>
          <a:p>
            <a:pPr marL="0" indent="0" algn="r" rtl="1">
              <a:buNone/>
            </a:pPr>
            <a:endParaRPr lang="fa-IR" dirty="0">
              <a:solidFill>
                <a:srgbClr val="FF0000"/>
              </a:solidFill>
            </a:endParaRPr>
          </a:p>
        </p:txBody>
      </p:sp>
    </p:spTree>
    <p:extLst>
      <p:ext uri="{BB962C8B-B14F-4D97-AF65-F5344CB8AC3E}">
        <p14:creationId xmlns:p14="http://schemas.microsoft.com/office/powerpoint/2010/main" val="27256357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پروتکل شش مرحله ای برای رساندن خبر بد</a:t>
            </a:r>
          </a:p>
        </p:txBody>
      </p:sp>
      <p:sp>
        <p:nvSpPr>
          <p:cNvPr id="3" name="Content Placeholder 2"/>
          <p:cNvSpPr>
            <a:spLocks noGrp="1"/>
          </p:cNvSpPr>
          <p:nvPr>
            <p:ph sz="quarter" idx="1"/>
          </p:nvPr>
        </p:nvSpPr>
        <p:spPr/>
        <p:txBody>
          <a:bodyPr>
            <a:normAutofit fontScale="47500" lnSpcReduction="20000"/>
          </a:bodyPr>
          <a:lstStyle/>
          <a:p>
            <a:pPr marL="0" indent="0" algn="r" rtl="1">
              <a:buNone/>
            </a:pPr>
            <a:r>
              <a:rPr lang="fa-IR" sz="4300" dirty="0" smtClean="0"/>
              <a:t>7. </a:t>
            </a:r>
            <a:r>
              <a:rPr lang="fa-IR" sz="4300" dirty="0"/>
              <a:t>دستمال کاغذی در اختیارش قرار دهید.</a:t>
            </a:r>
          </a:p>
          <a:p>
            <a:pPr marL="0" indent="0" algn="r" rtl="1">
              <a:buNone/>
            </a:pPr>
            <a:r>
              <a:rPr lang="fa-IR" sz="4300" dirty="0"/>
              <a:t>8. از ارتباطات غیرکلامی استفاده کنید.</a:t>
            </a:r>
          </a:p>
          <a:p>
            <a:pPr marL="0" indent="0" algn="r" rtl="1">
              <a:buNone/>
            </a:pPr>
            <a:r>
              <a:rPr lang="fa-IR" sz="4300" dirty="0"/>
              <a:t>9. در صورت مناسب بودن اوضاع و احوال، به شیوه ای آرام بخش ( مثلاً با گذشتن دست روی شانه) شنونده را لمس کنید. این فقط در صورتی است که شما با شنونده ی خبر، از یک جنسیت ( هر دو مرد یا هر دو زن) باشید.</a:t>
            </a:r>
          </a:p>
          <a:p>
            <a:pPr marL="0" indent="0" algn="r" rtl="1">
              <a:buNone/>
            </a:pPr>
            <a:r>
              <a:rPr lang="fa-IR" sz="4300" dirty="0"/>
              <a:t>10. یک لیوان آب، یک فنجان چای یا چیز دیگری که بتواند به شنونده آرامش دهد، به او تعارف کنید.</a:t>
            </a:r>
          </a:p>
          <a:p>
            <a:pPr marL="0" indent="0" algn="r" rtl="1">
              <a:buNone/>
            </a:pPr>
            <a:r>
              <a:rPr lang="fa-IR" sz="4300" dirty="0"/>
              <a:t>11. وقت کافی دراختیار شنونده و همراهان او قرار دهید تا بتوانند تمام احساسات فوری و آنی خود را ابراز کنند.</a:t>
            </a:r>
          </a:p>
          <a:p>
            <a:pPr marL="0" indent="0" algn="r" rtl="1">
              <a:buNone/>
            </a:pPr>
            <a:r>
              <a:rPr lang="fa-IR" sz="4300" dirty="0"/>
              <a:t>12. او را شتابزده نکنید.</a:t>
            </a:r>
          </a:p>
          <a:p>
            <a:pPr marL="0" indent="0" algn="r" rtl="1">
              <a:buNone/>
            </a:pPr>
            <a:r>
              <a:rPr lang="fa-IR" sz="4300" dirty="0"/>
              <a:t>13. به خودتان یادآوری کنید که هرگاه هیجانات « بیرون ریخته شوند» بیش تر مردم برای ادامه ی مسیر تواناتر می شوند.</a:t>
            </a:r>
          </a:p>
          <a:p>
            <a:pPr marL="0" indent="0" algn="r" rtl="1">
              <a:buNone/>
            </a:pPr>
            <a:r>
              <a:rPr lang="fa-IR" sz="4300" dirty="0"/>
              <a:t>14. به یاد داشته باشید که رسیدن به یک درک مشترک درباره ی خبر بد و معنای آن، روابط شما را با شنونده ی خبر ارتقا می بخشد و برنامه ریزی ها و تصمیم یگری های بعدی را آسان تر می کند.</a:t>
            </a:r>
          </a:p>
          <a:p>
            <a:pPr marL="0" indent="0" algn="r" rtl="1">
              <a:buNone/>
            </a:pPr>
            <a:endParaRPr lang="fa-IR" sz="4300" dirty="0"/>
          </a:p>
          <a:p>
            <a:pPr marL="0" indent="0" algn="r" rtl="1">
              <a:buNone/>
            </a:pPr>
            <a:endParaRPr lang="fa-IR" sz="4300" dirty="0">
              <a:solidFill>
                <a:srgbClr val="FF0000"/>
              </a:solidFill>
            </a:endParaRPr>
          </a:p>
        </p:txBody>
      </p:sp>
    </p:spTree>
    <p:extLst>
      <p:ext uri="{BB962C8B-B14F-4D97-AF65-F5344CB8AC3E}">
        <p14:creationId xmlns:p14="http://schemas.microsoft.com/office/powerpoint/2010/main" val="144886614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چه موقع خبر بد را بازگو نکنیم؟ </a:t>
            </a:r>
          </a:p>
        </p:txBody>
      </p:sp>
      <p:sp>
        <p:nvSpPr>
          <p:cNvPr id="3" name="Content Placeholder 2"/>
          <p:cNvSpPr>
            <a:spLocks noGrp="1"/>
          </p:cNvSpPr>
          <p:nvPr>
            <p:ph sz="quarter" idx="1"/>
          </p:nvPr>
        </p:nvSpPr>
        <p:spPr/>
        <p:txBody>
          <a:bodyPr>
            <a:normAutofit fontScale="70000" lnSpcReduction="20000"/>
          </a:bodyPr>
          <a:lstStyle/>
          <a:p>
            <a:pPr marL="0" indent="0" algn="just" rtl="1">
              <a:buNone/>
            </a:pPr>
            <a:r>
              <a:rPr lang="fa-IR" sz="3200" dirty="0"/>
              <a:t>درباره ی پاسخ این سؤال، اتفاق نظر وجود ندارد. مردم در جوامع و فرهنگ های مختلف در این مورد نظرات متفاوتی دارند. در جوامع صنعتی، بیش تر مردم در مورد حق خود برای آگاهی از خبرهای مربوط به زندگی شان پافشاری می کنند. هر چند در همین کشورها نیز اقلیت قابل توجهی از مردم دوست ندارند خبری مانند ابتلا به سرطان را به صورت بی پرده و مستقیم و با جزئیات کامل از زبان پزشک خود بشنوند. ولی به طور کلی در کشورهای صنعتی، از نظر افکار عمومی، دریافت اطلاعات صحیح شامل خبرهای خوب یا بد، یکی از حقوق مسلم هر انسان بزرگسال به شمار می رود.</a:t>
            </a:r>
          </a:p>
          <a:p>
            <a:pPr marL="0" indent="0" algn="just" rtl="1">
              <a:buNone/>
            </a:pPr>
            <a:endParaRPr lang="fa-IR" sz="3200" dirty="0"/>
          </a:p>
          <a:p>
            <a:pPr marL="0" indent="0" algn="just" rtl="1">
              <a:buNone/>
            </a:pPr>
            <a:r>
              <a:rPr lang="fa-IR" sz="3200" dirty="0"/>
              <a:t>در جوامع سنتی، نگرانی مردم از پیامدهای ناخوشایند « خبربد» بیش تر است. در مورد خبرهای بد پزشکی، در بسیاری از کشورها، از جمله کشور ما، هنوز پزشکان درباره ی افشای حقایق برای بیمار تحت فشار قانونی قرار ندارند. بنابراین، برخی از صاحب نظران در کشور ما معتقدند که پزشکان ما باید در بازگویی خبرهای پزشکی، سنجیده عمل کنند و ضمن پاسخ گویی به سؤالات بیمار، سعی کنند امید به بهبودی را در وی خاموش نکنند،ميگنا دات آي آر، زیرا بسیاری از مردم ما هنوز از هم پزشکان خود انتظار دارند در مورد افشای اطلاعات پزشکی، خیر و صلاح بیمار را در نظر بگیرند و بیش از آن که از پزشک انتظار صداقت کامل داشته باشند، از او انتظار رفتاری خردمندانه و دل سوزانه و امیدبخش دارند.</a:t>
            </a:r>
          </a:p>
          <a:p>
            <a:pPr marL="0" indent="0" algn="r" rtl="1">
              <a:buNone/>
            </a:pPr>
            <a:endParaRPr lang="fa-IR" sz="3200" dirty="0">
              <a:solidFill>
                <a:srgbClr val="FF0000"/>
              </a:solidFill>
            </a:endParaRPr>
          </a:p>
        </p:txBody>
      </p:sp>
    </p:spTree>
    <p:extLst>
      <p:ext uri="{BB962C8B-B14F-4D97-AF65-F5344CB8AC3E}">
        <p14:creationId xmlns:p14="http://schemas.microsoft.com/office/powerpoint/2010/main" val="97085186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چه موقع خبر بد را بازگو نکنیم؟</a:t>
            </a:r>
          </a:p>
        </p:txBody>
      </p:sp>
      <p:sp>
        <p:nvSpPr>
          <p:cNvPr id="3" name="Content Placeholder 2"/>
          <p:cNvSpPr>
            <a:spLocks noGrp="1"/>
          </p:cNvSpPr>
          <p:nvPr>
            <p:ph sz="quarter" idx="1"/>
          </p:nvPr>
        </p:nvSpPr>
        <p:spPr/>
        <p:txBody>
          <a:bodyPr>
            <a:normAutofit fontScale="77500" lnSpcReduction="20000"/>
          </a:bodyPr>
          <a:lstStyle/>
          <a:p>
            <a:pPr marL="0" indent="0" algn="r" rtl="1">
              <a:buNone/>
            </a:pPr>
            <a:r>
              <a:rPr lang="fa-IR" sz="2800" dirty="0"/>
              <a:t>به هر حال اگر بیمار درمورد دانستن اطلاعات مربوط به بیماری خود اصرار دارد، پزشک باید دلیل این پافشاری را از او سؤال کند.</a:t>
            </a:r>
          </a:p>
          <a:p>
            <a:pPr marL="0" indent="0" algn="r" rtl="1">
              <a:buNone/>
            </a:pPr>
            <a:r>
              <a:rPr lang="fa-IR" sz="2800" dirty="0"/>
              <a:t>برخی از بیماران مدام در مورد بیماری خود سؤال می کنند، زیرا بسیار نگران و مضطربند و دوست دارند از پزشک خود پیام های امیدوارکننده تری دریافت کنند. برخی از بیماران هم سرطان را معادل مرگ حتمی می دانند و نمی توانند بپذیرند که بسیاری از انواع سرطان امروزه قابل مداوا و کنترل است. در چنین مواردی پزشک باید در ارائه ی اطلاعات به بیمار، احتیاط و ملایمت بیش تری نشان دهد و همیشه جملاتی را به زبان آورد که بتوانند امید واقع بینانه را در بیمار تقویت کنند. در واقع بیان مفروضات علمی به صورت دقیق و مفصل برای چنین بیمارانی نه ضروری است و نه خوشایند.</a:t>
            </a:r>
          </a:p>
          <a:p>
            <a:pPr marL="0" indent="0" algn="r" rtl="1">
              <a:buNone/>
            </a:pPr>
            <a:r>
              <a:rPr lang="fa-IR" sz="2800" dirty="0"/>
              <a:t>درمقابل، برخی دیگر از افراد دوست دارند اطلاعات دقیق و کاملی در مورد بیماری خود به دست آورند تا بر اساس آن درمورد آینده تصمیم گیری کنند.</a:t>
            </a:r>
          </a:p>
          <a:p>
            <a:pPr marL="0" indent="0" algn="r" rtl="1">
              <a:buNone/>
            </a:pPr>
            <a:r>
              <a:rPr lang="fa-IR" sz="2800" dirty="0"/>
              <a:t>چنین افرادی، معمولاً در تمام طول زندگی کارهای خود را بر اساس برنامه ریزی صحیح و پیش بینی وضعیت آینده انجام داده اند و انسان هایی با انضباط، جدی، مسئول و کوشا بوده اند. </a:t>
            </a:r>
            <a:endParaRPr lang="fa-IR" sz="2800" dirty="0">
              <a:solidFill>
                <a:srgbClr val="FF0000"/>
              </a:solidFill>
            </a:endParaRPr>
          </a:p>
          <a:p>
            <a:pPr marL="0" indent="0" algn="r" rtl="1">
              <a:buNone/>
            </a:pPr>
            <a:endParaRPr lang="fa-IR" sz="2800" dirty="0">
              <a:solidFill>
                <a:srgbClr val="FF0000"/>
              </a:solidFill>
            </a:endParaRPr>
          </a:p>
        </p:txBody>
      </p:sp>
    </p:spTree>
    <p:extLst>
      <p:ext uri="{BB962C8B-B14F-4D97-AF65-F5344CB8AC3E}">
        <p14:creationId xmlns:p14="http://schemas.microsoft.com/office/powerpoint/2010/main" val="31915229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چه موقع خبر بد را بازگو نکنیم؟</a:t>
            </a:r>
          </a:p>
        </p:txBody>
      </p:sp>
      <p:sp>
        <p:nvSpPr>
          <p:cNvPr id="3" name="Content Placeholder 2"/>
          <p:cNvSpPr>
            <a:spLocks noGrp="1"/>
          </p:cNvSpPr>
          <p:nvPr>
            <p:ph sz="quarter" idx="1"/>
          </p:nvPr>
        </p:nvSpPr>
        <p:spPr/>
        <p:txBody>
          <a:bodyPr>
            <a:normAutofit fontScale="85000" lnSpcReduction="20000"/>
          </a:bodyPr>
          <a:lstStyle/>
          <a:p>
            <a:pPr marL="0" indent="0" algn="just" rtl="1">
              <a:buNone/>
            </a:pPr>
            <a:r>
              <a:rPr lang="fa-IR" sz="3200" dirty="0"/>
              <a:t>در چنین مواردی پزشک با دانستن دلایل و انگیزه های سؤالات بیمار، بهتر است به تدریج اطلاعات دقیق تری را در اختیار او قرار دهد تا بیمار بتواند مثل گذشته برای ادامه ی مسیر زندگی خود طراحی و برنامه ریزی کند. در این صورت بیمار می تواند مراحل باقی مانده ی زندگی خود را با احساس وقار و کنترل سپری کند و بسیاری از این افراد، به خوبی خود را برای پیامدهای آتی بیماری و حتی مرگ آماده می کنند و برای بهود زندگی بازماندگان خود پس از مرگ نیز تصمیم های عاقلانه ای می گیرند و ایده های جدیدی طرح ریزی می کنند.</a:t>
            </a:r>
          </a:p>
          <a:p>
            <a:pPr marL="0" indent="0" algn="just" rtl="1">
              <a:buNone/>
            </a:pPr>
            <a:r>
              <a:rPr lang="fa-IR" sz="3200" dirty="0"/>
              <a:t>گذشته از این، در فرهنگ های سنتی در موردرساندن خبرهای بد به افراد خیلی بد حال، رنجور یا سالخورد نیز موانعی وجود دارد که باید در مورد دیدگاه های خانواده های این افراد نیز تأمل کرد.</a:t>
            </a:r>
          </a:p>
          <a:p>
            <a:pPr marL="0" indent="0" algn="just" rtl="1">
              <a:buNone/>
            </a:pPr>
            <a:r>
              <a:rPr lang="fa-IR" sz="3200" dirty="0"/>
              <a:t>اصول صحیح رساندن خبرهای بد به کودکان، با توجه به محدودیت های خاص آنان در مراحل مختلف رشد، با بزرگسالان تفاوت دارد.</a:t>
            </a:r>
          </a:p>
          <a:p>
            <a:pPr marL="0" indent="0" algn="just" rtl="1">
              <a:buNone/>
            </a:pPr>
            <a:endParaRPr lang="fa-IR" sz="3200" dirty="0" smtClean="0">
              <a:solidFill>
                <a:srgbClr val="FF0000"/>
              </a:solidFill>
            </a:endParaRPr>
          </a:p>
        </p:txBody>
      </p:sp>
    </p:spTree>
    <p:extLst>
      <p:ext uri="{BB962C8B-B14F-4D97-AF65-F5344CB8AC3E}">
        <p14:creationId xmlns:p14="http://schemas.microsoft.com/office/powerpoint/2010/main" val="14383721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txBody>
          <a:bodyPr>
            <a:normAutofit fontScale="90000"/>
          </a:bodyPr>
          <a:lstStyle/>
          <a:p>
            <a:r>
              <a:rPr lang="fa-IR" b="1" dirty="0">
                <a:solidFill>
                  <a:srgbClr val="FF0000"/>
                </a:solidFill>
              </a:rPr>
              <a:t>تصور کودکان از خبرهای بد</a:t>
            </a:r>
            <a:r>
              <a:rPr lang="fa-IR" dirty="0">
                <a:solidFill>
                  <a:srgbClr val="FF0000"/>
                </a:solidFill>
              </a:rPr>
              <a:t/>
            </a:r>
            <a:br>
              <a:rPr lang="fa-IR" dirty="0">
                <a:solidFill>
                  <a:srgbClr val="FF0000"/>
                </a:solidFill>
              </a:rPr>
            </a:br>
            <a:endParaRPr lang="fa-IR" dirty="0">
              <a:solidFill>
                <a:srgbClr val="FF0000"/>
              </a:solidFill>
            </a:endParaRPr>
          </a:p>
        </p:txBody>
      </p:sp>
      <p:sp>
        <p:nvSpPr>
          <p:cNvPr id="3" name="Content Placeholder 2"/>
          <p:cNvSpPr>
            <a:spLocks noGrp="1"/>
          </p:cNvSpPr>
          <p:nvPr>
            <p:ph sz="quarter" idx="1"/>
          </p:nvPr>
        </p:nvSpPr>
        <p:spPr/>
        <p:txBody>
          <a:bodyPr>
            <a:normAutofit fontScale="55000" lnSpcReduction="20000"/>
          </a:bodyPr>
          <a:lstStyle/>
          <a:p>
            <a:pPr algn="just" rtl="1">
              <a:buFont typeface="Wingdings" panose="05000000000000000000" pitchFamily="2" charset="2"/>
              <a:buChar char="v"/>
            </a:pPr>
            <a:r>
              <a:rPr lang="fa-IR" sz="3600" dirty="0"/>
              <a:t>بسیاری از بزرگسالان در مواجهه با خبرهای بد مرتبط با کودکان، قادر نیستند آن خبرها را به اطلاع کودکان برسانند یا حداقل نمی دانند چگونه خبررسانی کنند. مسلماً خبررسانی برای کودکان متفاوت از بزرگسالان است. بسته به سن عقلی کودکان، سطح شناخت آن ها، میزان درک مفاهیم و نحوه ی بیان اخبار برای ایشان متفاوت است. ممکن است بعضی از موضوعات را آن گونه که ما بزرگ تر ها درک می کنیم آن ها درک نکنند. نمونه ی واضح آن مفهوم « مرگ» است. </a:t>
            </a:r>
          </a:p>
          <a:p>
            <a:pPr algn="just" rtl="1">
              <a:buFont typeface="Wingdings" panose="05000000000000000000" pitchFamily="2" charset="2"/>
              <a:buChar char="v"/>
            </a:pPr>
            <a:endParaRPr lang="fa-IR" sz="3600" dirty="0"/>
          </a:p>
          <a:p>
            <a:pPr algn="just" rtl="1">
              <a:buFont typeface="Wingdings" panose="05000000000000000000" pitchFamily="2" charset="2"/>
              <a:buChar char="v"/>
            </a:pPr>
            <a:r>
              <a:rPr lang="fa-IR" sz="3600" dirty="0"/>
              <a:t>بچه ها در سنین مختلف، برداشت های متفاوتی از مرگ دارند. اصل مهم در اطلاع رسانی خبرهای بد این است که خودمان را جای کودک قرار دهیم و میزان اطلاع قبلی وی را بررسی کنیم. سطح درک شناخت وی از مفاهیم مرتبط با خبر بد را وارسی کنیم و ضمن ارزیابی میزان اهمیت موضوع از دیدگاه کودک، واکنش های احتمالی وی را پیش بینی کنیم.</a:t>
            </a:r>
          </a:p>
          <a:p>
            <a:pPr algn="just" rtl="1">
              <a:buFont typeface="Wingdings" panose="05000000000000000000" pitchFamily="2" charset="2"/>
              <a:buChar char="v"/>
            </a:pPr>
            <a:r>
              <a:rPr lang="fa-IR" sz="3600" dirty="0"/>
              <a:t>به طور کلی اغلب اخبار و رویدادهای ناخوشایند برای بچه ها، به عنوان خبر بد تلقی می شود. منتها در بعضی موارد تفاوت هایی هم وجود دارد. مثلاً اخبار مرتبط با جنگی که در سایر مناطق دنیا در حال وقوع است یا تحولات عمده ی سیاسی سایر کشورها، نزد کودکان از چندان اهمیتی برخوردار نیست که بخواهند واکنش عاطفی نشان دهند، البته تماشای صحنه های دل خراش جنگ در تلویزیون، به صورت مجرد می تواند اثرات نامطلوب روی کودکان داشته باشد، ولی صرفاً خبر جنگ سایر مناطق دنیا برای کودکان خبر بد تلقی نمی شوند.</a:t>
            </a:r>
          </a:p>
          <a:p>
            <a:pPr algn="just" rtl="1">
              <a:buFont typeface="Wingdings" panose="05000000000000000000" pitchFamily="2" charset="2"/>
              <a:buChar char="v"/>
            </a:pPr>
            <a:endParaRPr lang="fa-IR" sz="3600" dirty="0">
              <a:solidFill>
                <a:srgbClr val="FF0000"/>
              </a:solidFill>
            </a:endParaRPr>
          </a:p>
        </p:txBody>
      </p:sp>
    </p:spTree>
    <p:extLst>
      <p:ext uri="{BB962C8B-B14F-4D97-AF65-F5344CB8AC3E}">
        <p14:creationId xmlns:p14="http://schemas.microsoft.com/office/powerpoint/2010/main" val="27376548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تصور کودکان از خبرهای بد</a:t>
            </a:r>
          </a:p>
        </p:txBody>
      </p:sp>
      <p:sp>
        <p:nvSpPr>
          <p:cNvPr id="3" name="Content Placeholder 2"/>
          <p:cNvSpPr>
            <a:spLocks noGrp="1"/>
          </p:cNvSpPr>
          <p:nvPr>
            <p:ph sz="quarter" idx="1"/>
          </p:nvPr>
        </p:nvSpPr>
        <p:spPr/>
        <p:txBody>
          <a:bodyPr>
            <a:normAutofit fontScale="77500" lnSpcReduction="20000"/>
          </a:bodyPr>
          <a:lstStyle/>
          <a:p>
            <a:pPr marL="0" indent="0" algn="just" rtl="1">
              <a:buNone/>
            </a:pPr>
            <a:endParaRPr lang="fa-IR" sz="3200" dirty="0">
              <a:solidFill>
                <a:srgbClr val="FF0000"/>
              </a:solidFill>
            </a:endParaRPr>
          </a:p>
          <a:p>
            <a:pPr marL="0" indent="0" algn="just" rtl="1">
              <a:buNone/>
            </a:pPr>
            <a:r>
              <a:rPr lang="fa-IR" sz="3200" dirty="0"/>
              <a:t>بنابراین ممکن است بعضی رویدادها برای بچه ها اهمیتی نداشته باشند. بعضی رویدادها هم در سنین خیلی پایین قابل درک نیستند؛ مثلاً بچه های 1-3 ساله ممکن است در مقابل فوت یکی از اعضای خانواده واکنش چندانی نشان دهنده و تنها عکس العمل اطرافیان ( به ویژه مادر) باعث تأثیر منفی در کودک شود. </a:t>
            </a:r>
          </a:p>
          <a:p>
            <a:pPr marL="0" indent="0" algn="just" rtl="1">
              <a:buNone/>
            </a:pPr>
            <a:endParaRPr lang="fa-IR" sz="3200" dirty="0"/>
          </a:p>
          <a:p>
            <a:pPr marL="0" indent="0" algn="just" rtl="1">
              <a:buNone/>
            </a:pPr>
            <a:r>
              <a:rPr lang="fa-IR" sz="3200" dirty="0"/>
              <a:t>مادری که در فقدان عزیزی مرتب گریه و بی تابی می کند، اثر ناخوشایندی در فرزند شیرخوارش دارد. گاهی بعضی رویدادها برای کودکان به عنوان خبر بد تلقی می شود، در حالی که ممکن است برای بزرگسالان موضوع مهمی نباشد؛ مثلاً خراب یا مفقود شدن عروسک یا اسباب بازی مورد علاقه ی کودک، عصبانیت والدین، تنبیه فیزیکی و دعواهای والدین که برای بچه ها جزء خبرهای بد، به شمار می رود در حالی که برای بزرگ تر ها چندان مورد توجه نیست. </a:t>
            </a:r>
          </a:p>
          <a:p>
            <a:pPr marL="0" indent="0" algn="just" rtl="1">
              <a:buNone/>
            </a:pPr>
            <a:endParaRPr lang="fa-IR" sz="3200" dirty="0">
              <a:solidFill>
                <a:srgbClr val="FF0000"/>
              </a:solidFill>
            </a:endParaRPr>
          </a:p>
          <a:p>
            <a:pPr marL="0" indent="0" algn="just" rtl="1">
              <a:buNone/>
            </a:pPr>
            <a:endParaRPr lang="fa-IR" sz="3200" dirty="0">
              <a:solidFill>
                <a:srgbClr val="FF0000"/>
              </a:solidFill>
            </a:endParaRPr>
          </a:p>
          <a:p>
            <a:pPr marL="0" indent="0" algn="just" rtl="1">
              <a:buNone/>
            </a:pPr>
            <a:endParaRPr lang="fa-IR" sz="3200" dirty="0" smtClean="0">
              <a:solidFill>
                <a:srgbClr val="FF0000"/>
              </a:solidFill>
            </a:endParaRPr>
          </a:p>
        </p:txBody>
      </p:sp>
    </p:spTree>
    <p:extLst>
      <p:ext uri="{BB962C8B-B14F-4D97-AF65-F5344CB8AC3E}">
        <p14:creationId xmlns:p14="http://schemas.microsoft.com/office/powerpoint/2010/main" val="237362993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152400"/>
            <a:ext cx="8534400" cy="1063752"/>
          </a:xfrm>
        </p:spPr>
        <p:txBody>
          <a:bodyPr>
            <a:normAutofit fontScale="90000"/>
          </a:bodyPr>
          <a:lstStyle/>
          <a:p>
            <a:r>
              <a:rPr lang="fa-IR" b="1" dirty="0">
                <a:solidFill>
                  <a:srgbClr val="FF0000"/>
                </a:solidFill>
              </a:rPr>
              <a:t>کلام آخر </a:t>
            </a:r>
            <a:r>
              <a:rPr lang="fa-IR" dirty="0">
                <a:solidFill>
                  <a:srgbClr val="FF0000"/>
                </a:solidFill>
              </a:rPr>
              <a:t/>
            </a:r>
            <a:br>
              <a:rPr lang="fa-IR" dirty="0">
                <a:solidFill>
                  <a:srgbClr val="FF0000"/>
                </a:solidFill>
              </a:rPr>
            </a:br>
            <a:endParaRPr lang="fa-IR" dirty="0">
              <a:solidFill>
                <a:srgbClr val="FF0000"/>
              </a:solidFill>
            </a:endParaRPr>
          </a:p>
        </p:txBody>
      </p:sp>
      <p:sp>
        <p:nvSpPr>
          <p:cNvPr id="3" name="Content Placeholder 2"/>
          <p:cNvSpPr>
            <a:spLocks noGrp="1"/>
          </p:cNvSpPr>
          <p:nvPr>
            <p:ph sz="quarter" idx="1"/>
          </p:nvPr>
        </p:nvSpPr>
        <p:spPr/>
        <p:txBody>
          <a:bodyPr>
            <a:normAutofit fontScale="55000" lnSpcReduction="20000"/>
          </a:bodyPr>
          <a:lstStyle/>
          <a:p>
            <a:pPr marL="0" indent="0" algn="just" rtl="1">
              <a:buNone/>
            </a:pPr>
            <a:r>
              <a:rPr lang="fa-IR" sz="5500" b="1" dirty="0" smtClean="0">
                <a:cs typeface="B Nazanin" panose="00000400000000000000" pitchFamily="2" charset="-78"/>
              </a:rPr>
              <a:t>گفت </a:t>
            </a:r>
            <a:r>
              <a:rPr lang="fa-IR" sz="5500" b="1" dirty="0">
                <a:cs typeface="B Nazanin" panose="00000400000000000000" pitchFamily="2" charset="-78"/>
              </a:rPr>
              <a:t>و گو درباره ی خبرهای بد، یک مهارت است و کسانی که در شغل خود مکرراً با این وظیفه ی دشوار سر و کار دارند، با تمرین و ممارست برای رعایت اصول صحیح خبررسانی، می توانند در این کار تسلط و ورزیدگی پیدا کنند. </a:t>
            </a:r>
          </a:p>
          <a:p>
            <a:pPr algn="just" rtl="1">
              <a:buFont typeface="Wingdings" panose="05000000000000000000" pitchFamily="2" charset="2"/>
              <a:buChar char="v"/>
            </a:pPr>
            <a:endParaRPr lang="fa-IR" sz="5500" b="1" dirty="0">
              <a:solidFill>
                <a:srgbClr val="FF0000"/>
              </a:solidFill>
              <a:cs typeface="B Nazanin" panose="00000400000000000000" pitchFamily="2" charset="-78"/>
            </a:endParaRPr>
          </a:p>
          <a:p>
            <a:pPr marL="0" indent="0" algn="just" rtl="1">
              <a:buNone/>
            </a:pPr>
            <a:endParaRPr lang="fa-IR" sz="5500" b="1" dirty="0">
              <a:solidFill>
                <a:srgbClr val="FF0000"/>
              </a:solidFill>
            </a:endParaRPr>
          </a:p>
          <a:p>
            <a:pPr marL="0" indent="0" algn="just" rtl="1">
              <a:buNone/>
            </a:pPr>
            <a:endParaRPr lang="fa-IR" sz="5500" b="1" dirty="0">
              <a:solidFill>
                <a:srgbClr val="FF0000"/>
              </a:solidFill>
            </a:endParaRPr>
          </a:p>
          <a:p>
            <a:pPr marL="0" indent="0" algn="just" rtl="1">
              <a:buNone/>
            </a:pPr>
            <a:endParaRPr lang="fa-IR" sz="5500" b="1" dirty="0">
              <a:solidFill>
                <a:srgbClr val="FF0000"/>
              </a:solidFill>
            </a:endParaRPr>
          </a:p>
          <a:p>
            <a:pPr marL="0" indent="0" algn="just" rtl="1">
              <a:buNone/>
            </a:pPr>
            <a:r>
              <a:rPr lang="fa-IR" sz="5500" b="1" dirty="0">
                <a:solidFill>
                  <a:srgbClr val="FF0000"/>
                </a:solidFill>
              </a:rPr>
              <a:t> </a:t>
            </a:r>
          </a:p>
          <a:p>
            <a:pPr marL="0" indent="0" algn="just" rtl="1">
              <a:buNone/>
            </a:pPr>
            <a:endParaRPr lang="fa-IR" sz="3200" dirty="0"/>
          </a:p>
          <a:p>
            <a:pPr marL="0" indent="0" algn="just" rtl="1">
              <a:buNone/>
            </a:pPr>
            <a:endParaRPr lang="fa-IR" sz="3200" dirty="0"/>
          </a:p>
          <a:p>
            <a:pPr algn="just" rtl="1">
              <a:buFont typeface="Wingdings" panose="05000000000000000000" pitchFamily="2" charset="2"/>
              <a:buChar char="v"/>
            </a:pPr>
            <a:endParaRPr lang="fa-IR" sz="3200" dirty="0">
              <a:solidFill>
                <a:srgbClr val="FF0000"/>
              </a:solidFill>
            </a:endParaRPr>
          </a:p>
          <a:p>
            <a:pPr algn="just" rtl="1">
              <a:buFont typeface="Wingdings" panose="05000000000000000000" pitchFamily="2" charset="2"/>
              <a:buChar char="v"/>
            </a:pPr>
            <a:endParaRPr lang="fa-IR" sz="3200" dirty="0" smtClean="0">
              <a:solidFill>
                <a:srgbClr val="FF0000"/>
              </a:solidFill>
            </a:endParaRPr>
          </a:p>
        </p:txBody>
      </p:sp>
    </p:spTree>
    <p:extLst>
      <p:ext uri="{BB962C8B-B14F-4D97-AF65-F5344CB8AC3E}">
        <p14:creationId xmlns:p14="http://schemas.microsoft.com/office/powerpoint/2010/main" val="378788674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solidFill>
                  <a:srgbClr val="FF0000"/>
                </a:solidFill>
              </a:rPr>
              <a:t>مثال:داستان زير را آرت بو خوالد طنز نويس پر آوازه </a:t>
            </a:r>
            <a:r>
              <a:rPr lang="fa-IR" b="1" dirty="0" smtClean="0">
                <a:solidFill>
                  <a:srgbClr val="FF0000"/>
                </a:solidFill>
              </a:rPr>
              <a:t>آمريکايي</a:t>
            </a:r>
            <a:endParaRPr lang="fa-IR" b="1" dirty="0">
              <a:solidFill>
                <a:srgbClr val="FF0000"/>
              </a:solidFill>
            </a:endParaRPr>
          </a:p>
        </p:txBody>
      </p:sp>
      <p:sp>
        <p:nvSpPr>
          <p:cNvPr id="3" name="Content Placeholder 2"/>
          <p:cNvSpPr>
            <a:spLocks noGrp="1"/>
          </p:cNvSpPr>
          <p:nvPr>
            <p:ph sz="quarter" idx="1"/>
          </p:nvPr>
        </p:nvSpPr>
        <p:spPr>
          <a:xfrm>
            <a:off x="76200" y="1447800"/>
            <a:ext cx="8806946" cy="5257800"/>
          </a:xfrm>
        </p:spPr>
        <p:txBody>
          <a:bodyPr>
            <a:normAutofit fontScale="70000" lnSpcReduction="20000"/>
          </a:bodyPr>
          <a:lstStyle/>
          <a:p>
            <a:pPr marL="0" indent="0" algn="just" rtl="1">
              <a:buNone/>
            </a:pPr>
            <a:r>
              <a:rPr lang="fa-IR" sz="2800" dirty="0" smtClean="0">
                <a:solidFill>
                  <a:srgbClr val="FF0000"/>
                </a:solidFill>
              </a:rPr>
              <a:t>د</a:t>
            </a:r>
            <a:r>
              <a:rPr lang="fa-IR" sz="2800" b="1" dirty="0" smtClean="0">
                <a:solidFill>
                  <a:srgbClr val="FF0000"/>
                </a:solidFill>
              </a:rPr>
              <a:t>ر </a:t>
            </a:r>
            <a:r>
              <a:rPr lang="fa-IR" sz="2800" b="1" dirty="0">
                <a:solidFill>
                  <a:srgbClr val="FF0000"/>
                </a:solidFill>
              </a:rPr>
              <a:t>تاييد اينکه نبايد اخبار ناگوار را به يکباره به شنونده گفت تعريف مي کند: </a:t>
            </a:r>
          </a:p>
          <a:p>
            <a:pPr marL="0" indent="0" algn="just" rtl="1">
              <a:buNone/>
            </a:pPr>
            <a:r>
              <a:rPr lang="fa-IR" sz="2800" b="1" dirty="0"/>
              <a:t>مرد ثروتمندي مباشر خود را براي سرکشي اوضاع فرستاده بود. پس از مراجعه پرسيد: </a:t>
            </a:r>
          </a:p>
          <a:p>
            <a:pPr marL="0" indent="0" algn="just" rtl="1">
              <a:buNone/>
            </a:pPr>
            <a:r>
              <a:rPr lang="fa-IR" sz="2800" b="1" dirty="0"/>
              <a:t>- جرج از خانه چه خبر؟ </a:t>
            </a:r>
            <a:r>
              <a:rPr lang="fa-IR" sz="2800" b="1" dirty="0" smtClean="0"/>
              <a:t>خبر </a:t>
            </a:r>
            <a:r>
              <a:rPr lang="fa-IR" sz="2800" b="1" dirty="0"/>
              <a:t>خوشي ندارم قربان سگ شما مرد</a:t>
            </a:r>
            <a:r>
              <a:rPr lang="fa-IR" sz="2800" b="1" dirty="0" smtClean="0"/>
              <a:t>. - </a:t>
            </a:r>
            <a:r>
              <a:rPr lang="fa-IR" sz="2800" b="1" dirty="0"/>
              <a:t>سگ بيچاره! پس او مرد. چه چيز باعث مرگ او شد؟ </a:t>
            </a:r>
          </a:p>
          <a:p>
            <a:pPr marL="0" indent="0" algn="just" rtl="1">
              <a:buNone/>
            </a:pPr>
            <a:r>
              <a:rPr lang="fa-IR" sz="2800" b="1" dirty="0"/>
              <a:t>- پرخوري قربان. </a:t>
            </a:r>
            <a:r>
              <a:rPr lang="fa-IR" sz="2800" b="1" dirty="0" smtClean="0"/>
              <a:t>- </a:t>
            </a:r>
            <a:r>
              <a:rPr lang="fa-IR" sz="2800" b="1" dirty="0"/>
              <a:t>پرخوري؟ مگر چه غذايي به او داديد که تا اين اندازه دوست داشت؟ </a:t>
            </a:r>
            <a:r>
              <a:rPr lang="fa-IR" sz="2800" b="1" dirty="0" smtClean="0"/>
              <a:t>- </a:t>
            </a:r>
            <a:r>
              <a:rPr lang="fa-IR" sz="2800" b="1" dirty="0"/>
              <a:t>گوشت اسب قربان و همين باعث مرگش شد. </a:t>
            </a:r>
          </a:p>
          <a:p>
            <a:pPr marL="0" indent="0" algn="just" rtl="1">
              <a:buNone/>
            </a:pPr>
            <a:r>
              <a:rPr lang="fa-IR" sz="2800" b="1" dirty="0"/>
              <a:t>- اين همه گوشت اسب از کجا آورديد؟ </a:t>
            </a:r>
            <a:r>
              <a:rPr lang="fa-IR" sz="2800" b="1" dirty="0" smtClean="0"/>
              <a:t>- </a:t>
            </a:r>
            <a:r>
              <a:rPr lang="fa-IR" sz="2800" b="1" dirty="0"/>
              <a:t>همه اسب هاي پدرتان مردند قربان. </a:t>
            </a:r>
            <a:r>
              <a:rPr lang="fa-IR" sz="2800" b="1" dirty="0" smtClean="0"/>
              <a:t>- </a:t>
            </a:r>
            <a:r>
              <a:rPr lang="fa-IR" sz="2800" b="1" dirty="0"/>
              <a:t>چه گفتي؟ همه آنها مردند؟ </a:t>
            </a:r>
          </a:p>
          <a:p>
            <a:pPr marL="0" indent="0" algn="just" rtl="1">
              <a:buNone/>
            </a:pPr>
            <a:r>
              <a:rPr lang="fa-IR" sz="2800" b="1" dirty="0"/>
              <a:t>- بله قربان. همه آنها از کار زيادي مردند</a:t>
            </a:r>
            <a:r>
              <a:rPr lang="fa-IR" sz="2800" b="1" dirty="0" smtClean="0"/>
              <a:t>. - </a:t>
            </a:r>
            <a:r>
              <a:rPr lang="fa-IR" sz="2800" b="1" dirty="0"/>
              <a:t>براي چه اين قدر کار کردند</a:t>
            </a:r>
            <a:r>
              <a:rPr lang="fa-IR" sz="2800" b="1" dirty="0" smtClean="0"/>
              <a:t>؟ - </a:t>
            </a:r>
            <a:r>
              <a:rPr lang="fa-IR" sz="2800" b="1" dirty="0"/>
              <a:t>براي اينکه آب بياورند قربان! </a:t>
            </a:r>
          </a:p>
          <a:p>
            <a:pPr marL="0" indent="0" algn="just" rtl="1">
              <a:buNone/>
            </a:pPr>
            <a:r>
              <a:rPr lang="fa-IR" sz="2800" b="1" dirty="0"/>
              <a:t>- گفتي آب؟ آب براي چه؟ </a:t>
            </a:r>
            <a:r>
              <a:rPr lang="fa-IR" sz="2800" b="1" dirty="0" smtClean="0"/>
              <a:t> - </a:t>
            </a:r>
            <a:r>
              <a:rPr lang="fa-IR" sz="2800" b="1" dirty="0"/>
              <a:t>براي اينکه آتش را خاموش کنند قربان. </a:t>
            </a:r>
            <a:r>
              <a:rPr lang="fa-IR" sz="2800" b="1" dirty="0" smtClean="0"/>
              <a:t> - </a:t>
            </a:r>
            <a:r>
              <a:rPr lang="fa-IR" sz="2800" b="1" dirty="0"/>
              <a:t>کدام آتش را؟ </a:t>
            </a:r>
          </a:p>
          <a:p>
            <a:pPr marL="0" indent="0" algn="just" rtl="1">
              <a:buNone/>
            </a:pPr>
            <a:r>
              <a:rPr lang="fa-IR" sz="2800" b="1" dirty="0"/>
              <a:t>- آه قربان! خانه پدر شما سوخت و خاکستر شد. </a:t>
            </a:r>
            <a:r>
              <a:rPr lang="fa-IR" sz="2800" b="1" dirty="0" smtClean="0"/>
              <a:t>- </a:t>
            </a:r>
            <a:r>
              <a:rPr lang="fa-IR" sz="2800" b="1" dirty="0"/>
              <a:t>پس خانه پدرم سوخت؟ علت آتش سوزي چه بود؟ </a:t>
            </a:r>
            <a:r>
              <a:rPr lang="fa-IR" sz="2800" b="1" dirty="0" smtClean="0"/>
              <a:t>- </a:t>
            </a:r>
            <a:r>
              <a:rPr lang="fa-IR" sz="2800" b="1" dirty="0"/>
              <a:t>فکر مي کنم که شعله شمع باعث اين کار شد قربان! </a:t>
            </a:r>
            <a:r>
              <a:rPr lang="fa-IR" sz="2800" b="1" dirty="0" smtClean="0"/>
              <a:t> - </a:t>
            </a:r>
            <a:r>
              <a:rPr lang="fa-IR" sz="2800" b="1" dirty="0"/>
              <a:t>گفتي شمع؟ کدام شمع؟ </a:t>
            </a:r>
          </a:p>
          <a:p>
            <a:pPr marL="0" indent="0" algn="just" rtl="1">
              <a:buNone/>
            </a:pPr>
            <a:r>
              <a:rPr lang="fa-IR" sz="2800" b="1" dirty="0"/>
              <a:t>- شمع هايي که براي تشيع جنازه مادرتان استفاده شد قربان! مادرم هم مرد؟ </a:t>
            </a:r>
            <a:r>
              <a:rPr lang="fa-IR" sz="2800" b="1" dirty="0" smtClean="0"/>
              <a:t>- </a:t>
            </a:r>
            <a:r>
              <a:rPr lang="fa-IR" sz="2800" b="1" dirty="0"/>
              <a:t>بله قربان. زن بيچاره پس از وقوع آن حادثه سرش را زمين گذاشت و ديگر بلند نشد قربان. </a:t>
            </a:r>
            <a:r>
              <a:rPr lang="fa-IR" sz="2800" b="1" dirty="0" smtClean="0"/>
              <a:t>  </a:t>
            </a:r>
            <a:r>
              <a:rPr lang="fa-IR" sz="2800" b="1" dirty="0"/>
              <a:t>کدام حادثه؟ </a:t>
            </a:r>
            <a:r>
              <a:rPr lang="fa-IR" sz="2800" b="1" dirty="0" smtClean="0"/>
              <a:t> حادثه </a:t>
            </a:r>
            <a:r>
              <a:rPr lang="fa-IR" sz="2800" b="1" dirty="0"/>
              <a:t>مرگ پدرتان قربان</a:t>
            </a:r>
            <a:r>
              <a:rPr lang="fa-IR" sz="2800" b="1" dirty="0" smtClean="0"/>
              <a:t>! - </a:t>
            </a:r>
            <a:r>
              <a:rPr lang="fa-IR" sz="2800" b="1" dirty="0"/>
              <a:t>پدرم هم مرد؟ </a:t>
            </a:r>
            <a:r>
              <a:rPr lang="fa-IR" sz="2800" b="1" dirty="0" smtClean="0"/>
              <a:t>بله </a:t>
            </a:r>
            <a:r>
              <a:rPr lang="fa-IR" sz="2800" b="1" dirty="0"/>
              <a:t>قربان. مرد بيچاره همين که آن خبر را شنيد زندگي را بدرود گفت. </a:t>
            </a:r>
            <a:r>
              <a:rPr lang="fa-IR" sz="2800" b="1" dirty="0" smtClean="0"/>
              <a:t>- </a:t>
            </a:r>
            <a:r>
              <a:rPr lang="fa-IR" sz="2800" b="1" dirty="0"/>
              <a:t>کدام خبر را؟ </a:t>
            </a:r>
          </a:p>
          <a:p>
            <a:pPr marL="0" indent="0" algn="just" rtl="1">
              <a:buNone/>
            </a:pPr>
            <a:r>
              <a:rPr lang="fa-IR" sz="2800" b="1" dirty="0"/>
              <a:t>- خبرهاي بدي قربان. بانک شما ورشکست شد. اعتبار شما از بين رفت و حالا بيش از يک سنت در اين دنيا ارزش نداريد. من جسارت کردم قربان. خواستم خبرها را هر چه زودتر به شما اطلاع بدهم قربان!</a:t>
            </a:r>
          </a:p>
          <a:p>
            <a:pPr marL="0" indent="0" algn="just" rtl="1">
              <a:buNone/>
            </a:pPr>
            <a:endParaRPr lang="fa-IR" sz="2800" dirty="0" smtClean="0">
              <a:solidFill>
                <a:srgbClr val="FF0000"/>
              </a:solidFill>
            </a:endParaRPr>
          </a:p>
        </p:txBody>
      </p:sp>
    </p:spTree>
    <p:extLst>
      <p:ext uri="{BB962C8B-B14F-4D97-AF65-F5344CB8AC3E}">
        <p14:creationId xmlns:p14="http://schemas.microsoft.com/office/powerpoint/2010/main" val="344353827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منبع</a:t>
            </a:r>
            <a:endParaRPr lang="fa-IR" dirty="0">
              <a:solidFill>
                <a:srgbClr val="FF0000"/>
              </a:solidFill>
            </a:endParaRPr>
          </a:p>
        </p:txBody>
      </p:sp>
      <p:sp>
        <p:nvSpPr>
          <p:cNvPr id="3" name="Content Placeholder 2"/>
          <p:cNvSpPr>
            <a:spLocks noGrp="1"/>
          </p:cNvSpPr>
          <p:nvPr>
            <p:ph sz="quarter" idx="1"/>
          </p:nvPr>
        </p:nvSpPr>
        <p:spPr/>
        <p:txBody>
          <a:bodyPr>
            <a:normAutofit/>
          </a:bodyPr>
          <a:lstStyle/>
          <a:p>
            <a:pPr marL="0" indent="0" algn="justLow">
              <a:buNone/>
            </a:pPr>
            <a:r>
              <a:rPr lang="en-US" b="1" dirty="0">
                <a:latin typeface="Arial" panose="020B0604020202020204" pitchFamily="34" charset="0"/>
              </a:rPr>
              <a:t>http://www.migna.ir/vdcewv8w.jh8x7i9bbj.html</a:t>
            </a:r>
            <a:endParaRPr lang="fa-IR" b="1" dirty="0">
              <a:effectLst/>
              <a:latin typeface="Arial" panose="020B0604020202020204" pitchFamily="34" charset="0"/>
            </a:endParaRPr>
          </a:p>
        </p:txBody>
      </p:sp>
    </p:spTree>
    <p:extLst>
      <p:ext uri="{BB962C8B-B14F-4D97-AF65-F5344CB8AC3E}">
        <p14:creationId xmlns:p14="http://schemas.microsoft.com/office/powerpoint/2010/main" val="188103430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ارتباط در کودکان</a:t>
            </a:r>
            <a:endParaRPr lang="fa-IR" dirty="0">
              <a:solidFill>
                <a:srgbClr val="FF0000"/>
              </a:solidFill>
            </a:endParaRPr>
          </a:p>
        </p:txBody>
      </p:sp>
      <p:sp>
        <p:nvSpPr>
          <p:cNvPr id="3" name="Content Placeholder 2"/>
          <p:cNvSpPr>
            <a:spLocks noGrp="1"/>
          </p:cNvSpPr>
          <p:nvPr>
            <p:ph sz="quarter" idx="1"/>
          </p:nvPr>
        </p:nvSpPr>
        <p:spPr/>
        <p:txBody>
          <a:bodyPr>
            <a:normAutofit lnSpcReduction="10000"/>
          </a:bodyPr>
          <a:lstStyle/>
          <a:p>
            <a:pPr algn="just" rtl="1"/>
            <a:r>
              <a:rPr lang="fa-IR" dirty="0"/>
              <a:t>گریه اولین شیوهٔ برقراری ارتباط با پیرامون از طریق اصوات است. </a:t>
            </a:r>
            <a:br>
              <a:rPr lang="fa-IR" dirty="0"/>
            </a:br>
            <a:r>
              <a:rPr lang="fa-IR" dirty="0"/>
              <a:t>از ۴ هفتگی گریه‌های نوزاد بنابر نوع نیاز او (مانند گرسنگی، درد، خیس بودن جا و دوری از مراقب) حالت‌های خاصی پیدا می‌کند. اطفال زیر ۲ سال کلمات را در همراهی با وضعیت بدنی، لحن صدا و حالت صورت شما متوجه می‌شوند. در ۲۴-۱۸ ماهگی، کودکان شروع به استفاده از کلماتی می‌کنند که اعمال را نشان می‌دهند. این کلمات آنچه را آنها می‌بینند یا می‌خواهند بیان می‌کنند، و از صفات و سایر قوانین دستور زبان استفاده نمی‌کنند. آنها ممکن است عباراتی کوتاه را مانند: ”مامان میره“، ”کفش بپوشم“ به کار ببرند. آنها در ضمن از طریق ژست‌ها و لحن صدا صحبت می‌کنند. آنچه آنها به‌صورت بدنی نشان می‌دهند به اندازهٔ همان که بر زبان می‌آورند اهمیت دارد.</a:t>
            </a:r>
          </a:p>
          <a:p>
            <a:pPr algn="just" rtl="1"/>
            <a:endParaRPr lang="fa-IR" dirty="0"/>
          </a:p>
          <a:p>
            <a:endParaRPr lang="fa-IR" dirty="0"/>
          </a:p>
        </p:txBody>
      </p:sp>
    </p:spTree>
    <p:extLst>
      <p:ext uri="{BB962C8B-B14F-4D97-AF65-F5344CB8AC3E}">
        <p14:creationId xmlns:p14="http://schemas.microsoft.com/office/powerpoint/2010/main" val="33613192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solidFill>
                  <a:srgbClr val="FF0000"/>
                </a:solidFill>
              </a:rPr>
              <a:t>پروتکل </a:t>
            </a:r>
            <a:r>
              <a:rPr lang="en-US" dirty="0">
                <a:solidFill>
                  <a:srgbClr val="FF0000"/>
                </a:solidFill>
              </a:rPr>
              <a:t>SPIKES</a:t>
            </a:r>
            <a:endParaRPr lang="fa-IR" dirty="0">
              <a:solidFill>
                <a:srgbClr val="FF0000"/>
              </a:solidFill>
            </a:endParaRPr>
          </a:p>
        </p:txBody>
      </p:sp>
      <p:sp>
        <p:nvSpPr>
          <p:cNvPr id="3" name="Content Placeholder 2"/>
          <p:cNvSpPr>
            <a:spLocks noGrp="1"/>
          </p:cNvSpPr>
          <p:nvPr>
            <p:ph sz="quarter" idx="1"/>
          </p:nvPr>
        </p:nvSpPr>
        <p:spPr/>
        <p:txBody>
          <a:bodyPr>
            <a:normAutofit fontScale="62500" lnSpcReduction="20000"/>
          </a:bodyPr>
          <a:lstStyle/>
          <a:p>
            <a:pPr algn="just" rtl="1"/>
            <a:r>
              <a:rPr lang="fa-IR" dirty="0"/>
              <a:t>• کنترل و مدیریت محیط</a:t>
            </a:r>
          </a:p>
          <a:p>
            <a:pPr algn="just" rtl="1"/>
            <a:endParaRPr lang="fa-IR" dirty="0"/>
          </a:p>
          <a:p>
            <a:pPr algn="just" rtl="1"/>
            <a:r>
              <a:rPr lang="fa-IR" dirty="0"/>
              <a:t>الف. حالت فیزیکی - توجه به موقعیت فیزیکی بدن (در پوزیشنی هم سطح با پوزیشن بیمار قرار بگیرید، در صورت عصبانیت بیمار، پائین تر قرار بگیرید)، توجه به زبان بدن و تماس چشمی (اجتناب از هر دو در شرایط حاد)</a:t>
            </a:r>
          </a:p>
          <a:p>
            <a:pPr algn="just" rtl="1"/>
            <a:r>
              <a:rPr lang="fa-IR" dirty="0"/>
              <a:t>ب. مهارتهای شنیداری - استفاده از سکوت و مکث در بین گفتگوها، استفاده از زبان خود بیمار به عنوان یک پل ارتباطی؛ استفاده مناسب از تماس بدنی.</a:t>
            </a:r>
          </a:p>
          <a:p>
            <a:pPr algn="just" rtl="1"/>
            <a:endParaRPr lang="fa-IR" dirty="0"/>
          </a:p>
          <a:p>
            <a:pPr algn="just" rtl="1"/>
            <a:r>
              <a:rPr lang="fa-IR" dirty="0"/>
              <a:t>• میزان درک</a:t>
            </a:r>
          </a:p>
          <a:p>
            <a:pPr algn="just" rtl="1"/>
            <a:endParaRPr lang="fa-IR" dirty="0"/>
          </a:p>
          <a:p>
            <a:pPr algn="just" rtl="1"/>
            <a:r>
              <a:rPr lang="fa-IR" dirty="0"/>
              <a:t>( مثل درک بیمار از وضعیت فعلی)</a:t>
            </a:r>
          </a:p>
          <a:p>
            <a:pPr algn="just" rtl="1"/>
            <a:r>
              <a:rPr lang="fa-IR" dirty="0"/>
              <a:t>توجه به روش های مختلف سوال پرسیدن؛ توجه به بیان و درک مطلب بیمار؛ توجه به عدم پذیرش بیمار چنانچه وجود دارد.</a:t>
            </a:r>
          </a:p>
          <a:p>
            <a:pPr algn="just" rtl="1"/>
            <a:endParaRPr lang="fa-IR" dirty="0"/>
          </a:p>
          <a:p>
            <a:pPr algn="just" rtl="1"/>
            <a:r>
              <a:rPr lang="fa-IR" dirty="0"/>
              <a:t>• دعوت</a:t>
            </a:r>
          </a:p>
          <a:p>
            <a:pPr algn="just" rtl="1"/>
            <a:endParaRPr lang="fa-IR" dirty="0"/>
          </a:p>
          <a:p>
            <a:pPr algn="just" rtl="1"/>
            <a:r>
              <a:rPr lang="fa-IR" dirty="0"/>
              <a:t>(هدف دعوت از بیمار برای تشریک مساعی)</a:t>
            </a:r>
          </a:p>
          <a:p>
            <a:pPr algn="just" rtl="1"/>
            <a:r>
              <a:rPr lang="fa-IR" dirty="0"/>
              <a:t>روش های مختلف سوال پرسیدن (به طور مثال: آیا شما جزء آن دسته از افرادی هستید که …؟)</a:t>
            </a:r>
          </a:p>
          <a:p>
            <a:pPr algn="just" rtl="1"/>
            <a:endParaRPr lang="fa-IR" dirty="0"/>
          </a:p>
        </p:txBody>
      </p:sp>
    </p:spTree>
    <p:extLst>
      <p:ext uri="{BB962C8B-B14F-4D97-AF65-F5344CB8AC3E}">
        <p14:creationId xmlns:p14="http://schemas.microsoft.com/office/powerpoint/2010/main" val="289576375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FF0000"/>
                </a:solidFill>
              </a:rPr>
              <a:t>پروتکل </a:t>
            </a:r>
            <a:r>
              <a:rPr lang="en-US" b="1" dirty="0">
                <a:solidFill>
                  <a:srgbClr val="FF0000"/>
                </a:solidFill>
              </a:rPr>
              <a:t>SPIKES</a:t>
            </a:r>
            <a:endParaRPr lang="fa-IR" dirty="0"/>
          </a:p>
        </p:txBody>
      </p:sp>
      <p:sp>
        <p:nvSpPr>
          <p:cNvPr id="3" name="Content Placeholder 2"/>
          <p:cNvSpPr>
            <a:spLocks noGrp="1"/>
          </p:cNvSpPr>
          <p:nvPr>
            <p:ph sz="quarter" idx="1"/>
          </p:nvPr>
        </p:nvSpPr>
        <p:spPr>
          <a:xfrm>
            <a:off x="301752" y="1527048"/>
            <a:ext cx="8503920" cy="4873752"/>
          </a:xfrm>
        </p:spPr>
        <p:txBody>
          <a:bodyPr>
            <a:normAutofit fontScale="40000" lnSpcReduction="20000"/>
          </a:bodyPr>
          <a:lstStyle/>
          <a:p>
            <a:pPr marL="0" indent="0" algn="r" rtl="1">
              <a:buNone/>
            </a:pPr>
            <a:r>
              <a:rPr lang="fa-IR" sz="3400" b="1" dirty="0" smtClean="0"/>
              <a:t> برر</a:t>
            </a:r>
            <a:r>
              <a:rPr lang="fa-IR" sz="4900" b="1" dirty="0" smtClean="0"/>
              <a:t>سی میزان دانش و آگاهی (بهره مندی از اطلاعات)</a:t>
            </a:r>
          </a:p>
          <a:p>
            <a:pPr marL="0" indent="0" algn="r" rtl="1">
              <a:buNone/>
            </a:pPr>
            <a:endParaRPr lang="fa-IR" sz="4900" b="1" dirty="0" smtClean="0"/>
          </a:p>
          <a:p>
            <a:pPr marL="0" indent="0" algn="r" rtl="1">
              <a:buNone/>
            </a:pPr>
            <a:r>
              <a:rPr lang="fa-IR" sz="4900" b="1" dirty="0" smtClean="0"/>
              <a:t>شروع گفتگو در یک محیط با توجه به سطح درک فرد</a:t>
            </a:r>
          </a:p>
          <a:p>
            <a:pPr marL="0" indent="0" algn="r" rtl="1">
              <a:buNone/>
            </a:pPr>
            <a:r>
              <a:rPr lang="fa-IR" sz="4900" b="1" dirty="0" smtClean="0"/>
              <a:t>استفاده از جملات کوتاه و مختصر</a:t>
            </a:r>
          </a:p>
          <a:p>
            <a:pPr marL="0" indent="0" algn="r" rtl="1">
              <a:buNone/>
            </a:pPr>
            <a:r>
              <a:rPr lang="fa-IR" sz="4900" b="1" dirty="0" smtClean="0"/>
              <a:t>عدم استفاده از واژه ها و اصطلاحات پزشکی غیر قابل درک توسط بیمار</a:t>
            </a:r>
          </a:p>
          <a:p>
            <a:pPr marL="0" indent="0" algn="r" rtl="1">
              <a:buNone/>
            </a:pPr>
            <a:r>
              <a:rPr lang="fa-IR" sz="4900" b="1" dirty="0" smtClean="0"/>
              <a:t>دریافت پاسخ های بیمار و ارائه اطلاعات مناسب در برابر گفته های بیمار</a:t>
            </a:r>
          </a:p>
          <a:p>
            <a:pPr marL="0" indent="0" algn="r" rtl="1">
              <a:buNone/>
            </a:pPr>
            <a:endParaRPr lang="fa-IR" sz="4900" b="1" dirty="0"/>
          </a:p>
          <a:p>
            <a:pPr marL="0" indent="0" algn="r" rtl="1">
              <a:buNone/>
            </a:pPr>
            <a:r>
              <a:rPr lang="fa-IR" sz="4900" b="1" dirty="0"/>
              <a:t>• همدلی و کشف احساسات بیمار</a:t>
            </a:r>
          </a:p>
          <a:p>
            <a:pPr marL="0" indent="0" algn="r" rtl="1">
              <a:buNone/>
            </a:pPr>
            <a:endParaRPr lang="fa-IR" sz="4900" b="1" dirty="0"/>
          </a:p>
          <a:p>
            <a:pPr marL="0" indent="0" algn="r" rtl="1">
              <a:buNone/>
            </a:pPr>
            <a:r>
              <a:rPr lang="fa-IR" sz="4900" b="1" dirty="0"/>
              <a:t>نادیده نگرفتن و اهمیت به احساسات و خواسته های فرد</a:t>
            </a:r>
          </a:p>
          <a:p>
            <a:pPr marL="0" indent="0" algn="r" rtl="1">
              <a:buNone/>
            </a:pPr>
            <a:r>
              <a:rPr lang="fa-IR" sz="4900" b="1" dirty="0"/>
              <a:t>پاسخ منطقی و مناسب به احساسات وی</a:t>
            </a:r>
          </a:p>
          <a:p>
            <a:pPr marL="0" indent="0" algn="r" rtl="1">
              <a:buNone/>
            </a:pPr>
            <a:r>
              <a:rPr lang="fa-IR" sz="4900" b="1" dirty="0"/>
              <a:t>کشف، ارزیابی احساسات و همدردی با بیمار</a:t>
            </a:r>
          </a:p>
          <a:p>
            <a:pPr marL="0" indent="0" algn="r" rtl="1">
              <a:buNone/>
            </a:pPr>
            <a:endParaRPr lang="fa-IR" sz="4900" b="1" dirty="0"/>
          </a:p>
          <a:p>
            <a:pPr marL="0" indent="0" algn="r" rtl="1">
              <a:buNone/>
            </a:pPr>
            <a:endParaRPr lang="fa-IR" dirty="0"/>
          </a:p>
          <a:p>
            <a:r>
              <a:rPr lang="fa-IR" dirty="0"/>
              <a:t> </a:t>
            </a:r>
          </a:p>
          <a:p>
            <a:endParaRPr lang="fa-IR" dirty="0"/>
          </a:p>
          <a:p>
            <a:endParaRPr lang="fa-IR" dirty="0"/>
          </a:p>
        </p:txBody>
      </p:sp>
    </p:spTree>
    <p:extLst>
      <p:ext uri="{BB962C8B-B14F-4D97-AF65-F5344CB8AC3E}">
        <p14:creationId xmlns:p14="http://schemas.microsoft.com/office/powerpoint/2010/main" val="399250892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FF0000"/>
                </a:solidFill>
              </a:rPr>
              <a:t>پروتکل </a:t>
            </a:r>
            <a:r>
              <a:rPr lang="en-US" b="1" dirty="0">
                <a:solidFill>
                  <a:srgbClr val="FF0000"/>
                </a:solidFill>
              </a:rPr>
              <a:t>SPIKES</a:t>
            </a:r>
            <a:endParaRPr lang="fa-IR" dirty="0"/>
          </a:p>
        </p:txBody>
      </p:sp>
      <p:sp>
        <p:nvSpPr>
          <p:cNvPr id="3" name="Content Placeholder 2"/>
          <p:cNvSpPr>
            <a:spLocks noGrp="1"/>
          </p:cNvSpPr>
          <p:nvPr>
            <p:ph sz="quarter" idx="1"/>
          </p:nvPr>
        </p:nvSpPr>
        <p:spPr>
          <a:xfrm>
            <a:off x="301752" y="1527048"/>
            <a:ext cx="8503920" cy="4873752"/>
          </a:xfrm>
        </p:spPr>
        <p:txBody>
          <a:bodyPr>
            <a:normAutofit fontScale="70000" lnSpcReduction="20000"/>
          </a:bodyPr>
          <a:lstStyle/>
          <a:p>
            <a:pPr marL="0" indent="0" algn="r" rtl="1">
              <a:buNone/>
            </a:pPr>
            <a:endParaRPr lang="fa-IR" sz="4900" b="1" dirty="0"/>
          </a:p>
          <a:p>
            <a:pPr marL="0" indent="0" algn="r" rtl="1">
              <a:buNone/>
            </a:pPr>
            <a:r>
              <a:rPr lang="fa-IR" sz="4900" b="1" dirty="0"/>
              <a:t>• راهکارها و جمع بندی آنها</a:t>
            </a:r>
          </a:p>
          <a:p>
            <a:pPr marL="0" indent="0" algn="r" rtl="1">
              <a:buNone/>
            </a:pPr>
            <a:endParaRPr lang="fa-IR" sz="4900" b="1" dirty="0"/>
          </a:p>
          <a:p>
            <a:pPr marL="0" indent="0" algn="r" rtl="1">
              <a:buNone/>
            </a:pPr>
            <a:r>
              <a:rPr lang="fa-IR" sz="4900" b="1" dirty="0"/>
              <a:t>ایجاد طرحی بر اساس همکاری بیمار</a:t>
            </a:r>
          </a:p>
          <a:p>
            <a:pPr marL="0" indent="0" algn="r" rtl="1">
              <a:buNone/>
            </a:pPr>
            <a:r>
              <a:rPr lang="fa-IR" sz="4900" b="1" dirty="0"/>
              <a:t>جمع بندی و خلاصه کردن زمینه های اساسی و مورد توجه</a:t>
            </a:r>
          </a:p>
          <a:p>
            <a:pPr marL="0" indent="0" algn="r" rtl="1">
              <a:buNone/>
            </a:pPr>
            <a:r>
              <a:rPr lang="fa-IR" sz="4900" b="1" dirty="0"/>
              <a:t>پاسخ صحیح به هر سوالی که در ذهن وی مطرح است</a:t>
            </a:r>
          </a:p>
          <a:p>
            <a:pPr marL="0" indent="0" algn="r" rtl="1">
              <a:buNone/>
            </a:pPr>
            <a:r>
              <a:rPr lang="fa-IR" sz="4900" b="1" dirty="0"/>
              <a:t>در نظر گرفتن زمانی برای ملاقات های بعدی</a:t>
            </a:r>
          </a:p>
          <a:p>
            <a:pPr marL="0" indent="0" algn="r" rtl="1">
              <a:buNone/>
            </a:pPr>
            <a:endParaRPr lang="fa-IR" dirty="0"/>
          </a:p>
          <a:p>
            <a:r>
              <a:rPr lang="fa-IR" dirty="0"/>
              <a:t> </a:t>
            </a:r>
          </a:p>
          <a:p>
            <a:endParaRPr lang="fa-IR" dirty="0"/>
          </a:p>
          <a:p>
            <a:endParaRPr lang="fa-IR" dirty="0"/>
          </a:p>
        </p:txBody>
      </p:sp>
    </p:spTree>
    <p:extLst>
      <p:ext uri="{BB962C8B-B14F-4D97-AF65-F5344CB8AC3E}">
        <p14:creationId xmlns:p14="http://schemas.microsoft.com/office/powerpoint/2010/main" val="415648965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3116</TotalTime>
  <Words>9894</Words>
  <Application>Microsoft Office PowerPoint</Application>
  <PresentationFormat>On-screen Show (4:3)</PresentationFormat>
  <Paragraphs>486</Paragraphs>
  <Slides>71</Slides>
  <Notes>0</Notes>
  <HiddenSlides>0</HiddenSlides>
  <MMClips>0</MMClips>
  <ScaleCrop>false</ScaleCrop>
  <HeadingPairs>
    <vt:vector size="4" baseType="variant">
      <vt:variant>
        <vt:lpstr>Theme</vt:lpstr>
      </vt:variant>
      <vt:variant>
        <vt:i4>1</vt:i4>
      </vt:variant>
      <vt:variant>
        <vt:lpstr>Slide Titles</vt:lpstr>
      </vt:variant>
      <vt:variant>
        <vt:i4>71</vt:i4>
      </vt:variant>
    </vt:vector>
  </HeadingPairs>
  <TitlesOfParts>
    <vt:vector size="72" baseType="lpstr">
      <vt:lpstr>Civic</vt:lpstr>
      <vt:lpstr>PowerPoint Presentation</vt:lpstr>
      <vt:lpstr>PowerPoint Presentation</vt:lpstr>
      <vt:lpstr>مقدمه</vt:lpstr>
      <vt:lpstr>تعریف:خبر بد</vt:lpstr>
      <vt:lpstr>مقدمه:خبر بد</vt:lpstr>
      <vt:lpstr>دلایل مشکل بودن رساندن خبر بد</vt:lpstr>
      <vt:lpstr>دلایل مشکل بودن رساندن خبر بد</vt:lpstr>
      <vt:lpstr>دلایل مشکل بودن رساندن خبر بد</vt:lpstr>
      <vt:lpstr>دلایل مشکل بودن رساندن خبر بد</vt:lpstr>
      <vt:lpstr>دلایل مشکل بودن رساندن خبر بد</vt:lpstr>
      <vt:lpstr>دلایل مشکل بودن رساندن خبر بد</vt:lpstr>
      <vt:lpstr>دلایل مشکل بودن رساندن خبر بد</vt:lpstr>
      <vt:lpstr>دلایل مشکل بودن رساندن خبر بد</vt:lpstr>
      <vt:lpstr>مثال</vt:lpstr>
      <vt:lpstr>مسئول رساندن خبر بد</vt:lpstr>
      <vt:lpstr>فوایداطلاع دادن خبر بیماری به شکل صحیح و در زمان و مکان مناسب </vt:lpstr>
      <vt:lpstr>فوایداطلاع دادن خبر بیماری به شکل صحیح</vt:lpstr>
      <vt:lpstr>فوایداطلاع دادن خبر بیماری به شکل صحیح</vt:lpstr>
      <vt:lpstr>راه و روش مناسب برای رساندن خبرهای بد پروتکل SPIKES </vt:lpstr>
      <vt:lpstr>مرحله ی 1: شروع، تدارکات و طرح ریزی محتوای خبر</vt:lpstr>
      <vt:lpstr>مرحله ی 1: شروع، تدارکات و طرح ریزی محتوای خبر</vt:lpstr>
      <vt:lpstr>مرحله ی 1: شروع، تدارکات و طرح ریزی محتوای خبر</vt:lpstr>
      <vt:lpstr>مرحله ی 1: شروع، تدارکات و طرح ریزی محتوای خبر</vt:lpstr>
      <vt:lpstr>مرحله ی 1: شروع، تدارکات و طرح ریزی محتوای خبر</vt:lpstr>
      <vt:lpstr>مرحله ی 2: پی بردن به آن چه شنونده ی خبر از پیش می داند</vt:lpstr>
      <vt:lpstr>مرحله ی 2: پی بردن به آن چه شنونده ی خبر از پیش می داند</vt:lpstr>
      <vt:lpstr>مرحله ی 2: پی بردن به آن چه شنونده ی خبر از پیش می داند</vt:lpstr>
      <vt:lpstr>مرحله ی 2: پی بردن به آن چه شنونده ی خبر از پیش می داند</vt:lpstr>
      <vt:lpstr>      مرحله 3: پی بردن به میزان آمادگی و تمایل شنونده برای دریافت کل یا بخشی از خبر</vt:lpstr>
      <vt:lpstr>      مرحله 3: پی بردن به میزان آمادگی و تمایل شنونده برای دریافت کل یا بخشی از خبر</vt:lpstr>
      <vt:lpstr>مرحله 3: پی بردن به میزان آمادگی و تمایل شنونده برای دریافت کل یا بخشی از خبر</vt:lpstr>
      <vt:lpstr>  مرحله 4: ارائه اخبار و اطلاعات</vt:lpstr>
      <vt:lpstr>  مرحله : ارائه اخبار و اطلاعات</vt:lpstr>
      <vt:lpstr>  مرحله : ارائه اخبار و اطلاعات</vt:lpstr>
      <vt:lpstr>مرحله : ارائه اخبار و اطلاعات</vt:lpstr>
      <vt:lpstr>مرحله 4: ارائه اخبار و اطلاعات</vt:lpstr>
      <vt:lpstr>مرحله5 :پاسخ دادن به احساسات شنونده </vt:lpstr>
      <vt:lpstr>مرحله 5:پاسخ دادن به احساسات شنونده </vt:lpstr>
      <vt:lpstr> مرحله ی 6: برنامه ریزی، پی گیری </vt:lpstr>
      <vt:lpstr> مرحله ی 6: برنامه ریزی، پی گیری </vt:lpstr>
      <vt:lpstr> مرحله ی 6: برنامه ریزی، پی گیری </vt:lpstr>
      <vt:lpstr>مرحله ی 6: برنامه ریزی، پی گیری</vt:lpstr>
      <vt:lpstr>مرحله ی 6: برنامه ریزی، پی گیری</vt:lpstr>
      <vt:lpstr>مرحله ی 6: برنامه ریزی، پی گیری</vt:lpstr>
      <vt:lpstr>مرحله ی 6: برنامه ریزی، پی گیری</vt:lpstr>
      <vt:lpstr>مرحله ی 6: برنامه ریزی، پی گیری</vt:lpstr>
      <vt:lpstr>مرحله ی 6: برنامه ریزی، پی گیری</vt:lpstr>
      <vt:lpstr>مرحله ی 6: برنامه ریزی، پی گیری</vt:lpstr>
      <vt:lpstr>مرحله ی 6: برنامه ریزی، پی گیری</vt:lpstr>
      <vt:lpstr>مرحله ی 6: برنامه ریزی، پی گیری</vt:lpstr>
      <vt:lpstr>مرحله ی 6: برنامه ریزی، پی گیری</vt:lpstr>
      <vt:lpstr>دلایل مفید بودن مکتوب نمودن اطلاعات</vt:lpstr>
      <vt:lpstr>رساندن خبر بد به بیماران و نقش پرسنل breaking bad news </vt:lpstr>
      <vt:lpstr>پروتکل شش مرحله ای برای رساندن خبر بد</vt:lpstr>
      <vt:lpstr>پروتکل شش مرحله ای برای رساندن خبر بد</vt:lpstr>
      <vt:lpstr>پروتکل شش مرحله ای برای رساندن خبر بد</vt:lpstr>
      <vt:lpstr>پروتکل شش مرحله ای برای رساندن خبر بد</vt:lpstr>
      <vt:lpstr>پروتکل شش مرحله ای برای رساندن خبر بد</vt:lpstr>
      <vt:lpstr>پروتکل شش مرحله ای برای رساندن خبر بد</vt:lpstr>
      <vt:lpstr>چه موقع خبر بد را بازگو نکنیم؟ </vt:lpstr>
      <vt:lpstr>چه موقع خبر بد را بازگو نکنیم؟</vt:lpstr>
      <vt:lpstr>چه موقع خبر بد را بازگو نکنیم؟</vt:lpstr>
      <vt:lpstr>تصور کودکان از خبرهای بد </vt:lpstr>
      <vt:lpstr>تصور کودکان از خبرهای بد</vt:lpstr>
      <vt:lpstr>کلام آخر  </vt:lpstr>
      <vt:lpstr>مثال:داستان زير را آرت بو خوالد طنز نويس پر آوازه آمريکايي</vt:lpstr>
      <vt:lpstr>منبع</vt:lpstr>
      <vt:lpstr>ارتباط در کودکان</vt:lpstr>
      <vt:lpstr>پروتکل SPIKES</vt:lpstr>
      <vt:lpstr>پروتکل SPIKES</vt:lpstr>
      <vt:lpstr>پروتکل SPIKES</vt:lpstr>
    </vt:vector>
  </TitlesOfParts>
  <Company>sazgar.com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Aria TM</dc:creator>
  <cp:lastModifiedBy>Windows User</cp:lastModifiedBy>
  <cp:revision>307</cp:revision>
  <dcterms:created xsi:type="dcterms:W3CDTF">2014-03-01T04:42:57Z</dcterms:created>
  <dcterms:modified xsi:type="dcterms:W3CDTF">2020-04-27T03:21:20Z</dcterms:modified>
</cp:coreProperties>
</file>