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kba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93" autoAdjust="0"/>
    <p:restoredTop sz="94707" autoAdjust="0"/>
  </p:normalViewPr>
  <p:slideViewPr>
    <p:cSldViewPr>
      <p:cViewPr varScale="1">
        <p:scale>
          <a:sx n="68" d="100"/>
          <a:sy n="68" d="100"/>
        </p:scale>
        <p:origin x="91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6A045-A649-48A7-A138-5698654AC277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3B1FA-3AE9-4DEE-BD2A-3E2B6D3722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120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3C517-F406-4743-BFB5-5FB756609859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4D9EEB-677C-490E-9F8D-02ACEBB64D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18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D9EEB-677C-490E-9F8D-02ACEBB64D7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393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D9EEB-677C-490E-9F8D-02ACEBB64D7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956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1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6"/>
            <a:ext cx="762000" cy="365125"/>
          </a:xfrm>
        </p:spPr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535113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1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6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E340188-379A-4AAA-B6E3-01562F3668D3}" type="datetimeFigureOut">
              <a:rPr lang="en-US" smtClean="0"/>
              <a:pPr/>
              <a:t>8/16/2023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6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D2CEE7-A670-4182-A2F5-2CCABCDDE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3000">
    <p:circl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file:///C:\Users\Public\Music\Sample%20Music\Maid%20with%20the%20Flaxen%20Hair.mp3" TargetMode="External"/><Relationship Id="rId7" Type="http://schemas.openxmlformats.org/officeDocument/2006/relationships/image" Target="../media/image3.png"/><Relationship Id="rId2" Type="http://schemas.openxmlformats.org/officeDocument/2006/relationships/audio" Target="file:///C:\Users\Public\Music\Sample%20Music\Kalimba.mp3" TargetMode="External"/><Relationship Id="rId1" Type="http://schemas.openxmlformats.org/officeDocument/2006/relationships/audio" Target="file:///E:\&#1585;&#1608;%20&#1581;&#1608;&#1590;&#1740;%20-%20&#1575;&#1581;&#1605;&#1583;&#1740;\12%20-%20Hamoomi.mp3" TargetMode="Externa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4"/>
          <p:cNvSpPr/>
          <p:nvPr/>
        </p:nvSpPr>
        <p:spPr>
          <a:xfrm>
            <a:off x="571472" y="214290"/>
            <a:ext cx="7715304" cy="2500330"/>
          </a:xfrm>
          <a:prstGeom prst="cloud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8900000" scaled="1"/>
            <a:tileRect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8800" b="1" dirty="0" smtClean="0">
                <a:cs typeface="B Nazanin" pitchFamily="2" charset="-78"/>
              </a:rPr>
              <a:t>به نام خدا </a:t>
            </a:r>
            <a:endParaRPr lang="en-US" sz="8800" b="1" dirty="0">
              <a:cs typeface="B Nazanin" pitchFamily="2" charset="-78"/>
            </a:endParaRPr>
          </a:p>
        </p:txBody>
      </p:sp>
      <p:pic>
        <p:nvPicPr>
          <p:cNvPr id="9" name="12 - Hamoom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Kalimb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4429124" y="3276600"/>
            <a:ext cx="295276" cy="295276"/>
          </a:xfrm>
          <a:prstGeom prst="rect">
            <a:avLst/>
          </a:prstGeom>
        </p:spPr>
      </p:pic>
      <p:pic>
        <p:nvPicPr>
          <p:cNvPr id="8" name="Maid with the Flaxen Hair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92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92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" dur="192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numSld="999" showWhenStopped="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00231" y="0"/>
            <a:ext cx="12001584" cy="721521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8" name="Heart 17"/>
          <p:cNvSpPr/>
          <p:nvPr/>
        </p:nvSpPr>
        <p:spPr>
          <a:xfrm>
            <a:off x="1071539" y="785794"/>
            <a:ext cx="7000924" cy="6072206"/>
          </a:xfrm>
          <a:prstGeom prst="heart">
            <a:avLst/>
          </a:prstGeom>
          <a:gradFill flip="none" rotWithShape="1">
            <a:gsLst>
              <a:gs pos="0">
                <a:srgbClr val="FFFF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6-Point Star 18"/>
          <p:cNvSpPr/>
          <p:nvPr/>
        </p:nvSpPr>
        <p:spPr>
          <a:xfrm rot="1897493">
            <a:off x="1805503" y="1383494"/>
            <a:ext cx="5016880" cy="4492783"/>
          </a:xfrm>
          <a:prstGeom prst="star6">
            <a:avLst/>
          </a:prstGeom>
          <a:gradFill flip="none" rotWithShape="1">
            <a:gsLst>
              <a:gs pos="0">
                <a:srgbClr val="00B0F0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 نحوه ساختن فعل امر مخاطب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Nazanin" pitchFamily="2" charset="-78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rot="10800000" flipV="1">
            <a:off x="1071539" y="4643446"/>
            <a:ext cx="2000264" cy="12858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572132" y="1000109"/>
            <a:ext cx="2786083" cy="207170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5" name="Oval 44"/>
          <p:cNvSpPr/>
          <p:nvPr/>
        </p:nvSpPr>
        <p:spPr>
          <a:xfrm>
            <a:off x="571472" y="6000768"/>
            <a:ext cx="285752" cy="2143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/>
          <p:cNvSpPr/>
          <p:nvPr/>
        </p:nvSpPr>
        <p:spPr>
          <a:xfrm>
            <a:off x="1714481" y="6143645"/>
            <a:ext cx="357191" cy="35719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Oval 46"/>
          <p:cNvSpPr/>
          <p:nvPr/>
        </p:nvSpPr>
        <p:spPr>
          <a:xfrm>
            <a:off x="571472" y="6429396"/>
            <a:ext cx="214315" cy="1428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/>
          <p:cNvSpPr/>
          <p:nvPr/>
        </p:nvSpPr>
        <p:spPr>
          <a:xfrm>
            <a:off x="1285853" y="6215083"/>
            <a:ext cx="142876" cy="714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1142976" y="6572272"/>
            <a:ext cx="214315" cy="2857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Oval 49"/>
          <p:cNvSpPr/>
          <p:nvPr/>
        </p:nvSpPr>
        <p:spPr>
          <a:xfrm>
            <a:off x="214283" y="6286521"/>
            <a:ext cx="142876" cy="714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Oval 50"/>
          <p:cNvSpPr/>
          <p:nvPr/>
        </p:nvSpPr>
        <p:spPr>
          <a:xfrm>
            <a:off x="285721" y="6597992"/>
            <a:ext cx="142876" cy="26000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214283" y="5500702"/>
            <a:ext cx="285752" cy="2143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orizontal Scroll 3"/>
          <p:cNvSpPr/>
          <p:nvPr/>
        </p:nvSpPr>
        <p:spPr>
          <a:xfrm>
            <a:off x="428596" y="1785927"/>
            <a:ext cx="8286808" cy="3571900"/>
          </a:xfrm>
          <a:prstGeom prst="horizontalScroll">
            <a:avLst/>
          </a:prstGeom>
          <a:gradFill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189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1- از فعل مضارع مخاطب می سازیم .</a:t>
            </a:r>
          </a:p>
          <a:p>
            <a:pPr algn="ctr" rtl="1"/>
            <a:endParaRPr lang="fa-IR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Nazanin" pitchFamily="2" charset="-78"/>
            </a:endParaRPr>
          </a:p>
          <a:p>
            <a:pPr algn="ctr" rtl="1"/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2- حرف اول مضارع حذف می شود . (ت)</a:t>
            </a:r>
            <a:endParaRPr 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lowchart: Multidocument 3"/>
          <p:cNvSpPr/>
          <p:nvPr/>
        </p:nvSpPr>
        <p:spPr>
          <a:xfrm>
            <a:off x="428596" y="714357"/>
            <a:ext cx="8001088" cy="4857784"/>
          </a:xfrm>
          <a:prstGeom prst="flowChartMultidocumen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B Nazanin" pitchFamily="2" charset="-78"/>
              </a:rPr>
              <a:t>3-آخر فعل مضارع مجزوم می شود .</a:t>
            </a:r>
          </a:p>
          <a:p>
            <a:pPr algn="ctr"/>
            <a:endParaRPr lang="fa-IR" sz="2800" b="1" dirty="0" smtClean="0">
              <a:cs typeface="B Nazanin" pitchFamily="2" charset="-78"/>
            </a:endParaRPr>
          </a:p>
          <a:p>
            <a:pPr algn="ctr"/>
            <a:r>
              <a:rPr lang="fa-IR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B Nazanin" pitchFamily="2" charset="-78"/>
              </a:rPr>
              <a:t>باید دقت کنیم اگر در آخر فعل مضارع ((ن)) باشد حذف می شود ، به جز جمع مؤنث که هیچ تغییری نمی کند .</a:t>
            </a:r>
          </a:p>
          <a:p>
            <a:pPr algn="ctr"/>
            <a:endParaRPr lang="fa-IR" sz="2800" b="1" dirty="0" smtClean="0">
              <a:cs typeface="B Nazanin" pitchFamily="2" charset="-78"/>
            </a:endParaRPr>
          </a:p>
          <a:p>
            <a:pPr algn="ctr"/>
            <a:endParaRPr lang="fa-IR" sz="2800" b="1" dirty="0" smtClean="0">
              <a:cs typeface="B Nazanin" pitchFamily="2" charset="-78"/>
            </a:endParaRPr>
          </a:p>
          <a:p>
            <a:pPr algn="ctr"/>
            <a:endParaRPr lang="fa-IR" sz="2800" b="1" dirty="0" smtClean="0">
              <a:cs typeface="B Nazanin" pitchFamily="2" charset="-78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0خ0ه0ننننناااااععف6565555555555555555بببببرزیقس4غ             </a:t>
            </a:r>
          </a:p>
          <a:p>
            <a:pPr algn="r">
              <a:buNone/>
            </a:pPr>
            <a:r>
              <a:rPr lang="fa-IR" dirty="0" smtClean="0"/>
              <a:t>         </a:t>
            </a:r>
          </a:p>
          <a:p>
            <a:pPr algn="r">
              <a:buNone/>
            </a:pPr>
            <a:r>
              <a:rPr lang="fa-IR" dirty="0" smtClean="0"/>
              <a:t>         </a:t>
            </a: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یعنی اگر عین الفعل  _ِ__باشد همزه ( اِ ) خواهد بود .</a:t>
            </a:r>
          </a:p>
          <a:p>
            <a:pPr algn="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                         َ         </a:t>
            </a:r>
          </a:p>
          <a:p>
            <a:pPr algn="r">
              <a:buNone/>
            </a:pPr>
            <a:r>
              <a:rPr lang="fa-IR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اگر عین الفعل _ُ_ باشد همزه ( اُ ) خواهد بود .</a:t>
            </a:r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en-US" dirty="0"/>
          </a:p>
        </p:txBody>
      </p:sp>
      <p:sp>
        <p:nvSpPr>
          <p:cNvPr id="4" name="Frame 3"/>
          <p:cNvSpPr/>
          <p:nvPr/>
        </p:nvSpPr>
        <p:spPr>
          <a:xfrm>
            <a:off x="428596" y="1643051"/>
            <a:ext cx="8215371" cy="4643470"/>
          </a:xfrm>
          <a:prstGeom prst="fram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214283" y="-642966"/>
            <a:ext cx="8715436" cy="2286016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Nazanin" pitchFamily="2" charset="-78"/>
              </a:rPr>
              <a:t>4-اگر پس از حذف حرف مضارعه(ت) ساکن باشد همزه ای هماهنگ با         عین الفعل آماده می شود .  </a:t>
            </a:r>
            <a:endParaRPr lang="en-US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6643701" y="2786058"/>
            <a:ext cx="1643075" cy="1643074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Nazanin" pitchFamily="2" charset="-78"/>
              </a:rPr>
              <a:t>مثال</a:t>
            </a: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Nazanin" pitchFamily="2" charset="-78"/>
            </a:endParaRPr>
          </a:p>
        </p:txBody>
      </p:sp>
      <p:cxnSp>
        <p:nvCxnSpPr>
          <p:cNvPr id="6" name="Straight Arrow Connector 5"/>
          <p:cNvCxnSpPr>
            <a:stCxn id="4" idx="1"/>
          </p:cNvCxnSpPr>
          <p:nvPr/>
        </p:nvCxnSpPr>
        <p:spPr>
          <a:xfrm rot="16200000" flipV="1">
            <a:off x="6143638" y="2285992"/>
            <a:ext cx="669250" cy="81212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2"/>
          </p:cNvCxnSpPr>
          <p:nvPr/>
        </p:nvCxnSpPr>
        <p:spPr>
          <a:xfrm rot="10800000">
            <a:off x="5643571" y="3571878"/>
            <a:ext cx="1000132" cy="357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5929322" y="4214818"/>
            <a:ext cx="928695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5-Point Star 15"/>
          <p:cNvSpPr/>
          <p:nvPr/>
        </p:nvSpPr>
        <p:spPr>
          <a:xfrm>
            <a:off x="4500561" y="714357"/>
            <a:ext cx="1928827" cy="1643074"/>
          </a:xfrm>
          <a:prstGeom prst="star5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sz="20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Nazanin" pitchFamily="2" charset="-78"/>
              </a:rPr>
              <a:t>تَذهَبُ</a:t>
            </a:r>
            <a:endParaRPr lang="en-US" sz="2000" b="1" dirty="0">
              <a:ln w="50800"/>
              <a:solidFill>
                <a:schemeClr val="bg1">
                  <a:shade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17" name="5-Point Star 16"/>
          <p:cNvSpPr/>
          <p:nvPr/>
        </p:nvSpPr>
        <p:spPr>
          <a:xfrm>
            <a:off x="4000496" y="2571744"/>
            <a:ext cx="2214579" cy="1714512"/>
          </a:xfrm>
          <a:prstGeom prst="star5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b="1" dirty="0" smtClean="0">
                <a:ln w="50800"/>
                <a:solidFill>
                  <a:schemeClr val="bg1">
                    <a:shade val="50000"/>
                  </a:schemeClr>
                </a:solidFill>
                <a:cs typeface="B Nazanin" pitchFamily="2" charset="-78"/>
              </a:rPr>
              <a:t>تَدخُلانِِ</a:t>
            </a:r>
            <a:endParaRPr lang="en-US" b="1" dirty="0">
              <a:ln w="50800"/>
              <a:solidFill>
                <a:schemeClr val="bg1">
                  <a:shade val="50000"/>
                </a:schemeClr>
              </a:solidFill>
              <a:cs typeface="B Nazanin" pitchFamily="2" charset="-78"/>
            </a:endParaRPr>
          </a:p>
        </p:txBody>
      </p:sp>
      <p:sp>
        <p:nvSpPr>
          <p:cNvPr id="18" name="5-Point Star 17"/>
          <p:cNvSpPr/>
          <p:nvPr/>
        </p:nvSpPr>
        <p:spPr>
          <a:xfrm>
            <a:off x="4786315" y="4714884"/>
            <a:ext cx="2000264" cy="1643074"/>
          </a:xfrm>
          <a:prstGeom prst="star5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a-IR" sz="1600" b="1" dirty="0" smtClean="0">
                <a:ln w="50800"/>
                <a:solidFill>
                  <a:schemeClr val="bg1">
                    <a:shade val="50000"/>
                  </a:schemeClr>
                </a:solidFill>
                <a:cs typeface="B Nazanin" pitchFamily="2" charset="-78"/>
              </a:rPr>
              <a:t>تَذهَبونَ</a:t>
            </a:r>
            <a:endParaRPr lang="en-US" sz="1600" b="1" dirty="0">
              <a:ln w="50800"/>
              <a:solidFill>
                <a:schemeClr val="bg1">
                  <a:shade val="50000"/>
                </a:schemeClr>
              </a:solidFill>
              <a:cs typeface="B Nazanin" pitchFamily="2" charset="-78"/>
            </a:endParaRPr>
          </a:p>
        </p:txBody>
      </p:sp>
      <p:cxnSp>
        <p:nvCxnSpPr>
          <p:cNvPr id="20" name="Straight Arrow Connector 19"/>
          <p:cNvCxnSpPr>
            <a:stCxn id="16" idx="1"/>
          </p:cNvCxnSpPr>
          <p:nvPr/>
        </p:nvCxnSpPr>
        <p:spPr>
          <a:xfrm rot="10800000" flipV="1">
            <a:off x="3000364" y="1341953"/>
            <a:ext cx="1500200" cy="153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7" idx="1"/>
          </p:cNvCxnSpPr>
          <p:nvPr/>
        </p:nvCxnSpPr>
        <p:spPr>
          <a:xfrm rot="10800000">
            <a:off x="2857488" y="3214686"/>
            <a:ext cx="1143011" cy="11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8" idx="1"/>
          </p:cNvCxnSpPr>
          <p:nvPr/>
        </p:nvCxnSpPr>
        <p:spPr>
          <a:xfrm rot="10800000" flipV="1">
            <a:off x="3643305" y="5342480"/>
            <a:ext cx="1143011" cy="153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5" name="Curved Up Ribbon 14"/>
          <p:cNvSpPr/>
          <p:nvPr/>
        </p:nvSpPr>
        <p:spPr>
          <a:xfrm>
            <a:off x="785786" y="785794"/>
            <a:ext cx="2428892" cy="1000132"/>
          </a:xfrm>
          <a:prstGeom prst="ellipseRibbon2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Nazanin" pitchFamily="2" charset="-78"/>
              </a:rPr>
              <a:t>اِذهَب</a:t>
            </a:r>
            <a:endParaRPr lang="en-U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cs typeface="B Nazanin" pitchFamily="2" charset="-78"/>
            </a:endParaRPr>
          </a:p>
        </p:txBody>
      </p:sp>
      <p:sp>
        <p:nvSpPr>
          <p:cNvPr id="19" name="Curved Up Ribbon 18"/>
          <p:cNvSpPr/>
          <p:nvPr/>
        </p:nvSpPr>
        <p:spPr>
          <a:xfrm>
            <a:off x="500034" y="2643182"/>
            <a:ext cx="2500299" cy="928694"/>
          </a:xfrm>
          <a:prstGeom prst="ellipseRibbon2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ا</a:t>
            </a:r>
            <a:r>
              <a:rPr lang="fa-IR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Nazanin" pitchFamily="2" charset="-78"/>
              </a:rPr>
              <a:t>ُدخُلا</a:t>
            </a:r>
            <a:endParaRPr lang="en-U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cs typeface="B Nazanin" pitchFamily="2" charset="-78"/>
            </a:endParaRPr>
          </a:p>
        </p:txBody>
      </p:sp>
      <p:sp>
        <p:nvSpPr>
          <p:cNvPr id="21" name="Curved Up Ribbon 20"/>
          <p:cNvSpPr/>
          <p:nvPr/>
        </p:nvSpPr>
        <p:spPr>
          <a:xfrm>
            <a:off x="1571604" y="4857760"/>
            <a:ext cx="2286016" cy="857256"/>
          </a:xfrm>
          <a:prstGeom prst="ellipseRibbon2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a-IR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Nazanin" pitchFamily="2" charset="-78"/>
              </a:rPr>
              <a:t>اِذهَبوا</a:t>
            </a:r>
            <a:endParaRPr lang="en-US" sz="2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50"/>
                            </p:stCondLst>
                            <p:childTnLst>
                              <p:par>
                                <p:cTn id="12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45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50"/>
                            </p:stCondLst>
                            <p:childTnLst>
                              <p:par>
                                <p:cTn id="1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5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50"/>
                            </p:stCondLst>
                            <p:childTnLst>
                              <p:par>
                                <p:cTn id="26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4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 animBg="1"/>
      <p:bldP spid="17" grpId="0" animBg="1"/>
      <p:bldP spid="18" grpId="0" animBg="1"/>
      <p:bldP spid="15" grpId="0" animBg="1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6786577" y="2857496"/>
            <a:ext cx="1643075" cy="1643074"/>
          </a:xfrm>
          <a:prstGeom prst="ellipse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B Nazanin" pitchFamily="2" charset="-78"/>
              </a:rPr>
              <a:t>مثال</a:t>
            </a:r>
            <a:endParaRPr lang="en-US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B Nazanin" pitchFamily="2" charset="-78"/>
            </a:endParaRPr>
          </a:p>
        </p:txBody>
      </p:sp>
      <p:cxnSp>
        <p:nvCxnSpPr>
          <p:cNvPr id="6" name="Straight Arrow Connector 5"/>
          <p:cNvCxnSpPr>
            <a:stCxn id="4" idx="1"/>
          </p:cNvCxnSpPr>
          <p:nvPr/>
        </p:nvCxnSpPr>
        <p:spPr>
          <a:xfrm rot="16200000" flipV="1">
            <a:off x="6215075" y="2285992"/>
            <a:ext cx="740688" cy="8835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2"/>
          </p:cNvCxnSpPr>
          <p:nvPr/>
        </p:nvCxnSpPr>
        <p:spPr>
          <a:xfrm rot="10800000">
            <a:off x="5572133" y="3643316"/>
            <a:ext cx="1214447" cy="357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3"/>
          </p:cNvCxnSpPr>
          <p:nvPr/>
        </p:nvCxnSpPr>
        <p:spPr>
          <a:xfrm rot="5400000">
            <a:off x="6393671" y="4367106"/>
            <a:ext cx="740688" cy="5263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5-Point Star 13"/>
          <p:cNvSpPr/>
          <p:nvPr/>
        </p:nvSpPr>
        <p:spPr>
          <a:xfrm>
            <a:off x="4286248" y="857232"/>
            <a:ext cx="2214579" cy="1643074"/>
          </a:xfrm>
          <a:prstGeom prst="star5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تَذهَبینَ</a:t>
            </a:r>
            <a:endParaRPr 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15" name="5-Point Star 14"/>
          <p:cNvSpPr/>
          <p:nvPr/>
        </p:nvSpPr>
        <p:spPr>
          <a:xfrm>
            <a:off x="3929059" y="2643183"/>
            <a:ext cx="2286016" cy="1643074"/>
          </a:xfrm>
          <a:prstGeom prst="star5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تَدخُلانِ</a:t>
            </a:r>
            <a:endParaRPr 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16" name="5-Point Star 15"/>
          <p:cNvSpPr/>
          <p:nvPr/>
        </p:nvSpPr>
        <p:spPr>
          <a:xfrm>
            <a:off x="5072066" y="4500570"/>
            <a:ext cx="2071703" cy="1500198"/>
          </a:xfrm>
          <a:prstGeom prst="star5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تَذهَبنَ</a:t>
            </a:r>
            <a:endParaRPr lang="en-U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</p:txBody>
      </p:sp>
      <p:cxnSp>
        <p:nvCxnSpPr>
          <p:cNvPr id="18" name="Straight Arrow Connector 17"/>
          <p:cNvCxnSpPr>
            <a:stCxn id="14" idx="1"/>
          </p:cNvCxnSpPr>
          <p:nvPr/>
        </p:nvCxnSpPr>
        <p:spPr>
          <a:xfrm rot="10800000" flipV="1">
            <a:off x="2786051" y="1484828"/>
            <a:ext cx="1500200" cy="1534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5" idx="1"/>
          </p:cNvCxnSpPr>
          <p:nvPr/>
        </p:nvCxnSpPr>
        <p:spPr>
          <a:xfrm rot="10800000" flipV="1">
            <a:off x="2786049" y="3270780"/>
            <a:ext cx="1143011" cy="153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6" idx="1"/>
          </p:cNvCxnSpPr>
          <p:nvPr/>
        </p:nvCxnSpPr>
        <p:spPr>
          <a:xfrm rot="10800000">
            <a:off x="3571868" y="5072076"/>
            <a:ext cx="1500200" cy="15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6" name="Up Ribbon 25"/>
          <p:cNvSpPr/>
          <p:nvPr/>
        </p:nvSpPr>
        <p:spPr>
          <a:xfrm>
            <a:off x="500033" y="1071546"/>
            <a:ext cx="2500331" cy="1000132"/>
          </a:xfrm>
          <a:prstGeom prst="ribbon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a-IR" sz="2800" b="1" dirty="0" smtClean="0">
                <a:ln/>
                <a:solidFill>
                  <a:schemeClr val="accent3"/>
                </a:solidFill>
                <a:cs typeface="B Nazanin" pitchFamily="2" charset="-78"/>
              </a:rPr>
              <a:t>اِذهَبی</a:t>
            </a:r>
            <a:endParaRPr lang="en-US" sz="2800" b="1" dirty="0">
              <a:ln/>
              <a:solidFill>
                <a:schemeClr val="accent3"/>
              </a:solidFill>
              <a:cs typeface="B Nazanin" pitchFamily="2" charset="-78"/>
            </a:endParaRPr>
          </a:p>
        </p:txBody>
      </p:sp>
      <p:sp>
        <p:nvSpPr>
          <p:cNvPr id="27" name="Up Ribbon 26"/>
          <p:cNvSpPr/>
          <p:nvPr/>
        </p:nvSpPr>
        <p:spPr>
          <a:xfrm>
            <a:off x="500035" y="2714621"/>
            <a:ext cx="2571768" cy="1000132"/>
          </a:xfrm>
          <a:prstGeom prst="ribbon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a-IR" sz="2800" b="1" dirty="0" smtClean="0">
                <a:ln/>
                <a:solidFill>
                  <a:schemeClr val="accent3"/>
                </a:solidFill>
                <a:cs typeface="B Nazanin" pitchFamily="2" charset="-78"/>
              </a:rPr>
              <a:t>اُدخُلی</a:t>
            </a:r>
            <a:endParaRPr lang="en-US" b="1" dirty="0">
              <a:ln/>
              <a:solidFill>
                <a:schemeClr val="accent3"/>
              </a:solidFill>
              <a:cs typeface="B Nazanin" pitchFamily="2" charset="-78"/>
            </a:endParaRPr>
          </a:p>
        </p:txBody>
      </p:sp>
      <p:sp>
        <p:nvSpPr>
          <p:cNvPr id="28" name="Up Ribbon 27"/>
          <p:cNvSpPr/>
          <p:nvPr/>
        </p:nvSpPr>
        <p:spPr>
          <a:xfrm>
            <a:off x="1285852" y="4500570"/>
            <a:ext cx="2500331" cy="1000132"/>
          </a:xfrm>
          <a:prstGeom prst="ribbon2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a-IR" sz="2800" b="1" dirty="0" smtClean="0">
                <a:ln/>
                <a:solidFill>
                  <a:schemeClr val="accent3"/>
                </a:solidFill>
                <a:cs typeface="B Nazanin" pitchFamily="2" charset="-78"/>
              </a:rPr>
              <a:t>اِذهَبنَ</a:t>
            </a:r>
            <a:endParaRPr lang="en-US" sz="2800" b="1" dirty="0">
              <a:ln/>
              <a:solidFill>
                <a:schemeClr val="accent3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50"/>
                            </p:stCondLst>
                            <p:childTnLst>
                              <p:par>
                                <p:cTn id="12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45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50"/>
                            </p:stCondLst>
                            <p:childTnLst>
                              <p:par>
                                <p:cTn id="1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45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50"/>
                            </p:stCondLst>
                            <p:childTnLst>
                              <p:par>
                                <p:cTn id="26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4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5" grpId="0" animBg="1"/>
      <p:bldP spid="16" grpId="0" animBg="1"/>
      <p:bldP spid="26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miley Face 3"/>
          <p:cNvSpPr/>
          <p:nvPr/>
        </p:nvSpPr>
        <p:spPr>
          <a:xfrm>
            <a:off x="2571737" y="1643050"/>
            <a:ext cx="4429156" cy="3857652"/>
          </a:xfrm>
          <a:prstGeom prst="smileyFace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0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a-I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Nazanin" pitchFamily="2" charset="-78"/>
              </a:rPr>
              <a:t>معانی</a:t>
            </a:r>
            <a:endParaRPr lang="en-US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6" name="Lightning Bolt 5"/>
          <p:cNvSpPr/>
          <p:nvPr/>
        </p:nvSpPr>
        <p:spPr>
          <a:xfrm rot="13799855">
            <a:off x="5207706" y="551293"/>
            <a:ext cx="1500198" cy="1285884"/>
          </a:xfrm>
          <a:prstGeom prst="lightningBol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Lightning Bolt 6"/>
          <p:cNvSpPr/>
          <p:nvPr/>
        </p:nvSpPr>
        <p:spPr>
          <a:xfrm rot="10800000">
            <a:off x="2285984" y="571480"/>
            <a:ext cx="1556827" cy="1542858"/>
          </a:xfrm>
          <a:prstGeom prst="lightningBol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Arc 7"/>
          <p:cNvSpPr/>
          <p:nvPr/>
        </p:nvSpPr>
        <p:spPr>
          <a:xfrm>
            <a:off x="3357555" y="3643315"/>
            <a:ext cx="4572032" cy="2214578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Arc 8"/>
          <p:cNvSpPr/>
          <p:nvPr/>
        </p:nvSpPr>
        <p:spPr>
          <a:xfrm>
            <a:off x="3786183" y="3643315"/>
            <a:ext cx="3571900" cy="3071834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Arc 9"/>
          <p:cNvSpPr/>
          <p:nvPr/>
        </p:nvSpPr>
        <p:spPr>
          <a:xfrm rot="19057322">
            <a:off x="-47824" y="3921834"/>
            <a:ext cx="4684903" cy="2734190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Arc 10"/>
          <p:cNvSpPr/>
          <p:nvPr/>
        </p:nvSpPr>
        <p:spPr>
          <a:xfrm rot="16200000">
            <a:off x="3214678" y="2571744"/>
            <a:ext cx="1500198" cy="3786215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3786183" y="2500306"/>
            <a:ext cx="571504" cy="8572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214943" y="2428868"/>
            <a:ext cx="571504" cy="8572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3929057" y="2643183"/>
            <a:ext cx="214315" cy="50006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5357817" y="2571744"/>
            <a:ext cx="214315" cy="57150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ded Corner 4"/>
          <p:cNvSpPr/>
          <p:nvPr/>
        </p:nvSpPr>
        <p:spPr>
          <a:xfrm>
            <a:off x="1643043" y="928671"/>
            <a:ext cx="5857916" cy="4857784"/>
          </a:xfrm>
          <a:prstGeom prst="foldedCorner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تَذهَبُ ، تَذهَبینَ : می روی</a:t>
            </a:r>
          </a:p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تَدخُلانِ :داخل می شوید</a:t>
            </a:r>
          </a:p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تَذهَبونَ ، تَذهَبنَ : می روید</a:t>
            </a:r>
          </a:p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اِذهَب ، اِذهَبی : برو </a:t>
            </a:r>
          </a:p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اُدخُلا : داخل شوید</a:t>
            </a:r>
          </a:p>
          <a:p>
            <a:pPr lvl="1" algn="ctr" rtl="1">
              <a:lnSpc>
                <a:spcPct val="150000"/>
              </a:lnSpc>
            </a:pPr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اِذهَبوا ، اِذهَبنَ : بروید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r>
              <a:rPr lang="fa-IR" sz="239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Nazanin" pitchFamily="2" charset="-78"/>
              </a:rPr>
              <a:t>پایان</a:t>
            </a:r>
            <a:endParaRPr lang="en-US" sz="239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med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6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404</TotalTime>
  <Words>164</Words>
  <Application>Microsoft Office PowerPoint</Application>
  <PresentationFormat>On-screen Show (4:3)</PresentationFormat>
  <Paragraphs>47</Paragraphs>
  <Slides>10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B Nazanin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akbar</dc:creator>
  <cp:lastModifiedBy>DadeFam-43262657</cp:lastModifiedBy>
  <cp:revision>56</cp:revision>
  <dcterms:created xsi:type="dcterms:W3CDTF">2012-01-13T17:30:07Z</dcterms:created>
  <dcterms:modified xsi:type="dcterms:W3CDTF">2023-08-16T17:50:55Z</dcterms:modified>
</cp:coreProperties>
</file>