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6B00275-47C3-4069-A874-BB9E2E2BA2D3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AB3E97F-1DD8-422F-B253-145503DF5D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2373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614010" y="1806340"/>
            <a:ext cx="5648623" cy="585146"/>
          </a:xfrm>
        </p:spPr>
        <p:txBody>
          <a:bodyPr/>
          <a:lstStyle/>
          <a:p>
            <a:pPr algn="ctr"/>
            <a:r>
              <a:rPr lang="fa-IR" dirty="0" smtClean="0">
                <a:cs typeface="B Titr" panose="00000700000000000000" pitchFamily="2" charset="-78"/>
              </a:rPr>
              <a:t>نسل‌های مختلف کارکنان در سازمان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 rot="19058420">
            <a:off x="1161414" y="2537355"/>
            <a:ext cx="6096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برنامه‌ریزی استراتژیک منابع انسانی</a:t>
            </a:r>
            <a:endParaRPr lang="en-US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5979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228600"/>
            <a:ext cx="88392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معرفی کتاب:</a:t>
            </a:r>
          </a:p>
          <a:p>
            <a:pPr algn="l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You raised us, now work with us</a:t>
            </a:r>
            <a:endParaRPr lang="fa-IR" b="1" dirty="0" smtClean="0">
              <a:latin typeface="Times New Roman" pitchFamily="18" charset="0"/>
              <a:cs typeface="Times New Roman" pitchFamily="18" charset="0"/>
            </a:endParaRP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بر مبنای جامعه‌ی آمریکا، منطبق با جامعه‌ی ایران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تقسیم‌بندی کارکنان سازمان به 4 نسل: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نسل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a-IR" dirty="0" smtClean="0">
                <a:cs typeface="B Titr" pitchFamily="2" charset="-78"/>
              </a:rPr>
              <a:t>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نسل قدیمی</a:t>
            </a:r>
            <a:endParaRPr lang="fa-IR" dirty="0">
              <a:cs typeface="B Titr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نسل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fa-IR" dirty="0" smtClean="0">
                <a:cs typeface="B Titr" pitchFamily="2" charset="-78"/>
              </a:rPr>
              <a:t>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نسل میانه</a:t>
            </a:r>
            <a:endParaRPr lang="fa-IR" dirty="0">
              <a:cs typeface="B Titr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نسل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fa-IR" dirty="0" smtClean="0">
                <a:cs typeface="B Titr" pitchFamily="2" charset="-78"/>
              </a:rPr>
              <a:t>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نسل جوان</a:t>
            </a:r>
            <a:endParaRPr lang="fa-IR" dirty="0">
              <a:cs typeface="B Titr" pitchFamily="2" charset="-78"/>
            </a:endParaRPr>
          </a:p>
          <a:p>
            <a:pPr algn="r" rtl="1">
              <a:lnSpc>
                <a:spcPct val="150000"/>
              </a:lnSpc>
            </a:pP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392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228600"/>
            <a:ext cx="88392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با توجه به تفاوت‌های نگرشی این سه نسل و از آنجا که تقریبا تمامی نیروی انسانی جدید سازمان‌ها از دسته‌ی نسل </a:t>
            </a:r>
            <a:r>
              <a:rPr lang="en-US" dirty="0" smtClean="0"/>
              <a:t>z</a:t>
            </a:r>
            <a:r>
              <a:rPr lang="fa-IR" dirty="0" smtClean="0"/>
              <a:t> </a:t>
            </a:r>
            <a:r>
              <a:rPr lang="fa-IR" dirty="0" smtClean="0">
                <a:cs typeface="B Titr" pitchFamily="2" charset="-78"/>
              </a:rPr>
              <a:t>می‌باشند، سازمان‌ها بایست یک طرح استراتژیک برای مدیریت نسل </a:t>
            </a:r>
            <a:r>
              <a:rPr lang="en-US" dirty="0" smtClean="0"/>
              <a:t>z</a:t>
            </a:r>
            <a:r>
              <a:rPr lang="fa-IR" dirty="0" smtClean="0"/>
              <a:t> </a:t>
            </a:r>
            <a:r>
              <a:rPr lang="fa-IR" dirty="0" smtClean="0">
                <a:cs typeface="B Titr" pitchFamily="2" charset="-78"/>
              </a:rPr>
              <a:t>خود داشته باشند.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برخی ویژگی‌های این نسل عبارتند از: باهوش، مطلع، جهانی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معضل: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سازمان‌ها علاقه دارند که نسل </a:t>
            </a:r>
            <a:r>
              <a:rPr lang="en-US" dirty="0"/>
              <a:t>z</a:t>
            </a:r>
            <a:r>
              <a:rPr lang="fa-IR" dirty="0" smtClean="0">
                <a:cs typeface="B Titr" pitchFamily="2" charset="-78"/>
              </a:rPr>
              <a:t> نیز در قالب فکری نسل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fa-IR" dirty="0" smtClean="0">
                <a:cs typeface="B Titr" pitchFamily="2" charset="-78"/>
              </a:rPr>
              <a:t> اندیشیده و رفتار کند</a:t>
            </a: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اگر این نسل جوان را خوب تحویل نگیریم، خوبان این نسل همه از کشور خواهند رفت بنابراین، نگه‌داشت نیروی انسانی بسیار مهم </a:t>
            </a:r>
            <a:r>
              <a:rPr lang="fa-IR" dirty="0" smtClean="0">
                <a:cs typeface="B Titr" pitchFamily="2" charset="-78"/>
              </a:rPr>
              <a:t>است</a:t>
            </a: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یکی از دلایلی که </a:t>
            </a:r>
            <a:r>
              <a:rPr lang="fa-IR" dirty="0" smtClean="0">
                <a:cs typeface="B Titr" pitchFamily="2" charset="-78"/>
              </a:rPr>
              <a:t>ممکن است بیکاری </a:t>
            </a:r>
            <a:r>
              <a:rPr lang="fa-IR" dirty="0">
                <a:cs typeface="B Titr" pitchFamily="2" charset="-78"/>
              </a:rPr>
              <a:t>در میان دانش‌آموختگان مدیریت </a:t>
            </a:r>
            <a:r>
              <a:rPr lang="fa-IR" dirty="0" smtClean="0">
                <a:cs typeface="B Titr" pitchFamily="2" charset="-78"/>
              </a:rPr>
              <a:t>بالا باشد این </a:t>
            </a:r>
            <a:r>
              <a:rPr lang="fa-IR" dirty="0">
                <a:cs typeface="B Titr" pitchFamily="2" charset="-78"/>
              </a:rPr>
              <a:t>است که غرور دارند و حاضر به کار تحت هر شرایطی </a:t>
            </a:r>
            <a:r>
              <a:rPr lang="fa-IR" dirty="0" smtClean="0">
                <a:cs typeface="B Titr" pitchFamily="2" charset="-78"/>
              </a:rPr>
              <a:t>نیستند</a:t>
            </a: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یک زمانی طرز رفتار فرد در هر گوشه‌ای از دنیا فرق می‌کرد اما امروزه تقریبا یکسان است. هرچند، امکانات آن‌ها متفاوت است</a:t>
            </a: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2848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228600"/>
            <a:ext cx="88392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ما باید یک تحول فرهنگی و یک تحول نگرشی را داشته باشیم بر مبنای یک طرح استراتژیک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از جمله مواردی که در این طرح تحول استراتژیک باید به آن توجه کرد، توقعات، رفتارها، هنجارهای متفاوت نسل جوان می‌باشد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یعنی اگر بخواهیم خیلی عاقلانه تدبیر کنیم شاید نشود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برای نسل جوان، تراکتوری کار کردن و پول درآوردن مهم نیست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اضافه‌کاری برای نسل جوان هیچ اهمیتی ندارد. برای او، توازن بین کار و زندگی مهم است و این تقریبا در همه جای دنیا یکسان است. دارد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globalization</a:t>
            </a:r>
            <a:r>
              <a:rPr lang="fa-IR" dirty="0">
                <a:cs typeface="B Titr" pitchFamily="2" charset="-78"/>
              </a:rPr>
              <a:t> اتفاق می‌افتد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یک طرح استراتژِک تهیه کنیم تا تعارض بین نسل‌ها در سازمان را به حداقل برسانیم</a:t>
            </a: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2153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228600"/>
            <a:ext cx="8839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نسل جوان به محیط کار به چه دیدی نگاه می‌کند؟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نسل جوان به تقسیم‌بندی وقت خود به 3 قسمت خیلی تاکید دارد: استراحت و تغذیه و خواب / تفریح / کار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اگر به او بگوییم 12 ساعت کار، فکر می‌کند استثمار می‌شود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معتقد است به همان میزان که کار می‌کند، همان میزان هم با خانواده یا دوستانش باشد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این 12 ساعت کار و پرکاری، یک زمانی جزو ارزش‌های جوامع آمریکا و ژاپن بوده اما در نسل </a:t>
            </a:r>
            <a:r>
              <a:rPr lang="fa-IR" dirty="0" smtClean="0">
                <a:cs typeface="B Titr" pitchFamily="2" charset="-78"/>
              </a:rPr>
              <a:t>جوان </a:t>
            </a:r>
            <a:r>
              <a:rPr lang="fa-IR" dirty="0">
                <a:cs typeface="B Titr" pitchFamily="2" charset="-78"/>
              </a:rPr>
              <a:t>نه</a:t>
            </a:r>
            <a:r>
              <a:rPr lang="fa-IR" dirty="0" smtClean="0">
                <a:cs typeface="B Titr" pitchFamily="2" charset="-78"/>
              </a:rPr>
              <a:t>. یعنی این نسل،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work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addict</a:t>
            </a:r>
            <a:r>
              <a:rPr lang="fa-IR" dirty="0" smtClean="0">
                <a:cs typeface="B Titr" pitchFamily="2" charset="-78"/>
              </a:rPr>
              <a:t> نمی‌باشند.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fa-IR" dirty="0">
                <a:cs typeface="B Titr" pitchFamily="2" charset="-78"/>
              </a:rPr>
              <a:t>به دنبال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quality of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worklife</a:t>
            </a:r>
            <a:r>
              <a:rPr lang="fa-IR" dirty="0">
                <a:cs typeface="B Titr" pitchFamily="2" charset="-78"/>
              </a:rPr>
              <a:t> است</a:t>
            </a: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1173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228600"/>
            <a:ext cx="8839200" cy="4923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dirty="0">
                <a:cs typeface="B Titr" pitchFamily="2" charset="-78"/>
              </a:rPr>
              <a:t>برای نسل جوان، معنای موفقیت متفاوت است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dirty="0">
                <a:cs typeface="B Titr" pitchFamily="2" charset="-78"/>
              </a:rPr>
              <a:t>با خانواده و دوستان بودن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dirty="0">
                <a:cs typeface="B Titr" pitchFamily="2" charset="-78"/>
              </a:rPr>
              <a:t>متناسب کار کردن و نه زیاد کار کردن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dirty="0">
                <a:cs typeface="B Titr" pitchFamily="2" charset="-78"/>
              </a:rPr>
              <a:t>نوع لباس در محل کار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dirty="0" smtClean="0">
                <a:cs typeface="B Titr" pitchFamily="2" charset="-78"/>
              </a:rPr>
              <a:t>لذا یک مدل </a:t>
            </a:r>
            <a:r>
              <a:rPr lang="fa-IR" dirty="0">
                <a:cs typeface="B Titr" pitchFamily="2" charset="-78"/>
              </a:rPr>
              <a:t>مدیریت استراتژیک منابع </a:t>
            </a:r>
            <a:r>
              <a:rPr lang="fa-IR" dirty="0" smtClean="0">
                <a:cs typeface="B Titr" pitchFamily="2" charset="-78"/>
              </a:rPr>
              <a:t>انسانی نیاز است</a:t>
            </a:r>
          </a:p>
          <a:p>
            <a:pPr algn="just" rtl="1">
              <a:lnSpc>
                <a:spcPct val="300000"/>
              </a:lnSpc>
            </a:pP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93203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228600"/>
            <a:ext cx="8839200" cy="425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فرآیندهای 4گانه‌ی این مدل: تامین و تعدیل نیروی انسانی، نگه‌داشت نیروی انسانی، به‌سازی و آموزش، به‌کارگیری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این فرآیندهای 4گانه باید برای نسل جوان باید با استراتژی‌های خاص خودش طراحی شود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سیستم مدیریت منابع انسانی مانند سیستم تولید، 2 ابزار تنظیم دارد: یکی بازخورد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feedback</a:t>
            </a:r>
            <a:r>
              <a:rPr lang="fa-IR" dirty="0">
                <a:cs typeface="B Titr" pitchFamily="2" charset="-78"/>
              </a:rPr>
              <a:t> است، یکی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feetforward</a:t>
            </a:r>
            <a:r>
              <a:rPr lang="fa-IR" dirty="0" smtClean="0">
                <a:cs typeface="B Titr" pitchFamily="2" charset="-78"/>
              </a:rPr>
              <a:t> </a:t>
            </a:r>
            <a:r>
              <a:rPr lang="fa-IR" dirty="0">
                <a:cs typeface="B Titr" pitchFamily="2" charset="-78"/>
              </a:rPr>
              <a:t>است.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تفاوت بین این 2 کدام است؟ در تولید، یک بخش به نام تضمین کیفیت داریم. تفاوت آن با کنترل کیفیت نیز این است که در کنرل کیفیت، کار انجام می‌شد و کیفیت آن را با استاندارد می‌سنجیدیم یا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ok</a:t>
            </a:r>
            <a:r>
              <a:rPr lang="fa-IR" dirty="0">
                <a:cs typeface="B Titr" pitchFamily="2" charset="-78"/>
              </a:rPr>
              <a:t> بود یا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not ok</a:t>
            </a:r>
            <a:r>
              <a:rPr lang="fa-IR" dirty="0">
                <a:cs typeface="B Titr" pitchFamily="2" charset="-78"/>
              </a:rPr>
              <a:t>. اینجا کار انجام شده بود. تضمین کیفیت یا مدیریت کیفیت، کیفیت فرآیند را چک می‌کند. یعنی اجازه نمی‌دهد یک خروجی معیوب از سیستم داشته باشیم.</a:t>
            </a:r>
            <a:endParaRPr lang="en-US" dirty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>
                <a:cs typeface="B Titr" pitchFamily="2" charset="-78"/>
              </a:rPr>
              <a:t>نسل جوان یک سری ویژگی دارد، در این سیستم نیز باید با همان دید به آن‌ها نگاه کنیم</a:t>
            </a: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47882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19</TotalTime>
  <Words>589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Angles</vt:lpstr>
      <vt:lpstr>بنام خدا</vt:lpstr>
      <vt:lpstr>نسل‌های مختلف کارکنان در سازمان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Rasool</dc:creator>
  <cp:lastModifiedBy>Windows User</cp:lastModifiedBy>
  <cp:revision>14</cp:revision>
  <dcterms:created xsi:type="dcterms:W3CDTF">2017-10-28T02:29:39Z</dcterms:created>
  <dcterms:modified xsi:type="dcterms:W3CDTF">2020-05-23T04:00:28Z</dcterms:modified>
</cp:coreProperties>
</file>