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9" r:id="rId1"/>
  </p:sldMasterIdLst>
  <p:notesMasterIdLst>
    <p:notesMasterId r:id="rId27"/>
  </p:notesMasterIdLst>
  <p:sldIdLst>
    <p:sldId id="292" r:id="rId2"/>
    <p:sldId id="279" r:id="rId3"/>
    <p:sldId id="256" r:id="rId4"/>
    <p:sldId id="280" r:id="rId5"/>
    <p:sldId id="259" r:id="rId6"/>
    <p:sldId id="273" r:id="rId7"/>
    <p:sldId id="272" r:id="rId8"/>
    <p:sldId id="263" r:id="rId9"/>
    <p:sldId id="282" r:id="rId10"/>
    <p:sldId id="260" r:id="rId11"/>
    <p:sldId id="261" r:id="rId12"/>
    <p:sldId id="262" r:id="rId13"/>
    <p:sldId id="281" r:id="rId14"/>
    <p:sldId id="283" r:id="rId15"/>
    <p:sldId id="284" r:id="rId16"/>
    <p:sldId id="285" r:id="rId17"/>
    <p:sldId id="286" r:id="rId18"/>
    <p:sldId id="287" r:id="rId19"/>
    <p:sldId id="288" r:id="rId20"/>
    <p:sldId id="289" r:id="rId21"/>
    <p:sldId id="290" r:id="rId22"/>
    <p:sldId id="291" r:id="rId23"/>
    <p:sldId id="271" r:id="rId24"/>
    <p:sldId id="276" r:id="rId25"/>
    <p:sldId id="277" r:id="rId26"/>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Tahoma" pitchFamily="34" charset="0"/>
        <a:ea typeface="+mn-ea"/>
        <a:cs typeface="Arial" pitchFamily="34" charset="0"/>
      </a:defRPr>
    </a:lvl1pPr>
    <a:lvl2pPr marL="457200" algn="l" rtl="0" fontAlgn="base">
      <a:spcBef>
        <a:spcPct val="0"/>
      </a:spcBef>
      <a:spcAft>
        <a:spcPct val="0"/>
      </a:spcAft>
      <a:defRPr kern="1200">
        <a:solidFill>
          <a:schemeClr val="tx1"/>
        </a:solidFill>
        <a:latin typeface="Tahoma" pitchFamily="34" charset="0"/>
        <a:ea typeface="+mn-ea"/>
        <a:cs typeface="Arial" pitchFamily="34" charset="0"/>
      </a:defRPr>
    </a:lvl2pPr>
    <a:lvl3pPr marL="914400" algn="l" rtl="0" fontAlgn="base">
      <a:spcBef>
        <a:spcPct val="0"/>
      </a:spcBef>
      <a:spcAft>
        <a:spcPct val="0"/>
      </a:spcAft>
      <a:defRPr kern="1200">
        <a:solidFill>
          <a:schemeClr val="tx1"/>
        </a:solidFill>
        <a:latin typeface="Tahoma" pitchFamily="34" charset="0"/>
        <a:ea typeface="+mn-ea"/>
        <a:cs typeface="Arial" pitchFamily="34" charset="0"/>
      </a:defRPr>
    </a:lvl3pPr>
    <a:lvl4pPr marL="1371600" algn="l" rtl="0" fontAlgn="base">
      <a:spcBef>
        <a:spcPct val="0"/>
      </a:spcBef>
      <a:spcAft>
        <a:spcPct val="0"/>
      </a:spcAft>
      <a:defRPr kern="1200">
        <a:solidFill>
          <a:schemeClr val="tx1"/>
        </a:solidFill>
        <a:latin typeface="Tahoma" pitchFamily="34" charset="0"/>
        <a:ea typeface="+mn-ea"/>
        <a:cs typeface="Arial" pitchFamily="34" charset="0"/>
      </a:defRPr>
    </a:lvl4pPr>
    <a:lvl5pPr marL="1828800" algn="l" rtl="0" fontAlgn="base">
      <a:spcBef>
        <a:spcPct val="0"/>
      </a:spcBef>
      <a:spcAft>
        <a:spcPct val="0"/>
      </a:spcAft>
      <a:defRPr kern="1200">
        <a:solidFill>
          <a:schemeClr val="tx1"/>
        </a:solidFill>
        <a:latin typeface="Tahoma" pitchFamily="34" charset="0"/>
        <a:ea typeface="+mn-ea"/>
        <a:cs typeface="Arial" pitchFamily="34" charset="0"/>
      </a:defRPr>
    </a:lvl5pPr>
    <a:lvl6pPr marL="2286000" algn="l" defTabSz="914400" rtl="0" eaLnBrk="1" latinLnBrk="0" hangingPunct="1">
      <a:defRPr kern="1200">
        <a:solidFill>
          <a:schemeClr val="tx1"/>
        </a:solidFill>
        <a:latin typeface="Tahoma" pitchFamily="34" charset="0"/>
        <a:ea typeface="+mn-ea"/>
        <a:cs typeface="Arial" pitchFamily="34" charset="0"/>
      </a:defRPr>
    </a:lvl6pPr>
    <a:lvl7pPr marL="2743200" algn="l" defTabSz="914400" rtl="0" eaLnBrk="1" latinLnBrk="0" hangingPunct="1">
      <a:defRPr kern="1200">
        <a:solidFill>
          <a:schemeClr val="tx1"/>
        </a:solidFill>
        <a:latin typeface="Tahoma" pitchFamily="34" charset="0"/>
        <a:ea typeface="+mn-ea"/>
        <a:cs typeface="Arial" pitchFamily="34" charset="0"/>
      </a:defRPr>
    </a:lvl7pPr>
    <a:lvl8pPr marL="3200400" algn="l" defTabSz="914400" rtl="0" eaLnBrk="1" latinLnBrk="0" hangingPunct="1">
      <a:defRPr kern="1200">
        <a:solidFill>
          <a:schemeClr val="tx1"/>
        </a:solidFill>
        <a:latin typeface="Tahoma" pitchFamily="34" charset="0"/>
        <a:ea typeface="+mn-ea"/>
        <a:cs typeface="Arial" pitchFamily="34" charset="0"/>
      </a:defRPr>
    </a:lvl8pPr>
    <a:lvl9pPr marL="3657600" algn="l" defTabSz="914400" rtl="0" eaLnBrk="1" latinLnBrk="0" hangingPunct="1">
      <a:defRPr kern="1200">
        <a:solidFill>
          <a:schemeClr val="tx1"/>
        </a:solidFill>
        <a:latin typeface="Tahoma" pitchFamily="34" charset="0"/>
        <a:ea typeface="+mn-ea"/>
        <a:cs typeface="Arial" pitchFamily="34" charset="0"/>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284"/>
    <a:srgbClr val="3826BC"/>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38" autoAdjust="0"/>
  </p:normalViewPr>
  <p:slideViewPr>
    <p:cSldViewPr>
      <p:cViewPr varScale="1">
        <p:scale>
          <a:sx n="70" d="100"/>
          <a:sy n="70" d="100"/>
        </p:scale>
        <p:origin x="-720" y="-90"/>
      </p:cViewPr>
      <p:guideLst>
        <p:guide orient="horz" pos="2160"/>
        <p:guide pos="3840"/>
      </p:guideLst>
    </p:cSldViewPr>
  </p:slideViewPr>
  <p:outlineViewPr>
    <p:cViewPr>
      <p:scale>
        <a:sx n="33" d="100"/>
        <a:sy n="33" d="100"/>
      </p:scale>
      <p:origin x="0" y="629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BBA702-674D-42A8-800F-0B5538588C87}" type="doc">
      <dgm:prSet loTypeId="urn:microsoft.com/office/officeart/2005/8/layout/equation2" loCatId="process" qsTypeId="urn:microsoft.com/office/officeart/2005/8/quickstyle/3d2" qsCatId="3D" csTypeId="urn:microsoft.com/office/officeart/2005/8/colors/colorful2" csCatId="colorful" phldr="1"/>
      <dgm:spPr/>
      <dgm:t>
        <a:bodyPr/>
        <a:lstStyle/>
        <a:p>
          <a:endParaRPr lang="en-US"/>
        </a:p>
      </dgm:t>
    </dgm:pt>
    <dgm:pt modelId="{6CCAF551-861B-4194-A835-AC4EAD7CFF13}">
      <dgm:prSet phldrT="[Text]"/>
      <dgm:spPr/>
      <dgm:t>
        <a:bodyPr/>
        <a:lstStyle/>
        <a:p>
          <a:r>
            <a:rPr lang="fa-IR" b="1" dirty="0" smtClean="0">
              <a:effectLst>
                <a:outerShdw blurRad="38100" dist="38100" dir="2700000" algn="tl">
                  <a:srgbClr val="000000">
                    <a:alpha val="43137"/>
                  </a:srgbClr>
                </a:outerShdw>
              </a:effectLst>
              <a:cs typeface="B Mitra" pitchFamily="2" charset="-78"/>
            </a:rPr>
            <a:t>اختلال سایکو سوماتیک</a:t>
          </a:r>
          <a:endParaRPr lang="en-US" b="1" dirty="0">
            <a:effectLst>
              <a:outerShdw blurRad="38100" dist="38100" dir="2700000" algn="tl">
                <a:srgbClr val="000000">
                  <a:alpha val="43137"/>
                </a:srgbClr>
              </a:outerShdw>
            </a:effectLst>
            <a:cs typeface="B Mitra" pitchFamily="2" charset="-78"/>
          </a:endParaRPr>
        </a:p>
      </dgm:t>
    </dgm:pt>
    <dgm:pt modelId="{97186CC6-AB27-4240-9630-61BD82D6A3F9}" type="parTrans" cxnId="{9085E99C-0B28-4C89-9E59-266E792A1D8D}">
      <dgm:prSet/>
      <dgm:spPr/>
      <dgm:t>
        <a:bodyPr/>
        <a:lstStyle/>
        <a:p>
          <a:endParaRPr lang="en-US" b="1">
            <a:effectLst>
              <a:outerShdw blurRad="38100" dist="38100" dir="2700000" algn="tl">
                <a:srgbClr val="000000">
                  <a:alpha val="43137"/>
                </a:srgbClr>
              </a:outerShdw>
            </a:effectLst>
            <a:cs typeface="B Mitra" pitchFamily="2" charset="-78"/>
          </a:endParaRPr>
        </a:p>
      </dgm:t>
    </dgm:pt>
    <dgm:pt modelId="{6DE13E61-419F-4A37-997F-49EEAE555E9B}" type="sibTrans" cxnId="{9085E99C-0B28-4C89-9E59-266E792A1D8D}">
      <dgm:prSet/>
      <dgm:spPr/>
      <dgm:t>
        <a:bodyPr/>
        <a:lstStyle/>
        <a:p>
          <a:endParaRPr lang="en-US" b="1">
            <a:effectLst>
              <a:outerShdw blurRad="38100" dist="38100" dir="2700000" algn="tl">
                <a:srgbClr val="000000">
                  <a:alpha val="43137"/>
                </a:srgbClr>
              </a:outerShdw>
            </a:effectLst>
            <a:cs typeface="B Mitra" pitchFamily="2" charset="-78"/>
          </a:endParaRPr>
        </a:p>
      </dgm:t>
    </dgm:pt>
    <dgm:pt modelId="{8B04C9CF-47BB-4200-AD40-653F314995BB}">
      <dgm:prSet phldrT="[Text]"/>
      <dgm:spPr/>
      <dgm:t>
        <a:bodyPr/>
        <a:lstStyle/>
        <a:p>
          <a:r>
            <a:rPr lang="fa-IR" b="1" dirty="0" smtClean="0">
              <a:effectLst>
                <a:outerShdw blurRad="38100" dist="38100" dir="2700000" algn="tl">
                  <a:srgbClr val="000000">
                    <a:alpha val="43137"/>
                  </a:srgbClr>
                </a:outerShdw>
              </a:effectLst>
              <a:cs typeface="B Mitra" pitchFamily="2" charset="-78"/>
            </a:rPr>
            <a:t>اختلال سوماتوفرم</a:t>
          </a:r>
          <a:endParaRPr lang="en-US" b="1" dirty="0">
            <a:effectLst>
              <a:outerShdw blurRad="38100" dist="38100" dir="2700000" algn="tl">
                <a:srgbClr val="000000">
                  <a:alpha val="43137"/>
                </a:srgbClr>
              </a:outerShdw>
            </a:effectLst>
            <a:cs typeface="B Mitra" pitchFamily="2" charset="-78"/>
          </a:endParaRPr>
        </a:p>
      </dgm:t>
    </dgm:pt>
    <dgm:pt modelId="{79559B98-4569-495E-9678-DD8CCE77EA5D}" type="parTrans" cxnId="{F9700287-E5B5-4ADF-962E-DCD9DD7F56C3}">
      <dgm:prSet/>
      <dgm:spPr/>
      <dgm:t>
        <a:bodyPr/>
        <a:lstStyle/>
        <a:p>
          <a:endParaRPr lang="en-US" b="1">
            <a:effectLst>
              <a:outerShdw blurRad="38100" dist="38100" dir="2700000" algn="tl">
                <a:srgbClr val="000000">
                  <a:alpha val="43137"/>
                </a:srgbClr>
              </a:outerShdw>
            </a:effectLst>
            <a:cs typeface="B Mitra" pitchFamily="2" charset="-78"/>
          </a:endParaRPr>
        </a:p>
      </dgm:t>
    </dgm:pt>
    <dgm:pt modelId="{9B61BFFB-0C75-4298-9BD6-6F0B2634FDA2}" type="sibTrans" cxnId="{F9700287-E5B5-4ADF-962E-DCD9DD7F56C3}">
      <dgm:prSet/>
      <dgm:spPr/>
      <dgm:t>
        <a:bodyPr/>
        <a:lstStyle/>
        <a:p>
          <a:endParaRPr lang="en-US" b="1">
            <a:effectLst>
              <a:outerShdw blurRad="38100" dist="38100" dir="2700000" algn="tl">
                <a:srgbClr val="000000">
                  <a:alpha val="43137"/>
                </a:srgbClr>
              </a:outerShdw>
            </a:effectLst>
            <a:cs typeface="B Mitra" pitchFamily="2" charset="-78"/>
          </a:endParaRPr>
        </a:p>
      </dgm:t>
    </dgm:pt>
    <dgm:pt modelId="{CD91996C-B8EA-489C-A514-A35B31E52197}">
      <dgm:prSet phldrT="[Text]"/>
      <dgm:spPr/>
      <dgm:t>
        <a:bodyPr/>
        <a:lstStyle/>
        <a:p>
          <a:r>
            <a:rPr lang="fa-IR" b="1" dirty="0" smtClean="0">
              <a:effectLst>
                <a:outerShdw blurRad="38100" dist="38100" dir="2700000" algn="tl">
                  <a:srgbClr val="000000">
                    <a:alpha val="43137"/>
                  </a:srgbClr>
                </a:outerShdw>
              </a:effectLst>
              <a:cs typeface="B Mitra" pitchFamily="2" charset="-78"/>
            </a:rPr>
            <a:t>نشانه جسمانی و اختلالات مرتبط </a:t>
          </a:r>
          <a:endParaRPr lang="en-US" b="1" dirty="0">
            <a:effectLst>
              <a:outerShdw blurRad="38100" dist="38100" dir="2700000" algn="tl">
                <a:srgbClr val="000000">
                  <a:alpha val="43137"/>
                </a:srgbClr>
              </a:outerShdw>
            </a:effectLst>
            <a:cs typeface="B Mitra" pitchFamily="2" charset="-78"/>
          </a:endParaRPr>
        </a:p>
      </dgm:t>
    </dgm:pt>
    <dgm:pt modelId="{723001D9-899F-4B4E-8FA4-0F33EB08CA49}" type="parTrans" cxnId="{6B8FA1A6-71EE-46F0-A3BE-019AC36BAA02}">
      <dgm:prSet/>
      <dgm:spPr/>
      <dgm:t>
        <a:bodyPr/>
        <a:lstStyle/>
        <a:p>
          <a:endParaRPr lang="en-US" b="1">
            <a:effectLst>
              <a:outerShdw blurRad="38100" dist="38100" dir="2700000" algn="tl">
                <a:srgbClr val="000000">
                  <a:alpha val="43137"/>
                </a:srgbClr>
              </a:outerShdw>
            </a:effectLst>
            <a:cs typeface="B Mitra" pitchFamily="2" charset="-78"/>
          </a:endParaRPr>
        </a:p>
      </dgm:t>
    </dgm:pt>
    <dgm:pt modelId="{50E61E8F-3B28-4A42-B4D5-F692009E47EA}" type="sibTrans" cxnId="{6B8FA1A6-71EE-46F0-A3BE-019AC36BAA02}">
      <dgm:prSet/>
      <dgm:spPr/>
      <dgm:t>
        <a:bodyPr/>
        <a:lstStyle/>
        <a:p>
          <a:endParaRPr lang="en-US" b="1">
            <a:effectLst>
              <a:outerShdw blurRad="38100" dist="38100" dir="2700000" algn="tl">
                <a:srgbClr val="000000">
                  <a:alpha val="43137"/>
                </a:srgbClr>
              </a:outerShdw>
            </a:effectLst>
            <a:cs typeface="B Mitra" pitchFamily="2" charset="-78"/>
          </a:endParaRPr>
        </a:p>
      </dgm:t>
    </dgm:pt>
    <dgm:pt modelId="{1F858542-6AEF-4096-943F-6C2099A7D295}" type="pres">
      <dgm:prSet presAssocID="{EEBBA702-674D-42A8-800F-0B5538588C87}" presName="Name0" presStyleCnt="0">
        <dgm:presLayoutVars>
          <dgm:dir/>
          <dgm:resizeHandles val="exact"/>
        </dgm:presLayoutVars>
      </dgm:prSet>
      <dgm:spPr/>
      <dgm:t>
        <a:bodyPr/>
        <a:lstStyle/>
        <a:p>
          <a:endParaRPr lang="en-US"/>
        </a:p>
      </dgm:t>
    </dgm:pt>
    <dgm:pt modelId="{B1F8AD28-15FD-40C8-9265-FBE96BEFCF6A}" type="pres">
      <dgm:prSet presAssocID="{EEBBA702-674D-42A8-800F-0B5538588C87}" presName="vNodes" presStyleCnt="0"/>
      <dgm:spPr/>
    </dgm:pt>
    <dgm:pt modelId="{14F751EB-7F26-4306-A5DC-B2C39AC257E9}" type="pres">
      <dgm:prSet presAssocID="{6CCAF551-861B-4194-A835-AC4EAD7CFF13}" presName="node" presStyleLbl="node1" presStyleIdx="0" presStyleCnt="3">
        <dgm:presLayoutVars>
          <dgm:bulletEnabled val="1"/>
        </dgm:presLayoutVars>
      </dgm:prSet>
      <dgm:spPr/>
      <dgm:t>
        <a:bodyPr/>
        <a:lstStyle/>
        <a:p>
          <a:endParaRPr lang="en-US"/>
        </a:p>
      </dgm:t>
    </dgm:pt>
    <dgm:pt modelId="{3DF9D439-0CD6-4C31-9992-F93525121C65}" type="pres">
      <dgm:prSet presAssocID="{6DE13E61-419F-4A37-997F-49EEAE555E9B}" presName="spacerT" presStyleCnt="0"/>
      <dgm:spPr/>
    </dgm:pt>
    <dgm:pt modelId="{EC9F59E1-4362-49C4-BA26-3AAD1D40D9EA}" type="pres">
      <dgm:prSet presAssocID="{6DE13E61-419F-4A37-997F-49EEAE555E9B}" presName="sibTrans" presStyleLbl="sibTrans2D1" presStyleIdx="0" presStyleCnt="2"/>
      <dgm:spPr/>
      <dgm:t>
        <a:bodyPr/>
        <a:lstStyle/>
        <a:p>
          <a:endParaRPr lang="en-US"/>
        </a:p>
      </dgm:t>
    </dgm:pt>
    <dgm:pt modelId="{32A80F5A-F6D6-4AA5-ABE8-F37EC048DC0A}" type="pres">
      <dgm:prSet presAssocID="{6DE13E61-419F-4A37-997F-49EEAE555E9B}" presName="spacerB" presStyleCnt="0"/>
      <dgm:spPr/>
    </dgm:pt>
    <dgm:pt modelId="{8B6FB9FD-4525-4415-B5C5-2DE996A5BE68}" type="pres">
      <dgm:prSet presAssocID="{8B04C9CF-47BB-4200-AD40-653F314995BB}" presName="node" presStyleLbl="node1" presStyleIdx="1" presStyleCnt="3">
        <dgm:presLayoutVars>
          <dgm:bulletEnabled val="1"/>
        </dgm:presLayoutVars>
      </dgm:prSet>
      <dgm:spPr/>
      <dgm:t>
        <a:bodyPr/>
        <a:lstStyle/>
        <a:p>
          <a:endParaRPr lang="en-US"/>
        </a:p>
      </dgm:t>
    </dgm:pt>
    <dgm:pt modelId="{691A5724-0F4A-4376-9C85-2E249F50DA33}" type="pres">
      <dgm:prSet presAssocID="{EEBBA702-674D-42A8-800F-0B5538588C87}" presName="sibTransLast" presStyleLbl="sibTrans2D1" presStyleIdx="1" presStyleCnt="2" custScaleX="185102" custLinFactNeighborX="-14526"/>
      <dgm:spPr/>
      <dgm:t>
        <a:bodyPr/>
        <a:lstStyle/>
        <a:p>
          <a:endParaRPr lang="en-US"/>
        </a:p>
      </dgm:t>
    </dgm:pt>
    <dgm:pt modelId="{E5485770-1E7F-444A-B65D-ADA855BCA207}" type="pres">
      <dgm:prSet presAssocID="{EEBBA702-674D-42A8-800F-0B5538588C87}" presName="connectorText" presStyleLbl="sibTrans2D1" presStyleIdx="1" presStyleCnt="2"/>
      <dgm:spPr/>
      <dgm:t>
        <a:bodyPr/>
        <a:lstStyle/>
        <a:p>
          <a:endParaRPr lang="en-US"/>
        </a:p>
      </dgm:t>
    </dgm:pt>
    <dgm:pt modelId="{DEFEBB30-EED8-4BA1-875C-628DCA6D10F3}" type="pres">
      <dgm:prSet presAssocID="{EEBBA702-674D-42A8-800F-0B5538588C87}" presName="lastNode" presStyleLbl="node1" presStyleIdx="2" presStyleCnt="3">
        <dgm:presLayoutVars>
          <dgm:bulletEnabled val="1"/>
        </dgm:presLayoutVars>
      </dgm:prSet>
      <dgm:spPr/>
      <dgm:t>
        <a:bodyPr/>
        <a:lstStyle/>
        <a:p>
          <a:endParaRPr lang="en-US"/>
        </a:p>
      </dgm:t>
    </dgm:pt>
  </dgm:ptLst>
  <dgm:cxnLst>
    <dgm:cxn modelId="{52AAF628-6A8E-4DEC-9FC3-1CCCF52FF0AD}" type="presOf" srcId="{EEBBA702-674D-42A8-800F-0B5538588C87}" destId="{1F858542-6AEF-4096-943F-6C2099A7D295}" srcOrd="0" destOrd="0" presId="urn:microsoft.com/office/officeart/2005/8/layout/equation2"/>
    <dgm:cxn modelId="{F9700287-E5B5-4ADF-962E-DCD9DD7F56C3}" srcId="{EEBBA702-674D-42A8-800F-0B5538588C87}" destId="{8B04C9CF-47BB-4200-AD40-653F314995BB}" srcOrd="1" destOrd="0" parTransId="{79559B98-4569-495E-9678-DD8CCE77EA5D}" sibTransId="{9B61BFFB-0C75-4298-9BD6-6F0B2634FDA2}"/>
    <dgm:cxn modelId="{FE8D37FE-F320-4230-80D9-F4304B1B5908}" type="presOf" srcId="{CD91996C-B8EA-489C-A514-A35B31E52197}" destId="{DEFEBB30-EED8-4BA1-875C-628DCA6D10F3}" srcOrd="0" destOrd="0" presId="urn:microsoft.com/office/officeart/2005/8/layout/equation2"/>
    <dgm:cxn modelId="{35FC1DD7-5584-4EF6-AE72-12685C4BB34A}" type="presOf" srcId="{6CCAF551-861B-4194-A835-AC4EAD7CFF13}" destId="{14F751EB-7F26-4306-A5DC-B2C39AC257E9}" srcOrd="0" destOrd="0" presId="urn:microsoft.com/office/officeart/2005/8/layout/equation2"/>
    <dgm:cxn modelId="{1B242572-3544-4D9C-B426-B9B659B18594}" type="presOf" srcId="{9B61BFFB-0C75-4298-9BD6-6F0B2634FDA2}" destId="{691A5724-0F4A-4376-9C85-2E249F50DA33}" srcOrd="0" destOrd="0" presId="urn:microsoft.com/office/officeart/2005/8/layout/equation2"/>
    <dgm:cxn modelId="{83B42E83-2598-4DCA-A567-A06C4836AC80}" type="presOf" srcId="{6DE13E61-419F-4A37-997F-49EEAE555E9B}" destId="{EC9F59E1-4362-49C4-BA26-3AAD1D40D9EA}" srcOrd="0" destOrd="0" presId="urn:microsoft.com/office/officeart/2005/8/layout/equation2"/>
    <dgm:cxn modelId="{9085E99C-0B28-4C89-9E59-266E792A1D8D}" srcId="{EEBBA702-674D-42A8-800F-0B5538588C87}" destId="{6CCAF551-861B-4194-A835-AC4EAD7CFF13}" srcOrd="0" destOrd="0" parTransId="{97186CC6-AB27-4240-9630-61BD82D6A3F9}" sibTransId="{6DE13E61-419F-4A37-997F-49EEAE555E9B}"/>
    <dgm:cxn modelId="{6B8FA1A6-71EE-46F0-A3BE-019AC36BAA02}" srcId="{EEBBA702-674D-42A8-800F-0B5538588C87}" destId="{CD91996C-B8EA-489C-A514-A35B31E52197}" srcOrd="2" destOrd="0" parTransId="{723001D9-899F-4B4E-8FA4-0F33EB08CA49}" sibTransId="{50E61E8F-3B28-4A42-B4D5-F692009E47EA}"/>
    <dgm:cxn modelId="{C7B9D10D-6265-41B7-AF93-391B7FD74601}" type="presOf" srcId="{8B04C9CF-47BB-4200-AD40-653F314995BB}" destId="{8B6FB9FD-4525-4415-B5C5-2DE996A5BE68}" srcOrd="0" destOrd="0" presId="urn:microsoft.com/office/officeart/2005/8/layout/equation2"/>
    <dgm:cxn modelId="{AA370B29-A071-412A-90FA-6B5E7AFE9B3C}" type="presOf" srcId="{9B61BFFB-0C75-4298-9BD6-6F0B2634FDA2}" destId="{E5485770-1E7F-444A-B65D-ADA855BCA207}" srcOrd="1" destOrd="0" presId="urn:microsoft.com/office/officeart/2005/8/layout/equation2"/>
    <dgm:cxn modelId="{901E64B3-FF3A-46DE-9858-F15912DBC5B2}" type="presParOf" srcId="{1F858542-6AEF-4096-943F-6C2099A7D295}" destId="{B1F8AD28-15FD-40C8-9265-FBE96BEFCF6A}" srcOrd="0" destOrd="0" presId="urn:microsoft.com/office/officeart/2005/8/layout/equation2"/>
    <dgm:cxn modelId="{5674608C-48CD-45EE-8AC9-60AB62A92838}" type="presParOf" srcId="{B1F8AD28-15FD-40C8-9265-FBE96BEFCF6A}" destId="{14F751EB-7F26-4306-A5DC-B2C39AC257E9}" srcOrd="0" destOrd="0" presId="urn:microsoft.com/office/officeart/2005/8/layout/equation2"/>
    <dgm:cxn modelId="{85970B3D-7A81-4BD8-9832-2475A090A223}" type="presParOf" srcId="{B1F8AD28-15FD-40C8-9265-FBE96BEFCF6A}" destId="{3DF9D439-0CD6-4C31-9992-F93525121C65}" srcOrd="1" destOrd="0" presId="urn:microsoft.com/office/officeart/2005/8/layout/equation2"/>
    <dgm:cxn modelId="{BBE30461-0FD6-430B-9C12-AEE9DB22B30F}" type="presParOf" srcId="{B1F8AD28-15FD-40C8-9265-FBE96BEFCF6A}" destId="{EC9F59E1-4362-49C4-BA26-3AAD1D40D9EA}" srcOrd="2" destOrd="0" presId="urn:microsoft.com/office/officeart/2005/8/layout/equation2"/>
    <dgm:cxn modelId="{0136F7F2-D769-4E46-AD78-D2A8206425B7}" type="presParOf" srcId="{B1F8AD28-15FD-40C8-9265-FBE96BEFCF6A}" destId="{32A80F5A-F6D6-4AA5-ABE8-F37EC048DC0A}" srcOrd="3" destOrd="0" presId="urn:microsoft.com/office/officeart/2005/8/layout/equation2"/>
    <dgm:cxn modelId="{9413DAFF-C140-45B5-87FE-3794E082B0B3}" type="presParOf" srcId="{B1F8AD28-15FD-40C8-9265-FBE96BEFCF6A}" destId="{8B6FB9FD-4525-4415-B5C5-2DE996A5BE68}" srcOrd="4" destOrd="0" presId="urn:microsoft.com/office/officeart/2005/8/layout/equation2"/>
    <dgm:cxn modelId="{9BB5BE0A-1FEE-4371-882A-362A35B07176}" type="presParOf" srcId="{1F858542-6AEF-4096-943F-6C2099A7D295}" destId="{691A5724-0F4A-4376-9C85-2E249F50DA33}" srcOrd="1" destOrd="0" presId="urn:microsoft.com/office/officeart/2005/8/layout/equation2"/>
    <dgm:cxn modelId="{F0D97574-6FB2-4E25-BFB8-6C0669AC536C}" type="presParOf" srcId="{691A5724-0F4A-4376-9C85-2E249F50DA33}" destId="{E5485770-1E7F-444A-B65D-ADA855BCA207}" srcOrd="0" destOrd="0" presId="urn:microsoft.com/office/officeart/2005/8/layout/equation2"/>
    <dgm:cxn modelId="{F273AE69-6D02-4A08-BF9E-6DDA787F1E8E}" type="presParOf" srcId="{1F858542-6AEF-4096-943F-6C2099A7D295}" destId="{DEFEBB30-EED8-4BA1-875C-628DCA6D10F3}"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F751EB-7F26-4306-A5DC-B2C39AC257E9}">
      <dsp:nvSpPr>
        <dsp:cNvPr id="0" name=""/>
        <dsp:cNvSpPr/>
      </dsp:nvSpPr>
      <dsp:spPr>
        <a:xfrm>
          <a:off x="1145634" y="1137"/>
          <a:ext cx="1649536" cy="1649536"/>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fa-IR" sz="2700" b="1" kern="1200" dirty="0" smtClean="0">
              <a:effectLst>
                <a:outerShdw blurRad="38100" dist="38100" dir="2700000" algn="tl">
                  <a:srgbClr val="000000">
                    <a:alpha val="43137"/>
                  </a:srgbClr>
                </a:outerShdw>
              </a:effectLst>
              <a:cs typeface="B Mitra" pitchFamily="2" charset="-78"/>
            </a:rPr>
            <a:t>اختلال سایکو سوماتیک</a:t>
          </a:r>
          <a:endParaRPr lang="en-US" sz="2700" b="1" kern="1200" dirty="0">
            <a:effectLst>
              <a:outerShdw blurRad="38100" dist="38100" dir="2700000" algn="tl">
                <a:srgbClr val="000000">
                  <a:alpha val="43137"/>
                </a:srgbClr>
              </a:outerShdw>
            </a:effectLst>
            <a:cs typeface="B Mitra" pitchFamily="2" charset="-78"/>
          </a:endParaRPr>
        </a:p>
      </dsp:txBody>
      <dsp:txXfrm>
        <a:off x="1387203" y="242706"/>
        <a:ext cx="1166398" cy="1166398"/>
      </dsp:txXfrm>
    </dsp:sp>
    <dsp:sp modelId="{EC9F59E1-4362-49C4-BA26-3AAD1D40D9EA}">
      <dsp:nvSpPr>
        <dsp:cNvPr id="0" name=""/>
        <dsp:cNvSpPr/>
      </dsp:nvSpPr>
      <dsp:spPr>
        <a:xfrm>
          <a:off x="1492036" y="1784615"/>
          <a:ext cx="956731" cy="956731"/>
        </a:xfrm>
        <a:prstGeom prst="mathPlus">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b="1" kern="1200">
            <a:effectLst>
              <a:outerShdw blurRad="38100" dist="38100" dir="2700000" algn="tl">
                <a:srgbClr val="000000">
                  <a:alpha val="43137"/>
                </a:srgbClr>
              </a:outerShdw>
            </a:effectLst>
            <a:cs typeface="B Mitra" pitchFamily="2" charset="-78"/>
          </a:endParaRPr>
        </a:p>
      </dsp:txBody>
      <dsp:txXfrm>
        <a:off x="1618851" y="2150469"/>
        <a:ext cx="703101" cy="225023"/>
      </dsp:txXfrm>
    </dsp:sp>
    <dsp:sp modelId="{8B6FB9FD-4525-4415-B5C5-2DE996A5BE68}">
      <dsp:nvSpPr>
        <dsp:cNvPr id="0" name=""/>
        <dsp:cNvSpPr/>
      </dsp:nvSpPr>
      <dsp:spPr>
        <a:xfrm>
          <a:off x="1145634" y="2875289"/>
          <a:ext cx="1649536" cy="1649536"/>
        </a:xfrm>
        <a:prstGeom prst="ellipse">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fa-IR" sz="2700" b="1" kern="1200" dirty="0" smtClean="0">
              <a:effectLst>
                <a:outerShdw blurRad="38100" dist="38100" dir="2700000" algn="tl">
                  <a:srgbClr val="000000">
                    <a:alpha val="43137"/>
                  </a:srgbClr>
                </a:outerShdw>
              </a:effectLst>
              <a:cs typeface="B Mitra" pitchFamily="2" charset="-78"/>
            </a:rPr>
            <a:t>اختلال سوماتوفرم</a:t>
          </a:r>
          <a:endParaRPr lang="en-US" sz="2700" b="1" kern="1200" dirty="0">
            <a:effectLst>
              <a:outerShdw blurRad="38100" dist="38100" dir="2700000" algn="tl">
                <a:srgbClr val="000000">
                  <a:alpha val="43137"/>
                </a:srgbClr>
              </a:outerShdw>
            </a:effectLst>
            <a:cs typeface="B Mitra" pitchFamily="2" charset="-78"/>
          </a:endParaRPr>
        </a:p>
      </dsp:txBody>
      <dsp:txXfrm>
        <a:off x="1387203" y="3116858"/>
        <a:ext cx="1166398" cy="1166398"/>
      </dsp:txXfrm>
    </dsp:sp>
    <dsp:sp modelId="{691A5724-0F4A-4376-9C85-2E249F50DA33}">
      <dsp:nvSpPr>
        <dsp:cNvPr id="0" name=""/>
        <dsp:cNvSpPr/>
      </dsp:nvSpPr>
      <dsp:spPr>
        <a:xfrm>
          <a:off x="2743202" y="1956167"/>
          <a:ext cx="970957" cy="613627"/>
        </a:xfrm>
        <a:prstGeom prst="rightArrow">
          <a:avLst>
            <a:gd name="adj1" fmla="val 60000"/>
            <a:gd name="adj2" fmla="val 50000"/>
          </a:avLst>
        </a:prstGeom>
        <a:solidFill>
          <a:schemeClr val="accent2">
            <a:hueOff val="4681519"/>
            <a:satOff val="-5839"/>
            <a:lumOff val="1373"/>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en-US" sz="2100" b="1" kern="1200">
            <a:effectLst>
              <a:outerShdw blurRad="38100" dist="38100" dir="2700000" algn="tl">
                <a:srgbClr val="000000">
                  <a:alpha val="43137"/>
                </a:srgbClr>
              </a:outerShdw>
            </a:effectLst>
            <a:cs typeface="B Mitra" pitchFamily="2" charset="-78"/>
          </a:endParaRPr>
        </a:p>
      </dsp:txBody>
      <dsp:txXfrm>
        <a:off x="2743202" y="2078892"/>
        <a:ext cx="786869" cy="368177"/>
      </dsp:txXfrm>
    </dsp:sp>
    <dsp:sp modelId="{DEFEBB30-EED8-4BA1-875C-628DCA6D10F3}">
      <dsp:nvSpPr>
        <dsp:cNvPr id="0" name=""/>
        <dsp:cNvSpPr/>
      </dsp:nvSpPr>
      <dsp:spPr>
        <a:xfrm>
          <a:off x="3784892" y="613444"/>
          <a:ext cx="3299073" cy="3299073"/>
        </a:xfrm>
        <a:prstGeom prst="ellipse">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8420" tIns="58420" rIns="58420" bIns="58420" numCol="1" spcCol="1270" anchor="ctr" anchorCtr="0">
          <a:noAutofit/>
        </a:bodyPr>
        <a:lstStyle/>
        <a:p>
          <a:pPr lvl="0" algn="ctr" defTabSz="2044700">
            <a:lnSpc>
              <a:spcPct val="90000"/>
            </a:lnSpc>
            <a:spcBef>
              <a:spcPct val="0"/>
            </a:spcBef>
            <a:spcAft>
              <a:spcPct val="35000"/>
            </a:spcAft>
          </a:pPr>
          <a:r>
            <a:rPr lang="fa-IR" sz="4600" b="1" kern="1200" dirty="0" smtClean="0">
              <a:effectLst>
                <a:outerShdw blurRad="38100" dist="38100" dir="2700000" algn="tl">
                  <a:srgbClr val="000000">
                    <a:alpha val="43137"/>
                  </a:srgbClr>
                </a:outerShdw>
              </a:effectLst>
              <a:cs typeface="B Mitra" pitchFamily="2" charset="-78"/>
            </a:rPr>
            <a:t>نشانه جسمانی و اختلالات مرتبط </a:t>
          </a:r>
          <a:endParaRPr lang="en-US" sz="4600" b="1" kern="1200" dirty="0">
            <a:effectLst>
              <a:outerShdw blurRad="38100" dist="38100" dir="2700000" algn="tl">
                <a:srgbClr val="000000">
                  <a:alpha val="43137"/>
                </a:srgbClr>
              </a:outerShdw>
            </a:effectLst>
            <a:cs typeface="B Mitra" pitchFamily="2" charset="-78"/>
          </a:endParaRPr>
        </a:p>
      </dsp:txBody>
      <dsp:txXfrm>
        <a:off x="4268030" y="1096582"/>
        <a:ext cx="2332797" cy="2332797"/>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693E8B-561E-4D37-97DC-2D10E2D24CCC}" type="datetimeFigureOut">
              <a:rPr lang="en-US" smtClean="0"/>
              <a:t>5/2/2020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E9187A-8383-493C-A976-1D45D6145E73}" type="slidenum">
              <a:rPr lang="en-US" smtClean="0"/>
              <a:t>‹#›</a:t>
            </a:fld>
            <a:endParaRPr lang="en-US"/>
          </a:p>
        </p:txBody>
      </p:sp>
    </p:spTree>
    <p:extLst>
      <p:ext uri="{BB962C8B-B14F-4D97-AF65-F5344CB8AC3E}">
        <p14:creationId xmlns:p14="http://schemas.microsoft.com/office/powerpoint/2010/main" val="3754789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4A9B398-6C11-4D43-8FE2-04E1EBBC8B32}" type="slidenum">
              <a:rPr lang="ar-SA"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E895CB0-DDC3-4D16-A901-5721D8BBAFCB}" type="slidenum">
              <a:rPr lang="ar-SA"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846B286-ECB0-4610-836F-8F55E0D480B9}" type="slidenum">
              <a:rPr lang="ar-SA"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F3E74165-8C4F-4784-818D-2E956CCA5D98}" type="slidenum">
              <a:rPr lang="ar-SA"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7AF1F16C-D902-4540-83A4-ACCC3F24B938}" type="slidenum">
              <a:rPr lang="ar-SA"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ED7047D3-D693-4EE4-A235-4E6AFA17BE0A}" type="slidenum">
              <a:rPr lang="ar-SA"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5CF4E30B-1527-49D1-B25F-A65AD9663383}" type="slidenum">
              <a:rPr lang="ar-SA"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1DB81E6-FB9F-4A37-883E-C551CAACF1AE}" type="slidenum">
              <a:rPr lang="ar-SA"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3ECDBF2B-C99A-417A-A339-BAF5AF7A18FA}" type="slidenum">
              <a:rPr lang="ar-SA"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971A402-DCEA-4D4D-A3AB-6C2119A0DEDD}" type="slidenum">
              <a:rPr lang="ar-SA"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C59F420-D926-4B84-BB70-9CC764C16BA4}" type="slidenum">
              <a:rPr lang="ar-SA"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02284"/>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086CF13-A5B4-47FA-8A23-03D338058511}" type="slidenum">
              <a:rPr lang="ar-SA" smtClean="0"/>
              <a:pPr>
                <a:defRPr/>
              </a:pPr>
              <a:t>‹#›</a:t>
            </a:fld>
            <a:endParaRPr lang="en-US"/>
          </a:p>
        </p:txBody>
      </p:sp>
    </p:spTree>
  </p:cSld>
  <p:clrMap bg1="dk1" tx1="lt1" bg2="dk2" tx2="lt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
        <p:nvSpPr>
          <p:cNvPr id="3" name="Slide Number Placeholder 2"/>
          <p:cNvSpPr>
            <a:spLocks noGrp="1"/>
          </p:cNvSpPr>
          <p:nvPr>
            <p:ph type="sldNum" sz="quarter" idx="12"/>
          </p:nvPr>
        </p:nvSpPr>
        <p:spPr/>
        <p:txBody>
          <a:bodyPr/>
          <a:lstStyle/>
          <a:p>
            <a:pPr>
              <a:defRPr/>
            </a:pPr>
            <a:fld id="{ED7047D3-D693-4EE4-A235-4E6AFA17BE0A}" type="slidenum">
              <a:rPr lang="ar-SA" smtClean="0"/>
              <a:pPr>
                <a:defRPr/>
              </a:pPr>
              <a:t>1</a:t>
            </a:fld>
            <a:endParaRPr lang="en-US"/>
          </a:p>
        </p:txBody>
      </p:sp>
    </p:spTree>
    <p:extLst>
      <p:ext uri="{BB962C8B-B14F-4D97-AF65-F5344CB8AC3E}">
        <p14:creationId xmlns:p14="http://schemas.microsoft.com/office/powerpoint/2010/main" val="41243786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a:t>DSM5</a:t>
            </a:r>
          </a:p>
        </p:txBody>
      </p:sp>
      <p:graphicFrame>
        <p:nvGraphicFramePr>
          <p:cNvPr id="4" name="Content Placeholder 3"/>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pPr>
              <a:defRPr/>
            </a:pPr>
            <a:fld id="{AE895CB0-DDC3-4D16-A901-5721D8BBAFCB}" type="slidenum">
              <a:rPr lang="ar-SA"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208213" y="363538"/>
            <a:ext cx="7772400" cy="1008062"/>
          </a:xfrm>
        </p:spPr>
        <p:txBody>
          <a:bodyPr>
            <a:normAutofit fontScale="90000"/>
          </a:bodyPr>
          <a:lstStyle/>
          <a:p>
            <a:pPr rtl="1">
              <a:defRPr/>
            </a:pPr>
            <a:r>
              <a:rPr lang="fa-IR" sz="4000" b="1" dirty="0">
                <a:solidFill>
                  <a:srgbClr val="FFC000"/>
                </a:solidFill>
                <a:cs typeface="B Mitra" pitchFamily="2" charset="-78"/>
              </a:rPr>
              <a:t>اختلال نشانه جسمانی</a:t>
            </a:r>
            <a:r>
              <a:rPr lang="en-US" sz="4000" b="1" dirty="0">
                <a:solidFill>
                  <a:srgbClr val="FFC000"/>
                </a:solidFill>
                <a:cs typeface="B Mitra" pitchFamily="2" charset="-78"/>
              </a:rPr>
              <a:t> </a:t>
            </a:r>
            <a:r>
              <a:rPr lang="en-US" sz="3200" b="1" dirty="0">
                <a:solidFill>
                  <a:srgbClr val="FFC000"/>
                </a:solidFill>
                <a:cs typeface="B Mitra" pitchFamily="2" charset="-78"/>
              </a:rPr>
              <a:t/>
            </a:r>
            <a:br>
              <a:rPr lang="en-US" sz="3200" b="1" dirty="0">
                <a:solidFill>
                  <a:srgbClr val="FFC000"/>
                </a:solidFill>
                <a:cs typeface="B Mitra" pitchFamily="2" charset="-78"/>
              </a:rPr>
            </a:br>
            <a:r>
              <a:rPr lang="en-US" sz="2800" b="1" dirty="0">
                <a:cs typeface="B Mitra" pitchFamily="2" charset="-78"/>
              </a:rPr>
              <a:t>Somatic Symptom Disorder</a:t>
            </a:r>
            <a:br>
              <a:rPr lang="en-US" sz="2800" b="1" dirty="0">
                <a:cs typeface="B Mitra" pitchFamily="2" charset="-78"/>
              </a:rPr>
            </a:br>
            <a:endParaRPr lang="en-US" sz="3200" b="1" dirty="0">
              <a:solidFill>
                <a:srgbClr val="FFC000"/>
              </a:solidFill>
              <a:cs typeface="B Mitra" pitchFamily="2" charset="-78"/>
            </a:endParaRPr>
          </a:p>
        </p:txBody>
      </p:sp>
      <p:sp>
        <p:nvSpPr>
          <p:cNvPr id="4" name="Subtitle 3"/>
          <p:cNvSpPr>
            <a:spLocks noGrp="1"/>
          </p:cNvSpPr>
          <p:nvPr>
            <p:ph type="subTitle" idx="1"/>
          </p:nvPr>
        </p:nvSpPr>
        <p:spPr>
          <a:xfrm>
            <a:off x="685800" y="1447800"/>
            <a:ext cx="10972800" cy="4876800"/>
          </a:xfrm>
        </p:spPr>
        <p:txBody>
          <a:bodyPr>
            <a:normAutofit/>
          </a:bodyPr>
          <a:lstStyle/>
          <a:p>
            <a:pPr algn="r" rtl="1" fontAlgn="base"/>
            <a:r>
              <a:rPr lang="fa-IR" dirty="0" smtClean="0">
                <a:solidFill>
                  <a:srgbClr val="FFFF00"/>
                </a:solidFill>
                <a:cs typeface="B Mitra" pitchFamily="2" charset="-78"/>
              </a:rPr>
              <a:t>الف : </a:t>
            </a:r>
            <a:r>
              <a:rPr lang="fa-IR" dirty="0" smtClean="0">
                <a:cs typeface="B Mitra" pitchFamily="2" charset="-78"/>
              </a:rPr>
              <a:t>یک یا چند نشانه جسمی که به شدت ناراحت کننده هستند و یا زندگی روزمره را به شدت مختل می سازند.</a:t>
            </a:r>
          </a:p>
          <a:p>
            <a:pPr algn="r" rtl="1" fontAlgn="base"/>
            <a:r>
              <a:rPr lang="fa-IR" dirty="0" smtClean="0">
                <a:solidFill>
                  <a:srgbClr val="FFFF00"/>
                </a:solidFill>
                <a:cs typeface="B Mitra" pitchFamily="2" charset="-78"/>
              </a:rPr>
              <a:t>ب : </a:t>
            </a:r>
            <a:r>
              <a:rPr lang="fa-IR" dirty="0" smtClean="0">
                <a:cs typeface="B Mitra" pitchFamily="2" charset="-78"/>
              </a:rPr>
              <a:t>افکار، احساسات، و رفتارهای افراطی در رابطه با این نشانه های بدنی یا نگرانی های مرتبط با سلامت، که با حداقل یکی از موارد زیر نشان داده می شود :</a:t>
            </a:r>
          </a:p>
          <a:p>
            <a:pPr marL="798513" indent="-288925" algn="r" rtl="1" fontAlgn="base">
              <a:buFont typeface="+mj-lt"/>
              <a:buAutoNum type="arabicPeriod"/>
            </a:pPr>
            <a:r>
              <a:rPr lang="fa-IR" sz="2800" dirty="0">
                <a:cs typeface="B Mitra" pitchFamily="2" charset="-78"/>
              </a:rPr>
              <a:t>افکار دائمی درباره میزان خطرناک بودن نشانه ها و تناسب نداشتن شدت نگرانی با شدت </a:t>
            </a:r>
            <a:r>
              <a:rPr lang="fa-IR" sz="2800" dirty="0" smtClean="0">
                <a:cs typeface="B Mitra" pitchFamily="2" charset="-78"/>
              </a:rPr>
              <a:t>س</a:t>
            </a:r>
            <a:r>
              <a:rPr lang="fa-IR" sz="2800" dirty="0">
                <a:cs typeface="B Mitra" pitchFamily="2" charset="-78"/>
              </a:rPr>
              <a:t>ی</a:t>
            </a:r>
            <a:r>
              <a:rPr lang="fa-IR" sz="2800" dirty="0" smtClean="0">
                <a:cs typeface="B Mitra" pitchFamily="2" charset="-78"/>
              </a:rPr>
              <a:t>مپتوم</a:t>
            </a:r>
            <a:endParaRPr lang="fa-IR" sz="2800" dirty="0">
              <a:cs typeface="B Mitra" pitchFamily="2" charset="-78"/>
            </a:endParaRPr>
          </a:p>
          <a:p>
            <a:pPr marL="798513" indent="-288925" algn="r" rtl="1" fontAlgn="base">
              <a:buFont typeface="+mj-lt"/>
              <a:buAutoNum type="arabicPeriod"/>
            </a:pPr>
            <a:r>
              <a:rPr lang="fa-IR" sz="2800" dirty="0">
                <a:cs typeface="B Mitra" pitchFamily="2" charset="-78"/>
              </a:rPr>
              <a:t>اضطراب شدید و دائمی درباره سلامت خود یا درباره نشانه ها</a:t>
            </a:r>
          </a:p>
          <a:p>
            <a:pPr marL="798513" indent="-288925" algn="r" rtl="1" fontAlgn="base">
              <a:buFont typeface="+mj-lt"/>
              <a:buAutoNum type="arabicPeriod"/>
            </a:pPr>
            <a:r>
              <a:rPr lang="fa-IR" sz="2800" dirty="0">
                <a:cs typeface="B Mitra" pitchFamily="2" charset="-78"/>
              </a:rPr>
              <a:t>زمان وانرژی زیادی که فرد وقف نگرانی خود درباره سلامت یا درباره این نشانه ها می کند</a:t>
            </a:r>
          </a:p>
          <a:p>
            <a:pPr algn="r" rtl="1" fontAlgn="base"/>
            <a:r>
              <a:rPr lang="fa-IR" dirty="0" smtClean="0">
                <a:solidFill>
                  <a:srgbClr val="FFFF00"/>
                </a:solidFill>
                <a:cs typeface="B Mitra" pitchFamily="2" charset="-78"/>
              </a:rPr>
              <a:t>پ :</a:t>
            </a:r>
            <a:r>
              <a:rPr lang="fa-IR" dirty="0" smtClean="0">
                <a:cs typeface="B Mitra" pitchFamily="2" charset="-78"/>
              </a:rPr>
              <a:t>هرچند ممکن است تک تک این نشانه ها به طور دائمی حضور نداشته باشد ، </a:t>
            </a:r>
            <a:r>
              <a:rPr lang="fa-IR" dirty="0" smtClean="0">
                <a:solidFill>
                  <a:srgbClr val="FFFF00"/>
                </a:solidFill>
                <a:cs typeface="B Mitra" pitchFamily="2" charset="-78"/>
              </a:rPr>
              <a:t>نگرانی فرد از حضور یک یا چند علامت </a:t>
            </a:r>
            <a:r>
              <a:rPr lang="fa-IR" dirty="0" smtClean="0">
                <a:cs typeface="B Mitra" pitchFamily="2" charset="-78"/>
              </a:rPr>
              <a:t>(صرف نظر از نوع سمپتوم)، دائمی است (</a:t>
            </a:r>
            <a:r>
              <a:rPr lang="fa-IR" dirty="0" smtClean="0">
                <a:solidFill>
                  <a:srgbClr val="FFFF00"/>
                </a:solidFill>
                <a:cs typeface="B Mitra" pitchFamily="2" charset="-78"/>
              </a:rPr>
              <a:t>معمولاً بیشتر </a:t>
            </a:r>
            <a:r>
              <a:rPr lang="fa-IR" dirty="0" smtClean="0">
                <a:solidFill>
                  <a:srgbClr val="FFFF00"/>
                </a:solidFill>
              </a:rPr>
              <a:t>از ۶ ماه</a:t>
            </a:r>
            <a:r>
              <a:rPr lang="fa-IR" dirty="0" smtClean="0"/>
              <a:t>)</a:t>
            </a:r>
          </a:p>
          <a:p>
            <a:pPr algn="r" rtl="1"/>
            <a:endParaRPr lang="en-US" dirty="0"/>
          </a:p>
        </p:txBody>
      </p:sp>
    </p:spTree>
  </p:cSld>
  <p:clrMapOvr>
    <a:masterClrMapping/>
  </p:clrMapOvr>
  <p:transition spd="slow">
    <p:blind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fa-IR" sz="4000" b="1" dirty="0">
                <a:cs typeface="B Mitra" pitchFamily="2" charset="-78"/>
              </a:rPr>
              <a:t>خصوصیات بالینی نشانه جسمانی</a:t>
            </a:r>
            <a:endParaRPr lang="en-US" sz="4000" b="1" dirty="0">
              <a:cs typeface="B Mitra" pitchFamily="2" charset="-78"/>
            </a:endParaRPr>
          </a:p>
        </p:txBody>
      </p:sp>
      <p:sp>
        <p:nvSpPr>
          <p:cNvPr id="3" name="Content Placeholder 2"/>
          <p:cNvSpPr>
            <a:spLocks noGrp="1"/>
          </p:cNvSpPr>
          <p:nvPr>
            <p:ph idx="1"/>
          </p:nvPr>
        </p:nvSpPr>
        <p:spPr>
          <a:xfrm>
            <a:off x="381000" y="1600200"/>
            <a:ext cx="11506200" cy="4876800"/>
          </a:xfrm>
        </p:spPr>
        <p:txBody>
          <a:bodyPr>
            <a:normAutofit/>
          </a:bodyPr>
          <a:lstStyle/>
          <a:p>
            <a:pPr algn="r" rtl="1"/>
            <a:r>
              <a:rPr lang="fa-IR" dirty="0" smtClean="0">
                <a:cs typeface="B Mitra" pitchFamily="2" charset="-78"/>
              </a:rPr>
              <a:t>مبتلایان به اختلال علایم جسمی به طور معمول علایم جسمی شایع و متعددی مانند درد موضعی، احساس خستگی، یا .... را دارند که عموما بیان کننده بیماری جدی نبوده ولی برای فرد ناراحت کننده می باشد و در روند طبیعی زندگی روزمره آنان اثر می گذارد. رنج فرد چه از نظر پزشکی قابل توضیح باشد یا نباشد واقعی است. اختلال علایم جسمی معمولا همراه یک بیماری طبی واقعی می باشد به طور مثال ممکن است فردی بعد از یک سکته قلبی بدون عارضه به خاطر اختلال علایم جسمی به شدت ناتوان شود، حتی اگر خود سکنه قلبی منجر به ناتوانی او نشده باشد.</a:t>
            </a:r>
          </a:p>
          <a:p>
            <a:pPr algn="r" rtl="1"/>
            <a:r>
              <a:rPr lang="fa-IR" dirty="0" smtClean="0">
                <a:cs typeface="B Mitra" pitchFamily="2" charset="-78"/>
              </a:rPr>
              <a:t>مبتلایان به این اختلال علایم جسمانی خود را  تهدید کننده، پر خطر یا مشکل ساز دانسته و معمولا سلامتی خود را در بدترین شرایط می دانند. در اغلب موارد سطوح بالایی از مراقبت های پزشکی مورد استفاده قرار می گیرد که به ندرت موجب تسکین دغدغه های بیمار می گردد و در نتیجه فرد ممکن است به دنبال درمان توسط پزشکان متعدد برای همان علایم باشد، که نتیجه آن تشدید ظاهری علایم می باشد.</a:t>
            </a:r>
          </a:p>
          <a:p>
            <a:pPr algn="r"/>
            <a:endParaRPr lang="en-US" dirty="0">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Rot="1" noChangeArrowheads="1"/>
          </p:cNvSpPr>
          <p:nvPr>
            <p:ph idx="1"/>
          </p:nvPr>
        </p:nvSpPr>
        <p:spPr>
          <a:xfrm>
            <a:off x="990600" y="229517"/>
            <a:ext cx="10363200" cy="6337300"/>
          </a:xfrm>
        </p:spPr>
        <p:txBody>
          <a:bodyPr>
            <a:normAutofit/>
          </a:bodyPr>
          <a:lstStyle/>
          <a:p>
            <a:pPr algn="r" rtl="1" eaLnBrk="1" hangingPunct="1">
              <a:buClr>
                <a:schemeClr val="tx1"/>
              </a:buClr>
              <a:buNone/>
            </a:pPr>
            <a:r>
              <a:rPr lang="fa-IR" sz="3600" dirty="0" smtClean="0">
                <a:solidFill>
                  <a:srgbClr val="FFFF00"/>
                </a:solidFill>
                <a:ea typeface="Majalla UI"/>
                <a:cs typeface="B Mitra" pitchFamily="2" charset="-78"/>
              </a:rPr>
              <a:t>ويژگيهاي باليني : </a:t>
            </a:r>
          </a:p>
          <a:p>
            <a:pPr algn="r" rtl="1">
              <a:buClr>
                <a:schemeClr val="tx1"/>
              </a:buClr>
              <a:buNone/>
            </a:pPr>
            <a:r>
              <a:rPr lang="fa-IR" sz="2800" dirty="0">
                <a:cs typeface="B Mitra" pitchFamily="2" charset="-78"/>
              </a:rPr>
              <a:t>علائم مربوط به يك بيماري جسمي يا اثر يك  ماده نمي باشد.</a:t>
            </a:r>
          </a:p>
          <a:p>
            <a:pPr algn="r" rtl="1">
              <a:buClr>
                <a:schemeClr val="tx1"/>
              </a:buClr>
              <a:buNone/>
            </a:pPr>
            <a:r>
              <a:rPr lang="fa-IR" sz="2800" dirty="0">
                <a:cs typeface="B Mitra" pitchFamily="2" charset="-78"/>
              </a:rPr>
              <a:t>علائم به شكل </a:t>
            </a:r>
            <a:r>
              <a:rPr lang="fa-IR" sz="2800" u="sng" dirty="0">
                <a:cs typeface="B Mitra" pitchFamily="2" charset="-78"/>
              </a:rPr>
              <a:t>ارادي ايجاد نمي شود </a:t>
            </a:r>
          </a:p>
          <a:p>
            <a:pPr algn="r" rtl="1">
              <a:buClr>
                <a:schemeClr val="tx1"/>
              </a:buClr>
              <a:buNone/>
            </a:pPr>
            <a:r>
              <a:rPr lang="fa-IR" sz="2800" dirty="0">
                <a:effectLst>
                  <a:outerShdw blurRad="38100" dist="38100" dir="2700000" algn="tl">
                    <a:srgbClr val="000000">
                      <a:alpha val="43137"/>
                    </a:srgbClr>
                  </a:outerShdw>
                </a:effectLst>
                <a:cs typeface="B Mitra" pitchFamily="2" charset="-78"/>
              </a:rPr>
              <a:t>اختلالي است مزمن با شروع قبل از 30 سالگي</a:t>
            </a:r>
            <a:endParaRPr lang="fa-IR" sz="2800" u="sng" dirty="0">
              <a:cs typeface="B Mitra" pitchFamily="2" charset="-78"/>
            </a:endParaRPr>
          </a:p>
          <a:p>
            <a:pPr algn="r" rtl="1">
              <a:buClr>
                <a:schemeClr val="tx1"/>
              </a:buClr>
              <a:buNone/>
            </a:pPr>
            <a:r>
              <a:rPr lang="fa-IR" sz="2800" dirty="0">
                <a:cs typeface="B Mitra" pitchFamily="2" charset="-78"/>
              </a:rPr>
              <a:t>سابقه چنين بيماراني پر حاشيه و مبهم است و دردها را به گونه اي اغراق آميز و پر تب و تاب بيان مي كنند، لباس پوشيدن آنها نمايشي است و تشنه تمجيد و محبت هستند. </a:t>
            </a:r>
          </a:p>
          <a:p>
            <a:pPr algn="r" rtl="1" eaLnBrk="1" hangingPunct="1">
              <a:buClr>
                <a:schemeClr val="tx1"/>
              </a:buClr>
              <a:buFont typeface="Wingdings" pitchFamily="2" charset="2"/>
              <a:buChar char="Ø"/>
            </a:pPr>
            <a:r>
              <a:rPr lang="fa-IR" sz="3600" dirty="0" smtClean="0">
                <a:solidFill>
                  <a:srgbClr val="FFFF00"/>
                </a:solidFill>
                <a:ea typeface="Majalla UI"/>
                <a:cs typeface="B Mitra" pitchFamily="2" charset="-78"/>
              </a:rPr>
              <a:t>سير و پيش آگاهي: </a:t>
            </a:r>
          </a:p>
          <a:p>
            <a:pPr indent="4763" algn="r" rtl="1">
              <a:buClr>
                <a:schemeClr val="tx1"/>
              </a:buClr>
              <a:buNone/>
            </a:pPr>
            <a:r>
              <a:rPr lang="fa-IR" sz="2800" dirty="0">
                <a:cs typeface="B Mitra" pitchFamily="2" charset="-78"/>
              </a:rPr>
              <a:t>اختلال مزمن است اغلب آنها دوره هاي تشديد علائم( 6 تا 9 ماه ) همراه با دوره هاي كم علامت ( 9 تا 12 ماهه ) دارند . سابقا به آن سندرم بریکه و هیستری می گفتند.</a:t>
            </a:r>
            <a:endParaRPr lang="en-US" sz="2800" dirty="0">
              <a:cs typeface="B Mitra" pitchFamily="2" charset="-78"/>
            </a:endParaRPr>
          </a:p>
        </p:txBody>
      </p:sp>
      <p:sp>
        <p:nvSpPr>
          <p:cNvPr id="3" name="Slide Number Placeholder 2"/>
          <p:cNvSpPr>
            <a:spLocks noGrp="1"/>
          </p:cNvSpPr>
          <p:nvPr>
            <p:ph type="sldNum" sz="quarter" idx="12"/>
          </p:nvPr>
        </p:nvSpPr>
        <p:spPr/>
        <p:txBody>
          <a:bodyPr/>
          <a:lstStyle/>
          <a:p>
            <a:pPr>
              <a:defRPr/>
            </a:pPr>
            <a:fld id="{AE895CB0-DDC3-4D16-A901-5721D8BBAFCB}" type="slidenum">
              <a:rPr lang="ar-SA" smtClean="0"/>
              <a:pPr>
                <a:defRPr/>
              </a:pPr>
              <a:t>5</a:t>
            </a:fld>
            <a:endParaRPr lang="en-US"/>
          </a:p>
        </p:txBody>
      </p:sp>
    </p:spTree>
  </p:cSld>
  <p:clrMapOvr>
    <a:masterClrMapping/>
  </p:clrMapOvr>
  <p:transition spd="slow">
    <p:checke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itchFamily="2" charset="-78"/>
              </a:rPr>
              <a:t>درمان</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r" rtl="1"/>
            <a:r>
              <a:rPr lang="fa-IR" sz="2800" dirty="0">
                <a:solidFill>
                  <a:srgbClr val="FFFF00"/>
                </a:solidFill>
                <a:effectLst>
                  <a:outerShdw blurRad="38100" dist="38100" dir="2700000" algn="tl">
                    <a:srgbClr val="000000">
                      <a:alpha val="43137"/>
                    </a:srgbClr>
                  </a:outerShdw>
                </a:effectLst>
                <a:cs typeface="B Mitra" pitchFamily="2" charset="-78"/>
              </a:rPr>
              <a:t>اتحاد درمانی: </a:t>
            </a:r>
            <a:r>
              <a:rPr lang="fa-IR" sz="2800" dirty="0">
                <a:effectLst>
                  <a:outerShdw blurRad="38100" dist="38100" dir="2700000" algn="tl">
                    <a:srgbClr val="000000">
                      <a:alpha val="43137"/>
                    </a:srgbClr>
                  </a:outerShdw>
                </a:effectLst>
                <a:cs typeface="B Mitra" pitchFamily="2" charset="-78"/>
              </a:rPr>
              <a:t>فقط یک پزشک بیمار مشخص </a:t>
            </a:r>
            <a:r>
              <a:rPr lang="fa-IR" sz="2800" dirty="0">
                <a:solidFill>
                  <a:srgbClr val="FFFF00"/>
                </a:solidFill>
                <a:effectLst>
                  <a:outerShdw blurRad="38100" dist="38100" dir="2700000" algn="tl">
                    <a:srgbClr val="000000">
                      <a:alpha val="43137"/>
                    </a:srgbClr>
                  </a:outerShdw>
                </a:effectLst>
                <a:cs typeface="B Mitra" pitchFamily="2" charset="-78"/>
              </a:rPr>
              <a:t>مسئولیت درمان </a:t>
            </a:r>
            <a:r>
              <a:rPr lang="fa-IR" sz="2800" dirty="0">
                <a:effectLst>
                  <a:outerShdw blurRad="38100" dist="38100" dir="2700000" algn="tl">
                    <a:srgbClr val="000000">
                      <a:alpha val="43137"/>
                    </a:srgbClr>
                  </a:outerShdw>
                </a:effectLst>
                <a:cs typeface="B Mitra" pitchFamily="2" charset="-78"/>
              </a:rPr>
              <a:t>را داشته باشد.(بیمار فرصت کمتری برای ابراز شکایات جسمی دارد)</a:t>
            </a:r>
          </a:p>
          <a:p>
            <a:pPr algn="r" rtl="1"/>
            <a:r>
              <a:rPr lang="fa-IR" sz="2800" dirty="0">
                <a:solidFill>
                  <a:srgbClr val="FFFF00"/>
                </a:solidFill>
                <a:effectLst>
                  <a:outerShdw blurRad="38100" dist="38100" dir="2700000" algn="tl">
                    <a:srgbClr val="000000">
                      <a:alpha val="43137"/>
                    </a:srgbClr>
                  </a:outerShdw>
                </a:effectLst>
                <a:cs typeface="B Mitra" pitchFamily="2" charset="-78"/>
              </a:rPr>
              <a:t>روان درمانی فردی و گروه درمانی: </a:t>
            </a:r>
            <a:r>
              <a:rPr lang="fa-IR" sz="2800" dirty="0">
                <a:effectLst>
                  <a:outerShdw blurRad="38100" dist="38100" dir="2700000" algn="tl">
                    <a:srgbClr val="000000">
                      <a:alpha val="43137"/>
                    </a:srgbClr>
                  </a:outerShdw>
                </a:effectLst>
                <a:cs typeface="B Mitra" pitchFamily="2" charset="-78"/>
              </a:rPr>
              <a:t>کاهش هزینه درمان تا 50%</a:t>
            </a:r>
          </a:p>
          <a:p>
            <a:pPr algn="r" rtl="1"/>
            <a:r>
              <a:rPr lang="fa-IR" sz="2800" dirty="0">
                <a:solidFill>
                  <a:srgbClr val="FFFF00"/>
                </a:solidFill>
                <a:effectLst>
                  <a:outerShdw blurRad="38100" dist="38100" dir="2700000" algn="tl">
                    <a:srgbClr val="000000">
                      <a:alpha val="43137"/>
                    </a:srgbClr>
                  </a:outerShdw>
                </a:effectLst>
                <a:cs typeface="B Mitra" pitchFamily="2" charset="-78"/>
              </a:rPr>
              <a:t>دارو درمانی: </a:t>
            </a:r>
          </a:p>
          <a:p>
            <a:pPr algn="r" rtl="1"/>
            <a:r>
              <a:rPr lang="fa-IR" sz="2800" dirty="0">
                <a:effectLst>
                  <a:outerShdw blurRad="38100" dist="38100" dir="2700000" algn="tl">
                    <a:srgbClr val="000000">
                      <a:alpha val="43137"/>
                    </a:srgbClr>
                  </a:outerShdw>
                </a:effectLst>
                <a:cs typeface="B Mitra" pitchFamily="2" charset="-78"/>
              </a:rPr>
              <a:t>دارو با کنترل شخص خاصی داده شود بعلت احتمال عدم مصرف</a:t>
            </a:r>
            <a:endParaRPr lang="en-US" sz="2800" dirty="0">
              <a:effectLst>
                <a:outerShdw blurRad="38100" dist="38100" dir="2700000" algn="tl">
                  <a:srgbClr val="000000">
                    <a:alpha val="43137"/>
                  </a:srgbClr>
                </a:outerShdw>
              </a:effectLst>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944562"/>
          </a:xfrm>
        </p:spPr>
        <p:txBody>
          <a:bodyPr>
            <a:normAutofit/>
          </a:bodyPr>
          <a:lstStyle/>
          <a:p>
            <a:pPr rtl="1"/>
            <a:r>
              <a:rPr lang="fa-IR" sz="3600" dirty="0">
                <a:cs typeface="B Titr" pitchFamily="2" charset="-78"/>
              </a:rPr>
              <a:t>تشخیص</a:t>
            </a:r>
            <a:r>
              <a:rPr lang="en-US" sz="3600" dirty="0">
                <a:cs typeface="B Titr" pitchFamily="2" charset="-78"/>
              </a:rPr>
              <a:t> </a:t>
            </a:r>
            <a:r>
              <a:rPr lang="fa-IR" sz="3600" dirty="0">
                <a:cs typeface="B Titr" pitchFamily="2" charset="-78"/>
              </a:rPr>
              <a:t>های پرستاری</a:t>
            </a:r>
            <a:endParaRPr lang="en-US" sz="3600" dirty="0">
              <a:cs typeface="B Titr" pitchFamily="2" charset="-78"/>
            </a:endParaRPr>
          </a:p>
        </p:txBody>
      </p:sp>
      <p:sp>
        <p:nvSpPr>
          <p:cNvPr id="3" name="Content Placeholder 2"/>
          <p:cNvSpPr>
            <a:spLocks noGrp="1"/>
          </p:cNvSpPr>
          <p:nvPr>
            <p:ph idx="1"/>
          </p:nvPr>
        </p:nvSpPr>
        <p:spPr>
          <a:xfrm>
            <a:off x="876300" y="1327151"/>
            <a:ext cx="10439400" cy="5029200"/>
          </a:xfrm>
        </p:spPr>
        <p:txBody>
          <a:bodyPr>
            <a:normAutofit fontScale="92500" lnSpcReduction="20000"/>
          </a:bodyPr>
          <a:lstStyle/>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از عهده برایی غیر موثر</a:t>
            </a:r>
          </a:p>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انکار غیر موثر</a:t>
            </a:r>
          </a:p>
          <a:p>
            <a:pPr algn="r" rtl="1"/>
            <a:r>
              <a:rPr lang="fa-IR" b="1" dirty="0" smtClean="0">
                <a:solidFill>
                  <a:srgbClr val="FFFF00"/>
                </a:solidFill>
                <a:effectLst>
                  <a:outerShdw blurRad="38100" dist="38100" dir="2700000" algn="tl">
                    <a:srgbClr val="000000">
                      <a:alpha val="43137"/>
                    </a:srgbClr>
                  </a:outerShdw>
                </a:effectLst>
                <a:cs typeface="B Mitra" pitchFamily="2" charset="-78"/>
              </a:rPr>
              <a:t>اقدامات پرستاری:</a:t>
            </a:r>
          </a:p>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بیمار را تشویق کنید در مورد ترسها و نگرانی هایش صحبت کند بدون آنکه روی علایم فیزیکی او تمرکز کنید.</a:t>
            </a:r>
          </a:p>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نتایج آزمایشگاهی بیمار را به زبان ساده برای او توضیح دهید.</a:t>
            </a:r>
          </a:p>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علایم جسمی بیمار را انکار نکنید.</a:t>
            </a:r>
          </a:p>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تکنیکهای جایگزین را جهت کاهش استرس به بیمار آموزش دهید (آرام سازی، فعالیت فیزیکی، فعالیت ورزشی اجتماعی(دو یا چند نفره)</a:t>
            </a:r>
          </a:p>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با خانواده بیمار در مورد سود ثانویه صحبت کنید.</a:t>
            </a:r>
          </a:p>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از اجرای نقش بیمار(</a:t>
            </a:r>
            <a:r>
              <a:rPr lang="en-US" dirty="0" smtClean="0">
                <a:effectLst>
                  <a:outerShdw blurRad="38100" dist="38100" dir="2700000" algn="tl">
                    <a:srgbClr val="000000">
                      <a:alpha val="43137"/>
                    </a:srgbClr>
                  </a:outerShdw>
                </a:effectLst>
                <a:cs typeface="B Mitra" pitchFamily="2" charset="-78"/>
              </a:rPr>
              <a:t>sick role</a:t>
            </a:r>
            <a:r>
              <a:rPr lang="fa-IR" dirty="0" smtClean="0">
                <a:effectLst>
                  <a:outerShdw blurRad="38100" dist="38100" dir="2700000" algn="tl">
                    <a:srgbClr val="000000">
                      <a:alpha val="43137"/>
                    </a:srgbClr>
                  </a:outerShdw>
                </a:effectLst>
                <a:cs typeface="B Mitra" pitchFamily="2" charset="-78"/>
              </a:rPr>
              <a:t>) جلوگیری کنید.</a:t>
            </a:r>
          </a:p>
          <a:p>
            <a:pPr marL="514350" indent="-514350" algn="r" rtl="1">
              <a:buFont typeface="+mj-lt"/>
              <a:buAutoNum type="arabicPeriod"/>
            </a:pPr>
            <a:r>
              <a:rPr lang="fa-IR" dirty="0" smtClean="0">
                <a:effectLst>
                  <a:outerShdw blurRad="38100" dist="38100" dir="2700000" algn="tl">
                    <a:srgbClr val="000000">
                      <a:alpha val="43137"/>
                    </a:srgbClr>
                  </a:outerShdw>
                </a:effectLst>
                <a:cs typeface="B Mitra" pitchFamily="2" charset="-78"/>
              </a:rPr>
              <a:t>تشکیل گروه درمانی با بیماران بهبود یافته و بیماران مشابه </a:t>
            </a:r>
            <a:endParaRPr lang="en-US" dirty="0">
              <a:effectLst>
                <a:outerShdw blurRad="38100" dist="38100" dir="2700000" algn="tl">
                  <a:srgbClr val="000000">
                    <a:alpha val="43137"/>
                  </a:srgbClr>
                </a:outerShdw>
              </a:effectLst>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a:xfrm>
            <a:off x="1825625" y="228601"/>
            <a:ext cx="8540750" cy="968375"/>
          </a:xfr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rtl="1" eaLnBrk="1" hangingPunct="1"/>
            <a:r>
              <a:rPr lang="en-U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Mitra" pitchFamily="2" charset="-78"/>
              </a:rPr>
              <a:t> </a:t>
            </a:r>
            <a:r>
              <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Mitra" pitchFamily="2" charset="-78"/>
              </a:rPr>
              <a:t>اختلال اضطراب بیماری یا خودبيمارانگاري   </a:t>
            </a:r>
            <a:r>
              <a:rPr lang="en-U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Mitra" pitchFamily="2" charset="-78"/>
              </a:rPr>
              <a:t> </a:t>
            </a:r>
            <a:r>
              <a:rPr lang="en-US" sz="3200" b="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Mitra" pitchFamily="2" charset="-78"/>
              </a:rPr>
              <a:t>Hypochondriasis</a:t>
            </a:r>
            <a:endParaRPr lang="en-U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Mitra" pitchFamily="2" charset="-78"/>
            </a:endParaRPr>
          </a:p>
        </p:txBody>
      </p:sp>
      <p:sp>
        <p:nvSpPr>
          <p:cNvPr id="12291" name="Rectangle 3"/>
          <p:cNvSpPr>
            <a:spLocks noGrp="1" noRot="1" noChangeArrowheads="1"/>
          </p:cNvSpPr>
          <p:nvPr>
            <p:ph idx="1"/>
          </p:nvPr>
        </p:nvSpPr>
        <p:spPr>
          <a:xfrm>
            <a:off x="647700" y="1060451"/>
            <a:ext cx="10896600" cy="5661025"/>
          </a:xfrm>
        </p:spPr>
        <p:txBody>
          <a:bodyPr>
            <a:normAutofit/>
          </a:bodyPr>
          <a:lstStyle/>
          <a:p>
            <a:pPr algn="r" rtl="1" fontAlgn="base">
              <a:buNone/>
            </a:pPr>
            <a:r>
              <a:rPr lang="fa-IR" sz="2400" b="1" dirty="0">
                <a:solidFill>
                  <a:srgbClr val="FFFF00"/>
                </a:solidFill>
                <a:cs typeface="B Mitra" pitchFamily="2" charset="-78"/>
              </a:rPr>
              <a:t>معیارهای </a:t>
            </a:r>
            <a:r>
              <a:rPr lang="en-US" sz="2400" b="1" dirty="0">
                <a:solidFill>
                  <a:srgbClr val="FFFF00"/>
                </a:solidFill>
                <a:cs typeface="B Mitra" pitchFamily="2" charset="-78"/>
              </a:rPr>
              <a:t>DSM-5 </a:t>
            </a:r>
            <a:r>
              <a:rPr lang="fa-IR" sz="2400" b="1" dirty="0">
                <a:solidFill>
                  <a:srgbClr val="FFFF00"/>
                </a:solidFill>
                <a:cs typeface="B Mitra" pitchFamily="2" charset="-78"/>
              </a:rPr>
              <a:t>برای اختلال اضطراب بیماری</a:t>
            </a:r>
          </a:p>
          <a:p>
            <a:pPr algn="r" rtl="1" fontAlgn="base">
              <a:buNone/>
            </a:pPr>
            <a:r>
              <a:rPr lang="fa-IR" sz="2400" dirty="0">
                <a:solidFill>
                  <a:srgbClr val="FFFF00"/>
                </a:solidFill>
                <a:cs typeface="B Mitra" pitchFamily="2" charset="-78"/>
              </a:rPr>
              <a:t>الف : </a:t>
            </a:r>
            <a:r>
              <a:rPr lang="fa-IR" sz="2400" dirty="0">
                <a:cs typeface="B Mitra" pitchFamily="2" charset="-78"/>
              </a:rPr>
              <a:t>اشتغال ذهنی درباره مبتلا بودن یا مبتلا شدن به یک بیماری خطرناک.</a:t>
            </a:r>
          </a:p>
          <a:p>
            <a:pPr algn="r" rtl="1" fontAlgn="base">
              <a:buNone/>
            </a:pPr>
            <a:r>
              <a:rPr lang="fa-IR" sz="2400" dirty="0">
                <a:solidFill>
                  <a:srgbClr val="FFFF00"/>
                </a:solidFill>
                <a:cs typeface="B Mitra" pitchFamily="2" charset="-78"/>
              </a:rPr>
              <a:t>ب : هیچ گونه سمپتوم سوماتیک وجود ندارد یا اگر وجود دارد شدت آن بسیار اندک است </a:t>
            </a:r>
            <a:r>
              <a:rPr lang="fa-IR" sz="2400" dirty="0">
                <a:cs typeface="B Mitra" pitchFamily="2" charset="-78"/>
              </a:rPr>
              <a:t>. اگر یک عارضه پزشکی دیگر وجود داشته باشد یا احتمال به وجود آمدن یک عارضه پزشکی بسیار زیاد باشد (مثال، سابقه بیماری در بسیاری از اعضای خانواده) اشتغال ذهنی فرد به طور آشکار افراطی یا نامتناسب با شدت بیماری یا احتمال آن است.</a:t>
            </a:r>
          </a:p>
          <a:p>
            <a:pPr algn="r" rtl="1" fontAlgn="base">
              <a:buNone/>
            </a:pPr>
            <a:r>
              <a:rPr lang="fa-IR" sz="2400" dirty="0">
                <a:solidFill>
                  <a:srgbClr val="FFFF00"/>
                </a:solidFill>
                <a:cs typeface="B Mitra" pitchFamily="2" charset="-78"/>
              </a:rPr>
              <a:t>پ : </a:t>
            </a:r>
            <a:r>
              <a:rPr lang="fa-IR" sz="2400" dirty="0">
                <a:cs typeface="B Mitra" pitchFamily="2" charset="-78"/>
              </a:rPr>
              <a:t>فرد درباره سلامت خود به شدت اضطراب دارد (سطح بالای اضطراب درباره سلامت) و به آسانی درباره سلامت خود نگران می شود (آستانه پایین برای نگران شدن درباره سلامت).</a:t>
            </a:r>
          </a:p>
          <a:p>
            <a:pPr algn="r" rtl="1" fontAlgn="base">
              <a:buNone/>
            </a:pPr>
            <a:r>
              <a:rPr lang="fa-IR" sz="2400" dirty="0">
                <a:solidFill>
                  <a:srgbClr val="FFFF00"/>
                </a:solidFill>
                <a:cs typeface="B Mitra" pitchFamily="2" charset="-78"/>
              </a:rPr>
              <a:t>ت : </a:t>
            </a:r>
            <a:r>
              <a:rPr lang="fa-IR" sz="2400" dirty="0">
                <a:cs typeface="B Mitra" pitchFamily="2" charset="-78"/>
              </a:rPr>
              <a:t>رفتارهای فرد در رابطه با سلامت بسیار افراطی هستند (مثلاً، به طور مکرر بدن خود را چک می کند تا درآن علائم بیماری بیابد)، یا رفتارهای اجتنابی ناسازگارانه نشان می دهد (مثلاً، از دکتر و بیمارستان گریزان است (در نوع مراقبت گریز)).</a:t>
            </a:r>
          </a:p>
          <a:p>
            <a:pPr algn="r" rtl="1" fontAlgn="base">
              <a:buNone/>
            </a:pPr>
            <a:r>
              <a:rPr lang="fa-IR" sz="2400" dirty="0">
                <a:solidFill>
                  <a:srgbClr val="FFFF00"/>
                </a:solidFill>
                <a:cs typeface="B Mitra" pitchFamily="2" charset="-78"/>
              </a:rPr>
              <a:t>ث : اشتغال ذهنی درباره بیماری حداقل شش ماه حضور داشته است، </a:t>
            </a:r>
            <a:r>
              <a:rPr lang="fa-IR" sz="2400" dirty="0">
                <a:cs typeface="B Mitra" pitchFamily="2" charset="-78"/>
              </a:rPr>
              <a:t>اما خودِ بیماریِ مورد نگرانی  ممکن است در این مدت عوض شده باشد.</a:t>
            </a:r>
          </a:p>
          <a:p>
            <a:pPr algn="r" rtl="1" fontAlgn="base">
              <a:buNone/>
            </a:pPr>
            <a:r>
              <a:rPr lang="fa-IR" sz="2400" dirty="0">
                <a:solidFill>
                  <a:srgbClr val="FFFF00"/>
                </a:solidFill>
                <a:cs typeface="B Mitra" pitchFamily="2" charset="-78"/>
              </a:rPr>
              <a:t>ج : </a:t>
            </a:r>
            <a:r>
              <a:rPr lang="fa-IR" sz="2400" dirty="0">
                <a:cs typeface="B Mitra" pitchFamily="2" charset="-78"/>
              </a:rPr>
              <a:t>یک اختلال روانی دیگر نمی تواند علت بهتری برای این اشتغال ذهنی به بیمار بودن باشد (مثلاً، اختلال سوماتیک سمپتوم، اختلال وحشت زدگی، اضطراب تعمیم یافته (عام)، اختلال بادی دیسمورفیک، </a:t>
            </a:r>
            <a:r>
              <a:rPr lang="en-US" sz="2400" dirty="0">
                <a:cs typeface="B Mitra" pitchFamily="2" charset="-78"/>
              </a:rPr>
              <a:t>OCD</a:t>
            </a:r>
            <a:r>
              <a:rPr lang="fa-IR" sz="2400" dirty="0">
                <a:cs typeface="B Mitra" pitchFamily="2" charset="-78"/>
              </a:rPr>
              <a:t>، یا اختلال دیلوژنال از نوع فرعی سوماتیک).</a:t>
            </a:r>
          </a:p>
          <a:p>
            <a:pPr algn="r" rtl="1" eaLnBrk="1" hangingPunct="1">
              <a:buClr>
                <a:schemeClr val="tx1"/>
              </a:buClr>
              <a:buFont typeface="Wingdings" pitchFamily="2" charset="2"/>
              <a:buChar char="ü"/>
            </a:pPr>
            <a:endParaRPr lang="fa-IR" sz="2400" b="1" dirty="0">
              <a:solidFill>
                <a:srgbClr val="FFFF00"/>
              </a:solidFill>
              <a:cs typeface="B Mitra" pitchFamily="2" charset="-78"/>
            </a:endParaRPr>
          </a:p>
          <a:p>
            <a:pPr algn="r" rtl="1" eaLnBrk="1" hangingPunct="1">
              <a:buClr>
                <a:schemeClr val="tx1"/>
              </a:buClr>
              <a:buFont typeface="Wingdings" pitchFamily="2" charset="2"/>
              <a:buChar char="ü"/>
            </a:pPr>
            <a:endParaRPr lang="fa-IR" sz="2400" dirty="0">
              <a:cs typeface="B Mitra" pitchFamily="2" charset="-78"/>
            </a:endParaRPr>
          </a:p>
          <a:p>
            <a:pPr algn="r" rtl="1" eaLnBrk="1" hangingPunct="1">
              <a:buClr>
                <a:schemeClr val="tx1"/>
              </a:buClr>
              <a:buFont typeface="Wingdings" pitchFamily="2" charset="2"/>
              <a:buNone/>
            </a:pPr>
            <a:endParaRPr lang="en-US" sz="2400" dirty="0">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8</a:t>
            </a:fld>
            <a:endParaRPr lang="en-US"/>
          </a:p>
        </p:txBody>
      </p:sp>
    </p:spTree>
  </p:cSld>
  <p:clrMapOvr>
    <a:masterClrMapping/>
  </p:clrMapOvr>
  <p:transition>
    <p:cover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Mitra" pitchFamily="2" charset="-78"/>
              </a:rPr>
              <a:t>اختلال اضطراب بیماری</a:t>
            </a:r>
            <a:endParaRPr lang="en-US" dirty="0"/>
          </a:p>
        </p:txBody>
      </p:sp>
      <p:sp>
        <p:nvSpPr>
          <p:cNvPr id="3" name="Content Placeholder 2"/>
          <p:cNvSpPr>
            <a:spLocks noGrp="1"/>
          </p:cNvSpPr>
          <p:nvPr>
            <p:ph idx="1"/>
          </p:nvPr>
        </p:nvSpPr>
        <p:spPr/>
        <p:txBody>
          <a:bodyPr/>
          <a:lstStyle/>
          <a:p>
            <a:pPr algn="r" rtl="1">
              <a:buClr>
                <a:schemeClr val="tx1"/>
              </a:buClr>
              <a:buFont typeface="Wingdings" pitchFamily="2" charset="2"/>
              <a:buChar char="ü"/>
            </a:pPr>
            <a:r>
              <a:rPr lang="fa-IR" b="1" dirty="0" smtClean="0">
                <a:solidFill>
                  <a:srgbClr val="FFFF00"/>
                </a:solidFill>
                <a:cs typeface="B Mitra" pitchFamily="2" charset="-78"/>
              </a:rPr>
              <a:t>ميزان شيوع: </a:t>
            </a:r>
            <a:r>
              <a:rPr lang="fa-IR" dirty="0" smtClean="0">
                <a:cs typeface="B Mitra" pitchFamily="2" charset="-78"/>
              </a:rPr>
              <a:t>4-6 درصد كل بيماران طبي مبتلا به اين اختلال هستند.</a:t>
            </a:r>
          </a:p>
          <a:p>
            <a:pPr algn="r" rtl="1">
              <a:buClr>
                <a:schemeClr val="tx1"/>
              </a:buClr>
              <a:buFont typeface="Wingdings" pitchFamily="2" charset="2"/>
              <a:buChar char="ü"/>
            </a:pPr>
            <a:r>
              <a:rPr lang="fa-IR" dirty="0" smtClean="0">
                <a:cs typeface="B Mitra" pitchFamily="2" charset="-78"/>
              </a:rPr>
              <a:t>ميزان شيوع در زن و مرد مساوي است و در تمام سطوح اجتماعي و اقتصادي و فرهنگي به يك نسبت ديده مي شود.</a:t>
            </a:r>
          </a:p>
          <a:p>
            <a:pPr algn="r" rtl="1">
              <a:buClr>
                <a:schemeClr val="tx1"/>
              </a:buClr>
              <a:buFont typeface="Wingdings" pitchFamily="2" charset="2"/>
              <a:buChar char="ü"/>
            </a:pPr>
            <a:r>
              <a:rPr lang="fa-IR" b="1" dirty="0" smtClean="0">
                <a:solidFill>
                  <a:srgbClr val="FFFF00"/>
                </a:solidFill>
                <a:cs typeface="B Mitra" pitchFamily="2" charset="-78"/>
              </a:rPr>
              <a:t>درمان: </a:t>
            </a:r>
            <a:r>
              <a:rPr lang="fa-IR" dirty="0" smtClean="0">
                <a:cs typeface="B Mitra" pitchFamily="2" charset="-78"/>
              </a:rPr>
              <a:t>گروه درمانی درمان انتخابی است. روان درمانی جهت پی بردن به منبع سمبولیک علایم مفید است. درمان دارویی جهت کاهش اضطراب می باشد. به درمان دارویی مقاوم هستند.</a:t>
            </a:r>
          </a:p>
          <a:p>
            <a:endParaRPr lang="en-US" dirty="0"/>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a:xfrm>
            <a:off x="1825625" y="228600"/>
            <a:ext cx="8540750" cy="914400"/>
          </a:xfrm>
        </p:spPr>
        <p:txBody>
          <a:bodyPr/>
          <a:lstStyle/>
          <a:p>
            <a:pPr rtl="1" eaLnBrk="1" hangingPunct="1"/>
            <a:r>
              <a:rPr lang="fa-IR" sz="3600" dirty="0">
                <a:ln w="18415" cmpd="sng">
                  <a:solidFill>
                    <a:srgbClr val="FFFFFF"/>
                  </a:solidFill>
                  <a:prstDash val="solid"/>
                </a:ln>
                <a:solidFill>
                  <a:srgbClr val="FFFFFF"/>
                </a:solidFill>
                <a:effectLst>
                  <a:innerShdw blurRad="63500" dist="50800" dir="18900000">
                    <a:prstClr val="black">
                      <a:alpha val="50000"/>
                    </a:prstClr>
                  </a:innerShdw>
                </a:effectLst>
                <a:latin typeface="Times New Roman" pitchFamily="18" charset="0"/>
                <a:cs typeface="B Mitra" pitchFamily="2" charset="-78"/>
              </a:rPr>
              <a:t>اختلال تبديلي   </a:t>
            </a:r>
            <a:r>
              <a:rPr lang="en-US" sz="3600" dirty="0">
                <a:ln w="18415" cmpd="sng">
                  <a:solidFill>
                    <a:srgbClr val="FFFFFF"/>
                  </a:solidFill>
                  <a:prstDash val="solid"/>
                </a:ln>
                <a:solidFill>
                  <a:srgbClr val="FFFFFF"/>
                </a:solidFill>
                <a:effectLst>
                  <a:innerShdw blurRad="63500" dist="50800" dir="18900000">
                    <a:prstClr val="black">
                      <a:alpha val="50000"/>
                    </a:prstClr>
                  </a:innerShdw>
                </a:effectLst>
                <a:latin typeface="Times New Roman" pitchFamily="18" charset="0"/>
                <a:cs typeface="B Mitra" pitchFamily="2" charset="-78"/>
              </a:rPr>
              <a:t> </a:t>
            </a:r>
            <a:r>
              <a:rPr lang="en-US" sz="2800" dirty="0">
                <a:ln w="18415" cmpd="sng">
                  <a:solidFill>
                    <a:srgbClr val="FFFFFF"/>
                  </a:solidFill>
                  <a:prstDash val="solid"/>
                </a:ln>
                <a:solidFill>
                  <a:srgbClr val="FFFFFF"/>
                </a:solidFill>
                <a:effectLst>
                  <a:innerShdw blurRad="63500" dist="50800" dir="18900000">
                    <a:prstClr val="black">
                      <a:alpha val="50000"/>
                    </a:prstClr>
                  </a:innerShdw>
                </a:effectLst>
                <a:latin typeface="Times New Roman" pitchFamily="18" charset="0"/>
                <a:cs typeface="B Mitra" pitchFamily="2" charset="-78"/>
              </a:rPr>
              <a:t>Conversion disorder</a:t>
            </a:r>
          </a:p>
        </p:txBody>
      </p:sp>
      <p:sp>
        <p:nvSpPr>
          <p:cNvPr id="9219" name="Rectangle 3"/>
          <p:cNvSpPr>
            <a:spLocks noGrp="1" noRot="1" noChangeArrowheads="1"/>
          </p:cNvSpPr>
          <p:nvPr>
            <p:ph idx="1"/>
          </p:nvPr>
        </p:nvSpPr>
        <p:spPr>
          <a:xfrm>
            <a:off x="457200" y="1295400"/>
            <a:ext cx="11277600" cy="5029200"/>
          </a:xfrm>
        </p:spPr>
        <p:txBody>
          <a:bodyPr/>
          <a:lstStyle/>
          <a:p>
            <a:pPr algn="r" rtl="1" eaLnBrk="1" hangingPunct="1">
              <a:buClr>
                <a:schemeClr val="tx1"/>
              </a:buClr>
              <a:buFont typeface="Wingdings" pitchFamily="2" charset="2"/>
              <a:buChar char="ü"/>
            </a:pPr>
            <a:r>
              <a:rPr lang="fa-IR" sz="2400" dirty="0">
                <a:effectLst>
                  <a:outerShdw blurRad="38100" dist="38100" dir="2700000" algn="tl">
                    <a:srgbClr val="000000">
                      <a:alpha val="43137"/>
                    </a:srgbClr>
                  </a:outerShdw>
                </a:effectLst>
                <a:cs typeface="B Mitra" pitchFamily="2" charset="-78"/>
              </a:rPr>
              <a:t>اختلالي است مشخص با وجود </a:t>
            </a:r>
            <a:r>
              <a:rPr lang="fa-IR" sz="2400" dirty="0">
                <a:solidFill>
                  <a:srgbClr val="FFFF00"/>
                </a:solidFill>
                <a:effectLst>
                  <a:outerShdw blurRad="38100" dist="38100" dir="2700000" algn="tl">
                    <a:srgbClr val="000000">
                      <a:alpha val="43137"/>
                    </a:srgbClr>
                  </a:outerShdw>
                </a:effectLst>
                <a:cs typeface="B Mitra" pitchFamily="2" charset="-78"/>
              </a:rPr>
              <a:t>يك يا دو علامت نورولوژيك </a:t>
            </a:r>
            <a:r>
              <a:rPr lang="fa-IR" sz="2400" dirty="0">
                <a:effectLst>
                  <a:outerShdw blurRad="38100" dist="38100" dir="2700000" algn="tl">
                    <a:srgbClr val="000000">
                      <a:alpha val="43137"/>
                    </a:srgbClr>
                  </a:outerShdw>
                </a:effectLst>
                <a:cs typeface="B Mitra" pitchFamily="2" charset="-78"/>
              </a:rPr>
              <a:t>( مثل فلج، كوري ) كه با يك اختلال عصبي يا طبي شناخته شده قابل توجيه نيست و </a:t>
            </a:r>
            <a:r>
              <a:rPr lang="fa-IR" sz="2400" u="sng" dirty="0">
                <a:effectLst>
                  <a:outerShdw blurRad="38100" dist="38100" dir="2700000" algn="tl">
                    <a:srgbClr val="000000">
                      <a:alpha val="43137"/>
                    </a:srgbClr>
                  </a:outerShdw>
                </a:effectLst>
                <a:cs typeface="B Mitra" pitchFamily="2" charset="-78"/>
              </a:rPr>
              <a:t>علائم روانشناختي با شروع يا تشديد علائم رابطه دارد.</a:t>
            </a:r>
          </a:p>
          <a:p>
            <a:pPr algn="r" rtl="1" eaLnBrk="1" hangingPunct="1">
              <a:buClr>
                <a:schemeClr val="tx1"/>
              </a:buClr>
              <a:buFont typeface="Wingdings" pitchFamily="2" charset="2"/>
              <a:buChar char="ü"/>
            </a:pPr>
            <a:r>
              <a:rPr lang="fa-IR" sz="2400" dirty="0">
                <a:effectLst>
                  <a:outerShdw blurRad="38100" dist="38100" dir="2700000" algn="tl">
                    <a:srgbClr val="000000">
                      <a:alpha val="43137"/>
                    </a:srgbClr>
                  </a:outerShdw>
                </a:effectLst>
                <a:cs typeface="B Mitra" pitchFamily="2" charset="-78"/>
              </a:rPr>
              <a:t> </a:t>
            </a:r>
            <a:r>
              <a:rPr lang="fa-IR" sz="2400" b="1" dirty="0">
                <a:solidFill>
                  <a:srgbClr val="FFFF00"/>
                </a:solidFill>
                <a:effectLst>
                  <a:outerShdw blurRad="38100" dist="38100" dir="2700000" algn="tl">
                    <a:srgbClr val="000000">
                      <a:alpha val="43137"/>
                    </a:srgbClr>
                  </a:outerShdw>
                </a:effectLst>
                <a:cs typeface="B Mitra" pitchFamily="2" charset="-78"/>
              </a:rPr>
              <a:t>شيوع:  </a:t>
            </a:r>
            <a:r>
              <a:rPr lang="fa-IR" sz="2400" dirty="0">
                <a:effectLst>
                  <a:outerShdw blurRad="38100" dist="38100" dir="2700000" algn="tl">
                    <a:srgbClr val="000000">
                      <a:alpha val="43137"/>
                    </a:srgbClr>
                  </a:outerShdw>
                </a:effectLst>
                <a:cs typeface="B Mitra" pitchFamily="2" charset="-78"/>
              </a:rPr>
              <a:t>یک سوم جامعه علائم را در حدي كه از شدت كافي براي تشخيص اختلال تبديلي برخوردار نباشد زماني در طول عمر دارا هستند. ميزان بروز سالانه 22 </a:t>
            </a:r>
            <a:r>
              <a:rPr lang="fa-IR" sz="2400" dirty="0" smtClean="0">
                <a:effectLst>
                  <a:outerShdw blurRad="38100" dist="38100" dir="2700000" algn="tl">
                    <a:srgbClr val="000000">
                      <a:alpha val="43137"/>
                    </a:srgbClr>
                  </a:outerShdw>
                </a:effectLst>
                <a:cs typeface="B Mitra" pitchFamily="2" charset="-78"/>
              </a:rPr>
              <a:t>نفر در </a:t>
            </a:r>
            <a:r>
              <a:rPr lang="fa-IR" sz="2400" dirty="0">
                <a:effectLst>
                  <a:outerShdw blurRad="38100" dist="38100" dir="2700000" algn="tl">
                    <a:srgbClr val="000000">
                      <a:alpha val="43137"/>
                    </a:srgbClr>
                  </a:outerShdw>
                </a:effectLst>
                <a:cs typeface="B Mitra" pitchFamily="2" charset="-78"/>
              </a:rPr>
              <a:t>صد هزار مي باشد- 5 تا 15 درصد مشاوره هاي روانپزشكي را شامل مي شود- نسبت ابتلاي زن به مرد 2 به 1 است در جوامع روستايي، افراد بي سواد، افراد با بهره هوشي پايين، در گروههاي پايين اجتماعي و اقتصادي و افراد نظامي شايع است.</a:t>
            </a:r>
          </a:p>
          <a:p>
            <a:pPr algn="r" rtl="1" eaLnBrk="1" hangingPunct="1">
              <a:buClr>
                <a:schemeClr val="tx1"/>
              </a:buClr>
              <a:buFont typeface="Wingdings" pitchFamily="2" charset="2"/>
              <a:buChar char="ü"/>
            </a:pPr>
            <a:r>
              <a:rPr lang="fa-IR" sz="2400" b="1" dirty="0">
                <a:solidFill>
                  <a:srgbClr val="FFFF00"/>
                </a:solidFill>
                <a:effectLst>
                  <a:outerShdw blurRad="38100" dist="38100" dir="2700000" algn="tl">
                    <a:srgbClr val="000000">
                      <a:alpha val="43137"/>
                    </a:srgbClr>
                  </a:outerShdw>
                </a:effectLst>
                <a:cs typeface="B Mitra" pitchFamily="2" charset="-78"/>
              </a:rPr>
              <a:t>اتيولوژي : </a:t>
            </a:r>
          </a:p>
          <a:p>
            <a:pPr algn="r" rtl="1" eaLnBrk="1" hangingPunct="1">
              <a:buClr>
                <a:schemeClr val="tx1"/>
              </a:buClr>
              <a:buFont typeface="Wingdings" pitchFamily="2" charset="2"/>
              <a:buNone/>
            </a:pPr>
            <a:r>
              <a:rPr lang="fa-IR" sz="2400" dirty="0">
                <a:effectLst>
                  <a:outerShdw blurRad="38100" dist="38100" dir="2700000" algn="tl">
                    <a:srgbClr val="000000">
                      <a:alpha val="43137"/>
                    </a:srgbClr>
                  </a:outerShdw>
                </a:effectLst>
                <a:cs typeface="B Mitra" pitchFamily="2" charset="-78"/>
              </a:rPr>
              <a:t>1- علل روان کاوی : واپس زدن تعارضات درونی  2- عوامل زيست شناختي به صورت كاهش متابوليسم نيمكره غالب و افزايش متابوليسم نيمكره مغلوب مغز و برانگيختگي قشري مفرط  </a:t>
            </a:r>
            <a:r>
              <a:rPr lang="fa-IR" sz="2400" dirty="0" smtClean="0">
                <a:effectLst>
                  <a:outerShdw blurRad="38100" dist="38100" dir="2700000" algn="tl">
                    <a:srgbClr val="000000">
                      <a:alpha val="43137"/>
                    </a:srgbClr>
                  </a:outerShdw>
                </a:effectLst>
                <a:cs typeface="B Mitra" pitchFamily="2" charset="-78"/>
              </a:rPr>
              <a:t>3- سابقه آزار و غفلت در کودکی   4 یادگیری در دوران کودکی برای حل مشکلات از مکانیسم های تبدیلی استفاده می کرده است.</a:t>
            </a:r>
            <a:endParaRPr lang="en-US" sz="2400" dirty="0">
              <a:effectLst>
                <a:outerShdw blurRad="38100" dist="38100" dir="2700000" algn="tl">
                  <a:srgbClr val="000000">
                    <a:alpha val="43137"/>
                  </a:srgbClr>
                </a:outerShdw>
              </a:effectLst>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10</a:t>
            </a:fld>
            <a:endParaRPr lang="en-US"/>
          </a:p>
        </p:txBody>
      </p:sp>
    </p:spTree>
  </p:cSld>
  <p:clrMapOvr>
    <a:masterClrMapping/>
  </p:clrMapOvr>
  <p:transition spd="slow">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Rot="1" noChangeArrowheads="1"/>
          </p:cNvSpPr>
          <p:nvPr>
            <p:ph idx="1"/>
          </p:nvPr>
        </p:nvSpPr>
        <p:spPr>
          <a:xfrm>
            <a:off x="685800" y="260351"/>
            <a:ext cx="10744200" cy="5865813"/>
          </a:xfrm>
        </p:spPr>
        <p:txBody>
          <a:bodyPr>
            <a:normAutofit/>
          </a:bodyPr>
          <a:lstStyle/>
          <a:p>
            <a:pPr algn="r" rtl="1" eaLnBrk="1" hangingPunct="1">
              <a:buClr>
                <a:schemeClr val="tx1"/>
              </a:buClr>
              <a:buNone/>
            </a:pPr>
            <a:r>
              <a:rPr lang="fa-IR" sz="2800" b="1" dirty="0">
                <a:solidFill>
                  <a:srgbClr val="FFFF00"/>
                </a:solidFill>
                <a:effectLst>
                  <a:outerShdw blurRad="38100" dist="38100" dir="2700000" algn="tl">
                    <a:srgbClr val="000000">
                      <a:alpha val="43137"/>
                    </a:srgbClr>
                  </a:outerShdw>
                </a:effectLst>
                <a:cs typeface="B Mitra" pitchFamily="2" charset="-78"/>
              </a:rPr>
              <a:t>علائم باليني:</a:t>
            </a:r>
            <a:endParaRPr lang="fa-IR" sz="3600" b="1" dirty="0" smtClean="0">
              <a:solidFill>
                <a:srgbClr val="FFFF00"/>
              </a:solidFill>
              <a:effectLst>
                <a:outerShdw blurRad="38100" dist="38100" dir="2700000" algn="tl">
                  <a:srgbClr val="000000">
                    <a:alpha val="43137"/>
                  </a:srgbClr>
                </a:outerShdw>
              </a:effectLst>
              <a:ea typeface="Majalla UI"/>
              <a:cs typeface="B Mitra" pitchFamily="2" charset="-78"/>
            </a:endParaRPr>
          </a:p>
          <a:p>
            <a:pPr algn="r" rtl="1" eaLnBrk="1" hangingPunct="1">
              <a:buClr>
                <a:schemeClr val="tx1"/>
              </a:buClr>
              <a:buFont typeface="Wingdings" pitchFamily="2" charset="2"/>
              <a:buChar char="ü"/>
            </a:pPr>
            <a:r>
              <a:rPr lang="fa-IR" sz="2800" dirty="0">
                <a:effectLst>
                  <a:outerShdw blurRad="38100" dist="38100" dir="2700000" algn="tl">
                    <a:srgbClr val="000000">
                      <a:alpha val="43137"/>
                    </a:srgbClr>
                  </a:outerShdw>
                </a:effectLst>
                <a:cs typeface="B Mitra" pitchFamily="2" charset="-78"/>
              </a:rPr>
              <a:t> فلج، كوري و لالي شايعترين علائم هستند. </a:t>
            </a:r>
          </a:p>
          <a:p>
            <a:pPr algn="r" rtl="1" eaLnBrk="1" hangingPunct="1">
              <a:buClr>
                <a:schemeClr val="tx1"/>
              </a:buClr>
              <a:buFont typeface="Wingdings" pitchFamily="2" charset="2"/>
              <a:buChar char="ü"/>
            </a:pPr>
            <a:r>
              <a:rPr lang="fa-IR" sz="2800" b="1" dirty="0">
                <a:effectLst>
                  <a:outerShdw blurRad="38100" dist="38100" dir="2700000" algn="tl">
                    <a:srgbClr val="000000">
                      <a:alpha val="43137"/>
                    </a:srgbClr>
                  </a:outerShdw>
                </a:effectLst>
                <a:cs typeface="B Mitra" pitchFamily="2" charset="-78"/>
              </a:rPr>
              <a:t>علائم حسي</a:t>
            </a:r>
            <a:r>
              <a:rPr lang="fa-IR" sz="2800" dirty="0">
                <a:effectLst>
                  <a:outerShdw blurRad="38100" dist="38100" dir="2700000" algn="tl">
                    <a:srgbClr val="000000">
                      <a:alpha val="43137"/>
                    </a:srgbClr>
                  </a:outerShdw>
                </a:effectLst>
                <a:cs typeface="B Mitra" pitchFamily="2" charset="-78"/>
              </a:rPr>
              <a:t>: بي حسي و پارستزي در اندام ها شايعتر است كه با مسير سيستم عصبي هماهنگي ندارند.</a:t>
            </a:r>
          </a:p>
          <a:p>
            <a:pPr algn="r" rtl="1" eaLnBrk="1" hangingPunct="1">
              <a:buClr>
                <a:schemeClr val="tx1"/>
              </a:buClr>
              <a:buFont typeface="Wingdings" pitchFamily="2" charset="2"/>
              <a:buChar char="ü"/>
            </a:pPr>
            <a:r>
              <a:rPr lang="fa-IR" sz="2800" b="1" dirty="0">
                <a:effectLst>
                  <a:outerShdw blurRad="38100" dist="38100" dir="2700000" algn="tl">
                    <a:srgbClr val="000000">
                      <a:alpha val="43137"/>
                    </a:srgbClr>
                  </a:outerShdw>
                </a:effectLst>
                <a:cs typeface="B Mitra" pitchFamily="2" charset="-78"/>
              </a:rPr>
              <a:t>علائم حركتي:</a:t>
            </a:r>
            <a:r>
              <a:rPr lang="fa-IR" sz="2800" dirty="0">
                <a:effectLst>
                  <a:outerShdw blurRad="38100" dist="38100" dir="2700000" algn="tl">
                    <a:srgbClr val="000000">
                      <a:alpha val="43137"/>
                    </a:srgbClr>
                  </a:outerShdw>
                </a:effectLst>
                <a:cs typeface="B Mitra" pitchFamily="2" charset="-78"/>
              </a:rPr>
              <a:t> به صورت حركات غير عادي، اختلال در راه رفتن- ضعف عضلاني و فلج- تيك هاي كره اي و فرم و حركات پرتابي </a:t>
            </a:r>
          </a:p>
          <a:p>
            <a:pPr algn="r" rtl="1" eaLnBrk="1" hangingPunct="1">
              <a:buClr>
                <a:schemeClr val="tx1"/>
              </a:buClr>
              <a:buFont typeface="Wingdings" pitchFamily="2" charset="2"/>
              <a:buChar char="ü"/>
            </a:pPr>
            <a:r>
              <a:rPr lang="en-US" sz="2800" dirty="0" err="1">
                <a:effectLst>
                  <a:outerShdw blurRad="38100" dist="38100" dir="2700000" algn="tl">
                    <a:srgbClr val="000000">
                      <a:alpha val="43137"/>
                    </a:srgbClr>
                  </a:outerShdw>
                </a:effectLst>
                <a:cs typeface="B Mitra" pitchFamily="2" charset="-78"/>
              </a:rPr>
              <a:t>Astasia</a:t>
            </a:r>
            <a:r>
              <a:rPr lang="en-US" sz="2800" dirty="0">
                <a:effectLst>
                  <a:outerShdw blurRad="38100" dist="38100" dir="2700000" algn="tl">
                    <a:srgbClr val="000000">
                      <a:alpha val="43137"/>
                    </a:srgbClr>
                  </a:outerShdw>
                </a:effectLst>
                <a:cs typeface="B Mitra" pitchFamily="2" charset="-78"/>
              </a:rPr>
              <a:t> </a:t>
            </a:r>
            <a:r>
              <a:rPr lang="en-US" sz="2800" dirty="0" err="1">
                <a:effectLst>
                  <a:outerShdw blurRad="38100" dist="38100" dir="2700000" algn="tl">
                    <a:srgbClr val="000000">
                      <a:alpha val="43137"/>
                    </a:srgbClr>
                  </a:outerShdw>
                </a:effectLst>
                <a:cs typeface="B Mitra" pitchFamily="2" charset="-78"/>
              </a:rPr>
              <a:t>abasia</a:t>
            </a:r>
            <a:r>
              <a:rPr lang="fa-IR" sz="2800" dirty="0">
                <a:effectLst>
                  <a:outerShdw blurRad="38100" dist="38100" dir="2700000" algn="tl">
                    <a:srgbClr val="000000">
                      <a:alpha val="43137"/>
                    </a:srgbClr>
                  </a:outerShdw>
                </a:effectLst>
                <a:cs typeface="B Mitra" pitchFamily="2" charset="-78"/>
              </a:rPr>
              <a:t>: يك نوع اختلال در راه رفتن در اين افراد است كه به صورت تلو تلو خوردن مستانه همراه با حركات پرتابي خشن در تنه و اندامها مي باشد.</a:t>
            </a:r>
          </a:p>
          <a:p>
            <a:pPr algn="r" rtl="1" eaLnBrk="1" hangingPunct="1">
              <a:buClr>
                <a:schemeClr val="tx1"/>
              </a:buClr>
              <a:buFont typeface="Wingdings" pitchFamily="2" charset="2"/>
              <a:buChar char="ü"/>
            </a:pPr>
            <a:r>
              <a:rPr lang="fa-IR" sz="2800" b="1" dirty="0">
                <a:effectLst>
                  <a:outerShdw blurRad="38100" dist="38100" dir="2700000" algn="tl">
                    <a:srgbClr val="000000">
                      <a:alpha val="43137"/>
                    </a:srgbClr>
                  </a:outerShdw>
                </a:effectLst>
                <a:cs typeface="B Mitra" pitchFamily="2" charset="-78"/>
              </a:rPr>
              <a:t>علائم هوشیاری:</a:t>
            </a:r>
            <a:r>
              <a:rPr lang="fa-IR" sz="2800" dirty="0">
                <a:effectLst>
                  <a:outerShdw blurRad="38100" dist="38100" dir="2700000" algn="tl">
                    <a:srgbClr val="000000">
                      <a:alpha val="43137"/>
                    </a:srgbClr>
                  </a:outerShdw>
                </a:effectLst>
                <a:cs typeface="B Mitra" pitchFamily="2" charset="-78"/>
              </a:rPr>
              <a:t> تشنج هاي كاذب از علائمي است كه تشخيص آنها از تشنج واقعي مشكل مي باشد و با توجه به اينكه یک سوم افرادي كه تشنج كاذب دارند. به طور همزمان تشنج واقعي نيز دارند تشخيص مشكل تر مي گردد. </a:t>
            </a:r>
          </a:p>
          <a:p>
            <a:pPr algn="r" rtl="1" eaLnBrk="1" hangingPunct="1">
              <a:buClr>
                <a:schemeClr val="tx1"/>
              </a:buClr>
              <a:buFont typeface="Wingdings" pitchFamily="2" charset="2"/>
              <a:buChar char="ü"/>
            </a:pPr>
            <a:r>
              <a:rPr lang="fa-IR" sz="2800" b="1" dirty="0">
                <a:effectLst>
                  <a:outerShdw blurRad="38100" dist="38100" dir="2700000" algn="tl">
                    <a:srgbClr val="000000">
                      <a:alpha val="43137"/>
                    </a:srgbClr>
                  </a:outerShdw>
                </a:effectLst>
                <a:cs typeface="B Mitra" pitchFamily="2" charset="-78"/>
              </a:rPr>
              <a:t>نفع اوليه:</a:t>
            </a:r>
            <a:r>
              <a:rPr lang="fa-IR" sz="2800" dirty="0">
                <a:effectLst>
                  <a:outerShdw blurRad="38100" dist="38100" dir="2700000" algn="tl">
                    <a:srgbClr val="000000">
                      <a:alpha val="43137"/>
                    </a:srgbClr>
                  </a:outerShdw>
                </a:effectLst>
                <a:cs typeface="B Mitra" pitchFamily="2" charset="-78"/>
              </a:rPr>
              <a:t> كنار زدن تعارض دروني ناخودآگاه و تبديل آنها به علائم جسمي كه ارزش سمبوليك دارد. </a:t>
            </a:r>
          </a:p>
          <a:p>
            <a:pPr algn="r" rtl="1" eaLnBrk="1" hangingPunct="1">
              <a:buFont typeface="Arial" pitchFamily="34" charset="0"/>
              <a:buNone/>
            </a:pPr>
            <a:endParaRPr lang="en-US" sz="2800" dirty="0">
              <a:effectLst>
                <a:outerShdw blurRad="38100" dist="38100" dir="2700000" algn="tl">
                  <a:srgbClr val="000000">
                    <a:alpha val="43137"/>
                  </a:srgbClr>
                </a:outerShdw>
              </a:effectLst>
              <a:cs typeface="B Mitra" pitchFamily="2" charset="-78"/>
            </a:endParaRPr>
          </a:p>
        </p:txBody>
      </p:sp>
      <p:sp>
        <p:nvSpPr>
          <p:cNvPr id="3" name="Slide Number Placeholder 2"/>
          <p:cNvSpPr>
            <a:spLocks noGrp="1"/>
          </p:cNvSpPr>
          <p:nvPr>
            <p:ph type="sldNum" sz="quarter" idx="12"/>
          </p:nvPr>
        </p:nvSpPr>
        <p:spPr/>
        <p:txBody>
          <a:bodyPr/>
          <a:lstStyle/>
          <a:p>
            <a:pPr>
              <a:defRPr/>
            </a:pPr>
            <a:fld id="{AE895CB0-DDC3-4D16-A901-5721D8BBAFCB}" type="slidenum">
              <a:rPr lang="ar-SA" smtClean="0"/>
              <a:pPr>
                <a:defRPr/>
              </a:pPr>
              <a:t>11</a:t>
            </a:fld>
            <a:endParaRPr lang="en-US"/>
          </a:p>
        </p:txBody>
      </p:sp>
    </p:spTree>
  </p:cSld>
  <p:clrMapOvr>
    <a:masterClrMapping/>
  </p:clrMapOvr>
  <p:transition spd="slow">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Rot="1" noChangeArrowheads="1"/>
          </p:cNvSpPr>
          <p:nvPr>
            <p:ph idx="1"/>
          </p:nvPr>
        </p:nvSpPr>
        <p:spPr>
          <a:xfrm>
            <a:off x="1981201" y="609600"/>
            <a:ext cx="8435975" cy="5486400"/>
          </a:xfrm>
        </p:spPr>
        <p:txBody>
          <a:bodyPr>
            <a:normAutofit/>
          </a:bodyPr>
          <a:lstStyle/>
          <a:p>
            <a:pPr algn="r" rtl="1" eaLnBrk="1" hangingPunct="1">
              <a:buClr>
                <a:schemeClr val="tx1"/>
              </a:buClr>
              <a:buFont typeface="Wingdings" pitchFamily="2" charset="2"/>
              <a:buChar char="ü"/>
            </a:pPr>
            <a:r>
              <a:rPr lang="fa-IR" sz="2800" dirty="0">
                <a:effectLst>
                  <a:outerShdw blurRad="38100" dist="38100" dir="2700000" algn="tl">
                    <a:srgbClr val="000000">
                      <a:alpha val="43137"/>
                    </a:srgbClr>
                  </a:outerShdw>
                </a:effectLst>
                <a:cs typeface="B Mitra" pitchFamily="2" charset="-78"/>
              </a:rPr>
              <a:t> </a:t>
            </a:r>
            <a:r>
              <a:rPr lang="fa-IR" sz="2800" b="1" dirty="0">
                <a:effectLst>
                  <a:outerShdw blurRad="38100" dist="38100" dir="2700000" algn="tl">
                    <a:srgbClr val="000000">
                      <a:alpha val="43137"/>
                    </a:srgbClr>
                  </a:outerShdw>
                </a:effectLst>
                <a:cs typeface="B Mitra" pitchFamily="2" charset="-78"/>
              </a:rPr>
              <a:t>نفع ثانويه:</a:t>
            </a:r>
            <a:r>
              <a:rPr lang="fa-IR" sz="2800" dirty="0">
                <a:effectLst>
                  <a:outerShdw blurRad="38100" dist="38100" dir="2700000" algn="tl">
                    <a:srgbClr val="000000">
                      <a:alpha val="43137"/>
                    </a:srgbClr>
                  </a:outerShdw>
                </a:effectLst>
                <a:cs typeface="B Mitra" pitchFamily="2" charset="-78"/>
              </a:rPr>
              <a:t> مزايا و منافع آشكارا كه درنتيجه بيمار شدن به دست مي آيد.</a:t>
            </a:r>
          </a:p>
          <a:p>
            <a:pPr algn="r" rtl="1" eaLnBrk="1" hangingPunct="1">
              <a:buClr>
                <a:schemeClr val="tx1"/>
              </a:buClr>
              <a:buFont typeface="Wingdings" pitchFamily="2" charset="2"/>
              <a:buChar char="ü"/>
            </a:pPr>
            <a:r>
              <a:rPr lang="en-US" sz="2800" u="sng" dirty="0">
                <a:effectLst>
                  <a:outerShdw blurRad="38100" dist="38100" dir="2700000" algn="tl">
                    <a:srgbClr val="000000">
                      <a:alpha val="43137"/>
                    </a:srgbClr>
                  </a:outerShdw>
                </a:effectLst>
                <a:cs typeface="B Mitra" pitchFamily="2" charset="-78"/>
              </a:rPr>
              <a:t>La belle indifference</a:t>
            </a:r>
            <a:r>
              <a:rPr lang="fa-IR" sz="2800" u="sng" dirty="0">
                <a:effectLst>
                  <a:outerShdw blurRad="38100" dist="38100" dir="2700000" algn="tl">
                    <a:srgbClr val="000000">
                      <a:alpha val="43137"/>
                    </a:srgbClr>
                  </a:outerShdw>
                </a:effectLst>
                <a:cs typeface="B Mitra" pitchFamily="2" charset="-78"/>
              </a:rPr>
              <a:t>:</a:t>
            </a:r>
            <a:r>
              <a:rPr lang="fa-IR" sz="2800" dirty="0">
                <a:effectLst>
                  <a:outerShdw blurRad="38100" dist="38100" dir="2700000" algn="tl">
                    <a:srgbClr val="000000">
                      <a:alpha val="43137"/>
                    </a:srgbClr>
                  </a:outerShdw>
                </a:effectLst>
                <a:cs typeface="B Mitra" pitchFamily="2" charset="-78"/>
              </a:rPr>
              <a:t> بی تفاوتی بیمار در برخورد با علایم بیماری</a:t>
            </a:r>
          </a:p>
          <a:p>
            <a:pPr algn="r" rtl="1" eaLnBrk="1" hangingPunct="1">
              <a:buClr>
                <a:schemeClr val="tx1"/>
              </a:buClr>
              <a:buNone/>
            </a:pPr>
            <a:r>
              <a:rPr lang="fa-IR" sz="2800" b="1" dirty="0">
                <a:solidFill>
                  <a:srgbClr val="FFFF00"/>
                </a:solidFill>
                <a:effectLst>
                  <a:outerShdw blurRad="38100" dist="38100" dir="2700000" algn="tl">
                    <a:srgbClr val="000000">
                      <a:alpha val="43137"/>
                    </a:srgbClr>
                  </a:outerShdw>
                </a:effectLst>
                <a:cs typeface="B Mitra" pitchFamily="2" charset="-78"/>
              </a:rPr>
              <a:t>سير و پيش آگهي:</a:t>
            </a:r>
            <a:r>
              <a:rPr lang="fa-IR" sz="2800" dirty="0">
                <a:solidFill>
                  <a:srgbClr val="FFFF00"/>
                </a:solidFill>
                <a:effectLst>
                  <a:outerShdw blurRad="38100" dist="38100" dir="2700000" algn="tl">
                    <a:srgbClr val="000000">
                      <a:alpha val="43137"/>
                    </a:srgbClr>
                  </a:outerShdw>
                </a:effectLst>
                <a:cs typeface="B Mitra" pitchFamily="2" charset="-78"/>
              </a:rPr>
              <a:t> </a:t>
            </a:r>
            <a:r>
              <a:rPr lang="fa-IR" sz="2800" dirty="0">
                <a:effectLst>
                  <a:outerShdw blurRad="38100" dist="38100" dir="2700000" algn="tl">
                    <a:srgbClr val="000000">
                      <a:alpha val="43137"/>
                    </a:srgbClr>
                  </a:outerShdw>
                </a:effectLst>
                <a:cs typeface="B Mitra" pitchFamily="2" charset="-78"/>
              </a:rPr>
              <a:t>90 تا 100 درصد بيماران ظرف چند روز بهبودي مي يابند در 75 درصد هرگز تكرار نمي شود- در 25 درصد علائم تازه به علت استرس ايجاد مي شود . </a:t>
            </a:r>
          </a:p>
          <a:p>
            <a:pPr algn="r" rtl="1" eaLnBrk="1" hangingPunct="1">
              <a:buClr>
                <a:schemeClr val="tx1"/>
              </a:buClr>
              <a:buNone/>
            </a:pPr>
            <a:r>
              <a:rPr lang="fa-IR" sz="2800" b="1" dirty="0">
                <a:solidFill>
                  <a:srgbClr val="FFFF00"/>
                </a:solidFill>
                <a:effectLst>
                  <a:outerShdw blurRad="38100" dist="38100" dir="2700000" algn="tl">
                    <a:srgbClr val="000000">
                      <a:alpha val="43137"/>
                    </a:srgbClr>
                  </a:outerShdw>
                </a:effectLst>
                <a:cs typeface="B Mitra" pitchFamily="2" charset="-78"/>
              </a:rPr>
              <a:t>درمان: </a:t>
            </a:r>
            <a:r>
              <a:rPr lang="fa-IR" sz="2800" dirty="0">
                <a:effectLst>
                  <a:outerShdw blurRad="38100" dist="38100" dir="2700000" algn="tl">
                    <a:srgbClr val="000000">
                      <a:alpha val="43137"/>
                    </a:srgbClr>
                  </a:outerShdw>
                </a:effectLst>
                <a:cs typeface="B Mitra" pitchFamily="2" charset="-78"/>
              </a:rPr>
              <a:t>روان درماني حمايتي- بينش گرا- مشاوره خانواده.</a:t>
            </a:r>
          </a:p>
          <a:p>
            <a:pPr algn="r" rtl="1" eaLnBrk="1" hangingPunct="1">
              <a:buClr>
                <a:schemeClr val="tx1"/>
              </a:buClr>
              <a:buNone/>
            </a:pPr>
            <a:r>
              <a:rPr lang="fa-IR" sz="2800" b="1" dirty="0">
                <a:solidFill>
                  <a:srgbClr val="FFFF00"/>
                </a:solidFill>
                <a:effectLst>
                  <a:outerShdw blurRad="38100" dist="38100" dir="2700000" algn="tl">
                    <a:srgbClr val="000000">
                      <a:alpha val="43137"/>
                    </a:srgbClr>
                  </a:outerShdw>
                </a:effectLst>
                <a:cs typeface="B Mitra" pitchFamily="2" charset="-78"/>
              </a:rPr>
              <a:t>اقدامات پرستاری:</a:t>
            </a:r>
          </a:p>
          <a:p>
            <a:pPr algn="r" rtl="1" eaLnBrk="1" hangingPunct="1">
              <a:buClr>
                <a:schemeClr val="tx1"/>
              </a:buClr>
              <a:buFont typeface="Wingdings" pitchFamily="2" charset="2"/>
              <a:buChar char="ü"/>
            </a:pPr>
            <a:r>
              <a:rPr lang="fa-IR" sz="2800" dirty="0">
                <a:effectLst>
                  <a:outerShdw blurRad="38100" dist="38100" dir="2700000" algn="tl">
                    <a:srgbClr val="000000">
                      <a:alpha val="43137"/>
                    </a:srgbClr>
                  </a:outerShdw>
                </a:effectLst>
                <a:cs typeface="B Mitra" pitchFamily="2" charset="-78"/>
              </a:rPr>
              <a:t>محدودیت ملاقات باعث کاهش استرس بیمار می گردد.</a:t>
            </a:r>
          </a:p>
          <a:p>
            <a:pPr algn="r" rtl="1" eaLnBrk="1" hangingPunct="1">
              <a:buClr>
                <a:schemeClr val="tx1"/>
              </a:buClr>
              <a:buFont typeface="Wingdings" pitchFamily="2" charset="2"/>
              <a:buChar char="ü"/>
            </a:pPr>
            <a:r>
              <a:rPr lang="fa-IR" sz="2800" dirty="0">
                <a:effectLst>
                  <a:outerShdw blurRad="38100" dist="38100" dir="2700000" algn="tl">
                    <a:srgbClr val="000000">
                      <a:alpha val="43137"/>
                    </a:srgbClr>
                  </a:outerShdw>
                </a:effectLst>
                <a:cs typeface="B Mitra" pitchFamily="2" charset="-78"/>
              </a:rPr>
              <a:t>بدون جلب توجه بیمار از سلامت وی آگاه شوید.</a:t>
            </a:r>
          </a:p>
          <a:p>
            <a:pPr algn="r" rtl="1" eaLnBrk="1" hangingPunct="1">
              <a:buClr>
                <a:schemeClr val="tx1"/>
              </a:buClr>
              <a:buFont typeface="Wingdings" pitchFamily="2" charset="2"/>
              <a:buChar char="ü"/>
            </a:pPr>
            <a:r>
              <a:rPr lang="fa-IR" sz="2800" dirty="0">
                <a:effectLst>
                  <a:outerShdw blurRad="38100" dist="38100" dir="2700000" algn="tl">
                    <a:srgbClr val="000000">
                      <a:alpha val="43137"/>
                    </a:srgbClr>
                  </a:outerShdw>
                </a:effectLst>
                <a:cs typeface="B Mitra" pitchFamily="2" charset="-78"/>
              </a:rPr>
              <a:t>بهبودی علایم را به بیمار بیان کنید.</a:t>
            </a:r>
          </a:p>
        </p:txBody>
      </p:sp>
      <p:sp>
        <p:nvSpPr>
          <p:cNvPr id="3" name="Slide Number Placeholder 2"/>
          <p:cNvSpPr>
            <a:spLocks noGrp="1"/>
          </p:cNvSpPr>
          <p:nvPr>
            <p:ph type="sldNum" sz="quarter" idx="12"/>
          </p:nvPr>
        </p:nvSpPr>
        <p:spPr/>
        <p:txBody>
          <a:bodyPr/>
          <a:lstStyle/>
          <a:p>
            <a:pPr>
              <a:defRPr/>
            </a:pPr>
            <a:fld id="{AE895CB0-DDC3-4D16-A901-5721D8BBAFCB}" type="slidenum">
              <a:rPr lang="ar-SA" smtClean="0"/>
              <a:pPr>
                <a:defRPr/>
              </a:pPr>
              <a:t>12</a:t>
            </a:fld>
            <a:endParaRPr lang="en-US"/>
          </a:p>
        </p:txBody>
      </p:sp>
    </p:spTree>
  </p:cSld>
  <p:clrMapOvr>
    <a:masterClrMapping/>
  </p:clrMapOvr>
  <p:transition spd="slow">
    <p:cover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1676400"/>
            <a:ext cx="8229600" cy="1143000"/>
          </a:xfrm>
        </p:spPr>
        <p:txBody>
          <a:bodyPr>
            <a:normAutofit fontScale="90000"/>
          </a:bodyPr>
          <a:lstStyle/>
          <a:p>
            <a:r>
              <a:rPr lang="en-US" dirty="0" smtClean="0">
                <a:cs typeface="B Mitra" pitchFamily="2" charset="-78"/>
              </a:rPr>
              <a:t>Psychological factors affecting other medical condition</a:t>
            </a:r>
            <a:r>
              <a:rPr lang="fa-IR" dirty="0" smtClean="0">
                <a:cs typeface="B Mitra" pitchFamily="2" charset="-78"/>
              </a:rPr>
              <a:t> </a:t>
            </a:r>
            <a:endParaRPr lang="en-US" dirty="0"/>
          </a:p>
        </p:txBody>
      </p:sp>
      <p:sp>
        <p:nvSpPr>
          <p:cNvPr id="3" name="Content Placeholder 2"/>
          <p:cNvSpPr>
            <a:spLocks noGrp="1"/>
          </p:cNvSpPr>
          <p:nvPr>
            <p:ph idx="1"/>
          </p:nvPr>
        </p:nvSpPr>
        <p:spPr>
          <a:xfrm>
            <a:off x="1905000" y="4191001"/>
            <a:ext cx="8229600" cy="1066799"/>
          </a:xfrm>
        </p:spPr>
        <p:txBody>
          <a:bodyPr>
            <a:normAutofit/>
          </a:bodyPr>
          <a:lstStyle/>
          <a:p>
            <a:pPr algn="ctr">
              <a:buNone/>
            </a:pPr>
            <a:r>
              <a:rPr lang="fa-IR" sz="4400" dirty="0">
                <a:cs typeface="B Mitra" pitchFamily="2" charset="-78"/>
              </a:rPr>
              <a:t>اختلال روان-تنی </a:t>
            </a:r>
            <a:endParaRPr lang="en-US" sz="4400" dirty="0">
              <a:cs typeface="B Mitra" pitchFamily="2" charset="-78"/>
            </a:endParaRPr>
          </a:p>
          <a:p>
            <a:endParaRPr lang="en-US" sz="4400" dirty="0"/>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p:txBody>
          <a:bodyPr/>
          <a:lstStyle/>
          <a:p>
            <a:pPr algn="r" rtl="1">
              <a:buFontTx/>
              <a:buNone/>
            </a:pPr>
            <a:r>
              <a:rPr lang="fa-IR" dirty="0">
                <a:latin typeface="IRMitra" pitchFamily="2" charset="-78"/>
                <a:cs typeface="B Mitra" pitchFamily="2" charset="-78"/>
              </a:rPr>
              <a:t>1- وجود بیماری طبی( بیماری جسمی می بایست نشان دهنده یک بیماری عضوی(آرتریت روماتوئید)یا یک روند شناخته شده </a:t>
            </a:r>
            <a:r>
              <a:rPr lang="fa-IR" dirty="0" smtClean="0">
                <a:latin typeface="IRMitra" pitchFamily="2" charset="-78"/>
                <a:cs typeface="B Mitra" pitchFamily="2" charset="-78"/>
              </a:rPr>
              <a:t>پاتوفیزیولوژیک (سردرد </a:t>
            </a:r>
            <a:r>
              <a:rPr lang="fa-IR" dirty="0">
                <a:latin typeface="IRMitra" pitchFamily="2" charset="-78"/>
                <a:cs typeface="B Mitra" pitchFamily="2" charset="-78"/>
              </a:rPr>
              <a:t>میگرن</a:t>
            </a:r>
            <a:r>
              <a:rPr lang="fa-IR" dirty="0" smtClean="0">
                <a:latin typeface="IRMitra" pitchFamily="2" charset="-78"/>
                <a:cs typeface="B Mitra" pitchFamily="2" charset="-78"/>
              </a:rPr>
              <a:t>) باشد</a:t>
            </a:r>
            <a:r>
              <a:rPr lang="fa-IR" dirty="0">
                <a:latin typeface="IRMitra" pitchFamily="2" charset="-78"/>
                <a:cs typeface="B Mitra" pitchFamily="2" charset="-78"/>
              </a:rPr>
              <a:t>.</a:t>
            </a:r>
          </a:p>
          <a:p>
            <a:pPr algn="r" rtl="1">
              <a:buFontTx/>
              <a:buNone/>
            </a:pPr>
            <a:r>
              <a:rPr lang="fa-IR" dirty="0">
                <a:latin typeface="IRMitra" pitchFamily="2" charset="-78"/>
                <a:cs typeface="B Mitra" pitchFamily="2" charset="-78"/>
              </a:rPr>
              <a:t>2- عوامل روان شناختی با معنی بوده و از نظر زمانی تاثیر سوئی </a:t>
            </a:r>
            <a:r>
              <a:rPr lang="fa-IR" dirty="0" smtClean="0">
                <a:latin typeface="IRMitra" pitchFamily="2" charset="-78"/>
                <a:cs typeface="B Mitra" pitchFamily="2" charset="-78"/>
              </a:rPr>
              <a:t>بر آن </a:t>
            </a:r>
            <a:r>
              <a:rPr lang="fa-IR" dirty="0">
                <a:latin typeface="IRMitra" pitchFamily="2" charset="-78"/>
                <a:cs typeface="B Mitra" pitchFamily="2" charset="-78"/>
              </a:rPr>
              <a:t>داشته باشند.</a:t>
            </a:r>
            <a:endParaRPr lang="en-US" dirty="0">
              <a:latin typeface="IRMitra" pitchFamily="2" charset="-78"/>
              <a:cs typeface="B Mitra" pitchFamily="2" charset="-78"/>
            </a:endParaRPr>
          </a:p>
        </p:txBody>
      </p:sp>
      <p:sp>
        <p:nvSpPr>
          <p:cNvPr id="25602" name="Rectangle 2"/>
          <p:cNvSpPr>
            <a:spLocks noGrp="1" noChangeArrowheads="1"/>
          </p:cNvSpPr>
          <p:nvPr>
            <p:ph type="title"/>
          </p:nvPr>
        </p:nvSpPr>
        <p:spPr/>
        <p:txBody>
          <a:bodyPr>
            <a:normAutofit fontScale="90000"/>
          </a:bodyPr>
          <a:lstStyle/>
          <a:p>
            <a:pPr algn="r" rtl="1"/>
            <a:r>
              <a:rPr lang="fa-IR" sz="4000" b="1" dirty="0">
                <a:latin typeface="IRMitra" pitchFamily="2" charset="-78"/>
                <a:cs typeface="B Mitra" pitchFamily="2" charset="-78"/>
              </a:rPr>
              <a:t>تشخیص:</a:t>
            </a:r>
            <a:r>
              <a:rPr lang="en-US" sz="4000" b="1" dirty="0">
                <a:latin typeface="IRMitra" pitchFamily="2" charset="-78"/>
                <a:cs typeface="B Mitra" pitchFamily="2" charset="-78"/>
              </a:rPr>
              <a:t/>
            </a:r>
            <a:br>
              <a:rPr lang="en-US" sz="4000" b="1" dirty="0">
                <a:latin typeface="IRMitra" pitchFamily="2" charset="-78"/>
                <a:cs typeface="B Mitra" pitchFamily="2" charset="-78"/>
              </a:rPr>
            </a:br>
            <a:r>
              <a:rPr lang="fa-IR" sz="3100" b="1" dirty="0">
                <a:latin typeface="IRMitra" pitchFamily="2" charset="-78"/>
                <a:cs typeface="B Mitra" pitchFamily="2" charset="-78"/>
              </a:rPr>
              <a:t>در تشخیص بیماریهای روان تنی دو معیار مطرح است:</a:t>
            </a:r>
            <a:endParaRPr lang="en-US" sz="4000" b="1" dirty="0">
              <a:latin typeface="IRMitra" pitchFamily="2" charset="-78"/>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a:xfrm>
            <a:off x="1066800" y="1523999"/>
            <a:ext cx="10512380" cy="4832351"/>
          </a:xfrm>
        </p:spPr>
        <p:txBody>
          <a:bodyPr>
            <a:noAutofit/>
          </a:bodyPr>
          <a:lstStyle/>
          <a:p>
            <a:pPr algn="just" rtl="1">
              <a:lnSpc>
                <a:spcPct val="80000"/>
              </a:lnSpc>
              <a:buFontTx/>
              <a:buNone/>
            </a:pPr>
            <a:r>
              <a:rPr lang="fa-IR" sz="2400" dirty="0">
                <a:solidFill>
                  <a:srgbClr val="FFFF00"/>
                </a:solidFill>
                <a:latin typeface="IRMitra" pitchFamily="2" charset="-78"/>
                <a:cs typeface="B Mitra" pitchFamily="2" charset="-78"/>
              </a:rPr>
              <a:t>1-آنژین صدری، آریتمی ها و انقباض ناگهانی عروق کرونر.</a:t>
            </a:r>
          </a:p>
          <a:p>
            <a:pPr algn="just" rtl="1">
              <a:lnSpc>
                <a:spcPct val="80000"/>
              </a:lnSpc>
              <a:buFontTx/>
              <a:buNone/>
            </a:pPr>
            <a:r>
              <a:rPr lang="fa-IR" sz="2400" dirty="0">
                <a:latin typeface="IRMitra" pitchFamily="2" charset="-78"/>
                <a:cs typeface="B Mitra" pitchFamily="2" charset="-78"/>
              </a:rPr>
              <a:t>مرگ  ناگهانی ناشی از آریتمی بطنی در برخی افراد شایع است. بروز آریتمی در اضطراب شایع است.</a:t>
            </a:r>
          </a:p>
          <a:p>
            <a:pPr algn="just" rtl="1">
              <a:lnSpc>
                <a:spcPct val="80000"/>
              </a:lnSpc>
              <a:buFontTx/>
              <a:buNone/>
            </a:pPr>
            <a:r>
              <a:rPr lang="fa-IR" sz="2400" dirty="0">
                <a:solidFill>
                  <a:srgbClr val="FFFF00"/>
                </a:solidFill>
                <a:latin typeface="IRMitra" pitchFamily="2" charset="-78"/>
                <a:cs typeface="B Mitra" pitchFamily="2" charset="-78"/>
              </a:rPr>
              <a:t>2- آسم: </a:t>
            </a:r>
            <a:r>
              <a:rPr lang="fa-IR" sz="2400" dirty="0">
                <a:latin typeface="IRMitra" pitchFamily="2" charset="-78"/>
                <a:cs typeface="B Mitra" pitchFamily="2" charset="-78"/>
              </a:rPr>
              <a:t>فرضیه روان شناختی معتقد است، خس خس سینه در آسم یک تعارض سرکوب شده برای کسب عشق وحمایت بخصوص دردوران وابستگی شدید و اضطراب جدایی است.</a:t>
            </a:r>
          </a:p>
          <a:p>
            <a:pPr algn="just" rtl="1">
              <a:lnSpc>
                <a:spcPct val="80000"/>
              </a:lnSpc>
              <a:buFontTx/>
              <a:buNone/>
            </a:pPr>
            <a:r>
              <a:rPr lang="fa-IR" sz="2400" dirty="0">
                <a:solidFill>
                  <a:srgbClr val="FFFF00"/>
                </a:solidFill>
                <a:latin typeface="IRMitra" pitchFamily="2" charset="-78"/>
                <a:cs typeface="B Mitra" pitchFamily="2" charset="-78"/>
              </a:rPr>
              <a:t>3- بیماریهای بافت همبند: </a:t>
            </a:r>
            <a:r>
              <a:rPr lang="fa-IR" sz="2400" dirty="0">
                <a:latin typeface="IRMitra" pitchFamily="2" charset="-78"/>
                <a:cs typeface="B Mitra" pitchFamily="2" charset="-78"/>
              </a:rPr>
              <a:t>بیماری آرتریت روماتوئید ممکن است با یک استرس ویژه مثلاٌ متعاقب مرگ عزیزی آغاز شود. بنابر این ضمن فعال نگه داشتن بیماری جهت پیشگیری از بد شکلی مفاصل، درمان افسردگی، اضطراب و اسپاسم عضلانی می بایست با دارو درمان گردد.</a:t>
            </a:r>
          </a:p>
          <a:p>
            <a:pPr algn="just" rtl="1">
              <a:lnSpc>
                <a:spcPct val="80000"/>
              </a:lnSpc>
              <a:buFontTx/>
              <a:buNone/>
            </a:pPr>
            <a:r>
              <a:rPr lang="fa-IR" sz="2400" dirty="0">
                <a:solidFill>
                  <a:srgbClr val="FFFF00"/>
                </a:solidFill>
                <a:latin typeface="IRMitra" pitchFamily="2" charset="-78"/>
                <a:cs typeface="B Mitra" pitchFamily="2" charset="-78"/>
              </a:rPr>
              <a:t>4- سردرد: </a:t>
            </a:r>
            <a:r>
              <a:rPr lang="fa-IR" sz="2400" dirty="0">
                <a:latin typeface="IRMitra" pitchFamily="2" charset="-78"/>
                <a:cs typeface="B Mitra" pitchFamily="2" charset="-78"/>
              </a:rPr>
              <a:t>سردرد تنشی از انقباض عضلات گردنی ناشی می شود. با اضطراب و استرس وضعیتی همراه است. </a:t>
            </a:r>
          </a:p>
          <a:p>
            <a:pPr algn="just" rtl="1">
              <a:lnSpc>
                <a:spcPct val="80000"/>
              </a:lnSpc>
              <a:buFontTx/>
              <a:buNone/>
            </a:pPr>
            <a:r>
              <a:rPr lang="fa-IR" sz="2400" dirty="0">
                <a:solidFill>
                  <a:srgbClr val="FFFF00"/>
                </a:solidFill>
                <a:latin typeface="IRMitra" pitchFamily="2" charset="-78"/>
                <a:cs typeface="B Mitra" pitchFamily="2" charset="-78"/>
              </a:rPr>
              <a:t>5- افزایش فشارخون: </a:t>
            </a:r>
            <a:r>
              <a:rPr lang="fa-IR" sz="2400" dirty="0">
                <a:latin typeface="IRMitra" pitchFamily="2" charset="-78"/>
                <a:cs typeface="B Mitra" pitchFamily="2" charset="-78"/>
              </a:rPr>
              <a:t>استرس حاد موجب ترشح کاته کولامین(اپی نفرین) می شود که موجب افزایش فشارخون می گردد.</a:t>
            </a:r>
          </a:p>
          <a:p>
            <a:pPr algn="just" rtl="1">
              <a:lnSpc>
                <a:spcPct val="80000"/>
              </a:lnSpc>
              <a:buFontTx/>
              <a:buNone/>
            </a:pPr>
            <a:r>
              <a:rPr lang="fa-IR" sz="2400" dirty="0">
                <a:solidFill>
                  <a:srgbClr val="FFFF00"/>
                </a:solidFill>
                <a:latin typeface="IRMitra" pitchFamily="2" charset="-78"/>
                <a:cs typeface="B Mitra" pitchFamily="2" charset="-78"/>
              </a:rPr>
              <a:t>6- سندروم هایپر وینتلاسیون:</a:t>
            </a:r>
            <a:r>
              <a:rPr lang="en-US" sz="2400" dirty="0">
                <a:solidFill>
                  <a:srgbClr val="FFFF00"/>
                </a:solidFill>
                <a:latin typeface="IRMitra" pitchFamily="2" charset="-78"/>
                <a:cs typeface="B Mitra" pitchFamily="2" charset="-78"/>
              </a:rPr>
              <a:t>  </a:t>
            </a:r>
            <a:r>
              <a:rPr lang="fa-IR" sz="2400" dirty="0">
                <a:latin typeface="IRMitra" pitchFamily="2" charset="-78"/>
                <a:cs typeface="B Mitra" pitchFamily="2" charset="-78"/>
              </a:rPr>
              <a:t>اختلال پانیک و اختلال اضطراب فراگیر همرا ه با هیپر وینتلاسپون است.</a:t>
            </a:r>
          </a:p>
          <a:p>
            <a:pPr algn="just" rtl="1">
              <a:lnSpc>
                <a:spcPct val="80000"/>
              </a:lnSpc>
              <a:buFontTx/>
              <a:buNone/>
            </a:pPr>
            <a:r>
              <a:rPr lang="fa-IR" sz="2400" dirty="0">
                <a:solidFill>
                  <a:srgbClr val="FFFF00"/>
                </a:solidFill>
                <a:latin typeface="IRMitra" pitchFamily="2" charset="-78"/>
                <a:cs typeface="B Mitra" pitchFamily="2" charset="-78"/>
              </a:rPr>
              <a:t>7-  بیماری التهابی روده،</a:t>
            </a:r>
            <a:r>
              <a:rPr lang="en-US" sz="2400" dirty="0">
                <a:solidFill>
                  <a:srgbClr val="FFFF00"/>
                </a:solidFill>
                <a:latin typeface="IRMitra" pitchFamily="2" charset="-78"/>
                <a:cs typeface="B Mitra" pitchFamily="2" charset="-78"/>
              </a:rPr>
              <a:t> </a:t>
            </a:r>
            <a:r>
              <a:rPr lang="fa-IR" sz="2400" dirty="0">
                <a:latin typeface="IRMitra" pitchFamily="2" charset="-78"/>
                <a:cs typeface="B Mitra" pitchFamily="2" charset="-78"/>
              </a:rPr>
              <a:t>بیماری کرون، سندروم روده تحریک پذیر،کولیت اولسراتیو:معمولاٌ با یک استرس شدید شروع می شود. بیماران در درمان به حمایت و روابط مستحکم بیمار- پزشک نیازمندند.</a:t>
            </a:r>
            <a:endParaRPr lang="en-US" sz="2400" dirty="0">
              <a:latin typeface="IRMitra" pitchFamily="2" charset="-78"/>
              <a:cs typeface="B Mitra" pitchFamily="2" charset="-78"/>
            </a:endParaRPr>
          </a:p>
        </p:txBody>
      </p:sp>
      <p:sp>
        <p:nvSpPr>
          <p:cNvPr id="26626" name="Rectangle 2"/>
          <p:cNvSpPr>
            <a:spLocks noGrp="1" noChangeArrowheads="1"/>
          </p:cNvSpPr>
          <p:nvPr>
            <p:ph type="title"/>
          </p:nvPr>
        </p:nvSpPr>
        <p:spPr>
          <a:xfrm>
            <a:off x="1066800" y="274638"/>
            <a:ext cx="10515600" cy="1249362"/>
          </a:xfrm>
        </p:spPr>
        <p:txBody>
          <a:bodyPr>
            <a:noAutofit/>
          </a:bodyPr>
          <a:lstStyle/>
          <a:p>
            <a:pPr algn="r" rtl="1"/>
            <a:r>
              <a:rPr lang="fa-IR" sz="2800" b="1" dirty="0">
                <a:latin typeface="IRMitra" pitchFamily="2" charset="-78"/>
                <a:cs typeface="B Mitra" pitchFamily="2" charset="-78"/>
              </a:rPr>
              <a:t>بیماریهای طبی،جراحی ونورولوژیک که با علائم روانپزشکی تظاهر      می نمایند بطور خلاصه عبارتند از:</a:t>
            </a:r>
            <a:endParaRPr lang="en-US" sz="2800" b="1" dirty="0">
              <a:latin typeface="IRMitra" pitchFamily="2" charset="-78"/>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609600" y="1600200"/>
            <a:ext cx="10972800" cy="4953000"/>
          </a:xfrm>
        </p:spPr>
        <p:txBody>
          <a:bodyPr>
            <a:noAutofit/>
          </a:bodyPr>
          <a:lstStyle/>
          <a:p>
            <a:pPr algn="r" rtl="1">
              <a:lnSpc>
                <a:spcPct val="80000"/>
              </a:lnSpc>
              <a:buFontTx/>
              <a:buNone/>
            </a:pPr>
            <a:r>
              <a:rPr lang="fa-IR" sz="2400" b="1" dirty="0">
                <a:solidFill>
                  <a:srgbClr val="FFFF00"/>
                </a:solidFill>
                <a:latin typeface="IRMitra" pitchFamily="2" charset="-78"/>
                <a:cs typeface="B Mitra" pitchFamily="2" charset="-78"/>
              </a:rPr>
              <a:t>8- اختلال متابولیک وغدد درون ریز: </a:t>
            </a:r>
            <a:r>
              <a:rPr lang="fa-IR" sz="2400" dirty="0">
                <a:latin typeface="IRMitra" pitchFamily="2" charset="-78"/>
                <a:cs typeface="B Mitra" pitchFamily="2" charset="-78"/>
              </a:rPr>
              <a:t>تیرو توکسیکوز، متعاقب استرس شدید- گلیگوزوری،درترس واضطراب.</a:t>
            </a:r>
          </a:p>
          <a:p>
            <a:pPr algn="r" rtl="1">
              <a:lnSpc>
                <a:spcPct val="80000"/>
              </a:lnSpc>
              <a:buFontTx/>
              <a:buNone/>
            </a:pPr>
            <a:r>
              <a:rPr lang="fa-IR" sz="2400" b="1" dirty="0">
                <a:solidFill>
                  <a:srgbClr val="FFFF00"/>
                </a:solidFill>
                <a:latin typeface="IRMitra" pitchFamily="2" charset="-78"/>
                <a:cs typeface="B Mitra" pitchFamily="2" charset="-78"/>
              </a:rPr>
              <a:t>9- نورودرماتیت: </a:t>
            </a:r>
            <a:r>
              <a:rPr lang="fa-IR" sz="2400" dirty="0">
                <a:latin typeface="IRMitra" pitchFamily="2" charset="-78"/>
                <a:cs typeface="B Mitra" pitchFamily="2" charset="-78"/>
              </a:rPr>
              <a:t>اگزما در بیماران دارای عوامل استرس زای متعدد دیده می شود.</a:t>
            </a:r>
          </a:p>
          <a:p>
            <a:pPr algn="r" rtl="1">
              <a:lnSpc>
                <a:spcPct val="80000"/>
              </a:lnSpc>
              <a:buFontTx/>
              <a:buNone/>
            </a:pPr>
            <a:r>
              <a:rPr lang="fa-IR" sz="2400" b="1" dirty="0">
                <a:solidFill>
                  <a:srgbClr val="FFFF00"/>
                </a:solidFill>
                <a:latin typeface="IRMitra" pitchFamily="2" charset="-78"/>
                <a:cs typeface="B Mitra" pitchFamily="2" charset="-78"/>
              </a:rPr>
              <a:t>10- چاقی: </a:t>
            </a:r>
            <a:r>
              <a:rPr lang="fa-IR" sz="2400" dirty="0">
                <a:latin typeface="IRMitra" pitchFamily="2" charset="-78"/>
                <a:cs typeface="B Mitra" pitchFamily="2" charset="-78"/>
              </a:rPr>
              <a:t>پر خوری اضطراب راکاهش می دهد.سندروم غذاخوردن درشب با بی خوابی مرتبطه است.</a:t>
            </a:r>
          </a:p>
          <a:p>
            <a:pPr algn="r" rtl="1">
              <a:lnSpc>
                <a:spcPct val="80000"/>
              </a:lnSpc>
              <a:buFontTx/>
              <a:buNone/>
            </a:pPr>
            <a:r>
              <a:rPr lang="fa-IR" sz="2400" b="1" dirty="0">
                <a:solidFill>
                  <a:srgbClr val="FFFF00"/>
                </a:solidFill>
                <a:latin typeface="IRMitra" pitchFamily="2" charset="-78"/>
                <a:cs typeface="B Mitra" pitchFamily="2" charset="-78"/>
              </a:rPr>
              <a:t>11- استئو آرتریت: </a:t>
            </a:r>
            <a:r>
              <a:rPr lang="fa-IR" sz="2400" dirty="0">
                <a:latin typeface="IRMitra" pitchFamily="2" charset="-78"/>
                <a:cs typeface="B Mitra" pitchFamily="2" charset="-78"/>
              </a:rPr>
              <a:t>کنترل شیوه زندگی مثل کاهش وزن، ورزشهای ایزومتریک برای تقویت عضلات وکنترل درد موثر است.</a:t>
            </a:r>
          </a:p>
          <a:p>
            <a:pPr algn="r" rtl="1">
              <a:lnSpc>
                <a:spcPct val="80000"/>
              </a:lnSpc>
              <a:buFontTx/>
              <a:buNone/>
            </a:pPr>
            <a:r>
              <a:rPr lang="fa-IR" sz="2400" b="1" dirty="0">
                <a:solidFill>
                  <a:srgbClr val="FFFF00"/>
                </a:solidFill>
                <a:latin typeface="IRMitra" pitchFamily="2" charset="-78"/>
                <a:cs typeface="B Mitra" pitchFamily="2" charset="-78"/>
              </a:rPr>
              <a:t>12- بیماری زخم پپتیک: </a:t>
            </a:r>
            <a:r>
              <a:rPr lang="fa-IR" sz="2400" dirty="0">
                <a:latin typeface="IRMitra" pitchFamily="2" charset="-78"/>
                <a:cs typeface="B Mitra" pitchFamily="2" charset="-78"/>
              </a:rPr>
              <a:t>افزایش اسید وپپسین معده متناسب با مقاومت مخاطی،هردو به اضطراب، استرس وشیوه زندگی حساسند.</a:t>
            </a:r>
          </a:p>
          <a:p>
            <a:pPr algn="r" rtl="1">
              <a:lnSpc>
                <a:spcPct val="80000"/>
              </a:lnSpc>
              <a:buFontTx/>
              <a:buNone/>
            </a:pPr>
            <a:r>
              <a:rPr lang="fa-IR" sz="2400" dirty="0">
                <a:solidFill>
                  <a:srgbClr val="FFFF00"/>
                </a:solidFill>
                <a:latin typeface="IRMitra" pitchFamily="2" charset="-78"/>
                <a:cs typeface="B Mitra" pitchFamily="2" charset="-78"/>
              </a:rPr>
              <a:t>13- </a:t>
            </a:r>
            <a:r>
              <a:rPr lang="fa-IR" sz="2400" b="1" dirty="0">
                <a:solidFill>
                  <a:srgbClr val="FFFF00"/>
                </a:solidFill>
                <a:latin typeface="IRMitra" pitchFamily="2" charset="-78"/>
                <a:cs typeface="B Mitra" pitchFamily="2" charset="-78"/>
              </a:rPr>
              <a:t>بیماری رینود </a:t>
            </a:r>
            <a:r>
              <a:rPr lang="en-US" sz="2400" b="1" dirty="0" err="1">
                <a:solidFill>
                  <a:srgbClr val="FFFF00"/>
                </a:solidFill>
                <a:latin typeface="IRMitra" pitchFamily="2" charset="-78"/>
                <a:cs typeface="B Mitra" pitchFamily="2" charset="-78"/>
              </a:rPr>
              <a:t>raynaud</a:t>
            </a:r>
            <a:r>
              <a:rPr lang="fa-IR" sz="2400" b="1" dirty="0">
                <a:solidFill>
                  <a:srgbClr val="FFFF00"/>
                </a:solidFill>
                <a:latin typeface="IRMitra" pitchFamily="2" charset="-78"/>
                <a:cs typeface="B Mitra" pitchFamily="2" charset="-78"/>
              </a:rPr>
              <a:t> : </a:t>
            </a:r>
            <a:r>
              <a:rPr lang="fa-IR" sz="2400" dirty="0">
                <a:latin typeface="IRMitra" pitchFamily="2" charset="-78"/>
                <a:cs typeface="B Mitra" pitchFamily="2" charset="-78"/>
              </a:rPr>
              <a:t>انقباض عروق محیطی مرتبطه با سیگارکشیدن با استرس درارتباط است.</a:t>
            </a:r>
          </a:p>
          <a:p>
            <a:pPr algn="r" rtl="1">
              <a:lnSpc>
                <a:spcPct val="80000"/>
              </a:lnSpc>
              <a:buFontTx/>
              <a:buNone/>
            </a:pPr>
            <a:r>
              <a:rPr lang="fa-IR" sz="2400" b="1" dirty="0">
                <a:solidFill>
                  <a:srgbClr val="FFFF00"/>
                </a:solidFill>
                <a:latin typeface="IRMitra" pitchFamily="2" charset="-78"/>
                <a:cs typeface="B Mitra" pitchFamily="2" charset="-78"/>
              </a:rPr>
              <a:t>14- سنکوپ،کاهش فشارخون: </a:t>
            </a:r>
            <a:r>
              <a:rPr lang="fa-IR" sz="2400" dirty="0">
                <a:latin typeface="IRMitra" pitchFamily="2" charset="-78"/>
                <a:cs typeface="B Mitra" pitchFamily="2" charset="-78"/>
              </a:rPr>
              <a:t>رفلکس وازو واگال با اضطراب حاد یا استرس با عث افت فشارخون و غش می شود.</a:t>
            </a:r>
          </a:p>
          <a:p>
            <a:pPr algn="r" rtl="1">
              <a:lnSpc>
                <a:spcPct val="80000"/>
              </a:lnSpc>
              <a:buFontTx/>
              <a:buNone/>
            </a:pPr>
            <a:r>
              <a:rPr lang="fa-IR" sz="2400" b="1" dirty="0">
                <a:solidFill>
                  <a:srgbClr val="FFFF00"/>
                </a:solidFill>
                <a:latin typeface="IRMitra" pitchFamily="2" charset="-78"/>
                <a:cs typeface="B Mitra" pitchFamily="2" charset="-78"/>
              </a:rPr>
              <a:t>15- کهیر،آنژیوادم: </a:t>
            </a:r>
            <a:r>
              <a:rPr lang="fa-IR" sz="2400" dirty="0">
                <a:latin typeface="IRMitra" pitchFamily="2" charset="-78"/>
                <a:cs typeface="B Mitra" pitchFamily="2" charset="-78"/>
              </a:rPr>
              <a:t>خارش با اضطراب تشدید می شود. خراشاندن با خصومت مهارشده مرتبطه است.</a:t>
            </a:r>
            <a:endParaRPr lang="en-US" sz="2400" dirty="0">
              <a:latin typeface="IRMitra" pitchFamily="2" charset="-78"/>
              <a:cs typeface="B Mitra" pitchFamily="2" charset="-78"/>
            </a:endParaRPr>
          </a:p>
        </p:txBody>
      </p:sp>
      <p:sp>
        <p:nvSpPr>
          <p:cNvPr id="27650" name="Rectangle 2"/>
          <p:cNvSpPr>
            <a:spLocks noGrp="1" noChangeArrowheads="1"/>
          </p:cNvSpPr>
          <p:nvPr>
            <p:ph type="title"/>
          </p:nvPr>
        </p:nvSpPr>
        <p:spPr/>
        <p:txBody>
          <a:bodyPr>
            <a:noAutofit/>
          </a:bodyPr>
          <a:lstStyle/>
          <a:p>
            <a:pPr algn="r" rtl="1"/>
            <a:r>
              <a:rPr lang="fa-IR" sz="2800" b="1" dirty="0">
                <a:latin typeface="IRMitra" pitchFamily="2" charset="-78"/>
                <a:cs typeface="B Mitra" pitchFamily="2" charset="-78"/>
              </a:rPr>
              <a:t>بیماریهای طبی،جراحی ونورولوژیک که با علائم روانپزشکی تظاهر می نمایند بطور خلاصه عبارتند از:</a:t>
            </a:r>
            <a:endParaRPr lang="en-US" sz="2800" b="1" dirty="0">
              <a:latin typeface="IRMitra" pitchFamily="2" charset="-78"/>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p:txBody>
          <a:bodyPr>
            <a:normAutofit/>
          </a:bodyPr>
          <a:lstStyle/>
          <a:p>
            <a:pPr algn="just" rtl="1">
              <a:lnSpc>
                <a:spcPct val="80000"/>
              </a:lnSpc>
              <a:buFontTx/>
              <a:buNone/>
            </a:pPr>
            <a:r>
              <a:rPr lang="fa-IR" sz="2400" b="1" dirty="0">
                <a:solidFill>
                  <a:srgbClr val="FFFF00"/>
                </a:solidFill>
                <a:latin typeface="IRMitra" pitchFamily="2" charset="-78"/>
                <a:cs typeface="B Mitra" pitchFamily="2" charset="-78"/>
              </a:rPr>
              <a:t>16- اختلال فعالیت جنسی: </a:t>
            </a:r>
            <a:r>
              <a:rPr lang="fa-IR" sz="2400" dirty="0">
                <a:latin typeface="IRMitra" pitchFamily="2" charset="-78"/>
                <a:cs typeface="B Mitra" pitchFamily="2" charset="-78"/>
              </a:rPr>
              <a:t>مهمترین آن درمردان ناتوانی جنسی است.که بصورت تاخیردرانزال،انزال زودرس وعدم پایداری یا فقدان نعوذ دیده می شود.ودر زنهاسرد مزاجی است.که بصورت عدم تمایل به اعمال جنسی،ارگاسم ناقص وواژینیسم دیده می شود.</a:t>
            </a:r>
          </a:p>
          <a:p>
            <a:pPr algn="just" rtl="1">
              <a:lnSpc>
                <a:spcPct val="80000"/>
              </a:lnSpc>
              <a:buFontTx/>
              <a:buNone/>
            </a:pPr>
            <a:r>
              <a:rPr lang="fa-IR" sz="2400" b="1" dirty="0">
                <a:solidFill>
                  <a:srgbClr val="FFFF00"/>
                </a:solidFill>
                <a:latin typeface="IRMitra" pitchFamily="2" charset="-78"/>
                <a:cs typeface="B Mitra" pitchFamily="2" charset="-78"/>
              </a:rPr>
              <a:t>17- اختلال عمل تولید مثل: </a:t>
            </a:r>
            <a:r>
              <a:rPr lang="fa-IR" sz="2400" dirty="0">
                <a:latin typeface="IRMitra" pitchFamily="2" charset="-78"/>
                <a:cs typeface="B Mitra" pitchFamily="2" charset="-78"/>
              </a:rPr>
              <a:t>عدم امنیت وعدم پختگی زن برای قبول نقش همسری می تواند اورا مستعد مشکلاتی از فبیل بی نظمی قاعدگی،درد همراه قاعدگی،اختلال زایمان وواکنش شدید نسبت به یائسگی نماید.</a:t>
            </a:r>
          </a:p>
          <a:p>
            <a:pPr algn="just" rtl="1">
              <a:lnSpc>
                <a:spcPct val="80000"/>
              </a:lnSpc>
              <a:buFontTx/>
              <a:buNone/>
            </a:pPr>
            <a:r>
              <a:rPr lang="fa-IR" sz="2400" b="1" dirty="0">
                <a:solidFill>
                  <a:srgbClr val="FFFF00"/>
                </a:solidFill>
                <a:latin typeface="IRMitra" pitchFamily="2" charset="-78"/>
                <a:cs typeface="B Mitra" pitchFamily="2" charset="-78"/>
              </a:rPr>
              <a:t>18- اختلال عمل ادراری: </a:t>
            </a:r>
            <a:r>
              <a:rPr lang="fa-IR" sz="2400" dirty="0">
                <a:latin typeface="IRMitra" pitchFamily="2" charset="-78"/>
                <a:cs typeface="B Mitra" pitchFamily="2" charset="-78"/>
              </a:rPr>
              <a:t>اضطراب نقش می تواند افراد رادچارتکرر وقطع ادرارنماید. در اکثر موارد قطع ادرار ناشی از عدم توانایی افراد در ادرار کردن در حضوردیگران است.</a:t>
            </a:r>
          </a:p>
          <a:p>
            <a:pPr algn="just" rtl="1">
              <a:lnSpc>
                <a:spcPct val="80000"/>
              </a:lnSpc>
              <a:buFontTx/>
              <a:buNone/>
            </a:pPr>
            <a:r>
              <a:rPr lang="fa-IR" sz="2400" b="1" dirty="0">
                <a:solidFill>
                  <a:srgbClr val="FFFF00"/>
                </a:solidFill>
                <a:latin typeface="IRMitra" pitchFamily="2" charset="-78"/>
                <a:cs typeface="B Mitra" pitchFamily="2" charset="-78"/>
              </a:rPr>
              <a:t>19- هیپرتیروئیدی: </a:t>
            </a:r>
            <a:r>
              <a:rPr lang="fa-IR" sz="2400" dirty="0">
                <a:latin typeface="IRMitra" pitchFamily="2" charset="-78"/>
                <a:cs typeface="B Mitra" pitchFamily="2" charset="-78"/>
              </a:rPr>
              <a:t>در بیمارانی که از هیپرتیروئیدی رنج میبرند دارای علائمی از قبیل ناپایداری هیجانی،علائم اضطراب واختلال هیجانی هستند.</a:t>
            </a:r>
          </a:p>
          <a:p>
            <a:pPr algn="just" rtl="1">
              <a:lnSpc>
                <a:spcPct val="80000"/>
              </a:lnSpc>
              <a:buFontTx/>
              <a:buNone/>
            </a:pPr>
            <a:r>
              <a:rPr lang="fa-IR" sz="2400" b="1" dirty="0">
                <a:solidFill>
                  <a:srgbClr val="FFFF00"/>
                </a:solidFill>
                <a:latin typeface="IRMitra" pitchFamily="2" charset="-78"/>
                <a:cs typeface="B Mitra" pitchFamily="2" charset="-78"/>
              </a:rPr>
              <a:t>20- دیابت: </a:t>
            </a:r>
            <a:r>
              <a:rPr lang="fa-IR" sz="2400" dirty="0">
                <a:latin typeface="IRMitra" pitchFamily="2" charset="-78"/>
                <a:cs typeface="B Mitra" pitchFamily="2" charset="-78"/>
              </a:rPr>
              <a:t>آشفتگی های هیجانی می تواند به سرعت توازن متابولیت های این بیماران را برهم بریزد</a:t>
            </a:r>
            <a:r>
              <a:rPr lang="fa-IR" sz="2400" dirty="0" smtClean="0">
                <a:latin typeface="IRMitra" pitchFamily="2" charset="-78"/>
                <a:cs typeface="B Mitra" pitchFamily="2" charset="-78"/>
              </a:rPr>
              <a:t>. به </a:t>
            </a:r>
            <a:r>
              <a:rPr lang="fa-IR" sz="2400" dirty="0">
                <a:latin typeface="IRMitra" pitchFamily="2" charset="-78"/>
                <a:cs typeface="B Mitra" pitchFamily="2" charset="-78"/>
              </a:rPr>
              <a:t>عنوان مثال،اضطراب سبب افزایش ادرار در بیماران دیابتی شده وممکن است منجر به اسیدوز بیمارشود.</a:t>
            </a:r>
            <a:endParaRPr lang="en-US" sz="2400" dirty="0">
              <a:latin typeface="IRMitra" pitchFamily="2" charset="-78"/>
              <a:cs typeface="B Mitra" pitchFamily="2" charset="-78"/>
            </a:endParaRPr>
          </a:p>
        </p:txBody>
      </p:sp>
      <p:sp>
        <p:nvSpPr>
          <p:cNvPr id="28674" name="Rectangle 2"/>
          <p:cNvSpPr>
            <a:spLocks noGrp="1" noChangeArrowheads="1"/>
          </p:cNvSpPr>
          <p:nvPr>
            <p:ph type="title"/>
          </p:nvPr>
        </p:nvSpPr>
        <p:spPr/>
        <p:txBody>
          <a:bodyPr>
            <a:noAutofit/>
          </a:bodyPr>
          <a:lstStyle/>
          <a:p>
            <a:pPr algn="r" rtl="1"/>
            <a:r>
              <a:rPr lang="fa-IR" sz="2800" b="1" dirty="0">
                <a:latin typeface="IRMitra" pitchFamily="2" charset="-78"/>
                <a:cs typeface="B Mitra" pitchFamily="2" charset="-78"/>
              </a:rPr>
              <a:t>بیماریهای طبی،جراحی ونورولوژیک که با علائم روانپزشکی تظاهر می نمایند بطور خلاصه عبارتند از:</a:t>
            </a:r>
            <a:endParaRPr lang="en-US" sz="2800" b="1" dirty="0">
              <a:latin typeface="IRMitra" pitchFamily="2" charset="-78"/>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609600" y="1600200"/>
            <a:ext cx="10972800" cy="4953000"/>
          </a:xfrm>
        </p:spPr>
        <p:txBody>
          <a:bodyPr>
            <a:noAutofit/>
          </a:bodyPr>
          <a:lstStyle/>
          <a:p>
            <a:pPr algn="r" rtl="1">
              <a:lnSpc>
                <a:spcPct val="80000"/>
              </a:lnSpc>
              <a:buFontTx/>
              <a:buNone/>
            </a:pPr>
            <a:r>
              <a:rPr lang="fa-IR" sz="2200" dirty="0">
                <a:latin typeface="IRMitra" pitchFamily="2" charset="-78"/>
                <a:cs typeface="B Mitra" pitchFamily="2" charset="-78"/>
              </a:rPr>
              <a:t>1- برخورد همدلانه: بیماردچار مشکل روان تنی اغلب به دلیل خصلت بیماری نزد پزشک داخلی یا جراح مراجعه می نمایند. که درک این بیماران نیازمند ارتباط همدلانه است.</a:t>
            </a:r>
          </a:p>
          <a:p>
            <a:pPr algn="r" rtl="1">
              <a:lnSpc>
                <a:spcPct val="80000"/>
              </a:lnSpc>
              <a:buFontTx/>
              <a:buNone/>
            </a:pPr>
            <a:r>
              <a:rPr lang="fa-IR" sz="2200" dirty="0">
                <a:solidFill>
                  <a:srgbClr val="FFFF00"/>
                </a:solidFill>
                <a:latin typeface="IRMitra" pitchFamily="2" charset="-78"/>
                <a:cs typeface="B Mitra" pitchFamily="2" charset="-78"/>
              </a:rPr>
              <a:t>2- روان درمانی: شامل:</a:t>
            </a:r>
          </a:p>
          <a:p>
            <a:pPr marL="741363" indent="-336550" algn="r" rtl="1">
              <a:lnSpc>
                <a:spcPct val="80000"/>
              </a:lnSpc>
              <a:buNone/>
            </a:pPr>
            <a:r>
              <a:rPr lang="fa-IR" sz="2200" dirty="0">
                <a:latin typeface="IRMitra" pitchFamily="2" charset="-78"/>
                <a:cs typeface="B Mitra" pitchFamily="2" charset="-78"/>
              </a:rPr>
              <a:t>الف: حمایتی: هنگامی که این بیماران مورد حمایت قرار گیرند قادرند ترس از بیماری،به ویژه ترس های خیالی خود را با پزشک درمیان بگذارند.</a:t>
            </a:r>
          </a:p>
          <a:p>
            <a:pPr marL="741363" indent="-336550" algn="r" rtl="1">
              <a:lnSpc>
                <a:spcPct val="80000"/>
              </a:lnSpc>
              <a:buNone/>
            </a:pPr>
            <a:r>
              <a:rPr lang="fa-IR" sz="2200" dirty="0">
                <a:latin typeface="IRMitra" pitchFamily="2" charset="-78"/>
                <a:cs typeface="B Mitra" pitchFamily="2" charset="-78"/>
              </a:rPr>
              <a:t>ب: روان درمانی بینش مدار پویشی: دراین درمان استرس های زندگی بررسی می شود و دفاع های بالغ بر قرار می گردد.</a:t>
            </a:r>
          </a:p>
          <a:p>
            <a:pPr marL="741363" indent="-336550" algn="r" rtl="1">
              <a:lnSpc>
                <a:spcPct val="80000"/>
              </a:lnSpc>
              <a:buNone/>
            </a:pPr>
            <a:r>
              <a:rPr lang="fa-IR" sz="2200" dirty="0">
                <a:latin typeface="IRMitra" pitchFamily="2" charset="-78"/>
                <a:cs typeface="B Mitra" pitchFamily="2" charset="-78"/>
              </a:rPr>
              <a:t>ج: گروه درمانی: در بیمارانی که بیماری جسمی مشابهی(کولیت و..) دارند موثر است.</a:t>
            </a:r>
          </a:p>
          <a:p>
            <a:pPr marL="741363" indent="-336550" algn="r" rtl="1">
              <a:lnSpc>
                <a:spcPct val="80000"/>
              </a:lnSpc>
              <a:buNone/>
            </a:pPr>
            <a:r>
              <a:rPr lang="fa-IR" sz="2200" dirty="0">
                <a:latin typeface="IRMitra" pitchFamily="2" charset="-78"/>
                <a:cs typeface="B Mitra" pitchFamily="2" charset="-78"/>
              </a:rPr>
              <a:t>د: خانواده درمانی: با تاکید برچگونگی تاثیر گذاری بیماری فرد بر سایر اعضاء می تواند موثر واقع گردد.</a:t>
            </a:r>
          </a:p>
          <a:p>
            <a:pPr algn="r" rtl="1">
              <a:lnSpc>
                <a:spcPct val="80000"/>
              </a:lnSpc>
              <a:buFontTx/>
              <a:buNone/>
            </a:pPr>
            <a:r>
              <a:rPr lang="fa-IR" sz="2200" dirty="0">
                <a:solidFill>
                  <a:srgbClr val="FFFF00"/>
                </a:solidFill>
                <a:latin typeface="IRMitra" pitchFamily="2" charset="-78"/>
                <a:cs typeface="B Mitra" pitchFamily="2" charset="-78"/>
              </a:rPr>
              <a:t>ه: درمان رفتاری شناختی: شامل:</a:t>
            </a:r>
          </a:p>
          <a:p>
            <a:pPr algn="r" rtl="1">
              <a:lnSpc>
                <a:spcPct val="80000"/>
              </a:lnSpc>
              <a:buFontTx/>
              <a:buNone/>
            </a:pPr>
            <a:r>
              <a:rPr lang="fa-IR" sz="2200" dirty="0">
                <a:solidFill>
                  <a:srgbClr val="FFFF00"/>
                </a:solidFill>
                <a:latin typeface="IRMitra" pitchFamily="2" charset="-78"/>
                <a:cs typeface="B Mitra" pitchFamily="2" charset="-78"/>
              </a:rPr>
              <a:t>الف: شناختی: </a:t>
            </a:r>
            <a:r>
              <a:rPr lang="fa-IR" sz="2200" dirty="0">
                <a:latin typeface="IRMitra" pitchFamily="2" charset="-78"/>
                <a:cs typeface="B Mitra" pitchFamily="2" charset="-78"/>
              </a:rPr>
              <a:t>بیماران می آموزند که چگونه استرس و تعارض به بیماری جسمی تبدیل می شود. در واقع افکار منفی فرد شناسایی شده و تغییر می یابد.</a:t>
            </a:r>
          </a:p>
          <a:p>
            <a:pPr algn="r" rtl="1">
              <a:lnSpc>
                <a:spcPct val="80000"/>
              </a:lnSpc>
              <a:buFontTx/>
              <a:buNone/>
            </a:pPr>
            <a:r>
              <a:rPr lang="fa-IR" sz="2200" dirty="0">
                <a:solidFill>
                  <a:srgbClr val="FFFF00"/>
                </a:solidFill>
                <a:latin typeface="IRMitra" pitchFamily="2" charset="-78"/>
                <a:cs typeface="B Mitra" pitchFamily="2" charset="-78"/>
              </a:rPr>
              <a:t>ب: رفتاری: </a:t>
            </a:r>
            <a:r>
              <a:rPr lang="fa-IR" sz="2200" dirty="0">
                <a:latin typeface="IRMitra" pitchFamily="2" charset="-78"/>
                <a:cs typeface="B Mitra" pitchFamily="2" charset="-78"/>
              </a:rPr>
              <a:t>روشهای رفتاری از قبیل آرام سازی و بیوفیدبک که در اختلال آسم،سردرد و..موثرند به بیمارآموزش داده می شود.</a:t>
            </a:r>
          </a:p>
          <a:p>
            <a:pPr algn="r" rtl="1">
              <a:lnSpc>
                <a:spcPct val="80000"/>
              </a:lnSpc>
              <a:buFontTx/>
              <a:buNone/>
            </a:pPr>
            <a:r>
              <a:rPr lang="fa-IR" sz="2200" dirty="0">
                <a:solidFill>
                  <a:srgbClr val="FFFF00"/>
                </a:solidFill>
                <a:latin typeface="IRMitra" pitchFamily="2" charset="-78"/>
                <a:cs typeface="B Mitra" pitchFamily="2" charset="-78"/>
              </a:rPr>
              <a:t>ج: دارودرمانی: </a:t>
            </a:r>
            <a:r>
              <a:rPr lang="fa-IR" sz="2200" dirty="0">
                <a:latin typeface="IRMitra" pitchFamily="2" charset="-78"/>
                <a:cs typeface="B Mitra" pitchFamily="2" charset="-78"/>
              </a:rPr>
              <a:t>در درمان، همیشه می بایست علائم جدی گرفته شده وجهت رفع آن اقدام نمود.مثلاٌ جهت سیکوز، آنتی سایکوتیک.اضطراب، آنتی اضطراب و....</a:t>
            </a:r>
            <a:endParaRPr lang="en-US" sz="2200" dirty="0">
              <a:latin typeface="IRMitra" pitchFamily="2" charset="-78"/>
              <a:cs typeface="B Mitra" pitchFamily="2" charset="-78"/>
            </a:endParaRPr>
          </a:p>
        </p:txBody>
      </p:sp>
      <p:sp>
        <p:nvSpPr>
          <p:cNvPr id="29698" name="Rectangle 2"/>
          <p:cNvSpPr>
            <a:spLocks noGrp="1" noChangeArrowheads="1"/>
          </p:cNvSpPr>
          <p:nvPr>
            <p:ph type="title"/>
          </p:nvPr>
        </p:nvSpPr>
        <p:spPr/>
        <p:txBody>
          <a:bodyPr>
            <a:normAutofit fontScale="90000"/>
          </a:bodyPr>
          <a:lstStyle/>
          <a:p>
            <a:pPr algn="r" rtl="1"/>
            <a:r>
              <a:rPr lang="fa-IR" sz="4000" dirty="0">
                <a:latin typeface="IRMitra" pitchFamily="2" charset="-78"/>
                <a:cs typeface="B Mitra" pitchFamily="2" charset="-78"/>
              </a:rPr>
              <a:t>درمان اختلالات روان تنی</a:t>
            </a:r>
            <a:br>
              <a:rPr lang="fa-IR" sz="4000" dirty="0">
                <a:latin typeface="IRMitra" pitchFamily="2" charset="-78"/>
                <a:cs typeface="B Mitra" pitchFamily="2" charset="-78"/>
              </a:rPr>
            </a:br>
            <a:r>
              <a:rPr lang="fa-IR" sz="4000" dirty="0">
                <a:latin typeface="IRMitra" pitchFamily="2" charset="-78"/>
                <a:cs typeface="B Mitra" pitchFamily="2" charset="-78"/>
              </a:rPr>
              <a:t>شامل موارد زیر است:</a:t>
            </a:r>
            <a:endParaRPr lang="en-US" sz="4000" dirty="0">
              <a:latin typeface="IRMitra" pitchFamily="2" charset="-78"/>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p:txBody>
          <a:bodyPr>
            <a:normAutofit/>
          </a:bodyPr>
          <a:lstStyle/>
          <a:p>
            <a:pPr algn="just" rtl="1">
              <a:lnSpc>
                <a:spcPct val="90000"/>
              </a:lnSpc>
            </a:pPr>
            <a:r>
              <a:rPr lang="fa-IR" sz="2800" dirty="0">
                <a:latin typeface="IRMitra" pitchFamily="2" charset="-78"/>
                <a:cs typeface="B Mitra" pitchFamily="2" charset="-78"/>
              </a:rPr>
              <a:t>اگر بیماری روان تنی را به عنوان بیماری با دیدگاه چند علتی مورد بررسی قرار دهیم، اولین اقدام پرستاری ایجاد دیدگاه ونگرشی حاکی ازروابط متقابل تن وروان در پیدایش این بیماری و ایجاد حالتهای جسمانی و هیجانی می باشد.</a:t>
            </a:r>
          </a:p>
          <a:p>
            <a:pPr algn="just" rtl="1">
              <a:lnSpc>
                <a:spcPct val="90000"/>
              </a:lnSpc>
            </a:pPr>
            <a:r>
              <a:rPr lang="fa-IR" sz="2800" dirty="0">
                <a:latin typeface="IRMitra" pitchFamily="2" charset="-78"/>
                <a:cs typeface="B Mitra" pitchFamily="2" charset="-78"/>
              </a:rPr>
              <a:t>بررسی: دربررسی این بیماران خوب است که این3نکته مورد توجه قرار گیرد:</a:t>
            </a:r>
          </a:p>
          <a:p>
            <a:pPr algn="just" rtl="1">
              <a:lnSpc>
                <a:spcPct val="90000"/>
              </a:lnSpc>
              <a:buFontTx/>
              <a:buNone/>
            </a:pPr>
            <a:r>
              <a:rPr lang="fa-IR" sz="2800" dirty="0">
                <a:latin typeface="IRMitra" pitchFamily="2" charset="-78"/>
                <a:cs typeface="B Mitra" pitchFamily="2" charset="-78"/>
              </a:rPr>
              <a:t>الف: بررسی از نظر وجود اختلال جسمی از طریق معاینه دقیق وبررسی فیزیکال.</a:t>
            </a:r>
          </a:p>
          <a:p>
            <a:pPr algn="just" rtl="1">
              <a:lnSpc>
                <a:spcPct val="90000"/>
              </a:lnSpc>
              <a:buFontTx/>
              <a:buNone/>
            </a:pPr>
            <a:r>
              <a:rPr lang="fa-IR" sz="2800" dirty="0">
                <a:latin typeface="IRMitra" pitchFamily="2" charset="-78"/>
                <a:cs typeface="B Mitra" pitchFamily="2" charset="-78"/>
              </a:rPr>
              <a:t>ب: بررسی از نظردخالت داشتن عوامل روان شناختی در وضعیت موجود.</a:t>
            </a:r>
          </a:p>
          <a:p>
            <a:pPr algn="just" rtl="1">
              <a:lnSpc>
                <a:spcPct val="90000"/>
              </a:lnSpc>
              <a:buFontTx/>
              <a:buNone/>
            </a:pPr>
            <a:r>
              <a:rPr lang="fa-IR" sz="2800" dirty="0">
                <a:latin typeface="IRMitra" pitchFamily="2" charset="-78"/>
                <a:cs typeface="B Mitra" pitchFamily="2" charset="-78"/>
              </a:rPr>
              <a:t>ج: بررسی از نظر عدم وجود اختلال دیگراز قبیل شبه جسمی و...</a:t>
            </a:r>
          </a:p>
          <a:p>
            <a:pPr algn="just" rtl="1">
              <a:lnSpc>
                <a:spcPct val="90000"/>
              </a:lnSpc>
              <a:buFontTx/>
              <a:buNone/>
            </a:pPr>
            <a:r>
              <a:rPr lang="fa-IR" sz="2800" dirty="0">
                <a:latin typeface="IRMitra" pitchFamily="2" charset="-78"/>
                <a:cs typeface="B Mitra" pitchFamily="2" charset="-78"/>
              </a:rPr>
              <a:t>* تهیه یک شرح حال ازوضعیت زندگی بیمار.که به پرستار در شناسایی سبک وعادات زندگی و نیز عوامل استرس زا و حتی خصوصیات شخصیتی کمک می کند.</a:t>
            </a:r>
            <a:endParaRPr lang="en-US" sz="2800" dirty="0">
              <a:latin typeface="IRMitra" pitchFamily="2" charset="-78"/>
              <a:cs typeface="B Mitra" pitchFamily="2" charset="-78"/>
            </a:endParaRPr>
          </a:p>
        </p:txBody>
      </p:sp>
      <p:sp>
        <p:nvSpPr>
          <p:cNvPr id="30722" name="Rectangle 2"/>
          <p:cNvSpPr>
            <a:spLocks noGrp="1" noChangeArrowheads="1"/>
          </p:cNvSpPr>
          <p:nvPr>
            <p:ph type="title"/>
          </p:nvPr>
        </p:nvSpPr>
        <p:spPr/>
        <p:txBody>
          <a:bodyPr/>
          <a:lstStyle/>
          <a:p>
            <a:pPr algn="r" rtl="1"/>
            <a:r>
              <a:rPr lang="fa-IR" dirty="0">
                <a:latin typeface="IRMitra" pitchFamily="2" charset="-78"/>
                <a:cs typeface="IRMitra" pitchFamily="2" charset="-78"/>
              </a:rPr>
              <a:t>پرستاری </a:t>
            </a:r>
            <a:r>
              <a:rPr lang="fa-IR" dirty="0" smtClean="0">
                <a:latin typeface="IRMitra" pitchFamily="2" charset="-78"/>
                <a:cs typeface="IRMitra" pitchFamily="2" charset="-78"/>
              </a:rPr>
              <a:t>در اختلالات </a:t>
            </a:r>
            <a:r>
              <a:rPr lang="fa-IR" dirty="0">
                <a:latin typeface="IRMitra" pitchFamily="2" charset="-78"/>
                <a:cs typeface="IRMitra" pitchFamily="2" charset="-78"/>
              </a:rPr>
              <a:t>روان تنی</a:t>
            </a:r>
            <a:endParaRPr lang="en-US" dirty="0">
              <a:latin typeface="IRMitra" pitchFamily="2" charset="-78"/>
              <a:cs typeface="IR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p:txBody>
          <a:bodyPr>
            <a:normAutofit/>
          </a:bodyPr>
          <a:lstStyle/>
          <a:p>
            <a:pPr algn="r" rtl="1"/>
            <a:r>
              <a:rPr lang="fa-IR" sz="2800" dirty="0">
                <a:latin typeface="IRMitra" pitchFamily="2" charset="-78"/>
                <a:cs typeface="B Mitra" pitchFamily="2" charset="-78"/>
              </a:rPr>
              <a:t>تشخیص های پرستاری: جهت این بیماران می تواند تشخیص های زیر مطرح باشد:</a:t>
            </a:r>
          </a:p>
          <a:p>
            <a:pPr algn="r" rtl="1">
              <a:buFontTx/>
              <a:buNone/>
            </a:pPr>
            <a:r>
              <a:rPr lang="fa-IR" sz="2800" dirty="0">
                <a:latin typeface="IRMitra" pitchFamily="2" charset="-78"/>
                <a:cs typeface="B Mitra" pitchFamily="2" charset="-78"/>
              </a:rPr>
              <a:t>1- اختلال در خود پنداری(ارزش نفس پایین).</a:t>
            </a:r>
          </a:p>
          <a:p>
            <a:pPr algn="r" rtl="1">
              <a:buFontTx/>
              <a:buNone/>
            </a:pPr>
            <a:r>
              <a:rPr lang="fa-IR" sz="2800" dirty="0">
                <a:latin typeface="IRMitra" pitchFamily="2" charset="-78"/>
                <a:cs typeface="B Mitra" pitchFamily="2" charset="-78"/>
              </a:rPr>
              <a:t>2- سازگاری نامناسب و غیر موثر فردی.</a:t>
            </a:r>
          </a:p>
          <a:p>
            <a:pPr algn="r" rtl="1">
              <a:buFontTx/>
              <a:buNone/>
            </a:pPr>
            <a:r>
              <a:rPr lang="fa-IR" sz="2800" dirty="0">
                <a:latin typeface="IRMitra" pitchFamily="2" charset="-78"/>
                <a:cs typeface="B Mitra" pitchFamily="2" charset="-78"/>
              </a:rPr>
              <a:t>3- تغییر در تغذیه به صورت کمتر از نیاز بدن.</a:t>
            </a:r>
          </a:p>
          <a:p>
            <a:pPr algn="r" rtl="1">
              <a:buFontTx/>
              <a:buNone/>
            </a:pPr>
            <a:r>
              <a:rPr lang="fa-IR" sz="2800" dirty="0">
                <a:latin typeface="IRMitra" pitchFamily="2" charset="-78"/>
                <a:cs typeface="B Mitra" pitchFamily="2" charset="-78"/>
              </a:rPr>
              <a:t>4- کمبود اطلاعات در مورد نقش استرس و اضطراب در اختلالات روان تنی.</a:t>
            </a:r>
            <a:endParaRPr lang="en-US" sz="2800" dirty="0">
              <a:latin typeface="IRMitra" pitchFamily="2" charset="-78"/>
              <a:cs typeface="B Mitra" pitchFamily="2" charset="-78"/>
            </a:endParaRPr>
          </a:p>
        </p:txBody>
      </p:sp>
      <p:sp>
        <p:nvSpPr>
          <p:cNvPr id="31746" name="Rectangle 2"/>
          <p:cNvSpPr>
            <a:spLocks noGrp="1" noChangeArrowheads="1"/>
          </p:cNvSpPr>
          <p:nvPr>
            <p:ph type="title"/>
          </p:nvPr>
        </p:nvSpPr>
        <p:spPr/>
        <p:txBody>
          <a:bodyPr/>
          <a:lstStyle/>
          <a:p>
            <a:pPr algn="r" rtl="1"/>
            <a:r>
              <a:rPr lang="fa-IR" dirty="0">
                <a:latin typeface="IRMitra" pitchFamily="2" charset="-78"/>
                <a:cs typeface="IRMitra" pitchFamily="2" charset="-78"/>
              </a:rPr>
              <a:t>پرستاری دراختلالات روان تنی</a:t>
            </a:r>
            <a:endParaRPr lang="en-US" dirty="0">
              <a:latin typeface="IRMitra" pitchFamily="2" charset="-78"/>
              <a:cs typeface="IR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609600" y="1600200"/>
            <a:ext cx="11049000" cy="4724400"/>
          </a:xfrm>
        </p:spPr>
        <p:txBody>
          <a:bodyPr>
            <a:normAutofit/>
          </a:bodyPr>
          <a:lstStyle/>
          <a:p>
            <a:pPr algn="r" rtl="1">
              <a:lnSpc>
                <a:spcPct val="80000"/>
              </a:lnSpc>
            </a:pPr>
            <a:r>
              <a:rPr lang="fa-IR" sz="2400" dirty="0">
                <a:latin typeface="IRMitra" pitchFamily="2" charset="-78"/>
                <a:cs typeface="B Mitra" pitchFamily="2" charset="-78"/>
              </a:rPr>
              <a:t>مداخلات و تدابیر پرستاری شامل:</a:t>
            </a:r>
          </a:p>
          <a:p>
            <a:pPr algn="r" rtl="1">
              <a:lnSpc>
                <a:spcPct val="80000"/>
              </a:lnSpc>
              <a:buFontTx/>
              <a:buNone/>
            </a:pPr>
            <a:r>
              <a:rPr lang="fa-IR" sz="2400" dirty="0">
                <a:latin typeface="IRMitra" pitchFamily="2" charset="-78"/>
                <a:cs typeface="B Mitra" pitchFamily="2" charset="-78"/>
              </a:rPr>
              <a:t>1- اطمینان بخشی به بیمار: اطمینان بخشی به بیماران روان تنی ازضروریات درمانی است.</a:t>
            </a:r>
          </a:p>
          <a:p>
            <a:pPr algn="r" rtl="1">
              <a:lnSpc>
                <a:spcPct val="80000"/>
              </a:lnSpc>
              <a:buFontTx/>
              <a:buNone/>
            </a:pPr>
            <a:r>
              <a:rPr lang="fa-IR" sz="2400" dirty="0">
                <a:latin typeface="IRMitra" pitchFamily="2" charset="-78"/>
                <a:cs typeface="B Mitra" pitchFamily="2" charset="-78"/>
              </a:rPr>
              <a:t>2- سازمان یابی دوباره شخصیت بیمار و افزایش توانایی انطباق وکمک به بیماردر استفاده از مهارتهای حل مسئله.</a:t>
            </a:r>
          </a:p>
          <a:p>
            <a:pPr algn="r" rtl="1">
              <a:lnSpc>
                <a:spcPct val="80000"/>
              </a:lnSpc>
              <a:buFontTx/>
              <a:buNone/>
            </a:pPr>
            <a:r>
              <a:rPr lang="fa-IR" sz="2400" dirty="0">
                <a:latin typeface="IRMitra" pitchFamily="2" charset="-78"/>
                <a:cs typeface="B Mitra" pitchFamily="2" charset="-78"/>
              </a:rPr>
              <a:t>3- آموزش به بیمار در استفاده از آرمیدگی در مواقع بحرانی.</a:t>
            </a:r>
          </a:p>
          <a:p>
            <a:pPr algn="r" rtl="1">
              <a:lnSpc>
                <a:spcPct val="80000"/>
              </a:lnSpc>
              <a:buFontTx/>
              <a:buNone/>
            </a:pPr>
            <a:r>
              <a:rPr lang="fa-IR" sz="2400" dirty="0">
                <a:latin typeface="IRMitra" pitchFamily="2" charset="-78"/>
                <a:cs typeface="B Mitra" pitchFamily="2" charset="-78"/>
              </a:rPr>
              <a:t>4- راهنمایی به بیمار در جهت تعدیل کمال گرایی ،سخت کوشی و بلند پروازی افراطی.</a:t>
            </a:r>
          </a:p>
          <a:p>
            <a:pPr algn="r" rtl="1">
              <a:lnSpc>
                <a:spcPct val="80000"/>
              </a:lnSpc>
              <a:buFontTx/>
              <a:buNone/>
            </a:pPr>
            <a:r>
              <a:rPr lang="fa-IR" sz="2400" dirty="0">
                <a:latin typeface="IRMitra" pitchFamily="2" charset="-78"/>
                <a:cs typeface="B Mitra" pitchFamily="2" charset="-78"/>
              </a:rPr>
              <a:t>5- از طریق بکارگیری تجارب فردی بیمار،سبب احساس ارزشمندی وعزت نفس او شده که خود مشوقی جهت رفتارهای مطلوب خواهد بود.</a:t>
            </a:r>
          </a:p>
          <a:p>
            <a:pPr algn="r" rtl="1">
              <a:lnSpc>
                <a:spcPct val="80000"/>
              </a:lnSpc>
              <a:buFontTx/>
              <a:buNone/>
            </a:pPr>
            <a:r>
              <a:rPr lang="fa-IR" sz="2400" dirty="0">
                <a:latin typeface="IRMitra" pitchFamily="2" charset="-78"/>
                <a:cs typeface="B Mitra" pitchFamily="2" charset="-78"/>
              </a:rPr>
              <a:t>6- از بیمار بخواهید یادداشتی ازچگونگی ظهور، مدت و شدت علائم جسمی .متعاقب فشارروانی داشته باشد. این یادداشتها به یافتن رابطه بین علائم جسمی وفشارروانی کمک خواهدکرد.</a:t>
            </a:r>
          </a:p>
          <a:p>
            <a:pPr algn="r" rtl="1">
              <a:lnSpc>
                <a:spcPct val="80000"/>
              </a:lnSpc>
              <a:buFontTx/>
              <a:buNone/>
            </a:pPr>
            <a:r>
              <a:rPr lang="fa-IR" sz="2400" dirty="0">
                <a:latin typeface="IRMitra" pitchFamily="2" charset="-78"/>
                <a:cs typeface="B Mitra" pitchFamily="2" charset="-78"/>
              </a:rPr>
              <a:t>7- به بیمار در کشف و شناخت منابع کمک در جامعه یاری دهید. تا در مواقع بحرانی بتواند به عنوان یک سیستم حمایتی آزادانه استفاده نماید.</a:t>
            </a:r>
            <a:endParaRPr lang="en-US" sz="2400" dirty="0">
              <a:latin typeface="IRMitra" pitchFamily="2" charset="-78"/>
              <a:cs typeface="B Mitra" pitchFamily="2" charset="-78"/>
            </a:endParaRPr>
          </a:p>
        </p:txBody>
      </p:sp>
      <p:sp>
        <p:nvSpPr>
          <p:cNvPr id="32770" name="Rectangle 2"/>
          <p:cNvSpPr>
            <a:spLocks noGrp="1" noChangeArrowheads="1"/>
          </p:cNvSpPr>
          <p:nvPr>
            <p:ph type="title"/>
          </p:nvPr>
        </p:nvSpPr>
        <p:spPr/>
        <p:txBody>
          <a:bodyPr/>
          <a:lstStyle/>
          <a:p>
            <a:pPr algn="r" rtl="1"/>
            <a:r>
              <a:rPr lang="fa-IR" dirty="0">
                <a:latin typeface="IRMitra" pitchFamily="2" charset="-78"/>
                <a:cs typeface="IRMitra" pitchFamily="2" charset="-78"/>
              </a:rPr>
              <a:t>پرستاری </a:t>
            </a:r>
            <a:r>
              <a:rPr lang="fa-IR" dirty="0" smtClean="0">
                <a:latin typeface="IRMitra" pitchFamily="2" charset="-78"/>
                <a:cs typeface="IRMitra" pitchFamily="2" charset="-78"/>
              </a:rPr>
              <a:t>در اختلالات </a:t>
            </a:r>
            <a:r>
              <a:rPr lang="fa-IR" dirty="0">
                <a:latin typeface="IRMitra" pitchFamily="2" charset="-78"/>
                <a:cs typeface="IRMitra" pitchFamily="2" charset="-78"/>
              </a:rPr>
              <a:t>روان تنی</a:t>
            </a:r>
            <a:endParaRPr lang="en-US" dirty="0">
              <a:latin typeface="IRMitra" pitchFamily="2" charset="-78"/>
              <a:cs typeface="IR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p:txBody>
          <a:bodyPr>
            <a:normAutofit/>
          </a:bodyPr>
          <a:lstStyle/>
          <a:p>
            <a:pPr algn="r" rtl="1"/>
            <a:r>
              <a:rPr lang="fa-IR" sz="2400" dirty="0">
                <a:latin typeface="IRMitra" pitchFamily="2" charset="-78"/>
                <a:cs typeface="B Mitra" pitchFamily="2" charset="-78"/>
              </a:rPr>
              <a:t>ارزیابی: </a:t>
            </a:r>
          </a:p>
          <a:p>
            <a:pPr algn="r" rtl="1">
              <a:buNone/>
            </a:pPr>
            <a:r>
              <a:rPr lang="fa-IR" sz="2400" dirty="0">
                <a:latin typeface="IRMitra" pitchFamily="2" charset="-78"/>
                <a:cs typeface="B Mitra" pitchFamily="2" charset="-78"/>
              </a:rPr>
              <a:t>در پایان انتظارمی رود:</a:t>
            </a:r>
          </a:p>
          <a:p>
            <a:pPr algn="r" rtl="1">
              <a:buFontTx/>
              <a:buNone/>
            </a:pPr>
            <a:r>
              <a:rPr lang="fa-IR" sz="2400" dirty="0">
                <a:latin typeface="IRMitra" pitchFamily="2" charset="-78"/>
                <a:cs typeface="B Mitra" pitchFamily="2" charset="-78"/>
              </a:rPr>
              <a:t>1- بیمار به ارتباط بین فشار روانی و علائم جسمی آگاهی پیداکرده و سعی در کنترل فشار روانی دارد.</a:t>
            </a:r>
          </a:p>
          <a:p>
            <a:pPr algn="r" rtl="1">
              <a:buFontTx/>
              <a:buNone/>
            </a:pPr>
            <a:r>
              <a:rPr lang="fa-IR" sz="2400" dirty="0">
                <a:latin typeface="IRMitra" pitchFamily="2" charset="-78"/>
                <a:cs typeface="B Mitra" pitchFamily="2" charset="-78"/>
              </a:rPr>
              <a:t>2- قادر است خودرا در موقعیتهای فشارزا حفظ کند.</a:t>
            </a:r>
          </a:p>
          <a:p>
            <a:pPr algn="r" rtl="1">
              <a:buFontTx/>
              <a:buNone/>
            </a:pPr>
            <a:r>
              <a:rPr lang="fa-IR" sz="2400" dirty="0">
                <a:latin typeface="IRMitra" pitchFamily="2" charset="-78"/>
                <a:cs typeface="B Mitra" pitchFamily="2" charset="-78"/>
              </a:rPr>
              <a:t>3- منابع کمک در جامعه را می شناسد و در مواقع بحرانی از یاری و مشاوره آنها بر خوردار می گردد.</a:t>
            </a:r>
          </a:p>
          <a:p>
            <a:pPr algn="r" rtl="1">
              <a:buFontTx/>
              <a:buNone/>
            </a:pPr>
            <a:r>
              <a:rPr lang="fa-IR" sz="2400" dirty="0">
                <a:latin typeface="IRMitra" pitchFamily="2" charset="-78"/>
                <a:cs typeface="B Mitra" pitchFamily="2" charset="-78"/>
              </a:rPr>
              <a:t>4- در رفتار،گفتار و آرزوهای خود تعادل را حفظ می کند.</a:t>
            </a:r>
          </a:p>
        </p:txBody>
      </p:sp>
      <p:sp>
        <p:nvSpPr>
          <p:cNvPr id="33794" name="Rectangle 2"/>
          <p:cNvSpPr>
            <a:spLocks noGrp="1" noChangeArrowheads="1"/>
          </p:cNvSpPr>
          <p:nvPr>
            <p:ph type="title"/>
          </p:nvPr>
        </p:nvSpPr>
        <p:spPr/>
        <p:txBody>
          <a:bodyPr/>
          <a:lstStyle/>
          <a:p>
            <a:pPr algn="r" rtl="1"/>
            <a:r>
              <a:rPr lang="fa-IR" dirty="0">
                <a:latin typeface="IRMitra" pitchFamily="2" charset="-78"/>
                <a:cs typeface="B Mitra" pitchFamily="2" charset="-78"/>
              </a:rPr>
              <a:t>پرستاری </a:t>
            </a:r>
            <a:r>
              <a:rPr lang="fa-IR" dirty="0" smtClean="0">
                <a:latin typeface="IRMitra" pitchFamily="2" charset="-78"/>
                <a:cs typeface="B Mitra" pitchFamily="2" charset="-78"/>
              </a:rPr>
              <a:t>در اختلالات </a:t>
            </a:r>
            <a:r>
              <a:rPr lang="fa-IR" dirty="0">
                <a:latin typeface="IRMitra" pitchFamily="2" charset="-78"/>
                <a:cs typeface="B Mitra" pitchFamily="2" charset="-78"/>
              </a:rPr>
              <a:t>روان تنی</a:t>
            </a:r>
            <a:endParaRPr lang="en-US" dirty="0">
              <a:latin typeface="IRMitra" pitchFamily="2" charset="-78"/>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71613"/>
            <a:ext cx="10896600" cy="4389437"/>
          </a:xfrm>
        </p:spPr>
        <p:txBody>
          <a:bodyPr>
            <a:normAutofit/>
          </a:bodyPr>
          <a:lstStyle/>
          <a:p>
            <a:pPr algn="just" rtl="1">
              <a:buFont typeface="Wingdings" pitchFamily="2" charset="2"/>
              <a:buChar char="ü"/>
            </a:pPr>
            <a:r>
              <a:rPr lang="fa-IR" sz="2800" dirty="0">
                <a:cs typeface="B Mitra" pitchFamily="2" charset="-78"/>
              </a:rPr>
              <a:t>این اختلال در طبقه ای باقیمانده برای بیمارانی که بعضی از علایم مطرح کننده اختلال شبه جسمی را دارند اما واجد ملاک های تشخیصی سایر اختلالات شبه جسمی نیستند, می باشند.</a:t>
            </a:r>
          </a:p>
          <a:p>
            <a:pPr algn="just" rtl="1">
              <a:buFont typeface="Wingdings" pitchFamily="2" charset="2"/>
              <a:buChar char="ü"/>
            </a:pPr>
            <a:r>
              <a:rPr lang="fa-IR" sz="2800" dirty="0">
                <a:cs typeface="B Mitra" pitchFamily="2" charset="-78"/>
              </a:rPr>
              <a:t>این بیماران علایمی دارند مانند </a:t>
            </a:r>
            <a:r>
              <a:rPr lang="fa-IR" sz="2800" u="sng" dirty="0">
                <a:cs typeface="B Mitra" pitchFamily="2" charset="-78"/>
              </a:rPr>
              <a:t>حاملگی کاذب(سودو سیزیس) </a:t>
            </a:r>
            <a:r>
              <a:rPr lang="fa-IR" sz="2800" dirty="0">
                <a:cs typeface="B Mitra" pitchFamily="2" charset="-78"/>
              </a:rPr>
              <a:t>که در اختلالات شبه جسمی دیگر به چشم نمی خورند و یا ممکن است مشمول ملاک تشخیصی شش ماهه نباشند.</a:t>
            </a:r>
          </a:p>
        </p:txBody>
      </p:sp>
      <p:sp>
        <p:nvSpPr>
          <p:cNvPr id="4" name="Title 3"/>
          <p:cNvSpPr>
            <a:spLocks noGrp="1"/>
          </p:cNvSpPr>
          <p:nvPr>
            <p:ph type="title"/>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AE895CB0-DDC3-4D16-A901-5721D8BBAFCB}" type="slidenum">
              <a:rPr lang="ar-SA" smtClean="0"/>
              <a:pPr>
                <a:defRPr/>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2400"/>
            <a:ext cx="8229600" cy="1143000"/>
          </a:xfrm>
        </p:spPr>
        <p:txBody>
          <a:bodyPr>
            <a:normAutofit/>
          </a:bodyPr>
          <a:lstStyle/>
          <a:p>
            <a:pPr rtl="1">
              <a:defRPr/>
            </a:pPr>
            <a:r>
              <a:rPr lang="fa-IR" b="1" i="1" dirty="0" smtClean="0">
                <a:solidFill>
                  <a:schemeClr val="tx1"/>
                </a:solidFill>
                <a:effectLst>
                  <a:outerShdw blurRad="38100" dist="38100" dir="2700000" algn="tl">
                    <a:srgbClr val="000000">
                      <a:alpha val="43137"/>
                    </a:srgbClr>
                  </a:outerShdw>
                </a:effectLst>
                <a:latin typeface="Times New Roman" pitchFamily="18" charset="0"/>
                <a:cs typeface="B Titr" pitchFamily="2" charset="-78"/>
              </a:rPr>
              <a:t>اختلالات ساختگي </a:t>
            </a:r>
            <a:r>
              <a:rPr lang="en-US" i="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B Titr" pitchFamily="2" charset="-78"/>
              </a:rPr>
              <a:t>factitious</a:t>
            </a:r>
            <a:endParaRPr lang="fa-IR" b="1" i="1" dirty="0">
              <a:solidFill>
                <a:schemeClr val="tx1"/>
              </a:solidFill>
              <a:effectLst>
                <a:outerShdw blurRad="38100" dist="38100" dir="2700000" algn="tl">
                  <a:srgbClr val="000000">
                    <a:alpha val="43137"/>
                  </a:srgbClr>
                </a:outerShdw>
              </a:effectLst>
              <a:latin typeface="Times New Roman" pitchFamily="18" charset="0"/>
              <a:cs typeface="B Titr" pitchFamily="2" charset="-78"/>
            </a:endParaRPr>
          </a:p>
        </p:txBody>
      </p:sp>
      <p:sp>
        <p:nvSpPr>
          <p:cNvPr id="3" name="Content Placeholder 2"/>
          <p:cNvSpPr>
            <a:spLocks noGrp="1"/>
          </p:cNvSpPr>
          <p:nvPr>
            <p:ph idx="1"/>
          </p:nvPr>
        </p:nvSpPr>
        <p:spPr>
          <a:xfrm>
            <a:off x="685800" y="1371601"/>
            <a:ext cx="9829800" cy="4953000"/>
          </a:xfrm>
        </p:spPr>
        <p:txBody>
          <a:bodyPr>
            <a:normAutofit fontScale="70000" lnSpcReduction="20000"/>
          </a:bodyPr>
          <a:lstStyle/>
          <a:p>
            <a:pPr marL="274320" indent="-274320" algn="r" rtl="1">
              <a:buClr>
                <a:schemeClr val="accent3"/>
              </a:buClr>
              <a:buFont typeface="Wingdings 2"/>
              <a:buChar char=""/>
              <a:defRPr/>
            </a:pPr>
            <a:r>
              <a:rPr lang="fa-IR" dirty="0" smtClean="0">
                <a:cs typeface="B Mitra" pitchFamily="2" charset="-78"/>
              </a:rPr>
              <a:t>علائم عمدي كه </a:t>
            </a:r>
            <a:r>
              <a:rPr lang="fa-IR" dirty="0" smtClean="0">
                <a:solidFill>
                  <a:srgbClr val="FFFF00"/>
                </a:solidFill>
                <a:cs typeface="B Mitra" pitchFamily="2" charset="-78"/>
              </a:rPr>
              <a:t>آگاهانه</a:t>
            </a:r>
            <a:r>
              <a:rPr lang="fa-IR" dirty="0" smtClean="0">
                <a:cs typeface="B Mitra" pitchFamily="2" charset="-78"/>
              </a:rPr>
              <a:t> به وسيله بيمار تقليد مي شود.</a:t>
            </a:r>
          </a:p>
          <a:p>
            <a:pPr marL="274320" indent="-274320" algn="r" rtl="1">
              <a:buClr>
                <a:schemeClr val="accent3"/>
              </a:buClr>
              <a:buFont typeface="Wingdings 2"/>
              <a:buChar char=""/>
              <a:defRPr/>
            </a:pPr>
            <a:endParaRPr lang="fa-IR" sz="800" dirty="0">
              <a:cs typeface="B Mitra" pitchFamily="2" charset="-78"/>
            </a:endParaRPr>
          </a:p>
          <a:p>
            <a:pPr marL="274320" indent="-274320" algn="r" rtl="1">
              <a:buClr>
                <a:schemeClr val="accent3"/>
              </a:buClr>
              <a:buFont typeface="Wingdings 2"/>
              <a:buChar char=""/>
              <a:defRPr/>
            </a:pPr>
            <a:r>
              <a:rPr lang="fa-IR" dirty="0" smtClean="0">
                <a:cs typeface="B Mitra" pitchFamily="2" charset="-78"/>
              </a:rPr>
              <a:t>هدف اوليه: بستري شدن	- هدف ثانويه: راهي براي فرار از مشكلات زندگي</a:t>
            </a:r>
          </a:p>
          <a:p>
            <a:pPr marL="274320" indent="-274320" algn="r" rtl="1">
              <a:buClr>
                <a:schemeClr val="accent3"/>
              </a:buClr>
              <a:buFont typeface="Wingdings 2"/>
              <a:buChar char=""/>
              <a:defRPr/>
            </a:pPr>
            <a:r>
              <a:rPr lang="fa-IR" dirty="0" smtClean="0">
                <a:cs typeface="B Mitra" pitchFamily="2" charset="-78"/>
              </a:rPr>
              <a:t>تنها هدف موجود اتخاذ </a:t>
            </a:r>
            <a:r>
              <a:rPr lang="fa-IR" dirty="0" smtClean="0">
                <a:solidFill>
                  <a:srgbClr val="FFFF00"/>
                </a:solidFill>
                <a:cs typeface="B Mitra" pitchFamily="2" charset="-78"/>
              </a:rPr>
              <a:t>نقش بیمار </a:t>
            </a:r>
            <a:r>
              <a:rPr lang="fa-IR" dirty="0" smtClean="0">
                <a:cs typeface="B Mitra" pitchFamily="2" charset="-78"/>
              </a:rPr>
              <a:t>است</a:t>
            </a:r>
          </a:p>
          <a:p>
            <a:pPr marL="274320" indent="-274320" algn="r" rtl="1">
              <a:buClr>
                <a:schemeClr val="accent3"/>
              </a:buClr>
              <a:buFont typeface="Wingdings 2"/>
              <a:buChar char=""/>
              <a:defRPr/>
            </a:pPr>
            <a:endParaRPr lang="fa-IR" dirty="0" smtClean="0">
              <a:cs typeface="B Mitra" pitchFamily="2" charset="-78"/>
            </a:endParaRPr>
          </a:p>
          <a:p>
            <a:pPr marL="274320" indent="-274320" algn="r" rtl="1">
              <a:buClr>
                <a:schemeClr val="accent3"/>
              </a:buClr>
              <a:buFont typeface="Wingdings 2"/>
              <a:buChar char=""/>
              <a:defRPr/>
            </a:pPr>
            <a:endParaRPr lang="fa-IR" dirty="0" smtClean="0">
              <a:cs typeface="B Mitra" pitchFamily="2" charset="-78"/>
            </a:endParaRPr>
          </a:p>
          <a:p>
            <a:pPr marL="274320" indent="-274320" algn="r" rtl="1">
              <a:buClr>
                <a:schemeClr val="accent3"/>
              </a:buClr>
              <a:buFont typeface="Wingdings 2"/>
              <a:buChar char=""/>
              <a:defRPr/>
            </a:pPr>
            <a:endParaRPr lang="fa-IR" dirty="0" smtClean="0">
              <a:cs typeface="B Mitra" pitchFamily="2" charset="-78"/>
            </a:endParaRPr>
          </a:p>
          <a:p>
            <a:pPr marL="274320" indent="-274320" algn="r" rtl="1">
              <a:buClr>
                <a:schemeClr val="accent3"/>
              </a:buClr>
              <a:buFont typeface="Wingdings 2"/>
              <a:buChar char=""/>
              <a:defRPr/>
            </a:pPr>
            <a:r>
              <a:rPr lang="fa-IR" dirty="0" smtClean="0">
                <a:cs typeface="B Mitra" pitchFamily="2" charset="-78"/>
              </a:rPr>
              <a:t>تشخيص علائم: </a:t>
            </a:r>
          </a:p>
          <a:p>
            <a:pPr marL="274320" indent="-274320" algn="r" rtl="1">
              <a:buClr>
                <a:schemeClr val="accent3"/>
              </a:buClr>
              <a:buFont typeface="Wingdings 2"/>
              <a:buChar char=""/>
              <a:defRPr/>
            </a:pPr>
            <a:endParaRPr lang="fa-IR" dirty="0" smtClean="0">
              <a:cs typeface="B Mitra" pitchFamily="2" charset="-78"/>
            </a:endParaRPr>
          </a:p>
          <a:p>
            <a:pPr marL="274320" indent="-274320" algn="r" rtl="1">
              <a:buClr>
                <a:schemeClr val="accent3"/>
              </a:buClr>
              <a:buFont typeface="Wingdings 2"/>
              <a:buChar char=""/>
              <a:defRPr/>
            </a:pPr>
            <a:endParaRPr lang="fa-IR" dirty="0" smtClean="0">
              <a:cs typeface="B Mitra" pitchFamily="2" charset="-78"/>
            </a:endParaRPr>
          </a:p>
          <a:p>
            <a:pPr marL="274320" indent="-274320" algn="r" rtl="1">
              <a:buClr>
                <a:schemeClr val="accent3"/>
              </a:buClr>
              <a:buFont typeface="Wingdings 2"/>
              <a:buChar char=""/>
              <a:defRPr/>
            </a:pPr>
            <a:endParaRPr lang="fa-IR" dirty="0" smtClean="0">
              <a:cs typeface="B Mitra" pitchFamily="2" charset="-78"/>
            </a:endParaRPr>
          </a:p>
          <a:p>
            <a:pPr marL="274320" indent="-274320" algn="r" rtl="1">
              <a:buClr>
                <a:schemeClr val="accent3"/>
              </a:buClr>
              <a:buFont typeface="Wingdings 2"/>
              <a:buChar char=""/>
              <a:defRPr/>
            </a:pPr>
            <a:endParaRPr lang="fa-IR" dirty="0" smtClean="0">
              <a:cs typeface="B Mitra" pitchFamily="2" charset="-78"/>
            </a:endParaRPr>
          </a:p>
          <a:p>
            <a:pPr marL="274320" indent="-274320" algn="r" rtl="1">
              <a:buClr>
                <a:schemeClr val="accent3"/>
              </a:buClr>
              <a:buFont typeface="Wingdings 2"/>
              <a:buChar char=""/>
              <a:defRPr/>
            </a:pPr>
            <a:r>
              <a:rPr lang="fa-IR" dirty="0" smtClean="0">
                <a:cs typeface="B Mitra" pitchFamily="2" charset="-78"/>
              </a:rPr>
              <a:t>درمان: پرهيز از آزمايشات غير ضروري، رويارويي با تشخيص، درمان دارويي</a:t>
            </a:r>
            <a:endParaRPr lang="en-US" dirty="0" smtClean="0">
              <a:cs typeface="B Mitra" pitchFamily="2" charset="-78"/>
            </a:endParaRPr>
          </a:p>
          <a:p>
            <a:pPr marL="274320" indent="-274320" algn="r" rtl="1">
              <a:buClr>
                <a:schemeClr val="accent3"/>
              </a:buClr>
              <a:buFont typeface="Wingdings 2"/>
              <a:buChar char=""/>
              <a:defRPr/>
            </a:pPr>
            <a:r>
              <a:rPr lang="fa-IR" u="sng" dirty="0" smtClean="0">
                <a:cs typeface="B Mitra" pitchFamily="2" charset="-78"/>
              </a:rPr>
              <a:t>اختلال ساختگی وکالتی </a:t>
            </a:r>
            <a:r>
              <a:rPr lang="fa-IR" dirty="0" smtClean="0">
                <a:cs typeface="B Mitra" pitchFamily="2" charset="-78"/>
              </a:rPr>
              <a:t>در مادرانی دیده می شود که علایم بیماری در فرزند را بیان می کنند.</a:t>
            </a:r>
          </a:p>
        </p:txBody>
      </p:sp>
      <p:sp>
        <p:nvSpPr>
          <p:cNvPr id="4" name="Right Brace 3"/>
          <p:cNvSpPr/>
          <p:nvPr/>
        </p:nvSpPr>
        <p:spPr>
          <a:xfrm>
            <a:off x="8077200" y="2705101"/>
            <a:ext cx="785813" cy="2286000"/>
          </a:xfrm>
          <a:prstGeom prst="rightBrace">
            <a:avLst/>
          </a:prstGeom>
          <a:ln w="28575"/>
        </p:spPr>
        <p:style>
          <a:lnRef idx="1">
            <a:schemeClr val="dk1"/>
          </a:lnRef>
          <a:fillRef idx="0">
            <a:schemeClr val="dk1"/>
          </a:fillRef>
          <a:effectRef idx="0">
            <a:schemeClr val="dk1"/>
          </a:effectRef>
          <a:fontRef idx="minor">
            <a:schemeClr val="tx1"/>
          </a:fontRef>
        </p:style>
        <p:txBody>
          <a:bodyPr rtlCol="1" anchor="ctr"/>
          <a:lstStyle/>
          <a:p>
            <a:pPr algn="ctr" fontAlgn="auto">
              <a:spcBef>
                <a:spcPts val="0"/>
              </a:spcBef>
              <a:spcAft>
                <a:spcPts val="0"/>
              </a:spcAft>
              <a:defRPr/>
            </a:pPr>
            <a:endParaRPr lang="fa-IR"/>
          </a:p>
        </p:txBody>
      </p:sp>
      <p:sp>
        <p:nvSpPr>
          <p:cNvPr id="277509" name="TextBox 4"/>
          <p:cNvSpPr txBox="1">
            <a:spLocks noChangeArrowheads="1"/>
          </p:cNvSpPr>
          <p:nvPr/>
        </p:nvSpPr>
        <p:spPr bwMode="auto">
          <a:xfrm>
            <a:off x="1962955" y="2775110"/>
            <a:ext cx="6072188" cy="2215991"/>
          </a:xfrm>
          <a:prstGeom prst="rect">
            <a:avLst/>
          </a:prstGeom>
          <a:noFill/>
          <a:ln w="9525">
            <a:noFill/>
            <a:miter lim="800000"/>
            <a:headEnd/>
            <a:tailEnd/>
          </a:ln>
        </p:spPr>
        <p:txBody>
          <a:bodyPr>
            <a:spAutoFit/>
          </a:bodyPr>
          <a:lstStyle/>
          <a:p>
            <a:pPr marL="342900" indent="-342900" algn="r" rtl="1">
              <a:buFont typeface="Calibri" pitchFamily="34" charset="0"/>
              <a:buAutoNum type="arabicPeriod"/>
            </a:pPr>
            <a:r>
              <a:rPr lang="fa-IR" sz="2400" dirty="0">
                <a:latin typeface="Constantia" pitchFamily="18" charset="0"/>
                <a:cs typeface="Roya" pitchFamily="2" charset="-78"/>
              </a:rPr>
              <a:t>علائم جسمي (</a:t>
            </a:r>
            <a:r>
              <a:rPr lang="fa-IR" sz="2400" u="sng" dirty="0">
                <a:latin typeface="Constantia" pitchFamily="18" charset="0"/>
                <a:cs typeface="Roya" pitchFamily="2" charset="-78"/>
              </a:rPr>
              <a:t>سندروم مونچهاوزن</a:t>
            </a:r>
            <a:r>
              <a:rPr lang="fa-IR" sz="2400" dirty="0">
                <a:latin typeface="Constantia" pitchFamily="18" charset="0"/>
                <a:cs typeface="Roya" pitchFamily="2" charset="-78"/>
              </a:rPr>
              <a:t>): تهوع، استفراغ، درد، تشنج ...</a:t>
            </a:r>
          </a:p>
          <a:p>
            <a:pPr marL="342900" indent="-342900" algn="r" rtl="1">
              <a:buFont typeface="Calibri" pitchFamily="34" charset="0"/>
              <a:buAutoNum type="arabicPeriod"/>
            </a:pPr>
            <a:endParaRPr lang="fa-IR" dirty="0">
              <a:latin typeface="Constantia" pitchFamily="18" charset="0"/>
              <a:cs typeface="Roya" pitchFamily="2" charset="-78"/>
            </a:endParaRPr>
          </a:p>
          <a:p>
            <a:pPr marL="342900" indent="-342900" algn="r" rtl="1">
              <a:buFont typeface="Calibri" pitchFamily="34" charset="0"/>
              <a:buAutoNum type="arabicPeriod"/>
            </a:pPr>
            <a:r>
              <a:rPr lang="fa-IR" sz="2400" dirty="0">
                <a:latin typeface="Constantia" pitchFamily="18" charset="0"/>
                <a:cs typeface="Roya" pitchFamily="2" charset="-78"/>
              </a:rPr>
              <a:t>علائم روانشناختي: توهم، هذيان، افسردگي و رفتار غريب</a:t>
            </a:r>
          </a:p>
          <a:p>
            <a:pPr marL="342900" indent="-342900" algn="r" rtl="1">
              <a:buFont typeface="Calibri" pitchFamily="34" charset="0"/>
              <a:buAutoNum type="arabicPeriod"/>
            </a:pPr>
            <a:endParaRPr lang="fa-IR" sz="2000" dirty="0">
              <a:latin typeface="Constantia" pitchFamily="18" charset="0"/>
              <a:cs typeface="Roya" pitchFamily="2" charset="-78"/>
            </a:endParaRPr>
          </a:p>
          <a:p>
            <a:pPr marL="342900" indent="-342900" algn="r" rtl="1">
              <a:buFont typeface="Calibri" pitchFamily="34" charset="0"/>
              <a:buAutoNum type="arabicPeriod"/>
            </a:pPr>
            <a:r>
              <a:rPr lang="fa-IR" sz="2400" dirty="0">
                <a:latin typeface="Constantia" pitchFamily="18" charset="0"/>
                <a:cs typeface="Roya" pitchFamily="2" charset="-78"/>
              </a:rPr>
              <a:t>تركيبي از علائم جسمي و رواني</a:t>
            </a:r>
          </a:p>
        </p:txBody>
      </p:sp>
      <p:sp>
        <p:nvSpPr>
          <p:cNvPr id="6" name="Slide Number Placeholder 5"/>
          <p:cNvSpPr>
            <a:spLocks noGrp="1"/>
          </p:cNvSpPr>
          <p:nvPr>
            <p:ph type="sldNum" sz="quarter" idx="12"/>
          </p:nvPr>
        </p:nvSpPr>
        <p:spPr/>
        <p:txBody>
          <a:bodyPr/>
          <a:lstStyle/>
          <a:p>
            <a:pPr>
              <a:defRPr/>
            </a:pPr>
            <a:fld id="{AE895CB0-DDC3-4D16-A901-5721D8BBAFCB}" type="slidenum">
              <a:rPr lang="ar-SA" smtClean="0"/>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357188"/>
            <a:ext cx="8229600" cy="938212"/>
          </a:xfrm>
        </p:spPr>
        <p:txBody>
          <a:bodyPr>
            <a:normAutofit/>
          </a:bodyPr>
          <a:lstStyle/>
          <a:p>
            <a:pPr rtl="1">
              <a:defRPr/>
            </a:pPr>
            <a:r>
              <a:rPr lang="fa-IR" b="1" dirty="0" smtClean="0">
                <a:solidFill>
                  <a:schemeClr val="tx1"/>
                </a:solidFill>
                <a:effectLst>
                  <a:outerShdw blurRad="38100" dist="38100" dir="2700000" algn="tl">
                    <a:srgbClr val="000000">
                      <a:alpha val="43137"/>
                    </a:srgbClr>
                  </a:outerShdw>
                </a:effectLst>
                <a:cs typeface="B Mitra" pitchFamily="2" charset="-78"/>
              </a:rPr>
              <a:t>تمارض </a:t>
            </a:r>
            <a:r>
              <a:rPr lang="en-US" b="1" dirty="0" smtClean="0">
                <a:effectLst>
                  <a:outerShdw blurRad="38100" dist="38100" dir="2700000" algn="tl">
                    <a:srgbClr val="000000">
                      <a:alpha val="43137"/>
                    </a:srgbClr>
                  </a:outerShdw>
                </a:effectLst>
                <a:cs typeface="B Mitra" pitchFamily="2" charset="-78"/>
              </a:rPr>
              <a:t>malingering</a:t>
            </a:r>
            <a:endParaRPr lang="fa-IR" b="1" dirty="0">
              <a:solidFill>
                <a:schemeClr val="tx1"/>
              </a:solidFill>
              <a:effectLst>
                <a:outerShdw blurRad="38100" dist="38100" dir="2700000" algn="tl">
                  <a:srgbClr val="000000">
                    <a:alpha val="43137"/>
                  </a:srgbClr>
                </a:outerShdw>
              </a:effectLst>
              <a:cs typeface="B Mitra" pitchFamily="2" charset="-78"/>
            </a:endParaRPr>
          </a:p>
        </p:txBody>
      </p:sp>
      <p:sp>
        <p:nvSpPr>
          <p:cNvPr id="3" name="Content Placeholder 2"/>
          <p:cNvSpPr>
            <a:spLocks noGrp="1"/>
          </p:cNvSpPr>
          <p:nvPr>
            <p:ph idx="1"/>
          </p:nvPr>
        </p:nvSpPr>
        <p:spPr>
          <a:xfrm>
            <a:off x="2057400" y="1447800"/>
            <a:ext cx="8229600" cy="4624406"/>
          </a:xfrm>
          <a:noFill/>
          <a:ln>
            <a:noFill/>
          </a:ln>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pPr marL="274320" indent="-274320" algn="just" rtl="1">
              <a:buClr>
                <a:schemeClr val="accent3"/>
              </a:buClr>
              <a:buFont typeface="Wingdings 2"/>
              <a:buChar char=""/>
              <a:defRPr/>
            </a:pPr>
            <a:r>
              <a:rPr lang="fa-IR" dirty="0" smtClean="0">
                <a:solidFill>
                  <a:schemeClr val="tx1"/>
                </a:solidFill>
                <a:cs typeface="B Mitra" pitchFamily="2" charset="-78"/>
              </a:rPr>
              <a:t>توليد ارادي علائم جسمي يا رواني براي دستيابي به اهداف معين مثل رهايي از زندان و ...</a:t>
            </a:r>
          </a:p>
          <a:p>
            <a:pPr marL="274320" indent="-274320" algn="just" rtl="1">
              <a:buClr>
                <a:schemeClr val="accent3"/>
              </a:buClr>
              <a:buFont typeface="Wingdings 2"/>
              <a:buChar char=""/>
              <a:defRPr/>
            </a:pPr>
            <a:r>
              <a:rPr lang="fa-IR" b="1" dirty="0" smtClean="0">
                <a:solidFill>
                  <a:schemeClr val="tx1"/>
                </a:solidFill>
                <a:effectLst>
                  <a:outerShdw blurRad="38100" dist="38100" dir="2700000" algn="tl">
                    <a:srgbClr val="000000">
                      <a:alpha val="43137"/>
                    </a:srgbClr>
                  </a:outerShdw>
                </a:effectLst>
                <a:cs typeface="B Mitra" pitchFamily="2" charset="-78"/>
              </a:rPr>
              <a:t>علائم: </a:t>
            </a:r>
          </a:p>
          <a:p>
            <a:pPr marL="514350" indent="-514350" algn="just" rtl="1">
              <a:buClr>
                <a:schemeClr val="accent3"/>
              </a:buClr>
              <a:buFont typeface="+mj-lt"/>
              <a:buAutoNum type="arabicPeriod"/>
              <a:defRPr/>
            </a:pPr>
            <a:r>
              <a:rPr lang="fa-IR" dirty="0" smtClean="0">
                <a:solidFill>
                  <a:schemeClr val="tx1"/>
                </a:solidFill>
                <a:cs typeface="B Mitra" pitchFamily="2" charset="-78"/>
              </a:rPr>
              <a:t>شكايات متعدد مبهم در قسمت هايي كه دقيقا مشخص نيست مطرح مي كنند.</a:t>
            </a:r>
          </a:p>
          <a:p>
            <a:pPr marL="514350" indent="-514350" algn="just" rtl="1">
              <a:buClr>
                <a:schemeClr val="accent3"/>
              </a:buClr>
              <a:buFont typeface="+mj-lt"/>
              <a:buAutoNum type="arabicPeriod"/>
              <a:defRPr/>
            </a:pPr>
            <a:r>
              <a:rPr lang="fa-IR" dirty="0" smtClean="0">
                <a:solidFill>
                  <a:schemeClr val="tx1"/>
                </a:solidFill>
                <a:cs typeface="B Mitra" pitchFamily="2" charset="-78"/>
              </a:rPr>
              <a:t>در صورت ابراز ترديد پزشك از كوره در مي روند.</a:t>
            </a:r>
          </a:p>
          <a:p>
            <a:pPr marL="514350" indent="-514350" algn="just" rtl="1">
              <a:buClr>
                <a:schemeClr val="accent3"/>
              </a:buClr>
              <a:buFont typeface="+mj-lt"/>
              <a:buAutoNum type="arabicPeriod"/>
              <a:defRPr/>
            </a:pPr>
            <a:r>
              <a:rPr lang="fa-IR" dirty="0" smtClean="0">
                <a:solidFill>
                  <a:schemeClr val="tx1"/>
                </a:solidFill>
                <a:cs typeface="B Mitra" pitchFamily="2" charset="-78"/>
              </a:rPr>
              <a:t>سابقه رواني اجتماعي بيمار نشان مي دهد كه او نياز دارد از موقعيت خاصي بگريزد.</a:t>
            </a:r>
          </a:p>
          <a:p>
            <a:pPr marL="274320" indent="-274320" algn="just" rtl="1">
              <a:buClr>
                <a:schemeClr val="accent3"/>
              </a:buClr>
              <a:buFont typeface="Wingdings 2"/>
              <a:buChar char=""/>
              <a:defRPr/>
            </a:pPr>
            <a:r>
              <a:rPr lang="fa-IR" b="1" dirty="0" smtClean="0">
                <a:solidFill>
                  <a:schemeClr val="tx1"/>
                </a:solidFill>
                <a:effectLst>
                  <a:outerShdw blurRad="38100" dist="38100" dir="2700000" algn="tl">
                    <a:srgbClr val="000000">
                      <a:alpha val="43137"/>
                    </a:srgbClr>
                  </a:outerShdw>
                </a:effectLst>
                <a:cs typeface="B Mitra" pitchFamily="2" charset="-78"/>
              </a:rPr>
              <a:t>درمان: </a:t>
            </a:r>
          </a:p>
          <a:p>
            <a:pPr marL="514350" indent="-514350" algn="just" rtl="1">
              <a:buClr>
                <a:schemeClr val="accent3"/>
              </a:buClr>
              <a:buFont typeface="+mj-lt"/>
              <a:buAutoNum type="arabicPeriod"/>
              <a:defRPr/>
            </a:pPr>
            <a:r>
              <a:rPr lang="fa-IR" dirty="0" smtClean="0">
                <a:solidFill>
                  <a:schemeClr val="tx1"/>
                </a:solidFill>
                <a:cs typeface="B Mitra" pitchFamily="2" charset="-78"/>
              </a:rPr>
              <a:t>به گونه بيمار واقعي با وي برخورد شود.</a:t>
            </a:r>
          </a:p>
          <a:p>
            <a:pPr marL="514350" indent="-514350" algn="just" rtl="1">
              <a:buClr>
                <a:schemeClr val="accent3"/>
              </a:buClr>
              <a:buFont typeface="+mj-lt"/>
              <a:buAutoNum type="arabicPeriod"/>
              <a:defRPr/>
            </a:pPr>
            <a:r>
              <a:rPr lang="fa-IR" dirty="0" smtClean="0">
                <a:solidFill>
                  <a:schemeClr val="tx1"/>
                </a:solidFill>
                <a:cs typeface="B Mitra" pitchFamily="2" charset="-78"/>
              </a:rPr>
              <a:t>بيمار را به صحبت تشويق كرده و از طريق آموزش به وي كمك كنيد.</a:t>
            </a:r>
          </a:p>
          <a:p>
            <a:pPr marL="514350" indent="-514350" algn="just" rtl="1">
              <a:buClr>
                <a:schemeClr val="accent3"/>
              </a:buClr>
              <a:buFont typeface="+mj-lt"/>
              <a:buAutoNum type="arabicPeriod"/>
              <a:defRPr/>
            </a:pPr>
            <a:r>
              <a:rPr lang="fa-IR" dirty="0" smtClean="0">
                <a:solidFill>
                  <a:schemeClr val="tx1"/>
                </a:solidFill>
                <a:cs typeface="B Mitra" pitchFamily="2" charset="-78"/>
              </a:rPr>
              <a:t>حمایت از بیمار جهت بیان علت تمارض</a:t>
            </a:r>
            <a:endParaRPr lang="fa-IR" dirty="0">
              <a:solidFill>
                <a:schemeClr val="tx1"/>
              </a:solidFill>
              <a:cs typeface="B Mitra" pitchFamily="2" charset="-78"/>
            </a:endParaRPr>
          </a:p>
        </p:txBody>
      </p:sp>
      <p:sp>
        <p:nvSpPr>
          <p:cNvPr id="4" name="Slide Number Placeholder 3"/>
          <p:cNvSpPr>
            <a:spLocks noGrp="1"/>
          </p:cNvSpPr>
          <p:nvPr>
            <p:ph type="sldNum" sz="quarter" idx="12"/>
          </p:nvPr>
        </p:nvSpPr>
        <p:spPr/>
        <p:txBody>
          <a:bodyPr/>
          <a:lstStyle/>
          <a:p>
            <a:pPr>
              <a:defRPr/>
            </a:pPr>
            <a:fld id="{AE895CB0-DDC3-4D16-A901-5721D8BBAFCB}" type="slidenum">
              <a:rPr lang="ar-SA" smtClean="0"/>
              <a:pPr>
                <a:defRPr/>
              </a:pPr>
              <a:t>25</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659</TotalTime>
  <Words>2748</Words>
  <Application>Microsoft Office PowerPoint</Application>
  <PresentationFormat>Custom</PresentationFormat>
  <Paragraphs>196</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بنام خدا</vt:lpstr>
      <vt:lpstr>DSM5</vt:lpstr>
      <vt:lpstr>اختلال نشانه جسمانی  Somatic Symptom Disorder </vt:lpstr>
      <vt:lpstr>خصوصیات بالینی نشانه جسمانی</vt:lpstr>
      <vt:lpstr>PowerPoint Presentation</vt:lpstr>
      <vt:lpstr>درمان</vt:lpstr>
      <vt:lpstr>تشخیص های پرستاری</vt:lpstr>
      <vt:lpstr> اختلال اضطراب بیماری یا خودبيمارانگاري    Hypochondriasis</vt:lpstr>
      <vt:lpstr>اختلال اضطراب بیماری</vt:lpstr>
      <vt:lpstr>اختلال تبديلي    Conversion disorder</vt:lpstr>
      <vt:lpstr>PowerPoint Presentation</vt:lpstr>
      <vt:lpstr>PowerPoint Presentation</vt:lpstr>
      <vt:lpstr>Psychological factors affecting other medical condition </vt:lpstr>
      <vt:lpstr>تشخیص: در تشخیص بیماریهای روان تنی دو معیار مطرح است:</vt:lpstr>
      <vt:lpstr>بیماریهای طبی،جراحی ونورولوژیک که با علائم روانپزشکی تظاهر      می نمایند بطور خلاصه عبارتند از:</vt:lpstr>
      <vt:lpstr>بیماریهای طبی،جراحی ونورولوژیک که با علائم روانپزشکی تظاهر می نمایند بطور خلاصه عبارتند از:</vt:lpstr>
      <vt:lpstr>بیماریهای طبی،جراحی ونورولوژیک که با علائم روانپزشکی تظاهر می نمایند بطور خلاصه عبارتند از:</vt:lpstr>
      <vt:lpstr>درمان اختلالات روان تنی شامل موارد زیر است:</vt:lpstr>
      <vt:lpstr>پرستاری در اختلالات روان تنی</vt:lpstr>
      <vt:lpstr>پرستاری دراختلالات روان تنی</vt:lpstr>
      <vt:lpstr>پرستاری در اختلالات روان تنی</vt:lpstr>
      <vt:lpstr>پرستاری در اختلالات روان تنی</vt:lpstr>
      <vt:lpstr>PowerPoint Presentation</vt:lpstr>
      <vt:lpstr>اختلالات ساختگي factitious</vt:lpstr>
      <vt:lpstr>تمارض malingering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اختلالات شبه جسمی</dc:title>
  <dc:creator>saya</dc:creator>
  <cp:lastModifiedBy>Windows User</cp:lastModifiedBy>
  <cp:revision>72</cp:revision>
  <dcterms:created xsi:type="dcterms:W3CDTF">2014-08-02T06:11:21Z</dcterms:created>
  <dcterms:modified xsi:type="dcterms:W3CDTF">2020-05-01T22:02:30Z</dcterms:modified>
</cp:coreProperties>
</file>