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21"/>
  </p:notesMasterIdLst>
  <p:sldIdLst>
    <p:sldId id="258" r:id="rId2"/>
    <p:sldId id="287" r:id="rId3"/>
    <p:sldId id="260" r:id="rId4"/>
    <p:sldId id="261" r:id="rId5"/>
    <p:sldId id="262" r:id="rId6"/>
    <p:sldId id="288" r:id="rId7"/>
    <p:sldId id="289" r:id="rId8"/>
    <p:sldId id="290" r:id="rId9"/>
    <p:sldId id="291" r:id="rId10"/>
    <p:sldId id="292" r:id="rId11"/>
    <p:sldId id="293" r:id="rId12"/>
    <p:sldId id="294" r:id="rId13"/>
    <p:sldId id="299" r:id="rId14"/>
    <p:sldId id="296" r:id="rId15"/>
    <p:sldId id="300" r:id="rId16"/>
    <p:sldId id="297" r:id="rId17"/>
    <p:sldId id="301" r:id="rId18"/>
    <p:sldId id="298" r:id="rId19"/>
    <p:sldId id="302"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ECE592EC-7B4B-4FAD-BEB0-F6C80F13648D}" type="datetimeFigureOut">
              <a:rPr lang="fa-IR" smtClean="0"/>
              <a:pPr/>
              <a:t>07/09/1441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EDFFC646-BBE6-4D34-92FB-EC8CA13ACFA7}" type="slidenum">
              <a:rPr lang="fa-IR" smtClean="0"/>
              <a:pPr/>
              <a:t>‹#›</a:t>
            </a:fld>
            <a:endParaRPr lang="fa-IR"/>
          </a:p>
        </p:txBody>
      </p:sp>
    </p:spTree>
    <p:extLst>
      <p:ext uri="{BB962C8B-B14F-4D97-AF65-F5344CB8AC3E}">
        <p14:creationId xmlns:p14="http://schemas.microsoft.com/office/powerpoint/2010/main" val="292272364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4/29/2020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4/29/2020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4/29/2020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4/29/2020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4/29/2020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4/29/2020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4/29/2020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004.jpg"/>
          <p:cNvPicPr>
            <a:picLocks noGrp="1"/>
          </p:cNvPicPr>
          <p:nvPr>
            <p:ph idx="1"/>
          </p:nvPr>
        </p:nvPicPr>
        <p:blipFill>
          <a:blip r:embed="rId2" cstate="print"/>
          <a:stretch>
            <a:fillRect/>
          </a:stretch>
        </p:blipFill>
        <p:spPr>
          <a:xfrm>
            <a:off x="2514600" y="1066800"/>
            <a:ext cx="4188639" cy="4389437"/>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cs typeface="B Mitra" pitchFamily="2" charset="-78"/>
              </a:rPr>
              <a:t>نشانه شناسی در روانپزشکی</a:t>
            </a:r>
            <a:endParaRPr lang="en-US" dirty="0">
              <a:cs typeface="B Mitra"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dirty="0" smtClean="0">
                <a:cs typeface="B Mitra" pitchFamily="2" charset="-78"/>
              </a:rPr>
              <a:t>اختلالات هوشیاری (</a:t>
            </a:r>
            <a:r>
              <a:rPr lang="en-US" dirty="0" smtClean="0">
                <a:cs typeface="B Mitra" pitchFamily="2" charset="-78"/>
              </a:rPr>
              <a:t>Consciousness</a:t>
            </a:r>
            <a:r>
              <a:rPr lang="fa-IR" dirty="0" smtClean="0">
                <a:cs typeface="B Mitra" pitchFamily="2" charset="-78"/>
              </a:rPr>
              <a:t>)</a:t>
            </a:r>
            <a:endParaRPr lang="en-US" dirty="0">
              <a:cs typeface="B Mitra" pitchFamily="2" charset="-78"/>
            </a:endParaRPr>
          </a:p>
        </p:txBody>
      </p:sp>
      <p:sp>
        <p:nvSpPr>
          <p:cNvPr id="3" name="Content Placeholder 2"/>
          <p:cNvSpPr>
            <a:spLocks noGrp="1"/>
          </p:cNvSpPr>
          <p:nvPr>
            <p:ph idx="1"/>
          </p:nvPr>
        </p:nvSpPr>
        <p:spPr/>
        <p:txBody>
          <a:bodyPr>
            <a:normAutofit fontScale="70000" lnSpcReduction="20000"/>
          </a:bodyPr>
          <a:lstStyle/>
          <a:p>
            <a:pPr algn="just" rtl="1"/>
            <a:r>
              <a:rPr lang="fa-IR" dirty="0" smtClean="0">
                <a:cs typeface="B Mitra" pitchFamily="2" charset="-78"/>
              </a:rPr>
              <a:t>فقدان جهت یابی (</a:t>
            </a:r>
            <a:r>
              <a:rPr lang="en-US" dirty="0" smtClean="0">
                <a:cs typeface="B Mitra" pitchFamily="2" charset="-78"/>
              </a:rPr>
              <a:t>disorientation </a:t>
            </a:r>
            <a:r>
              <a:rPr lang="fa-IR" dirty="0" smtClean="0">
                <a:cs typeface="B Mitra" pitchFamily="2" charset="-78"/>
              </a:rPr>
              <a:t>): اختلال در وقوف به زمان، مکان و شخص.</a:t>
            </a:r>
          </a:p>
          <a:p>
            <a:pPr algn="just" rtl="1"/>
            <a:endParaRPr lang="fa-IR" dirty="0" smtClean="0">
              <a:cs typeface="B Mitra" pitchFamily="2" charset="-78"/>
            </a:endParaRPr>
          </a:p>
          <a:p>
            <a:pPr algn="just" rtl="1"/>
            <a:r>
              <a:rPr lang="fa-IR" dirty="0" smtClean="0">
                <a:cs typeface="B Mitra" pitchFamily="2" charset="-78"/>
              </a:rPr>
              <a:t>بهت (</a:t>
            </a:r>
            <a:r>
              <a:rPr lang="en-US" dirty="0" smtClean="0">
                <a:cs typeface="B Mitra" pitchFamily="2" charset="-78"/>
              </a:rPr>
              <a:t>stupor </a:t>
            </a:r>
            <a:r>
              <a:rPr lang="fa-IR" dirty="0" smtClean="0">
                <a:cs typeface="B Mitra" pitchFamily="2" charset="-78"/>
              </a:rPr>
              <a:t>): فقدان واکنش به محیط و عدم آگاهی از آن. </a:t>
            </a:r>
          </a:p>
          <a:p>
            <a:pPr algn="just" rtl="1"/>
            <a:endParaRPr lang="fa-IR" dirty="0" smtClean="0">
              <a:cs typeface="B Mitra" pitchFamily="2" charset="-78"/>
            </a:endParaRPr>
          </a:p>
          <a:p>
            <a:pPr algn="just" rtl="1"/>
            <a:r>
              <a:rPr lang="fa-IR" dirty="0" smtClean="0">
                <a:cs typeface="B Mitra" pitchFamily="2" charset="-78"/>
              </a:rPr>
              <a:t>دلیریوم: واکنش همراه با بی قراری، پریشانی، کونفوزیون، فقدان جهت یابی همراه با ترس و توهم. </a:t>
            </a:r>
          </a:p>
          <a:p>
            <a:pPr algn="just" rtl="1"/>
            <a:endParaRPr lang="fa-IR" dirty="0" smtClean="0">
              <a:cs typeface="B Mitra" pitchFamily="2" charset="-78"/>
            </a:endParaRPr>
          </a:p>
          <a:p>
            <a:pPr algn="just" rtl="1"/>
            <a:r>
              <a:rPr lang="fa-IR" dirty="0" smtClean="0">
                <a:cs typeface="B Mitra" pitchFamily="2" charset="-78"/>
              </a:rPr>
              <a:t>اغماء (</a:t>
            </a:r>
            <a:r>
              <a:rPr lang="en-US" dirty="0" smtClean="0">
                <a:cs typeface="B Mitra" pitchFamily="2" charset="-78"/>
              </a:rPr>
              <a:t>coma </a:t>
            </a:r>
            <a:r>
              <a:rPr lang="fa-IR" dirty="0" smtClean="0">
                <a:cs typeface="B Mitra" pitchFamily="2" charset="-78"/>
              </a:rPr>
              <a:t>): درجات عمیق ناهشیاری </a:t>
            </a:r>
          </a:p>
          <a:p>
            <a:pPr algn="just" rtl="1"/>
            <a:endParaRPr lang="fa-IR" dirty="0" smtClean="0">
              <a:cs typeface="B Mitra" pitchFamily="2" charset="-78"/>
            </a:endParaRPr>
          </a:p>
          <a:p>
            <a:pPr algn="just" rtl="1"/>
            <a:r>
              <a:rPr lang="fa-IR" dirty="0" smtClean="0">
                <a:cs typeface="B Mitra" pitchFamily="2" charset="-78"/>
              </a:rPr>
              <a:t>اغتشاش شعور (</a:t>
            </a:r>
            <a:r>
              <a:rPr lang="en-US" dirty="0" smtClean="0">
                <a:cs typeface="B Mitra" pitchFamily="2" charset="-78"/>
              </a:rPr>
              <a:t>confusion </a:t>
            </a:r>
            <a:r>
              <a:rPr lang="fa-IR" dirty="0" smtClean="0">
                <a:cs typeface="B Mitra" pitchFamily="2" charset="-78"/>
              </a:rPr>
              <a:t>): آشفتگی هشیاری که در آن واکنش ها نسبت به     محرک های محیطی نامتناسب هستند؛ با اختلال جهت یابی در ارتباط با زمان، مکان یا شخص تظاهر می کند. </a:t>
            </a:r>
          </a:p>
          <a:p>
            <a:pPr algn="just" rtl="1"/>
            <a:endParaRPr lang="fa-IR" dirty="0" smtClean="0">
              <a:cs typeface="B Mitra" pitchFamily="2" charset="-78"/>
            </a:endParaRPr>
          </a:p>
          <a:p>
            <a:pPr algn="just" rtl="1"/>
            <a:r>
              <a:rPr lang="fa-IR" dirty="0" smtClean="0">
                <a:cs typeface="B Mitra" pitchFamily="2" charset="-78"/>
              </a:rPr>
              <a:t>خواب آلودگی (</a:t>
            </a:r>
            <a:r>
              <a:rPr lang="en-US" dirty="0" smtClean="0">
                <a:cs typeface="B Mitra" pitchFamily="2" charset="-78"/>
              </a:rPr>
              <a:t>drowsiness </a:t>
            </a:r>
            <a:r>
              <a:rPr lang="fa-IR" dirty="0" smtClean="0">
                <a:cs typeface="B Mitra" pitchFamily="2" charset="-78"/>
              </a:rPr>
              <a:t>): حالت اختلال هشیاری همراه با میل یا آمادگی برای خوابیدن. </a:t>
            </a:r>
          </a:p>
          <a:p>
            <a:pPr algn="just" rtl="1"/>
            <a:endParaRPr lang="fa-IR" dirty="0" smtClean="0">
              <a:cs typeface="B Mitra" pitchFamily="2" charset="-78"/>
            </a:endParaRPr>
          </a:p>
          <a:p>
            <a:pPr algn="just" rtl="1"/>
            <a:r>
              <a:rPr lang="fa-IR" dirty="0" smtClean="0">
                <a:cs typeface="B Mitra" pitchFamily="2" charset="-78"/>
              </a:rPr>
              <a:t>غروبی شدن (</a:t>
            </a:r>
            <a:r>
              <a:rPr lang="en-US" dirty="0" err="1" smtClean="0">
                <a:cs typeface="B Mitra" pitchFamily="2" charset="-78"/>
              </a:rPr>
              <a:t>sundowning</a:t>
            </a:r>
            <a:r>
              <a:rPr lang="en-US" dirty="0" smtClean="0">
                <a:cs typeface="B Mitra" pitchFamily="2" charset="-78"/>
              </a:rPr>
              <a:t> </a:t>
            </a:r>
            <a:r>
              <a:rPr lang="fa-IR" dirty="0" smtClean="0">
                <a:cs typeface="B Mitra" pitchFamily="2" charset="-78"/>
              </a:rPr>
              <a:t>): سندرمی در سالمندان که معمولاً در شب روی می دهد و با خواب آلودگی، اغتشاش شعور، اتاکسی و افتادن در نتیجه تسکین مفرط ناشی از داروها مشخص است؛ سندرم شبانگاهی (</a:t>
            </a:r>
            <a:r>
              <a:rPr lang="en-US" dirty="0" smtClean="0">
                <a:cs typeface="B Mitra" pitchFamily="2" charset="-78"/>
              </a:rPr>
              <a:t>sundowner’s syndrome </a:t>
            </a:r>
            <a:r>
              <a:rPr lang="fa-IR" dirty="0" smtClean="0">
                <a:cs typeface="B Mitra" pitchFamily="2" charset="-78"/>
              </a:rPr>
              <a:t>)هم گفته می شود. </a:t>
            </a:r>
            <a:endParaRPr lang="fa-IR" dirty="0">
              <a:cs typeface="B Mitra"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r>
              <a:rPr lang="fa-IR" dirty="0" smtClean="0">
                <a:cs typeface="B Mitra" pitchFamily="2" charset="-78"/>
              </a:rPr>
              <a:t>اختلال توجه </a:t>
            </a:r>
          </a:p>
        </p:txBody>
      </p:sp>
      <p:sp>
        <p:nvSpPr>
          <p:cNvPr id="3" name="Content Placeholder 2"/>
          <p:cNvSpPr>
            <a:spLocks noGrp="1"/>
          </p:cNvSpPr>
          <p:nvPr>
            <p:ph idx="1"/>
          </p:nvPr>
        </p:nvSpPr>
        <p:spPr/>
        <p:txBody>
          <a:bodyPr>
            <a:normAutofit fontScale="92500" lnSpcReduction="10000"/>
          </a:bodyPr>
          <a:lstStyle/>
          <a:p>
            <a:pPr algn="r" rtl="1"/>
            <a:r>
              <a:rPr lang="fa-IR" dirty="0" smtClean="0">
                <a:cs typeface="B Mitra" pitchFamily="2" charset="-78"/>
              </a:rPr>
              <a:t>توجه به میزان تلاش برای تمرکز روی اجزاء خاص یک تجربه گفته می شود؛ توانایی حفظ تمرکز روی یک فعالیت. </a:t>
            </a:r>
          </a:p>
          <a:p>
            <a:pPr algn="r" rtl="1"/>
            <a:endParaRPr lang="en-US" dirty="0" smtClean="0">
              <a:cs typeface="B Mitra" pitchFamily="2" charset="-78"/>
            </a:endParaRPr>
          </a:p>
          <a:p>
            <a:pPr algn="r" rtl="1"/>
            <a:r>
              <a:rPr lang="fa-IR" dirty="0" smtClean="0">
                <a:cs typeface="B Mitra" pitchFamily="2" charset="-78"/>
              </a:rPr>
              <a:t>حواس پرتی(</a:t>
            </a:r>
            <a:r>
              <a:rPr lang="en-US" dirty="0" smtClean="0">
                <a:cs typeface="B Mitra" pitchFamily="2" charset="-78"/>
              </a:rPr>
              <a:t>distractibility</a:t>
            </a:r>
            <a:r>
              <a:rPr lang="fa-IR" dirty="0" smtClean="0">
                <a:cs typeface="B Mitra" pitchFamily="2" charset="-78"/>
              </a:rPr>
              <a:t>): ناتوانی برای تمرکز توجه؛ توجه به محرک های خارجی و بی اهمیت کشانده می شود.  </a:t>
            </a:r>
          </a:p>
          <a:p>
            <a:pPr algn="r" rtl="1"/>
            <a:endParaRPr lang="en-US" dirty="0" smtClean="0">
              <a:cs typeface="B Mitra" pitchFamily="2" charset="-78"/>
            </a:endParaRPr>
          </a:p>
          <a:p>
            <a:pPr algn="r" rtl="1"/>
            <a:r>
              <a:rPr lang="fa-IR" dirty="0" smtClean="0">
                <a:cs typeface="B Mitra" pitchFamily="2" charset="-78"/>
              </a:rPr>
              <a:t>بی توجهی انتخابی: عدم توجه به آنچه که ایجاد اضطراب می نماید. </a:t>
            </a:r>
          </a:p>
          <a:p>
            <a:pPr algn="r" rtl="1"/>
            <a:endParaRPr lang="en-US" dirty="0" smtClean="0">
              <a:cs typeface="B Mitra" pitchFamily="2" charset="-78"/>
            </a:endParaRPr>
          </a:p>
          <a:p>
            <a:pPr algn="r" rtl="1"/>
            <a:r>
              <a:rPr lang="fa-IR" dirty="0" smtClean="0">
                <a:cs typeface="B Mitra" pitchFamily="2" charset="-78"/>
              </a:rPr>
              <a:t>گوش به زنگ بودن(</a:t>
            </a:r>
            <a:r>
              <a:rPr lang="en-US" dirty="0" err="1" smtClean="0">
                <a:cs typeface="B Mitra" pitchFamily="2" charset="-78"/>
              </a:rPr>
              <a:t>hypervigilance</a:t>
            </a:r>
            <a:r>
              <a:rPr lang="fa-IR" dirty="0" smtClean="0">
                <a:cs typeface="B Mitra" pitchFamily="2" charset="-78"/>
              </a:rPr>
              <a:t>): توجه و تمرکز مفرط روی محرک های درونی و برونی</a:t>
            </a:r>
          </a:p>
          <a:p>
            <a:pPr algn="r" rtl="1"/>
            <a:endParaRPr lang="en-US" dirty="0" smtClean="0">
              <a:cs typeface="B Mitra" pitchFamily="2" charset="-78"/>
            </a:endParaRPr>
          </a:p>
          <a:p>
            <a:pPr algn="r" rtl="1"/>
            <a:r>
              <a:rPr lang="fa-IR" dirty="0" smtClean="0">
                <a:cs typeface="B Mitra" pitchFamily="2" charset="-78"/>
              </a:rPr>
              <a:t>مهار گسستگی(</a:t>
            </a:r>
            <a:r>
              <a:rPr lang="en-US" dirty="0" err="1" smtClean="0">
                <a:cs typeface="B Mitra" pitchFamily="2" charset="-78"/>
              </a:rPr>
              <a:t>disinhibition</a:t>
            </a:r>
            <a:r>
              <a:rPr lang="fa-IR" dirty="0" smtClean="0">
                <a:cs typeface="B Mitra" pitchFamily="2" charset="-78"/>
              </a:rPr>
              <a:t>): رفع اثرات مهاری که به شخص مجال می دهد که کنترل تکانه های خود را از دست بدهد همانطور که در مستی روی می دهد. </a:t>
            </a:r>
          </a:p>
          <a:p>
            <a:pPr algn="just" rtl="1">
              <a:lnSpc>
                <a:spcPct val="120000"/>
              </a:lnSpc>
            </a:pPr>
            <a:endParaRPr lang="en-US" dirty="0">
              <a:latin typeface="Times New Roman" pitchFamily="18" charset="0"/>
              <a:cs typeface="B Mitra"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cs typeface="B Mitra" pitchFamily="2" charset="-78"/>
              </a:rPr>
              <a:t>اختلالات خلق (</a:t>
            </a:r>
            <a:r>
              <a:rPr lang="en-US" dirty="0" smtClean="0">
                <a:cs typeface="B Mitra" pitchFamily="2" charset="-78"/>
              </a:rPr>
              <a:t>Mood</a:t>
            </a:r>
            <a:r>
              <a:rPr lang="fa-IR" dirty="0" smtClean="0">
                <a:cs typeface="B Mitra" pitchFamily="2" charset="-78"/>
              </a:rPr>
              <a:t>)</a:t>
            </a:r>
            <a:endParaRPr lang="en-US" dirty="0"/>
          </a:p>
        </p:txBody>
      </p:sp>
      <p:sp>
        <p:nvSpPr>
          <p:cNvPr id="3" name="Content Placeholder 2"/>
          <p:cNvSpPr>
            <a:spLocks noGrp="1"/>
          </p:cNvSpPr>
          <p:nvPr>
            <p:ph idx="1"/>
          </p:nvPr>
        </p:nvSpPr>
        <p:spPr/>
        <p:txBody>
          <a:bodyPr>
            <a:normAutofit fontScale="77500" lnSpcReduction="20000"/>
          </a:bodyPr>
          <a:lstStyle/>
          <a:p>
            <a:pPr algn="r" rtl="1"/>
            <a:r>
              <a:rPr lang="fa-IR" dirty="0" smtClean="0">
                <a:cs typeface="B Mitra" pitchFamily="2" charset="-78"/>
              </a:rPr>
              <a:t>خلق : هیجانی نافذ و مستمر، که به طور ذهنی احساس شده و به وسیله شخص گزارش می شود، نمونه های آن عبارتند از افسردگی، نشئه، خشم. </a:t>
            </a:r>
          </a:p>
          <a:p>
            <a:pPr algn="r" rtl="1"/>
            <a:endParaRPr lang="fa-IR" dirty="0" smtClean="0">
              <a:cs typeface="B Mitra" pitchFamily="2" charset="-78"/>
            </a:endParaRPr>
          </a:p>
          <a:p>
            <a:pPr algn="r" rtl="1"/>
            <a:r>
              <a:rPr lang="fa-IR" dirty="0" smtClean="0">
                <a:cs typeface="B Mitra" pitchFamily="2" charset="-78"/>
              </a:rPr>
              <a:t>خلق متعادل (</a:t>
            </a:r>
            <a:r>
              <a:rPr lang="en-US" dirty="0" err="1" smtClean="0">
                <a:cs typeface="B Mitra" pitchFamily="2" charset="-78"/>
              </a:rPr>
              <a:t>euthymic</a:t>
            </a:r>
            <a:r>
              <a:rPr lang="en-US" dirty="0" smtClean="0">
                <a:cs typeface="B Mitra" pitchFamily="2" charset="-78"/>
              </a:rPr>
              <a:t> mood </a:t>
            </a:r>
            <a:r>
              <a:rPr lang="fa-IR" dirty="0" smtClean="0">
                <a:cs typeface="B Mitra" pitchFamily="2" charset="-78"/>
              </a:rPr>
              <a:t>): طیف طبیعی خلق، حاکی از فقدان افسردگی و سرخوشی. </a:t>
            </a:r>
          </a:p>
          <a:p>
            <a:pPr algn="r" rtl="1"/>
            <a:r>
              <a:rPr lang="fa-IR" dirty="0" smtClean="0">
                <a:cs typeface="B Mitra" pitchFamily="2" charset="-78"/>
              </a:rPr>
              <a:t>خلق تحریک پذیر: زود ناراحت شدن و خشم آوردن. </a:t>
            </a:r>
          </a:p>
          <a:p>
            <a:pPr algn="r" rtl="1"/>
            <a:r>
              <a:rPr lang="fa-IR" dirty="0" smtClean="0">
                <a:cs typeface="B Mitra" pitchFamily="2" charset="-78"/>
              </a:rPr>
              <a:t>نوسان خلق: نوسانات بین دوره های افسردگی و سرخوشی و اضطراب </a:t>
            </a:r>
          </a:p>
          <a:p>
            <a:pPr algn="r" rtl="1"/>
            <a:r>
              <a:rPr lang="fa-IR" dirty="0" smtClean="0">
                <a:cs typeface="B Mitra" pitchFamily="2" charset="-78"/>
              </a:rPr>
              <a:t>خلق بالا: حال و هوای اعتماد به نفس و لذت، خلقی بشاش تر از طبیعی، اما لزوماً بیمارگونه نیست. </a:t>
            </a:r>
          </a:p>
          <a:p>
            <a:pPr algn="r" rtl="1"/>
            <a:r>
              <a:rPr lang="fa-IR" dirty="0" smtClean="0">
                <a:cs typeface="B Mitra" pitchFamily="2" charset="-78"/>
              </a:rPr>
              <a:t>نشئه (</a:t>
            </a:r>
            <a:r>
              <a:rPr lang="en-US" dirty="0" smtClean="0">
                <a:cs typeface="B Mitra" pitchFamily="2" charset="-78"/>
              </a:rPr>
              <a:t>euphoria </a:t>
            </a:r>
            <a:r>
              <a:rPr lang="fa-IR" dirty="0" smtClean="0">
                <a:cs typeface="B Mitra" pitchFamily="2" charset="-78"/>
              </a:rPr>
              <a:t>): احساس نشاط شدید همراه با احساس های بزرگ منشی. </a:t>
            </a:r>
          </a:p>
          <a:p>
            <a:pPr algn="r" rtl="1"/>
            <a:r>
              <a:rPr lang="fa-IR" dirty="0" smtClean="0">
                <a:cs typeface="B Mitra" pitchFamily="2" charset="-78"/>
              </a:rPr>
              <a:t>افسردگی: احساس پسیکوپاتولوژیک غمگینی. </a:t>
            </a:r>
          </a:p>
          <a:p>
            <a:pPr algn="r" rtl="1"/>
            <a:r>
              <a:rPr lang="fa-IR" dirty="0" smtClean="0">
                <a:cs typeface="B Mitra" pitchFamily="2" charset="-78"/>
              </a:rPr>
              <a:t>فقدان لذت (</a:t>
            </a:r>
            <a:r>
              <a:rPr lang="en-US" dirty="0" err="1" smtClean="0">
                <a:cs typeface="B Mitra" pitchFamily="2" charset="-78"/>
              </a:rPr>
              <a:t>anhedonia</a:t>
            </a:r>
            <a:r>
              <a:rPr lang="en-US" dirty="0" smtClean="0">
                <a:cs typeface="B Mitra" pitchFamily="2" charset="-78"/>
              </a:rPr>
              <a:t> </a:t>
            </a:r>
            <a:r>
              <a:rPr lang="fa-IR" dirty="0" smtClean="0">
                <a:cs typeface="B Mitra" pitchFamily="2" charset="-78"/>
              </a:rPr>
              <a:t>): فقدان علاقه و کناره گیری از هر گونه فعالیت لذت بخش، که غالباً با افسردگی همراه است. </a:t>
            </a:r>
          </a:p>
          <a:p>
            <a:pPr algn="r" rtl="1"/>
            <a:r>
              <a:rPr lang="fa-IR" dirty="0" smtClean="0">
                <a:cs typeface="B Mitra" pitchFamily="2" charset="-78"/>
              </a:rPr>
              <a:t>فکر خودکشی: افکار یا عمل خاتمه دادن به زندگی خود </a:t>
            </a:r>
          </a:p>
          <a:p>
            <a:pPr algn="r" rtl="1"/>
            <a:r>
              <a:rPr lang="fa-IR" dirty="0" smtClean="0">
                <a:cs typeface="B Mitra" pitchFamily="2" charset="-78"/>
              </a:rPr>
              <a:t>هیپومانی: نابهنجاری خلقی با ویژگی های کیفی مانی اما با شدتی کمتر. </a:t>
            </a:r>
          </a:p>
          <a:p>
            <a:pPr algn="r" rtl="1"/>
            <a:r>
              <a:rPr lang="fa-IR" dirty="0" smtClean="0">
                <a:cs typeface="B Mitra" pitchFamily="2" charset="-78"/>
              </a:rPr>
              <a:t>مانی: حالت خلقی مشخص با نشئه، تحریک، بیش فعالی، تشدید تمایلات جنسی و تسریع تفکر و تکلم. </a:t>
            </a:r>
          </a:p>
          <a:p>
            <a:pPr algn="r" rtl="1"/>
            <a:r>
              <a:rPr lang="fa-IR" dirty="0" smtClean="0">
                <a:cs typeface="B Mitra" pitchFamily="2" charset="-78"/>
              </a:rPr>
              <a:t>لابل ایندیفرانس: نگرش نامتناسب به صورت آرامش یا فقدان نگرانی در مورد ناتوانی خود. </a:t>
            </a:r>
          </a:p>
          <a:p>
            <a:pPr algn="just" rtl="1">
              <a:lnSpc>
                <a:spcPct val="120000"/>
              </a:lnSpc>
            </a:pPr>
            <a:endParaRPr lang="en-US" dirty="0" smtClean="0">
              <a:latin typeface="Times New Roman" pitchFamily="18" charset="0"/>
              <a:cs typeface="B Mitra"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cs typeface="B Mitra" pitchFamily="2" charset="-78"/>
              </a:rPr>
              <a:t>اختلالات عاطفه(</a:t>
            </a:r>
            <a:r>
              <a:rPr lang="en-US" dirty="0" smtClean="0">
                <a:cs typeface="B Mitra" pitchFamily="2" charset="-78"/>
              </a:rPr>
              <a:t>Affect</a:t>
            </a:r>
            <a:r>
              <a:rPr lang="fa-IR" dirty="0" smtClean="0">
                <a:cs typeface="B Mitra" pitchFamily="2" charset="-78"/>
              </a:rPr>
              <a:t>)</a:t>
            </a:r>
            <a:endParaRPr lang="en-US" dirty="0"/>
          </a:p>
        </p:txBody>
      </p:sp>
      <p:sp>
        <p:nvSpPr>
          <p:cNvPr id="3" name="Content Placeholder 2"/>
          <p:cNvSpPr>
            <a:spLocks noGrp="1"/>
          </p:cNvSpPr>
          <p:nvPr>
            <p:ph idx="1"/>
          </p:nvPr>
        </p:nvSpPr>
        <p:spPr/>
        <p:txBody>
          <a:bodyPr>
            <a:normAutofit/>
          </a:bodyPr>
          <a:lstStyle/>
          <a:p>
            <a:pPr algn="just" rtl="1"/>
            <a:r>
              <a:rPr lang="fa-IR" dirty="0" smtClean="0">
                <a:cs typeface="B Mitra" pitchFamily="2" charset="-78"/>
              </a:rPr>
              <a:t>عاطفه (</a:t>
            </a:r>
            <a:r>
              <a:rPr lang="en-US" dirty="0" smtClean="0">
                <a:cs typeface="B Mitra" pitchFamily="2" charset="-78"/>
              </a:rPr>
              <a:t>affect</a:t>
            </a:r>
            <a:r>
              <a:rPr lang="fa-IR" dirty="0" smtClean="0">
                <a:cs typeface="B Mitra" pitchFamily="2" charset="-78"/>
              </a:rPr>
              <a:t>): تجربه هیجانی که به وسیله بیمار ابراز می شود و به وسیله دیگران مشاهده می گردد. عاطفه تظاهرات خارجی قابل مشاهده دارد. عاطفه با حالات تعبیر یابنده هیجانی، از وقتی به وقت دیگر فرق می کند. </a:t>
            </a:r>
          </a:p>
          <a:p>
            <a:pPr algn="just" rtl="1"/>
            <a:r>
              <a:rPr lang="fa-IR" dirty="0" smtClean="0">
                <a:cs typeface="B Mitra" pitchFamily="2" charset="-78"/>
              </a:rPr>
              <a:t>1- عاطفه همخوان: حالتی طبیعی که در آن «ته رنگ» هیجانی هماهنگ با فکر، عقیده یا کلام همراه با آن است</a:t>
            </a:r>
          </a:p>
          <a:p>
            <a:pPr algn="just" rtl="1"/>
            <a:r>
              <a:rPr lang="fa-IR" dirty="0" smtClean="0">
                <a:cs typeface="B Mitra" pitchFamily="2" charset="-78"/>
              </a:rPr>
              <a:t>2- عاطفه ناهمخوان: ناهماهنگی بین «ته رنگ» احساس هیجانی و فکر، عقیده با کلام همراه با آن. </a:t>
            </a:r>
          </a:p>
          <a:p>
            <a:pPr algn="just" rtl="1"/>
            <a:r>
              <a:rPr lang="fa-IR" dirty="0" smtClean="0">
                <a:cs typeface="B Mitra" pitchFamily="2" charset="-78"/>
              </a:rPr>
              <a:t>3- فقدان عاطفه: از اختلالات عاطفه که با کاهش شدید در شدت احساس ابراز شده مشخص است. </a:t>
            </a:r>
          </a:p>
          <a:p>
            <a:pPr algn="just" rtl="1"/>
            <a:r>
              <a:rPr lang="fa-IR" dirty="0" smtClean="0">
                <a:cs typeface="B Mitra" pitchFamily="2" charset="-78"/>
              </a:rPr>
              <a:t>4- عاطفه محدود یا متراکم: کاهش مشخص شدت «ته رنگ» احساس به درجانی کمتر از عاطفه کند. </a:t>
            </a:r>
          </a:p>
          <a:p>
            <a:pPr algn="just" rtl="1"/>
            <a:r>
              <a:rPr lang="fa-IR" dirty="0" smtClean="0">
                <a:cs typeface="B Mitra" pitchFamily="2" charset="-78"/>
              </a:rPr>
              <a:t>5- عاطفه سطحی: فقدان یا فقدان تقریبی هرگونه نشان ابزار عاطفی، صدا یکنواخت، چهره به حرکت. </a:t>
            </a:r>
          </a:p>
          <a:p>
            <a:pPr algn="just" rtl="1"/>
            <a:r>
              <a:rPr lang="fa-IR" dirty="0" smtClean="0">
                <a:cs typeface="B Mitra" pitchFamily="2" charset="-78"/>
              </a:rPr>
              <a:t>6- عاطفه بی ثبات: تغییر سریع و ناگهانی احساس هیجانی، بدون ارتباط با محرک های خارجی. </a:t>
            </a:r>
            <a:endParaRPr lang="fa-IR" dirty="0">
              <a:cs typeface="B Mitra"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r>
              <a:rPr lang="fa-IR" dirty="0" smtClean="0">
                <a:cs typeface="B Mitra" pitchFamily="2" charset="-78"/>
              </a:rPr>
              <a:t>سایر هیجانات</a:t>
            </a:r>
            <a:r>
              <a:rPr lang="fa-IR" dirty="0" smtClean="0"/>
              <a:t> </a:t>
            </a:r>
          </a:p>
        </p:txBody>
      </p:sp>
      <p:sp>
        <p:nvSpPr>
          <p:cNvPr id="3" name="Content Placeholder 2"/>
          <p:cNvSpPr>
            <a:spLocks noGrp="1"/>
          </p:cNvSpPr>
          <p:nvPr>
            <p:ph idx="1"/>
          </p:nvPr>
        </p:nvSpPr>
        <p:spPr/>
        <p:txBody>
          <a:bodyPr>
            <a:normAutofit/>
          </a:bodyPr>
          <a:lstStyle/>
          <a:p>
            <a:pPr algn="just" rtl="1"/>
            <a:r>
              <a:rPr lang="fa-IR" dirty="0" smtClean="0">
                <a:cs typeface="B Mitra" pitchFamily="2" charset="-78"/>
              </a:rPr>
              <a:t>اضطراب: احساس دلواپسی، به علت انتظار خطر که ممکن است درونی یا برونی باشد. </a:t>
            </a:r>
          </a:p>
          <a:p>
            <a:pPr algn="just" rtl="1"/>
            <a:r>
              <a:rPr lang="fa-IR" dirty="0" smtClean="0">
                <a:cs typeface="B Mitra" pitchFamily="2" charset="-78"/>
              </a:rPr>
              <a:t>ترس: اضطراب ناشی از خطری که واقعی و هشیارانه شناخته شده. </a:t>
            </a:r>
          </a:p>
          <a:p>
            <a:pPr algn="just" rtl="1"/>
            <a:r>
              <a:rPr lang="fa-IR" dirty="0" smtClean="0">
                <a:cs typeface="B Mitra" pitchFamily="2" charset="-78"/>
              </a:rPr>
              <a:t>تهییج (</a:t>
            </a:r>
            <a:r>
              <a:rPr lang="en-US" dirty="0" smtClean="0">
                <a:cs typeface="B Mitra" pitchFamily="2" charset="-78"/>
              </a:rPr>
              <a:t>agitation </a:t>
            </a:r>
            <a:r>
              <a:rPr lang="fa-IR" dirty="0" smtClean="0">
                <a:cs typeface="B Mitra" pitchFamily="2" charset="-78"/>
              </a:rPr>
              <a:t>): اضطراب همراه با بی قراری شدید حرکتی. </a:t>
            </a:r>
          </a:p>
          <a:p>
            <a:pPr algn="just" rtl="1"/>
            <a:r>
              <a:rPr lang="fa-IR" dirty="0" smtClean="0">
                <a:cs typeface="B Mitra" pitchFamily="2" charset="-78"/>
              </a:rPr>
              <a:t>تنش (</a:t>
            </a:r>
            <a:r>
              <a:rPr lang="en-US" dirty="0" smtClean="0">
                <a:cs typeface="B Mitra" pitchFamily="2" charset="-78"/>
              </a:rPr>
              <a:t>tension </a:t>
            </a:r>
            <a:r>
              <a:rPr lang="fa-IR" dirty="0" smtClean="0">
                <a:cs typeface="B Mitra" pitchFamily="2" charset="-78"/>
              </a:rPr>
              <a:t>) افزایش فعالیت روانی و حرکتی که نامطبوع است. </a:t>
            </a:r>
          </a:p>
          <a:p>
            <a:pPr algn="just" rtl="1"/>
            <a:r>
              <a:rPr lang="fa-IR" dirty="0" smtClean="0">
                <a:cs typeface="B Mitra" pitchFamily="2" charset="-78"/>
              </a:rPr>
              <a:t>هراس (</a:t>
            </a:r>
            <a:r>
              <a:rPr lang="en-US" dirty="0" smtClean="0">
                <a:cs typeface="B Mitra" pitchFamily="2" charset="-78"/>
              </a:rPr>
              <a:t>panic</a:t>
            </a:r>
            <a:r>
              <a:rPr lang="fa-IR" dirty="0" smtClean="0">
                <a:cs typeface="B Mitra" pitchFamily="2" charset="-78"/>
              </a:rPr>
              <a:t>): حمله حاد، دوره ای، و شدید  اضطراب همراه با احساس شکننده ترس و تخلیه اتونومیک.</a:t>
            </a:r>
          </a:p>
          <a:p>
            <a:pPr algn="just" rtl="1"/>
            <a:r>
              <a:rPr lang="fa-IR" dirty="0" smtClean="0">
                <a:cs typeface="B Mitra" pitchFamily="2" charset="-78"/>
              </a:rPr>
              <a:t>بی احساسی (</a:t>
            </a:r>
            <a:r>
              <a:rPr lang="en-US" dirty="0" smtClean="0">
                <a:cs typeface="B Mitra" pitchFamily="2" charset="-78"/>
              </a:rPr>
              <a:t>apathy</a:t>
            </a:r>
            <a:r>
              <a:rPr lang="fa-IR" dirty="0" smtClean="0">
                <a:cs typeface="B Mitra" pitchFamily="2" charset="-78"/>
              </a:rPr>
              <a:t> ): حالت هیجانی کند همراه با «گسستگی» و بی تفاوتی .</a:t>
            </a:r>
          </a:p>
          <a:p>
            <a:pPr algn="just" rtl="1"/>
            <a:r>
              <a:rPr lang="fa-IR" dirty="0" smtClean="0">
                <a:cs typeface="B Mitra" pitchFamily="2" charset="-78"/>
              </a:rPr>
              <a:t>شرم (</a:t>
            </a:r>
            <a:r>
              <a:rPr lang="en-US" dirty="0" smtClean="0">
                <a:cs typeface="B Mitra" pitchFamily="2" charset="-78"/>
              </a:rPr>
              <a:t>shame </a:t>
            </a:r>
            <a:r>
              <a:rPr lang="fa-IR" dirty="0" smtClean="0">
                <a:cs typeface="B Mitra" pitchFamily="2" charset="-78"/>
              </a:rPr>
              <a:t>): ناتوانی برای ساختن با انتظارات شخصی. </a:t>
            </a:r>
          </a:p>
          <a:p>
            <a:pPr algn="just" rtl="1"/>
            <a:r>
              <a:rPr lang="fa-IR" dirty="0" smtClean="0">
                <a:cs typeface="B Mitra" pitchFamily="2" charset="-78"/>
              </a:rPr>
              <a:t>احساس گناه (</a:t>
            </a:r>
            <a:r>
              <a:rPr lang="en-US" dirty="0" smtClean="0">
                <a:cs typeface="B Mitra" pitchFamily="2" charset="-78"/>
              </a:rPr>
              <a:t>guilt </a:t>
            </a:r>
            <a:r>
              <a:rPr lang="fa-IR" dirty="0" smtClean="0">
                <a:cs typeface="B Mitra" pitchFamily="2" charset="-78"/>
              </a:rPr>
              <a:t>): هیجان ثانوی برای آنچه نادرست شمرده (درک) می شود. </a:t>
            </a:r>
          </a:p>
          <a:p>
            <a:pPr algn="just" rtl="1"/>
            <a:r>
              <a:rPr lang="fa-IR" dirty="0" smtClean="0">
                <a:cs typeface="B Mitra" pitchFamily="2" charset="-78"/>
              </a:rPr>
              <a:t>کنترل تکانه: توانایی مقاومت در مقابل یک تکانه (</a:t>
            </a:r>
            <a:r>
              <a:rPr lang="en-US" dirty="0" smtClean="0">
                <a:cs typeface="B Mitra" pitchFamily="2" charset="-78"/>
              </a:rPr>
              <a:t>impulse</a:t>
            </a:r>
            <a:r>
              <a:rPr lang="fa-IR" dirty="0" smtClean="0">
                <a:cs typeface="B Mitra" pitchFamily="2" charset="-78"/>
              </a:rPr>
              <a:t>)</a:t>
            </a:r>
            <a:r>
              <a:rPr lang="en-US" dirty="0" smtClean="0">
                <a:cs typeface="B Mitra" pitchFamily="2" charset="-78"/>
              </a:rPr>
              <a:t>، </a:t>
            </a:r>
            <a:r>
              <a:rPr lang="fa-IR" dirty="0" smtClean="0">
                <a:cs typeface="B Mitra" pitchFamily="2" charset="-78"/>
              </a:rPr>
              <a:t>یا وسوسه برای انجام کاری. </a:t>
            </a:r>
          </a:p>
          <a:p>
            <a:pPr algn="just" rtl="1"/>
            <a:endParaRPr lang="fa-IR" dirty="0">
              <a:cs typeface="B Mitra"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r>
              <a:rPr lang="ar-SA" dirty="0" smtClean="0">
                <a:cs typeface="B Mitra" pitchFamily="2" charset="-78"/>
              </a:rPr>
              <a:t>رفتار حرکتی (اراده)</a:t>
            </a:r>
            <a:endParaRPr lang="fa-IR" dirty="0" smtClean="0">
              <a:cs typeface="B Mitra" pitchFamily="2" charset="-78"/>
            </a:endParaRPr>
          </a:p>
        </p:txBody>
      </p:sp>
      <p:sp>
        <p:nvSpPr>
          <p:cNvPr id="3" name="Content Placeholder 2"/>
          <p:cNvSpPr>
            <a:spLocks noGrp="1"/>
          </p:cNvSpPr>
          <p:nvPr>
            <p:ph idx="1"/>
          </p:nvPr>
        </p:nvSpPr>
        <p:spPr/>
        <p:txBody>
          <a:bodyPr>
            <a:normAutofit fontScale="77500" lnSpcReduction="20000"/>
          </a:bodyPr>
          <a:lstStyle/>
          <a:p>
            <a:pPr algn="just" rtl="1"/>
            <a:r>
              <a:rPr lang="en-US" dirty="0" smtClean="0">
                <a:cs typeface="B Mitra" pitchFamily="2" charset="-78"/>
              </a:rPr>
              <a:t> </a:t>
            </a:r>
            <a:r>
              <a:rPr lang="ar-SA" dirty="0" smtClean="0">
                <a:cs typeface="B Mitra" pitchFamily="2" charset="-78"/>
              </a:rPr>
              <a:t>پژواک رفتار</a:t>
            </a:r>
            <a:r>
              <a:rPr lang="en-US" dirty="0" smtClean="0">
                <a:cs typeface="B Mitra" pitchFamily="2" charset="-78"/>
              </a:rPr>
              <a:t> (</a:t>
            </a:r>
            <a:r>
              <a:rPr lang="en-US" dirty="0" err="1" smtClean="0">
                <a:cs typeface="B Mitra" pitchFamily="2" charset="-78"/>
              </a:rPr>
              <a:t>echopraxia</a:t>
            </a:r>
            <a:r>
              <a:rPr lang="en-US" dirty="0" smtClean="0">
                <a:cs typeface="B Mitra" pitchFamily="2" charset="-78"/>
              </a:rPr>
              <a:t>): </a:t>
            </a:r>
            <a:r>
              <a:rPr lang="ar-SA" dirty="0" smtClean="0">
                <a:cs typeface="B Mitra" pitchFamily="2" charset="-78"/>
              </a:rPr>
              <a:t>تقلید بیمارگونه حرکات یک شخص به وسیله دیگری</a:t>
            </a:r>
            <a:r>
              <a:rPr lang="en-US" dirty="0" smtClean="0">
                <a:cs typeface="B Mitra" pitchFamily="2" charset="-78"/>
              </a:rPr>
              <a:t>. </a:t>
            </a:r>
          </a:p>
          <a:p>
            <a:pPr algn="just" rtl="1"/>
            <a:r>
              <a:rPr lang="en-US" dirty="0" smtClean="0">
                <a:cs typeface="B Mitra" pitchFamily="2" charset="-78"/>
              </a:rPr>
              <a:t> </a:t>
            </a:r>
            <a:r>
              <a:rPr lang="ar-SA" dirty="0" smtClean="0">
                <a:cs typeface="B Mitra" pitchFamily="2" charset="-78"/>
              </a:rPr>
              <a:t>کاتالپسی: اصطلاح کلی برای وضعیت بی حرکت که به صورتی مستمر حفظ می شود</a:t>
            </a:r>
            <a:r>
              <a:rPr lang="en-US" dirty="0" smtClean="0">
                <a:cs typeface="B Mitra" pitchFamily="2" charset="-78"/>
              </a:rPr>
              <a:t>. </a:t>
            </a:r>
          </a:p>
          <a:p>
            <a:pPr algn="just" rtl="1"/>
            <a:r>
              <a:rPr lang="en-US" dirty="0" smtClean="0">
                <a:cs typeface="B Mitra" pitchFamily="2" charset="-78"/>
              </a:rPr>
              <a:t> </a:t>
            </a:r>
            <a:r>
              <a:rPr lang="ar-SA" dirty="0" smtClean="0">
                <a:cs typeface="B Mitra" pitchFamily="2" charset="-78"/>
              </a:rPr>
              <a:t>رژیدیته: انتخاب وضعیت سفت و ثابت، علیرغم سعی برای حرکت</a:t>
            </a:r>
            <a:r>
              <a:rPr lang="en-US" dirty="0" smtClean="0">
                <a:cs typeface="B Mitra" pitchFamily="2" charset="-78"/>
              </a:rPr>
              <a:t>. </a:t>
            </a:r>
          </a:p>
          <a:p>
            <a:pPr algn="just" rtl="1"/>
            <a:r>
              <a:rPr lang="en-US" dirty="0" smtClean="0">
                <a:cs typeface="B Mitra" pitchFamily="2" charset="-78"/>
              </a:rPr>
              <a:t> </a:t>
            </a:r>
            <a:r>
              <a:rPr lang="ar-SA" dirty="0" smtClean="0">
                <a:cs typeface="B Mitra" pitchFamily="2" charset="-78"/>
              </a:rPr>
              <a:t>انتخاب وضعیت</a:t>
            </a:r>
            <a:r>
              <a:rPr lang="en-US" dirty="0" smtClean="0">
                <a:cs typeface="B Mitra" pitchFamily="2" charset="-78"/>
              </a:rPr>
              <a:t> (posturing): </a:t>
            </a:r>
            <a:r>
              <a:rPr lang="ar-SA" dirty="0" smtClean="0">
                <a:cs typeface="B Mitra" pitchFamily="2" charset="-78"/>
              </a:rPr>
              <a:t>وضعیت غیرعادی و نامتناسب ارادی در بدن، که معمولاً برای مدتی طولانی حفظ شود</a:t>
            </a:r>
            <a:r>
              <a:rPr lang="en-US" dirty="0" smtClean="0">
                <a:cs typeface="B Mitra" pitchFamily="2" charset="-78"/>
              </a:rPr>
              <a:t>. </a:t>
            </a:r>
          </a:p>
          <a:p>
            <a:pPr algn="just" rtl="1"/>
            <a:r>
              <a:rPr lang="en-US" dirty="0" smtClean="0">
                <a:cs typeface="B Mitra" pitchFamily="2" charset="-78"/>
              </a:rPr>
              <a:t> </a:t>
            </a:r>
            <a:r>
              <a:rPr lang="ar-SA" dirty="0" smtClean="0">
                <a:cs typeface="B Mitra" pitchFamily="2" charset="-78"/>
              </a:rPr>
              <a:t>انعطاف مومی</a:t>
            </a:r>
            <a:r>
              <a:rPr lang="en-US" dirty="0" smtClean="0">
                <a:cs typeface="B Mitra" pitchFamily="2" charset="-78"/>
              </a:rPr>
              <a:t> (</a:t>
            </a:r>
            <a:r>
              <a:rPr lang="en-US" dirty="0" err="1" smtClean="0">
                <a:cs typeface="B Mitra" pitchFamily="2" charset="-78"/>
              </a:rPr>
              <a:t>cerea</a:t>
            </a:r>
            <a:r>
              <a:rPr lang="en-US" dirty="0" smtClean="0">
                <a:cs typeface="B Mitra" pitchFamily="2" charset="-78"/>
              </a:rPr>
              <a:t> flexibilities): </a:t>
            </a:r>
            <a:r>
              <a:rPr lang="ar-SA" dirty="0" smtClean="0">
                <a:cs typeface="B Mitra" pitchFamily="2" charset="-78"/>
              </a:rPr>
              <a:t>بیمار را می توان در هر «قالب» دلخواه قرار داد، و وضعیت ایجاد شده دوام می یابد، در حرکت دادن اندام، این احساس به معاینه کننده دست می دهد، که انگار  اندام های بیمار از موم ساخته شده است</a:t>
            </a:r>
            <a:r>
              <a:rPr lang="en-US" dirty="0" smtClean="0">
                <a:cs typeface="B Mitra" pitchFamily="2" charset="-78"/>
              </a:rPr>
              <a:t>. </a:t>
            </a:r>
          </a:p>
          <a:p>
            <a:pPr algn="just" rtl="1"/>
            <a:r>
              <a:rPr lang="en-US" dirty="0" smtClean="0">
                <a:cs typeface="B Mitra" pitchFamily="2" charset="-78"/>
              </a:rPr>
              <a:t> </a:t>
            </a:r>
            <a:r>
              <a:rPr lang="ar-SA" dirty="0" smtClean="0">
                <a:cs typeface="B Mitra" pitchFamily="2" charset="-78"/>
              </a:rPr>
              <a:t>آکینزیا</a:t>
            </a:r>
            <a:r>
              <a:rPr lang="en-US" dirty="0" smtClean="0">
                <a:cs typeface="B Mitra" pitchFamily="2" charset="-78"/>
              </a:rPr>
              <a:t> (</a:t>
            </a:r>
            <a:r>
              <a:rPr lang="en-US" dirty="0" err="1" smtClean="0">
                <a:cs typeface="B Mitra" pitchFamily="2" charset="-78"/>
              </a:rPr>
              <a:t>Akinesia</a:t>
            </a:r>
            <a:r>
              <a:rPr lang="en-US" dirty="0" smtClean="0">
                <a:cs typeface="B Mitra" pitchFamily="2" charset="-78"/>
              </a:rPr>
              <a:t>): </a:t>
            </a:r>
            <a:r>
              <a:rPr lang="ar-SA" dirty="0" smtClean="0">
                <a:cs typeface="B Mitra" pitchFamily="2" charset="-78"/>
              </a:rPr>
              <a:t>فقدان حرکت فیزیکی، مثلث در عدم تحرک مربوط به اسکیزوفرنی کاتوتونیک؛ ممکن است به صورت عارضه جانبی خارج هرمی داروهای ضد جنون نیز ظاهر شود</a:t>
            </a:r>
            <a:r>
              <a:rPr lang="en-US" dirty="0" smtClean="0">
                <a:cs typeface="B Mitra" pitchFamily="2" charset="-78"/>
              </a:rPr>
              <a:t>.  </a:t>
            </a:r>
          </a:p>
          <a:p>
            <a:pPr algn="just" rtl="1"/>
            <a:r>
              <a:rPr lang="en-US" dirty="0" smtClean="0">
                <a:cs typeface="B Mitra" pitchFamily="2" charset="-78"/>
              </a:rPr>
              <a:t> </a:t>
            </a:r>
            <a:r>
              <a:rPr lang="ar-SA" dirty="0" smtClean="0">
                <a:cs typeface="B Mitra" pitchFamily="2" charset="-78"/>
              </a:rPr>
              <a:t>منفی کاری</a:t>
            </a:r>
            <a:r>
              <a:rPr lang="en-US" dirty="0" smtClean="0">
                <a:cs typeface="B Mitra" pitchFamily="2" charset="-78"/>
              </a:rPr>
              <a:t> (negativism): </a:t>
            </a:r>
            <a:r>
              <a:rPr lang="ar-SA" dirty="0" smtClean="0">
                <a:cs typeface="B Mitra" pitchFamily="2" charset="-78"/>
              </a:rPr>
              <a:t>مقاومت بدون انگیزه در مقابل حرکت یا دستور</a:t>
            </a:r>
            <a:r>
              <a:rPr lang="en-US" dirty="0" smtClean="0">
                <a:cs typeface="B Mitra" pitchFamily="2" charset="-78"/>
              </a:rPr>
              <a:t>. </a:t>
            </a:r>
          </a:p>
          <a:p>
            <a:pPr algn="just" rtl="1"/>
            <a:r>
              <a:rPr lang="en-US" dirty="0" smtClean="0">
                <a:cs typeface="B Mitra" pitchFamily="2" charset="-78"/>
              </a:rPr>
              <a:t> </a:t>
            </a:r>
            <a:r>
              <a:rPr lang="ar-SA" dirty="0" smtClean="0">
                <a:cs typeface="B Mitra" pitchFamily="2" charset="-78"/>
              </a:rPr>
              <a:t>کاتاپلکسی</a:t>
            </a:r>
            <a:r>
              <a:rPr lang="en-US" dirty="0" smtClean="0">
                <a:cs typeface="B Mitra" pitchFamily="2" charset="-78"/>
              </a:rPr>
              <a:t> (cataplexy): </a:t>
            </a:r>
            <a:r>
              <a:rPr lang="ar-SA" dirty="0" smtClean="0">
                <a:cs typeface="B Mitra" pitchFamily="2" charset="-78"/>
              </a:rPr>
              <a:t>فقدان موقتی قوام عضلانی وضعیت عضلانی تحت تأثیر حالات هیجانی مختلف</a:t>
            </a:r>
            <a:r>
              <a:rPr lang="en-US" dirty="0" smtClean="0">
                <a:cs typeface="B Mitra" pitchFamily="2" charset="-78"/>
              </a:rPr>
              <a:t>. </a:t>
            </a:r>
          </a:p>
          <a:p>
            <a:pPr algn="just" rtl="1"/>
            <a:r>
              <a:rPr lang="en-US" dirty="0" smtClean="0">
                <a:cs typeface="B Mitra" pitchFamily="2" charset="-78"/>
              </a:rPr>
              <a:t> </a:t>
            </a:r>
            <a:r>
              <a:rPr lang="ar-SA" dirty="0" smtClean="0">
                <a:cs typeface="B Mitra" pitchFamily="2" charset="-78"/>
              </a:rPr>
              <a:t>رفتار کلیشه ای</a:t>
            </a:r>
            <a:r>
              <a:rPr lang="en-US" dirty="0" smtClean="0">
                <a:cs typeface="B Mitra" pitchFamily="2" charset="-78"/>
              </a:rPr>
              <a:t> (stereotypy): </a:t>
            </a:r>
            <a:r>
              <a:rPr lang="ar-SA" dirty="0" smtClean="0">
                <a:cs typeface="B Mitra" pitchFamily="2" charset="-78"/>
              </a:rPr>
              <a:t>الگوی ثابت و تکراری حرکات و تکلم</a:t>
            </a:r>
            <a:r>
              <a:rPr lang="en-US" dirty="0" smtClean="0">
                <a:cs typeface="B Mitra" pitchFamily="2" charset="-78"/>
              </a:rPr>
              <a:t>. </a:t>
            </a:r>
          </a:p>
          <a:p>
            <a:pPr algn="just" rtl="1"/>
            <a:r>
              <a:rPr lang="en-US" dirty="0" smtClean="0">
                <a:cs typeface="B Mitra" pitchFamily="2" charset="-78"/>
              </a:rPr>
              <a:t> </a:t>
            </a:r>
            <a:r>
              <a:rPr lang="ar-SA" dirty="0" smtClean="0">
                <a:cs typeface="B Mitra" pitchFamily="2" charset="-78"/>
              </a:rPr>
              <a:t>ادا و اطوار</a:t>
            </a:r>
            <a:r>
              <a:rPr lang="en-US" dirty="0" smtClean="0">
                <a:cs typeface="B Mitra" pitchFamily="2" charset="-78"/>
              </a:rPr>
              <a:t> (mannerism): </a:t>
            </a:r>
            <a:r>
              <a:rPr lang="ar-SA" dirty="0" smtClean="0">
                <a:cs typeface="B Mitra" pitchFamily="2" charset="-78"/>
              </a:rPr>
              <a:t>حرکات غیر ارادی و کلیشه ای</a:t>
            </a:r>
            <a:r>
              <a:rPr lang="en-US" dirty="0" smtClean="0">
                <a:cs typeface="B Mitra" pitchFamily="2" charset="-78"/>
              </a:rPr>
              <a:t>. </a:t>
            </a:r>
          </a:p>
          <a:p>
            <a:pPr algn="just" rtl="1"/>
            <a:r>
              <a:rPr lang="en-US" dirty="0" smtClean="0">
                <a:cs typeface="B Mitra" pitchFamily="2" charset="-78"/>
              </a:rPr>
              <a:t> </a:t>
            </a:r>
            <a:r>
              <a:rPr lang="ar-SA" dirty="0" smtClean="0">
                <a:cs typeface="B Mitra" pitchFamily="2" charset="-78"/>
              </a:rPr>
              <a:t>گنگی</a:t>
            </a:r>
            <a:r>
              <a:rPr lang="en-US" dirty="0" smtClean="0">
                <a:cs typeface="B Mitra" pitchFamily="2" charset="-78"/>
              </a:rPr>
              <a:t> (</a:t>
            </a:r>
            <a:r>
              <a:rPr lang="en-US" dirty="0" err="1" smtClean="0">
                <a:cs typeface="B Mitra" pitchFamily="2" charset="-78"/>
              </a:rPr>
              <a:t>mutism</a:t>
            </a:r>
            <a:r>
              <a:rPr lang="en-US" dirty="0" smtClean="0">
                <a:cs typeface="B Mitra" pitchFamily="2" charset="-78"/>
              </a:rPr>
              <a:t>): </a:t>
            </a:r>
            <a:r>
              <a:rPr lang="ar-SA" dirty="0" smtClean="0">
                <a:cs typeface="B Mitra" pitchFamily="2" charset="-78"/>
              </a:rPr>
              <a:t>خموشی بدون اختلالات ساختمانی</a:t>
            </a:r>
            <a:r>
              <a:rPr lang="en-US" dirty="0" smtClean="0">
                <a:cs typeface="B Mitra" pitchFamily="2" charset="-78"/>
              </a:rPr>
              <a:t>. </a:t>
            </a:r>
            <a:endParaRPr lang="fa-IR" dirty="0">
              <a:cs typeface="B Mitra"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r>
              <a:rPr lang="ar-SA" dirty="0" smtClean="0">
                <a:cs typeface="B Mitra" pitchFamily="2" charset="-78"/>
              </a:rPr>
              <a:t>رفتار حرکتی (اراده)</a:t>
            </a:r>
            <a:endParaRPr lang="fa-IR" dirty="0" smtClean="0">
              <a:cs typeface="B Mitra" pitchFamily="2" charset="-78"/>
            </a:endParaRPr>
          </a:p>
        </p:txBody>
      </p:sp>
      <p:sp>
        <p:nvSpPr>
          <p:cNvPr id="3" name="Content Placeholder 2"/>
          <p:cNvSpPr>
            <a:spLocks noGrp="1"/>
          </p:cNvSpPr>
          <p:nvPr>
            <p:ph idx="1"/>
          </p:nvPr>
        </p:nvSpPr>
        <p:spPr/>
        <p:txBody>
          <a:bodyPr>
            <a:normAutofit/>
          </a:bodyPr>
          <a:lstStyle/>
          <a:p>
            <a:pPr algn="just" rtl="1"/>
            <a:r>
              <a:rPr lang="ar-SA" dirty="0" smtClean="0">
                <a:cs typeface="B Mitra" pitchFamily="2" charset="-78"/>
              </a:rPr>
              <a:t>بیش فعالی</a:t>
            </a:r>
            <a:r>
              <a:rPr lang="en-US" dirty="0" smtClean="0">
                <a:cs typeface="B Mitra" pitchFamily="2" charset="-78"/>
              </a:rPr>
              <a:t> (</a:t>
            </a:r>
            <a:r>
              <a:rPr lang="en-US" dirty="0" err="1" smtClean="0">
                <a:cs typeface="B Mitra" pitchFamily="2" charset="-78"/>
              </a:rPr>
              <a:t>overactivity</a:t>
            </a:r>
            <a:r>
              <a:rPr lang="en-US" dirty="0" smtClean="0">
                <a:cs typeface="B Mitra" pitchFamily="2" charset="-78"/>
              </a:rPr>
              <a:t>):</a:t>
            </a:r>
          </a:p>
          <a:p>
            <a:pPr lvl="1" algn="just" rtl="1"/>
            <a:r>
              <a:rPr lang="en-US" dirty="0" smtClean="0">
                <a:cs typeface="B Mitra" pitchFamily="2" charset="-78"/>
              </a:rPr>
              <a:t> </a:t>
            </a:r>
            <a:r>
              <a:rPr lang="ar-SA" dirty="0" smtClean="0">
                <a:cs typeface="B Mitra" pitchFamily="2" charset="-78"/>
              </a:rPr>
              <a:t>تهییج روانی – حرکتی</a:t>
            </a:r>
            <a:r>
              <a:rPr lang="en-US" dirty="0" smtClean="0">
                <a:cs typeface="B Mitra" pitchFamily="2" charset="-78"/>
              </a:rPr>
              <a:t> (psychomotor agitation): </a:t>
            </a:r>
            <a:r>
              <a:rPr lang="ar-SA" dirty="0" smtClean="0">
                <a:cs typeface="B Mitra" pitchFamily="2" charset="-78"/>
              </a:rPr>
              <a:t>بیش فعالی فوق العاده، معمولا غیر سازنده و در واکنش به تنش درونی</a:t>
            </a:r>
            <a:r>
              <a:rPr lang="en-US" dirty="0" smtClean="0">
                <a:cs typeface="B Mitra" pitchFamily="2" charset="-78"/>
              </a:rPr>
              <a:t>. </a:t>
            </a:r>
          </a:p>
          <a:p>
            <a:pPr lvl="1" algn="just" rtl="1"/>
            <a:r>
              <a:rPr lang="ar-SA" dirty="0" smtClean="0">
                <a:cs typeface="B Mitra" pitchFamily="2" charset="-78"/>
              </a:rPr>
              <a:t>تیک: حرکات اسپاسمودیک غیر ارادی</a:t>
            </a:r>
            <a:r>
              <a:rPr lang="en-US" dirty="0" smtClean="0">
                <a:cs typeface="B Mitra" pitchFamily="2" charset="-78"/>
              </a:rPr>
              <a:t>. </a:t>
            </a:r>
          </a:p>
          <a:p>
            <a:pPr lvl="1" algn="just" rtl="1"/>
            <a:r>
              <a:rPr lang="en-US" dirty="0" smtClean="0">
                <a:cs typeface="B Mitra" pitchFamily="2" charset="-78"/>
              </a:rPr>
              <a:t> </a:t>
            </a:r>
            <a:r>
              <a:rPr lang="ar-SA" dirty="0" smtClean="0">
                <a:cs typeface="B Mitra" pitchFamily="2" charset="-78"/>
              </a:rPr>
              <a:t>خوابگردی (بیداری در خواب): فعالیت حرکتی در ضمن خواب</a:t>
            </a:r>
            <a:r>
              <a:rPr lang="en-US" dirty="0" smtClean="0">
                <a:cs typeface="B Mitra" pitchFamily="2" charset="-78"/>
              </a:rPr>
              <a:t>. </a:t>
            </a:r>
          </a:p>
          <a:p>
            <a:pPr lvl="1" algn="just" rtl="1"/>
            <a:r>
              <a:rPr lang="en-US" dirty="0" smtClean="0">
                <a:cs typeface="B Mitra" pitchFamily="2" charset="-78"/>
              </a:rPr>
              <a:t> </a:t>
            </a:r>
            <a:r>
              <a:rPr lang="ar-SA" dirty="0" smtClean="0">
                <a:cs typeface="B Mitra" pitchFamily="2" charset="-78"/>
              </a:rPr>
              <a:t>آکاتیژیا: احساس ذهنی تنش عضلانی ثانوی بر مصرف داروهای روانگرا یا سایر داروها، که می تواند منجر به بی قراری یا قدم زدن مداوم، نشستن و برخاستن مکرر شده و با تهییج پسیکوتیک اشتباه گردد</a:t>
            </a:r>
            <a:r>
              <a:rPr lang="en-US" dirty="0" smtClean="0">
                <a:cs typeface="B Mitra" pitchFamily="2" charset="-78"/>
              </a:rPr>
              <a:t>. </a:t>
            </a:r>
          </a:p>
          <a:p>
            <a:pPr algn="just" rtl="1"/>
            <a:endParaRPr lang="fa-IR" dirty="0">
              <a:cs typeface="B Mitra"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r>
              <a:rPr lang="ar-SA" dirty="0" smtClean="0">
                <a:cs typeface="B Mitra" pitchFamily="2" charset="-78"/>
              </a:rPr>
              <a:t>رفتار حرکتی (اراده)</a:t>
            </a:r>
            <a:endParaRPr lang="fa-IR" dirty="0" smtClean="0">
              <a:cs typeface="B Mitra" pitchFamily="2" charset="-78"/>
            </a:endParaRPr>
          </a:p>
        </p:txBody>
      </p:sp>
      <p:sp>
        <p:nvSpPr>
          <p:cNvPr id="3" name="Content Placeholder 2"/>
          <p:cNvSpPr>
            <a:spLocks noGrp="1"/>
          </p:cNvSpPr>
          <p:nvPr>
            <p:ph idx="1"/>
          </p:nvPr>
        </p:nvSpPr>
        <p:spPr/>
        <p:txBody>
          <a:bodyPr>
            <a:normAutofit/>
          </a:bodyPr>
          <a:lstStyle/>
          <a:p>
            <a:pPr algn="just" rtl="1"/>
            <a:r>
              <a:rPr lang="en-US" dirty="0" smtClean="0">
                <a:cs typeface="B Mitra" pitchFamily="2" charset="-78"/>
              </a:rPr>
              <a:t> </a:t>
            </a:r>
            <a:r>
              <a:rPr lang="ar-SA" dirty="0" smtClean="0">
                <a:cs typeface="B Mitra" pitchFamily="2" charset="-78"/>
              </a:rPr>
              <a:t>وسواس عملی</a:t>
            </a:r>
            <a:r>
              <a:rPr lang="en-US" dirty="0" smtClean="0">
                <a:cs typeface="B Mitra" pitchFamily="2" charset="-78"/>
              </a:rPr>
              <a:t> (compulsion): </a:t>
            </a:r>
            <a:r>
              <a:rPr lang="ar-SA" dirty="0" smtClean="0">
                <a:cs typeface="B Mitra" pitchFamily="2" charset="-78"/>
              </a:rPr>
              <a:t>میل غیر قابل اجتناب برای انجام تکراری یک عمل</a:t>
            </a:r>
            <a:r>
              <a:rPr lang="en-US" dirty="0" smtClean="0">
                <a:cs typeface="B Mitra" pitchFamily="2" charset="-78"/>
              </a:rPr>
              <a:t>. </a:t>
            </a:r>
          </a:p>
          <a:p>
            <a:pPr algn="just" rtl="1"/>
            <a:r>
              <a:rPr lang="en-US" dirty="0" smtClean="0">
                <a:cs typeface="B Mitra" pitchFamily="2" charset="-78"/>
              </a:rPr>
              <a:t> </a:t>
            </a:r>
            <a:r>
              <a:rPr lang="ar-SA" dirty="0" smtClean="0">
                <a:cs typeface="B Mitra" pitchFamily="2" charset="-78"/>
              </a:rPr>
              <a:t>دیپسومانی</a:t>
            </a:r>
            <a:r>
              <a:rPr lang="en-US" dirty="0" smtClean="0">
                <a:cs typeface="B Mitra" pitchFamily="2" charset="-78"/>
              </a:rPr>
              <a:t> (dipsomania): </a:t>
            </a:r>
            <a:r>
              <a:rPr lang="ar-SA" dirty="0" smtClean="0">
                <a:cs typeface="B Mitra" pitchFamily="2" charset="-78"/>
              </a:rPr>
              <a:t>احساس اجبار برای نوشیدن مشروب الکلی</a:t>
            </a:r>
            <a:r>
              <a:rPr lang="en-US" dirty="0" smtClean="0">
                <a:cs typeface="B Mitra" pitchFamily="2" charset="-78"/>
              </a:rPr>
              <a:t>. </a:t>
            </a:r>
          </a:p>
          <a:p>
            <a:pPr algn="just" rtl="1"/>
            <a:r>
              <a:rPr lang="en-US" dirty="0" smtClean="0">
                <a:cs typeface="B Mitra" pitchFamily="2" charset="-78"/>
              </a:rPr>
              <a:t> </a:t>
            </a:r>
            <a:r>
              <a:rPr lang="ar-SA" dirty="0" smtClean="0">
                <a:cs typeface="B Mitra" pitchFamily="2" charset="-78"/>
              </a:rPr>
              <a:t>کلپتومانی</a:t>
            </a:r>
            <a:r>
              <a:rPr lang="en-US" dirty="0" smtClean="0">
                <a:cs typeface="B Mitra" pitchFamily="2" charset="-78"/>
              </a:rPr>
              <a:t> (kleptomania):  </a:t>
            </a:r>
            <a:r>
              <a:rPr lang="ar-SA" dirty="0" smtClean="0">
                <a:cs typeface="B Mitra" pitchFamily="2" charset="-78"/>
              </a:rPr>
              <a:t>احساس اجبار برای دزدی</a:t>
            </a:r>
            <a:r>
              <a:rPr lang="en-US" dirty="0" smtClean="0">
                <a:cs typeface="B Mitra" pitchFamily="2" charset="-78"/>
              </a:rPr>
              <a:t>. </a:t>
            </a:r>
          </a:p>
          <a:p>
            <a:pPr algn="just" rtl="1"/>
            <a:r>
              <a:rPr lang="ar-SA" dirty="0" smtClean="0">
                <a:cs typeface="B Mitra" pitchFamily="2" charset="-78"/>
              </a:rPr>
              <a:t>تریکوتیلومانی</a:t>
            </a:r>
            <a:r>
              <a:rPr lang="en-US" dirty="0" smtClean="0">
                <a:cs typeface="B Mitra" pitchFamily="2" charset="-78"/>
              </a:rPr>
              <a:t> (</a:t>
            </a:r>
            <a:r>
              <a:rPr lang="en-US" dirty="0" err="1" smtClean="0">
                <a:cs typeface="B Mitra" pitchFamily="2" charset="-78"/>
              </a:rPr>
              <a:t>trichotillomania</a:t>
            </a:r>
            <a:r>
              <a:rPr lang="en-US" dirty="0" smtClean="0">
                <a:cs typeface="B Mitra" pitchFamily="2" charset="-78"/>
              </a:rPr>
              <a:t>): </a:t>
            </a:r>
            <a:r>
              <a:rPr lang="ar-SA" dirty="0" smtClean="0">
                <a:cs typeface="B Mitra" pitchFamily="2" charset="-78"/>
              </a:rPr>
              <a:t>احساس اجبار برای کندن موهای بدن خود</a:t>
            </a:r>
            <a:r>
              <a:rPr lang="en-US" dirty="0" smtClean="0">
                <a:cs typeface="B Mitra" pitchFamily="2" charset="-78"/>
              </a:rPr>
              <a:t>. </a:t>
            </a:r>
          </a:p>
          <a:p>
            <a:pPr algn="just" rtl="1"/>
            <a:r>
              <a:rPr lang="ar-SA" dirty="0" smtClean="0">
                <a:cs typeface="B Mitra" pitchFamily="2" charset="-78"/>
              </a:rPr>
              <a:t>آداب وسواسی</a:t>
            </a:r>
            <a:r>
              <a:rPr lang="en-US" dirty="0" smtClean="0">
                <a:cs typeface="B Mitra" pitchFamily="2" charset="-78"/>
              </a:rPr>
              <a:t> (ritual): </a:t>
            </a:r>
            <a:r>
              <a:rPr lang="ar-SA" dirty="0" smtClean="0">
                <a:cs typeface="B Mitra" pitchFamily="2" charset="-78"/>
              </a:rPr>
              <a:t>فعالیت خودکار با ماهیت وسواسی و انگیزه کاهنده اضطراب</a:t>
            </a:r>
            <a:r>
              <a:rPr lang="en-US" dirty="0" smtClean="0">
                <a:cs typeface="B Mitra" pitchFamily="2" charset="-78"/>
              </a:rPr>
              <a:t>. </a:t>
            </a:r>
          </a:p>
          <a:p>
            <a:pPr algn="just" rtl="1"/>
            <a:endParaRPr lang="fa-IR" dirty="0">
              <a:cs typeface="B Mitra"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r>
              <a:rPr lang="ar-SA" dirty="0" smtClean="0">
                <a:cs typeface="B Mitra" pitchFamily="2" charset="-78"/>
              </a:rPr>
              <a:t>رفتار حرکتی (اراده)</a:t>
            </a:r>
            <a:endParaRPr lang="fa-IR" dirty="0" smtClean="0">
              <a:cs typeface="B Mitra" pitchFamily="2" charset="-78"/>
            </a:endParaRPr>
          </a:p>
        </p:txBody>
      </p:sp>
      <p:sp>
        <p:nvSpPr>
          <p:cNvPr id="3" name="Content Placeholder 2"/>
          <p:cNvSpPr>
            <a:spLocks noGrp="1"/>
          </p:cNvSpPr>
          <p:nvPr>
            <p:ph idx="1"/>
          </p:nvPr>
        </p:nvSpPr>
        <p:spPr/>
        <p:txBody>
          <a:bodyPr>
            <a:normAutofit fontScale="70000" lnSpcReduction="20000"/>
          </a:bodyPr>
          <a:lstStyle/>
          <a:p>
            <a:pPr algn="just" rtl="1"/>
            <a:r>
              <a:rPr lang="en-US" dirty="0" smtClean="0">
                <a:cs typeface="B Mitra" pitchFamily="2" charset="-78"/>
              </a:rPr>
              <a:t> </a:t>
            </a:r>
            <a:r>
              <a:rPr lang="ar-SA" dirty="0" smtClean="0">
                <a:cs typeface="B Mitra" pitchFamily="2" charset="-78"/>
              </a:rPr>
              <a:t>کاهش فعالیت (هیپوکینزی): کندی یا کاهش فعالیت، مثلاً در کندی روانی – حرکتی، کندی مشهود حرکت، تکلم و تفکر</a:t>
            </a:r>
            <a:r>
              <a:rPr lang="en-US" dirty="0" smtClean="0">
                <a:cs typeface="B Mitra" pitchFamily="2" charset="-78"/>
              </a:rPr>
              <a:t>. </a:t>
            </a:r>
          </a:p>
          <a:p>
            <a:pPr algn="just" rtl="1"/>
            <a:endParaRPr lang="fa-IR" dirty="0" smtClean="0">
              <a:cs typeface="B Mitra" pitchFamily="2" charset="-78"/>
            </a:endParaRPr>
          </a:p>
          <a:p>
            <a:pPr algn="just" rtl="1"/>
            <a:r>
              <a:rPr lang="en-US" dirty="0" smtClean="0">
                <a:cs typeface="B Mitra" pitchFamily="2" charset="-78"/>
              </a:rPr>
              <a:t> </a:t>
            </a:r>
            <a:r>
              <a:rPr lang="ar-SA" dirty="0" smtClean="0">
                <a:cs typeface="B Mitra" pitchFamily="2" charset="-78"/>
              </a:rPr>
              <a:t>پرخاشگری</a:t>
            </a:r>
            <a:r>
              <a:rPr lang="en-US" dirty="0" smtClean="0">
                <a:cs typeface="B Mitra" pitchFamily="2" charset="-78"/>
              </a:rPr>
              <a:t> (aggression): </a:t>
            </a:r>
            <a:r>
              <a:rPr lang="ar-SA" dirty="0" smtClean="0">
                <a:cs typeface="B Mitra" pitchFamily="2" charset="-78"/>
              </a:rPr>
              <a:t>عمل هدفدار و پرزور که ممکن است لفظی یا فیزیکی باشد، معادل حرکتی خشم یا خصومت</a:t>
            </a:r>
            <a:r>
              <a:rPr lang="en-US" dirty="0" smtClean="0">
                <a:cs typeface="B Mitra" pitchFamily="2" charset="-78"/>
              </a:rPr>
              <a:t>. </a:t>
            </a:r>
          </a:p>
          <a:p>
            <a:pPr algn="just" rtl="1"/>
            <a:endParaRPr lang="fa-IR" dirty="0" smtClean="0">
              <a:cs typeface="B Mitra" pitchFamily="2" charset="-78"/>
            </a:endParaRPr>
          </a:p>
          <a:p>
            <a:pPr algn="just" rtl="1"/>
            <a:r>
              <a:rPr lang="en-US" dirty="0" smtClean="0">
                <a:cs typeface="B Mitra" pitchFamily="2" charset="-78"/>
              </a:rPr>
              <a:t> </a:t>
            </a:r>
            <a:r>
              <a:rPr lang="ar-SA" dirty="0" smtClean="0">
                <a:cs typeface="B Mitra" pitchFamily="2" charset="-78"/>
              </a:rPr>
              <a:t>بی ارادگی</a:t>
            </a:r>
            <a:r>
              <a:rPr lang="en-US" dirty="0" smtClean="0">
                <a:cs typeface="B Mitra" pitchFamily="2" charset="-78"/>
              </a:rPr>
              <a:t> (</a:t>
            </a:r>
            <a:r>
              <a:rPr lang="en-US" dirty="0" err="1" smtClean="0">
                <a:cs typeface="B Mitra" pitchFamily="2" charset="-78"/>
              </a:rPr>
              <a:t>abulia</a:t>
            </a:r>
            <a:r>
              <a:rPr lang="en-US" dirty="0" smtClean="0">
                <a:cs typeface="B Mitra" pitchFamily="2" charset="-78"/>
              </a:rPr>
              <a:t>): </a:t>
            </a:r>
            <a:r>
              <a:rPr lang="ar-SA" dirty="0" smtClean="0">
                <a:cs typeface="B Mitra" pitchFamily="2" charset="-78"/>
              </a:rPr>
              <a:t>کاهش تکانه برای عمل و تفکر همراه با بی تفاوتی نسبت به نتایج عمل، با نقص های عصبی رابطه دارد</a:t>
            </a:r>
            <a:r>
              <a:rPr lang="en-US" dirty="0" smtClean="0">
                <a:cs typeface="B Mitra" pitchFamily="2" charset="-78"/>
              </a:rPr>
              <a:t>. </a:t>
            </a:r>
          </a:p>
          <a:p>
            <a:pPr algn="just" rtl="1"/>
            <a:endParaRPr lang="fa-IR" dirty="0" smtClean="0">
              <a:cs typeface="B Mitra" pitchFamily="2" charset="-78"/>
            </a:endParaRPr>
          </a:p>
          <a:p>
            <a:pPr algn="just" rtl="1"/>
            <a:r>
              <a:rPr lang="ar-SA" dirty="0" smtClean="0">
                <a:cs typeface="B Mitra" pitchFamily="2" charset="-78"/>
              </a:rPr>
              <a:t>دیس کینزیا</a:t>
            </a:r>
            <a:r>
              <a:rPr lang="en-US" dirty="0" smtClean="0">
                <a:cs typeface="B Mitra" pitchFamily="2" charset="-78"/>
              </a:rPr>
              <a:t> (</a:t>
            </a:r>
            <a:r>
              <a:rPr lang="en-US" dirty="0" err="1" smtClean="0">
                <a:cs typeface="B Mitra" pitchFamily="2" charset="-78"/>
              </a:rPr>
              <a:t>dyskinesia</a:t>
            </a:r>
            <a:r>
              <a:rPr lang="en-US" dirty="0" smtClean="0">
                <a:cs typeface="B Mitra" pitchFamily="2" charset="-78"/>
              </a:rPr>
              <a:t>): </a:t>
            </a:r>
            <a:r>
              <a:rPr lang="ar-SA" dirty="0" smtClean="0">
                <a:cs typeface="B Mitra" pitchFamily="2" charset="-78"/>
              </a:rPr>
              <a:t>اشکال در انجام حرکات ارادی به طوری که در اختلالات خارج هرمی مشاهده می شود</a:t>
            </a:r>
            <a:r>
              <a:rPr lang="en-US" dirty="0" smtClean="0">
                <a:cs typeface="B Mitra" pitchFamily="2" charset="-78"/>
              </a:rPr>
              <a:t>. </a:t>
            </a:r>
          </a:p>
          <a:p>
            <a:pPr algn="just" rtl="1"/>
            <a:endParaRPr lang="fa-IR" dirty="0" smtClean="0">
              <a:cs typeface="B Mitra" pitchFamily="2" charset="-78"/>
            </a:endParaRPr>
          </a:p>
          <a:p>
            <a:pPr algn="just" rtl="1"/>
            <a:r>
              <a:rPr lang="en-US" dirty="0" smtClean="0">
                <a:cs typeface="B Mitra" pitchFamily="2" charset="-78"/>
              </a:rPr>
              <a:t> </a:t>
            </a:r>
            <a:r>
              <a:rPr lang="ar-SA" dirty="0" smtClean="0">
                <a:cs typeface="B Mitra" pitchFamily="2" charset="-78"/>
              </a:rPr>
              <a:t>سفتی عضلانی</a:t>
            </a:r>
            <a:r>
              <a:rPr lang="en-US" dirty="0" smtClean="0">
                <a:cs typeface="B Mitra" pitchFamily="2" charset="-78"/>
              </a:rPr>
              <a:t> (muscle rigidity): </a:t>
            </a:r>
            <a:r>
              <a:rPr lang="ar-SA" dirty="0" smtClean="0">
                <a:cs typeface="B Mitra" pitchFamily="2" charset="-78"/>
              </a:rPr>
              <a:t>حالتی که در آن عضلات بی حرکت می مانند؛ در اسکیزوفرنی دیده می شود</a:t>
            </a:r>
            <a:r>
              <a:rPr lang="en-US" dirty="0" smtClean="0">
                <a:cs typeface="B Mitra" pitchFamily="2" charset="-78"/>
              </a:rPr>
              <a:t>. </a:t>
            </a:r>
          </a:p>
          <a:p>
            <a:pPr algn="just" rtl="1"/>
            <a:endParaRPr lang="fa-IR" dirty="0" smtClean="0">
              <a:cs typeface="B Mitra" pitchFamily="2" charset="-78"/>
            </a:endParaRPr>
          </a:p>
          <a:p>
            <a:pPr algn="just" rtl="1"/>
            <a:r>
              <a:rPr lang="en-US" dirty="0" smtClean="0">
                <a:cs typeface="B Mitra" pitchFamily="2" charset="-78"/>
              </a:rPr>
              <a:t> </a:t>
            </a:r>
            <a:r>
              <a:rPr lang="ar-SA" dirty="0" smtClean="0">
                <a:cs typeface="B Mitra" pitchFamily="2" charset="-78"/>
              </a:rPr>
              <a:t>برادی کینزیا</a:t>
            </a:r>
            <a:r>
              <a:rPr lang="en-US" dirty="0" smtClean="0">
                <a:cs typeface="B Mitra" pitchFamily="2" charset="-78"/>
              </a:rPr>
              <a:t> (</a:t>
            </a:r>
            <a:r>
              <a:rPr lang="en-US" dirty="0" err="1" smtClean="0">
                <a:cs typeface="B Mitra" pitchFamily="2" charset="-78"/>
              </a:rPr>
              <a:t>bradykinesia</a:t>
            </a:r>
            <a:r>
              <a:rPr lang="en-US" dirty="0" smtClean="0">
                <a:cs typeface="B Mitra" pitchFamily="2" charset="-78"/>
              </a:rPr>
              <a:t>): </a:t>
            </a:r>
            <a:r>
              <a:rPr lang="ar-SA" dirty="0" smtClean="0">
                <a:cs typeface="B Mitra" pitchFamily="2" charset="-78"/>
              </a:rPr>
              <a:t>کندی فعالیت حرکتی همراه با کاهش در حرارت خودانگیز</a:t>
            </a:r>
            <a:r>
              <a:rPr lang="en-US" dirty="0" smtClean="0">
                <a:cs typeface="B Mitra" pitchFamily="2" charset="-78"/>
              </a:rPr>
              <a:t>. </a:t>
            </a:r>
          </a:p>
          <a:p>
            <a:pPr algn="just" rtl="1"/>
            <a:endParaRPr lang="fa-IR" dirty="0" smtClean="0">
              <a:cs typeface="B Mitra" pitchFamily="2" charset="-78"/>
            </a:endParaRPr>
          </a:p>
          <a:p>
            <a:pPr algn="just" rtl="1"/>
            <a:r>
              <a:rPr lang="en-US" dirty="0" smtClean="0">
                <a:cs typeface="B Mitra" pitchFamily="2" charset="-78"/>
              </a:rPr>
              <a:t> </a:t>
            </a:r>
            <a:r>
              <a:rPr lang="ar-SA" dirty="0" smtClean="0">
                <a:cs typeface="B Mitra" pitchFamily="2" charset="-78"/>
              </a:rPr>
              <a:t>دیستونی</a:t>
            </a:r>
            <a:r>
              <a:rPr lang="en-US" dirty="0" smtClean="0">
                <a:cs typeface="B Mitra" pitchFamily="2" charset="-78"/>
              </a:rPr>
              <a:t> (</a:t>
            </a:r>
            <a:r>
              <a:rPr lang="en-US" dirty="0" err="1" smtClean="0">
                <a:cs typeface="B Mitra" pitchFamily="2" charset="-78"/>
              </a:rPr>
              <a:t>dystonia</a:t>
            </a:r>
            <a:r>
              <a:rPr lang="en-US" dirty="0" smtClean="0">
                <a:cs typeface="B Mitra" pitchFamily="2" charset="-78"/>
              </a:rPr>
              <a:t>): </a:t>
            </a:r>
            <a:r>
              <a:rPr lang="ar-SA" dirty="0" smtClean="0">
                <a:cs typeface="B Mitra" pitchFamily="2" charset="-78"/>
              </a:rPr>
              <a:t>انقباض عضلانی کند و مستمر در اندام ها و تنه؛ با مصرف دارو دیده می شود</a:t>
            </a:r>
            <a:r>
              <a:rPr lang="en-US" dirty="0" smtClean="0">
                <a:cs typeface="B Mitra" pitchFamily="2" charset="-78"/>
              </a:rPr>
              <a:t>.  </a:t>
            </a:r>
          </a:p>
          <a:p>
            <a:pPr algn="just" rtl="1"/>
            <a:endParaRPr lang="fa-IR" dirty="0">
              <a:cs typeface="B Mitra" pitchFamily="2" charset="-78"/>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r>
              <a:rPr lang="ar-SA" dirty="0" smtClean="0">
                <a:cs typeface="B Mitra" pitchFamily="2" charset="-78"/>
              </a:rPr>
              <a:t>اختلالات خاص در فرم تفکر</a:t>
            </a:r>
            <a:r>
              <a:rPr lang="ar-SA" dirty="0" smtClean="0"/>
              <a:t> </a:t>
            </a:r>
            <a:endParaRPr lang="en-US" dirty="0"/>
          </a:p>
        </p:txBody>
      </p:sp>
      <p:sp>
        <p:nvSpPr>
          <p:cNvPr id="3" name="Content Placeholder 2"/>
          <p:cNvSpPr>
            <a:spLocks noGrp="1"/>
          </p:cNvSpPr>
          <p:nvPr>
            <p:ph idx="1"/>
          </p:nvPr>
        </p:nvSpPr>
        <p:spPr/>
        <p:txBody>
          <a:bodyPr>
            <a:normAutofit fontScale="92500" lnSpcReduction="10000"/>
          </a:bodyPr>
          <a:lstStyle/>
          <a:p>
            <a:pPr algn="just" rtl="1"/>
            <a:r>
              <a:rPr lang="ar-SA" dirty="0" smtClean="0">
                <a:cs typeface="B Mitra" pitchFamily="2" charset="-78"/>
              </a:rPr>
              <a:t>واژه سازی</a:t>
            </a:r>
            <a:r>
              <a:rPr lang="fa-IR" dirty="0" smtClean="0">
                <a:cs typeface="B Mitra" pitchFamily="2" charset="-78"/>
              </a:rPr>
              <a:t>(نئولوژیسم)</a:t>
            </a:r>
            <a:r>
              <a:rPr lang="ar-SA" dirty="0" smtClean="0">
                <a:cs typeface="B Mitra" pitchFamily="2" charset="-78"/>
              </a:rPr>
              <a:t>: ساختمان واژه های جدید به وسیله بیمار، معمولاً با ترکیب سیلاب های سایر کلمات، به دلایل ویژه روانی. </a:t>
            </a:r>
            <a:endParaRPr lang="en-US" dirty="0" smtClean="0">
              <a:cs typeface="B Mitra" pitchFamily="2" charset="-78"/>
            </a:endParaRPr>
          </a:p>
          <a:p>
            <a:pPr algn="just" rtl="1"/>
            <a:r>
              <a:rPr lang="ar-SA" dirty="0" smtClean="0">
                <a:cs typeface="B Mitra" pitchFamily="2" charset="-78"/>
              </a:rPr>
              <a:t>سالاد کلمات</a:t>
            </a:r>
            <a:r>
              <a:rPr lang="fa-IR" dirty="0" smtClean="0">
                <a:cs typeface="B Mitra" pitchFamily="2" charset="-78"/>
              </a:rPr>
              <a:t>(</a:t>
            </a:r>
            <a:r>
              <a:rPr lang="en-US" dirty="0" smtClean="0">
                <a:cs typeface="B Mitra" pitchFamily="2" charset="-78"/>
              </a:rPr>
              <a:t>word salad</a:t>
            </a:r>
            <a:r>
              <a:rPr lang="fa-IR" dirty="0" smtClean="0">
                <a:cs typeface="B Mitra" pitchFamily="2" charset="-78"/>
              </a:rPr>
              <a:t>)</a:t>
            </a:r>
            <a:r>
              <a:rPr lang="ar-SA" dirty="0" smtClean="0">
                <a:cs typeface="B Mitra" pitchFamily="2" charset="-78"/>
              </a:rPr>
              <a:t>: ترکیب نامربوط کلمات و عبارات. </a:t>
            </a:r>
            <a:endParaRPr lang="en-US" dirty="0" smtClean="0">
              <a:cs typeface="B Mitra" pitchFamily="2" charset="-78"/>
            </a:endParaRPr>
          </a:p>
          <a:p>
            <a:pPr algn="just" rtl="1"/>
            <a:r>
              <a:rPr lang="ar-SA" dirty="0" smtClean="0">
                <a:cs typeface="B Mitra" pitchFamily="2" charset="-78"/>
              </a:rPr>
              <a:t>حاشیه پردازی</a:t>
            </a:r>
            <a:r>
              <a:rPr lang="fa-IR" dirty="0" smtClean="0">
                <a:cs typeface="B Mitra" pitchFamily="2" charset="-78"/>
              </a:rPr>
              <a:t>(</a:t>
            </a:r>
            <a:r>
              <a:rPr lang="en-US" dirty="0" err="1" smtClean="0">
                <a:cs typeface="B Mitra" pitchFamily="2" charset="-78"/>
              </a:rPr>
              <a:t>circumstantiality</a:t>
            </a:r>
            <a:r>
              <a:rPr lang="fa-IR" dirty="0" smtClean="0">
                <a:cs typeface="B Mitra" pitchFamily="2" charset="-78"/>
              </a:rPr>
              <a:t>)</a:t>
            </a:r>
            <a:r>
              <a:rPr lang="ar-SA" dirty="0" smtClean="0">
                <a:cs typeface="B Mitra" pitchFamily="2" charset="-78"/>
              </a:rPr>
              <a:t>: تفکر غیر مستقیم با تأخیر در ادای مطلب، اما شخص بالاخره از مبداء به مقصد مطلوب می رسد. </a:t>
            </a:r>
            <a:endParaRPr lang="en-US" dirty="0" smtClean="0">
              <a:cs typeface="B Mitra" pitchFamily="2" charset="-78"/>
            </a:endParaRPr>
          </a:p>
          <a:p>
            <a:pPr algn="just" rtl="1"/>
            <a:r>
              <a:rPr lang="ar-SA" dirty="0" smtClean="0">
                <a:cs typeface="B Mitra" pitchFamily="2" charset="-78"/>
              </a:rPr>
              <a:t>تفکر مماسی (</a:t>
            </a:r>
            <a:r>
              <a:rPr lang="en-US" dirty="0" err="1" smtClean="0">
                <a:cs typeface="B Mitra" pitchFamily="2" charset="-78"/>
              </a:rPr>
              <a:t>tangentiality</a:t>
            </a:r>
            <a:r>
              <a:rPr lang="ar-SA" dirty="0" smtClean="0">
                <a:cs typeface="B Mitra" pitchFamily="2" charset="-78"/>
              </a:rPr>
              <a:t>): ناتوانی برای ایجاد تداعی های هدف دار در تفکر، بیمار از نقطه مبداء به نقطه مطلوب نمی رسد. </a:t>
            </a:r>
            <a:endParaRPr lang="en-US" dirty="0" smtClean="0">
              <a:cs typeface="B Mitra" pitchFamily="2" charset="-78"/>
            </a:endParaRPr>
          </a:p>
          <a:p>
            <a:pPr algn="just" rtl="1"/>
            <a:r>
              <a:rPr lang="ar-SA" dirty="0" smtClean="0">
                <a:cs typeface="B Mitra" pitchFamily="2" charset="-78"/>
              </a:rPr>
              <a:t>بی ربطی (</a:t>
            </a:r>
            <a:r>
              <a:rPr lang="en-US" dirty="0" smtClean="0">
                <a:cs typeface="B Mitra" pitchFamily="2" charset="-78"/>
              </a:rPr>
              <a:t>incoherence</a:t>
            </a:r>
            <a:r>
              <a:rPr lang="ar-SA" dirty="0" smtClean="0">
                <a:cs typeface="B Mitra" pitchFamily="2" charset="-78"/>
              </a:rPr>
              <a:t>): تکلمی که کلاً قابل فهم نیست، جریان غیر منطفی و غیر دستوری افکار یا کلمات که منجر به آشفتگی تکلم می گردد. </a:t>
            </a:r>
            <a:endParaRPr lang="en-US" dirty="0" smtClean="0">
              <a:cs typeface="B Mitra" pitchFamily="2" charset="-78"/>
            </a:endParaRPr>
          </a:p>
          <a:p>
            <a:pPr algn="just" rtl="1"/>
            <a:r>
              <a:rPr lang="ar-SA" dirty="0" smtClean="0">
                <a:cs typeface="B Mitra" pitchFamily="2" charset="-78"/>
              </a:rPr>
              <a:t>درجا زدن (</a:t>
            </a:r>
            <a:r>
              <a:rPr lang="en-US" dirty="0" smtClean="0">
                <a:cs typeface="B Mitra" pitchFamily="2" charset="-78"/>
              </a:rPr>
              <a:t>perseveration</a:t>
            </a:r>
            <a:r>
              <a:rPr lang="ar-SA" dirty="0" smtClean="0">
                <a:cs typeface="B Mitra" pitchFamily="2" charset="-78"/>
              </a:rPr>
              <a:t>): واکنش نسبت به یک محرک قبلی در مقابل محرک های تازه تکرار می شود، غالباً با بیماری مغزی عضوی مربوط است. </a:t>
            </a:r>
            <a:endParaRPr lang="en-US" dirty="0" smtClean="0">
              <a:cs typeface="B Mitra" pitchFamily="2" charset="-78"/>
            </a:endParaRPr>
          </a:p>
          <a:p>
            <a:pPr algn="just" rtl="1"/>
            <a:endParaRPr lang="fa-IR" dirty="0">
              <a:cs typeface="B Mitra"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SA" dirty="0" smtClean="0">
                <a:cs typeface="B Mitra" pitchFamily="2" charset="-78"/>
              </a:rPr>
              <a:t>اختلالات خاص در فرم تفکر</a:t>
            </a:r>
            <a:r>
              <a:rPr lang="ar-SA" dirty="0" smtClean="0"/>
              <a:t> </a:t>
            </a:r>
            <a:endParaRPr lang="fa-IR" dirty="0"/>
          </a:p>
        </p:txBody>
      </p:sp>
      <p:sp>
        <p:nvSpPr>
          <p:cNvPr id="3" name="Content Placeholder 2"/>
          <p:cNvSpPr>
            <a:spLocks noGrp="1"/>
          </p:cNvSpPr>
          <p:nvPr>
            <p:ph idx="1"/>
          </p:nvPr>
        </p:nvSpPr>
        <p:spPr/>
        <p:txBody>
          <a:bodyPr>
            <a:normAutofit fontScale="92500" lnSpcReduction="20000"/>
          </a:bodyPr>
          <a:lstStyle/>
          <a:p>
            <a:pPr algn="just" rtl="1"/>
            <a:r>
              <a:rPr lang="ar-SA" dirty="0" smtClean="0">
                <a:cs typeface="B Mitra" pitchFamily="2" charset="-78"/>
              </a:rPr>
              <a:t>(</a:t>
            </a:r>
            <a:r>
              <a:rPr lang="en-US" dirty="0" smtClean="0">
                <a:cs typeface="B Mitra" pitchFamily="2" charset="-78"/>
              </a:rPr>
              <a:t>echolalia</a:t>
            </a:r>
            <a:r>
              <a:rPr lang="ar-SA" dirty="0" smtClean="0">
                <a:cs typeface="B Mitra" pitchFamily="2" charset="-78"/>
              </a:rPr>
              <a:t>): تکرار پسیکوپاتولوژیک کلمات یا عبارات یک شخص توسط شخص دیگر. میل به تکرار شدن و استمرار دارد. ممکن است با تمسخر و بریده بریده ادا شود. </a:t>
            </a:r>
            <a:endParaRPr lang="en-US" dirty="0" smtClean="0">
              <a:cs typeface="B Mitra" pitchFamily="2" charset="-78"/>
            </a:endParaRPr>
          </a:p>
          <a:p>
            <a:pPr algn="just" rtl="1"/>
            <a:r>
              <a:rPr lang="ar-SA" dirty="0" smtClean="0">
                <a:cs typeface="B Mitra" pitchFamily="2" charset="-78"/>
              </a:rPr>
              <a:t>پاسخ نامربوط: پاسخی که با سؤال هماهنگی ندارد. </a:t>
            </a:r>
            <a:endParaRPr lang="en-US" dirty="0" smtClean="0">
              <a:cs typeface="B Mitra" pitchFamily="2" charset="-78"/>
            </a:endParaRPr>
          </a:p>
          <a:p>
            <a:pPr algn="just" rtl="1"/>
            <a:r>
              <a:rPr lang="ar-SA" dirty="0" smtClean="0">
                <a:cs typeface="B Mitra" pitchFamily="2" charset="-78"/>
              </a:rPr>
              <a:t>شل شدن تداعی ها</a:t>
            </a:r>
            <a:r>
              <a:rPr lang="fa-IR" dirty="0" smtClean="0">
                <a:cs typeface="B Mitra" pitchFamily="2" charset="-78"/>
              </a:rPr>
              <a:t>(</a:t>
            </a:r>
            <a:r>
              <a:rPr lang="en-US" dirty="0" smtClean="0">
                <a:cs typeface="B Mitra" pitchFamily="2" charset="-78"/>
              </a:rPr>
              <a:t>loosening of associations</a:t>
            </a:r>
            <a:r>
              <a:rPr lang="fa-IR" dirty="0" smtClean="0">
                <a:cs typeface="B Mitra" pitchFamily="2" charset="-78"/>
              </a:rPr>
              <a:t>)</a:t>
            </a:r>
            <a:r>
              <a:rPr lang="ar-SA" dirty="0" smtClean="0">
                <a:cs typeface="B Mitra" pitchFamily="2" charset="-78"/>
              </a:rPr>
              <a:t>: انحراف عقاید از موضوعی به موضوع دیگر به طریقی کاملاً نامربوط، اگر شدید باشد «بی ربطی» به وجود می آورد. </a:t>
            </a:r>
            <a:endParaRPr lang="en-US" dirty="0" smtClean="0">
              <a:cs typeface="B Mitra" pitchFamily="2" charset="-78"/>
            </a:endParaRPr>
          </a:p>
          <a:p>
            <a:pPr algn="just" rtl="1"/>
            <a:r>
              <a:rPr lang="ar-SA" dirty="0" smtClean="0">
                <a:cs typeface="B Mitra" pitchFamily="2" charset="-78"/>
              </a:rPr>
              <a:t>خروج از خط (</a:t>
            </a:r>
            <a:r>
              <a:rPr lang="en-US" dirty="0" smtClean="0">
                <a:cs typeface="B Mitra" pitchFamily="2" charset="-78"/>
              </a:rPr>
              <a:t>derailment</a:t>
            </a:r>
            <a:r>
              <a:rPr lang="ar-SA" dirty="0" smtClean="0">
                <a:cs typeface="B Mitra" pitchFamily="2" charset="-78"/>
              </a:rPr>
              <a:t>): انحراف تدریجی یا ناگهانی قطار تفکر بدون انسداد؛ گاهی به عنوان مترادف شل شدن تداعی ها به کار برده می شود. </a:t>
            </a:r>
            <a:endParaRPr lang="en-US" dirty="0" smtClean="0">
              <a:cs typeface="B Mitra" pitchFamily="2" charset="-78"/>
            </a:endParaRPr>
          </a:p>
          <a:p>
            <a:pPr algn="just" rtl="1"/>
            <a:r>
              <a:rPr lang="ar-SA" dirty="0" smtClean="0">
                <a:cs typeface="B Mitra" pitchFamily="2" charset="-78"/>
              </a:rPr>
              <a:t>پرش افکار</a:t>
            </a:r>
            <a:r>
              <a:rPr lang="fa-IR" dirty="0" smtClean="0">
                <a:cs typeface="B Mitra" pitchFamily="2" charset="-78"/>
              </a:rPr>
              <a:t>(</a:t>
            </a:r>
            <a:r>
              <a:rPr lang="en-US" dirty="0" smtClean="0">
                <a:cs typeface="B Mitra" pitchFamily="2" charset="-78"/>
              </a:rPr>
              <a:t>flight of ideas</a:t>
            </a:r>
            <a:r>
              <a:rPr lang="fa-IR" dirty="0" smtClean="0">
                <a:cs typeface="B Mitra" pitchFamily="2" charset="-78"/>
              </a:rPr>
              <a:t>)</a:t>
            </a:r>
            <a:r>
              <a:rPr lang="ar-SA" dirty="0" smtClean="0">
                <a:cs typeface="B Mitra" pitchFamily="2" charset="-78"/>
              </a:rPr>
              <a:t>: ایراد سریع کلمات یا بازی با کلمات با انحراف مکرر از موضوعی به موضوع دیگر. عقاید با هم رابطه ای نشان می دهند و در فرم های خفیف ممکن است شنونده آن را درک نماید. </a:t>
            </a:r>
            <a:endParaRPr lang="en-US" dirty="0" smtClean="0">
              <a:cs typeface="B Mitra" pitchFamily="2" charset="-78"/>
            </a:endParaRPr>
          </a:p>
          <a:p>
            <a:pPr algn="just" rtl="1"/>
            <a:r>
              <a:rPr lang="ar-SA" dirty="0" smtClean="0">
                <a:cs typeface="B Mitra" pitchFamily="2" charset="-78"/>
              </a:rPr>
              <a:t>انسداد (</a:t>
            </a:r>
            <a:r>
              <a:rPr lang="en-US" dirty="0" smtClean="0">
                <a:cs typeface="B Mitra" pitchFamily="2" charset="-78"/>
              </a:rPr>
              <a:t>blocking</a:t>
            </a:r>
            <a:r>
              <a:rPr lang="ar-SA" dirty="0" smtClean="0">
                <a:cs typeface="B Mitra" pitchFamily="2" charset="-78"/>
              </a:rPr>
              <a:t>): قطع ناگهانی قطار تفکر، قبل از اینکه فکری به نقطه پایان برسد؛ پس از مکثی کوتاه، شخص از آنچه مورد بحث بود یا قرار بود مورد بحث واقع شود، چیزی به خاطی نمی آورد، (محرومیت فکر (</a:t>
            </a:r>
            <a:r>
              <a:rPr lang="en-US" dirty="0" smtClean="0">
                <a:cs typeface="B Mitra" pitchFamily="2" charset="-78"/>
              </a:rPr>
              <a:t>thought deprivation</a:t>
            </a:r>
            <a:r>
              <a:rPr lang="ar-SA" dirty="0" smtClean="0">
                <a:cs typeface="B Mitra" pitchFamily="2" charset="-78"/>
              </a:rPr>
              <a:t>) نیز گفته می شود). </a:t>
            </a:r>
            <a:endParaRPr lang="fa-I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rtl="1"/>
            <a:r>
              <a:rPr lang="ar-SA" dirty="0" smtClean="0">
                <a:cs typeface="B Mitra" pitchFamily="2" charset="-78"/>
              </a:rPr>
              <a:t>اختلالات خاص در محتوی تفکر</a:t>
            </a:r>
            <a:r>
              <a:rPr lang="ar-SA" dirty="0" smtClean="0"/>
              <a:t>  </a:t>
            </a:r>
            <a:endParaRPr lang="en-US" dirty="0"/>
          </a:p>
        </p:txBody>
      </p:sp>
      <p:sp>
        <p:nvSpPr>
          <p:cNvPr id="3" name="Content Placeholder 2"/>
          <p:cNvSpPr>
            <a:spLocks noGrp="1"/>
          </p:cNvSpPr>
          <p:nvPr>
            <p:ph idx="1"/>
          </p:nvPr>
        </p:nvSpPr>
        <p:spPr/>
        <p:txBody>
          <a:bodyPr>
            <a:normAutofit fontScale="77500" lnSpcReduction="20000"/>
          </a:bodyPr>
          <a:lstStyle/>
          <a:p>
            <a:pPr algn="just" rtl="1"/>
            <a:r>
              <a:rPr lang="ar-SA" dirty="0" smtClean="0">
                <a:cs typeface="B Mitra" pitchFamily="2" charset="-78"/>
              </a:rPr>
              <a:t>هذیان: عقیده باطلی که بر استنباط نادرست شخص از واقعیت برونی متکی است؛ هماهنگ باهوش و زمینه فرهنگی بیمار نیست؛ و با منطق اصلاح نمی گردد. </a:t>
            </a:r>
            <a:endParaRPr lang="en-US" dirty="0" smtClean="0">
              <a:cs typeface="B Mitra" pitchFamily="2" charset="-78"/>
            </a:endParaRPr>
          </a:p>
          <a:p>
            <a:pPr algn="just" rtl="1"/>
            <a:r>
              <a:rPr lang="ar-SA" dirty="0" smtClean="0">
                <a:cs typeface="B Mitra" pitchFamily="2" charset="-78"/>
              </a:rPr>
              <a:t>هذیان های غریب (</a:t>
            </a:r>
            <a:r>
              <a:rPr lang="en-US" dirty="0" smtClean="0">
                <a:cs typeface="B Mitra" pitchFamily="2" charset="-78"/>
              </a:rPr>
              <a:t>bizarre delusions</a:t>
            </a:r>
            <a:r>
              <a:rPr lang="ar-SA" dirty="0" smtClean="0">
                <a:cs typeface="B Mitra" pitchFamily="2" charset="-78"/>
              </a:rPr>
              <a:t>): عقیده باطل محال، نپذیرفتنی بسیار عجیب (مثلاً، مهاجمین فضایی الکترودها را در مغز بیمار کار می گذارند). </a:t>
            </a:r>
            <a:endParaRPr lang="en-US" dirty="0" smtClean="0">
              <a:cs typeface="B Mitra" pitchFamily="2" charset="-78"/>
            </a:endParaRPr>
          </a:p>
          <a:p>
            <a:pPr algn="just" rtl="1"/>
            <a:r>
              <a:rPr lang="ar-SA" dirty="0" smtClean="0">
                <a:cs typeface="B Mitra" pitchFamily="2" charset="-78"/>
              </a:rPr>
              <a:t>هذیان نیست گرایی (</a:t>
            </a:r>
            <a:r>
              <a:rPr lang="en-US" dirty="0" smtClean="0">
                <a:cs typeface="B Mitra" pitchFamily="2" charset="-78"/>
              </a:rPr>
              <a:t>nihilistic delusion</a:t>
            </a:r>
            <a:r>
              <a:rPr lang="ar-SA" dirty="0" smtClean="0">
                <a:cs typeface="B Mitra" pitchFamily="2" charset="-78"/>
              </a:rPr>
              <a:t>): عقیده باطل مبنی بر فنای خود شخص، دیگران، یا دنیا. </a:t>
            </a:r>
            <a:endParaRPr lang="en-US" dirty="0" smtClean="0">
              <a:cs typeface="B Mitra" pitchFamily="2" charset="-78"/>
            </a:endParaRPr>
          </a:p>
          <a:p>
            <a:pPr algn="just" rtl="1"/>
            <a:r>
              <a:rPr lang="ar-SA" dirty="0" smtClean="0">
                <a:cs typeface="B Mitra" pitchFamily="2" charset="-78"/>
              </a:rPr>
              <a:t>هذیان فقر: اعتقاد باطل بر اینکه شخص از هست و نیست ساقط خواهد شد. </a:t>
            </a:r>
            <a:endParaRPr lang="en-US" dirty="0" smtClean="0">
              <a:cs typeface="B Mitra" pitchFamily="2" charset="-78"/>
            </a:endParaRPr>
          </a:p>
          <a:p>
            <a:pPr algn="just" rtl="1"/>
            <a:r>
              <a:rPr lang="ar-SA" dirty="0" smtClean="0">
                <a:cs typeface="B Mitra" pitchFamily="2" charset="-78"/>
              </a:rPr>
              <a:t>هذیان جسمی: عقاید باطل مربوط به اعمال بدنی شخص (مثلاً باور به اینکه مغز شخص در حال پوسیدن یا خراب شدن است). </a:t>
            </a:r>
            <a:endParaRPr lang="en-US" dirty="0" smtClean="0">
              <a:cs typeface="B Mitra" pitchFamily="2" charset="-78"/>
            </a:endParaRPr>
          </a:p>
          <a:p>
            <a:pPr algn="just" rtl="1"/>
            <a:r>
              <a:rPr lang="ar-SA" dirty="0" smtClean="0">
                <a:cs typeface="B Mitra" pitchFamily="2" charset="-78"/>
              </a:rPr>
              <a:t>هذیان های پارانوئید، مشتمل است بر هذیان های گزند و آسیب، انتساب، کنترل، یا بزرگ منشی (باید از تفکر پارانوئید که به سوء ظن خفیف تر از ابعاد هذیانی اطلاق          می شود، تفکیک گردد). </a:t>
            </a:r>
            <a:endParaRPr lang="en-US" dirty="0" smtClean="0">
              <a:cs typeface="B Mitra" pitchFamily="2" charset="-78"/>
            </a:endParaRPr>
          </a:p>
          <a:p>
            <a:pPr algn="just" rtl="1"/>
            <a:r>
              <a:rPr lang="ar-SA" dirty="0" smtClean="0">
                <a:cs typeface="B Mitra" pitchFamily="2" charset="-78"/>
              </a:rPr>
              <a:t> هذیان گزند و آسیب: عقیده باطل مبنی بر اینکه در مورد شخص تقلب و نارو و ظلم و ستم روا داشته می شود؛ بیشتر در بیماران مرافعه جو دیده می شود که تمایلی بیمارگونه برای اقدامات قانونی در مقابل آزار و اذیت خیالی دارند. </a:t>
            </a:r>
            <a:endParaRPr lang="en-US" dirty="0" smtClean="0">
              <a:cs typeface="B Mitra" pitchFamily="2" charset="-78"/>
            </a:endParaRPr>
          </a:p>
          <a:p>
            <a:pPr algn="just" rtl="1"/>
            <a:r>
              <a:rPr lang="ar-SA" dirty="0" smtClean="0">
                <a:cs typeface="B Mitra" pitchFamily="2" charset="-78"/>
              </a:rPr>
              <a:t> هذیان بزرگ منشی (</a:t>
            </a:r>
            <a:r>
              <a:rPr lang="en-US" dirty="0" smtClean="0">
                <a:cs typeface="B Mitra" pitchFamily="2" charset="-78"/>
              </a:rPr>
              <a:t>delusion of grandeur</a:t>
            </a:r>
            <a:r>
              <a:rPr lang="ar-SA" dirty="0" smtClean="0">
                <a:cs typeface="B Mitra" pitchFamily="2" charset="-78"/>
              </a:rPr>
              <a:t>): برداشت مبالغه آمیز از اهمیت، قدرت و هویت شخصی.</a:t>
            </a:r>
            <a:endParaRPr lang="en-US" dirty="0" smtClean="0">
              <a:cs typeface="B Mitra" pitchFamily="2" charset="-78"/>
            </a:endParaRPr>
          </a:p>
          <a:p>
            <a:pPr algn="just" rtl="1"/>
            <a:endParaRPr lang="fa-IR" dirty="0">
              <a:cs typeface="B Mitra"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8229600" cy="667512"/>
          </a:xfrm>
        </p:spPr>
        <p:txBody>
          <a:bodyPr>
            <a:normAutofit/>
          </a:bodyPr>
          <a:lstStyle/>
          <a:p>
            <a:pPr algn="r"/>
            <a:r>
              <a:rPr lang="ar-SA" sz="4000" dirty="0" smtClean="0">
                <a:cs typeface="B Mitra" pitchFamily="2" charset="-78"/>
              </a:rPr>
              <a:t>اختلالات خاص در محتوی تفکر</a:t>
            </a:r>
            <a:r>
              <a:rPr lang="ar-SA" sz="4000" dirty="0" smtClean="0"/>
              <a:t>  </a:t>
            </a:r>
            <a:endParaRPr lang="fa-IR" sz="4000" dirty="0"/>
          </a:p>
        </p:txBody>
      </p:sp>
      <p:sp>
        <p:nvSpPr>
          <p:cNvPr id="3" name="Content Placeholder 2"/>
          <p:cNvSpPr>
            <a:spLocks noGrp="1"/>
          </p:cNvSpPr>
          <p:nvPr>
            <p:ph idx="1"/>
          </p:nvPr>
        </p:nvSpPr>
        <p:spPr>
          <a:xfrm>
            <a:off x="381000" y="1143000"/>
            <a:ext cx="8229600" cy="4876800"/>
          </a:xfrm>
        </p:spPr>
        <p:txBody>
          <a:bodyPr>
            <a:noAutofit/>
          </a:bodyPr>
          <a:lstStyle/>
          <a:p>
            <a:pPr algn="just" rtl="1"/>
            <a:r>
              <a:rPr lang="ar-SA" sz="1800" b="1" dirty="0" smtClean="0">
                <a:cs typeface="B Mitra" pitchFamily="2" charset="-78"/>
              </a:rPr>
              <a:t>هذیان انتساب: عقیده باطل مبنی بر اینکه رفتار دیگران به شخص او مربوط است؛ یا اتفاقات، موضوع ها، یا افراد دیگر اهمیتی ویژه، معمولاً منفی دارند؛ از عقیده انتساب مشتق می شود که در آن شخص تصور می کند دیگران درباره او صحبت می کنند. تفاوت هذیان انتساب با عقیده انتساب در این است که عقیده انتساب ثبات هذیان را ندارد. </a:t>
            </a:r>
            <a:endParaRPr lang="en-US" sz="1800" b="1" dirty="0" smtClean="0">
              <a:cs typeface="B Mitra" pitchFamily="2" charset="-78"/>
            </a:endParaRPr>
          </a:p>
          <a:p>
            <a:pPr algn="just" rtl="1"/>
            <a:r>
              <a:rPr lang="ar-SA" sz="1800" b="1" dirty="0" smtClean="0">
                <a:cs typeface="B Mitra" pitchFamily="2" charset="-78"/>
              </a:rPr>
              <a:t>هذیان کنترل: عقیده باطل مبنی بر اینکه اراده، افکار، و احساسات شخص به وسیله نیروهای خارجی کنترل می شود. </a:t>
            </a:r>
            <a:endParaRPr lang="en-US" sz="1800" b="1" dirty="0" smtClean="0">
              <a:cs typeface="B Mitra" pitchFamily="2" charset="-78"/>
            </a:endParaRPr>
          </a:p>
          <a:p>
            <a:pPr algn="just" rtl="1"/>
            <a:r>
              <a:rPr lang="ar-SA" sz="1800" b="1" dirty="0" smtClean="0">
                <a:cs typeface="B Mitra" pitchFamily="2" charset="-78"/>
              </a:rPr>
              <a:t>ربایش فکر (</a:t>
            </a:r>
            <a:r>
              <a:rPr lang="en-US" sz="1800" b="1" dirty="0" smtClean="0">
                <a:cs typeface="B Mitra" pitchFamily="2" charset="-78"/>
              </a:rPr>
              <a:t>thought withdrawal</a:t>
            </a:r>
            <a:r>
              <a:rPr lang="ar-SA" sz="1800" b="1" dirty="0" smtClean="0">
                <a:cs typeface="B Mitra" pitchFamily="2" charset="-78"/>
              </a:rPr>
              <a:t>): هذیان بیرون کشیده شدن افکار شخص به وسیله اشخاص یا نیروهای دیگر. </a:t>
            </a:r>
            <a:endParaRPr lang="en-US" sz="1800" b="1" dirty="0" smtClean="0">
              <a:cs typeface="B Mitra" pitchFamily="2" charset="-78"/>
            </a:endParaRPr>
          </a:p>
          <a:p>
            <a:pPr algn="just" rtl="1"/>
            <a:r>
              <a:rPr lang="ar-SA" sz="1800" b="1" dirty="0" smtClean="0">
                <a:cs typeface="B Mitra" pitchFamily="2" charset="-78"/>
              </a:rPr>
              <a:t>کاشتن فکر (</a:t>
            </a:r>
            <a:r>
              <a:rPr lang="en-US" sz="1800" b="1" dirty="0" smtClean="0">
                <a:cs typeface="B Mitra" pitchFamily="2" charset="-78"/>
              </a:rPr>
              <a:t>thought insertion</a:t>
            </a:r>
            <a:r>
              <a:rPr lang="ar-SA" sz="1800" b="1" dirty="0" smtClean="0">
                <a:cs typeface="B Mitra" pitchFamily="2" charset="-78"/>
              </a:rPr>
              <a:t>): هذیان کاشته شدن افکار به وسیله اشخاص یا نیروهای دیگر در مغز شخص. </a:t>
            </a:r>
            <a:endParaRPr lang="en-US" sz="1800" b="1" dirty="0" smtClean="0">
              <a:cs typeface="B Mitra" pitchFamily="2" charset="-78"/>
            </a:endParaRPr>
          </a:p>
          <a:p>
            <a:pPr algn="just" rtl="1"/>
            <a:r>
              <a:rPr lang="ar-SA" sz="1800" b="1" dirty="0" smtClean="0">
                <a:cs typeface="B Mitra" pitchFamily="2" charset="-78"/>
              </a:rPr>
              <a:t> انتشار افکار: هذیانی که افکار شخص توسط دیگران قابل شنیدن است، به گونه ای که تصور می شود افکار در فضا پخش می شود. </a:t>
            </a:r>
            <a:endParaRPr lang="en-US" sz="1800" b="1" dirty="0" smtClean="0">
              <a:cs typeface="B Mitra" pitchFamily="2" charset="-78"/>
            </a:endParaRPr>
          </a:p>
          <a:p>
            <a:pPr algn="just" rtl="1"/>
            <a:r>
              <a:rPr lang="ar-SA" sz="1800" b="1" dirty="0" smtClean="0">
                <a:cs typeface="B Mitra" pitchFamily="2" charset="-78"/>
              </a:rPr>
              <a:t> کنترل افکار: هذیان کنترل شدن افکار به وسیله افراد یا نیروهای دیگر. </a:t>
            </a:r>
            <a:endParaRPr lang="en-US" sz="1800" b="1" dirty="0" smtClean="0">
              <a:cs typeface="B Mitra" pitchFamily="2" charset="-78"/>
            </a:endParaRPr>
          </a:p>
          <a:p>
            <a:pPr algn="just" rtl="1"/>
            <a:r>
              <a:rPr lang="ar-SA" sz="1800" b="1" dirty="0" smtClean="0">
                <a:cs typeface="B Mitra" pitchFamily="2" charset="-78"/>
              </a:rPr>
              <a:t>هذیان بی وفایی: (حسادت هذیانی) اعتقاد باطل مشتق از حساد بیمارگونه مبنی بر اینکه معشوق شخص به او خیانت می کند. </a:t>
            </a:r>
            <a:endParaRPr lang="en-US" sz="1800" b="1" dirty="0" smtClean="0">
              <a:cs typeface="B Mitra" pitchFamily="2" charset="-78"/>
            </a:endParaRPr>
          </a:p>
          <a:p>
            <a:pPr algn="just" rtl="1"/>
            <a:r>
              <a:rPr lang="ar-SA" sz="1800" b="1" dirty="0" smtClean="0">
                <a:cs typeface="B Mitra" pitchFamily="2" charset="-78"/>
              </a:rPr>
              <a:t>اورتومانی (</a:t>
            </a:r>
            <a:r>
              <a:rPr lang="en-US" sz="1800" b="1" dirty="0" err="1" smtClean="0">
                <a:cs typeface="B Mitra" pitchFamily="2" charset="-78"/>
              </a:rPr>
              <a:t>erotomania</a:t>
            </a:r>
            <a:r>
              <a:rPr lang="ar-SA" sz="1800" b="1" dirty="0" smtClean="0">
                <a:cs typeface="B Mitra" pitchFamily="2" charset="-78"/>
              </a:rPr>
              <a:t>): عقیده هذیانی، که تقریباً خاص زن ها است، مبنی بر این که مردی سخت عاشق شخص است (مجموعه کلرآمبو – کاندینسکی (</a:t>
            </a:r>
            <a:r>
              <a:rPr lang="en-US" sz="1800" b="1" dirty="0" err="1" smtClean="0">
                <a:cs typeface="B Mitra" pitchFamily="2" charset="-78"/>
              </a:rPr>
              <a:t>Clerambault’s</a:t>
            </a:r>
            <a:r>
              <a:rPr lang="en-US" sz="1800" b="1" dirty="0" smtClean="0">
                <a:cs typeface="B Mitra" pitchFamily="2" charset="-78"/>
              </a:rPr>
              <a:t> Kandinsky complex</a:t>
            </a:r>
            <a:r>
              <a:rPr lang="ar-SA" sz="1800" b="1" dirty="0" smtClean="0">
                <a:cs typeface="B Mitra" pitchFamily="2" charset="-78"/>
              </a:rPr>
              <a:t>) نیز نامیده می شود). </a:t>
            </a:r>
            <a:endParaRPr lang="en-US" sz="1800" b="1" dirty="0" smtClean="0">
              <a:cs typeface="B Mitra"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rtl="1"/>
            <a:r>
              <a:rPr lang="ar-SA" dirty="0" smtClean="0">
                <a:cs typeface="B Mitra" pitchFamily="2" charset="-78"/>
              </a:rPr>
              <a:t>اختلالات خاص در محتوی تفکر</a:t>
            </a:r>
            <a:r>
              <a:rPr lang="ar-SA" dirty="0" smtClean="0"/>
              <a:t>  </a:t>
            </a:r>
            <a:endParaRPr lang="en-US" dirty="0"/>
          </a:p>
        </p:txBody>
      </p:sp>
      <p:sp>
        <p:nvSpPr>
          <p:cNvPr id="3" name="Content Placeholder 2"/>
          <p:cNvSpPr>
            <a:spLocks noGrp="1"/>
          </p:cNvSpPr>
          <p:nvPr>
            <p:ph idx="1"/>
          </p:nvPr>
        </p:nvSpPr>
        <p:spPr/>
        <p:txBody>
          <a:bodyPr>
            <a:normAutofit/>
          </a:bodyPr>
          <a:lstStyle/>
          <a:p>
            <a:pPr algn="just" rtl="1"/>
            <a:r>
              <a:rPr lang="ar-SA" dirty="0" smtClean="0">
                <a:cs typeface="B Mitra" pitchFamily="2" charset="-78"/>
              </a:rPr>
              <a:t>خود بیمارانگاری: نگرانی مبالغه آمیز در مورد سلامت جسمی که مبنایی عضوی ندارد، بلکه بر تعبیر غیر واقعی نشانه ها یا غیر طبیعی بودن احساس ها متکی است. </a:t>
            </a:r>
            <a:endParaRPr lang="en-US" dirty="0" smtClean="0">
              <a:cs typeface="B Mitra" pitchFamily="2" charset="-78"/>
            </a:endParaRPr>
          </a:p>
          <a:p>
            <a:pPr algn="just" rtl="1"/>
            <a:r>
              <a:rPr lang="ar-SA" dirty="0" smtClean="0">
                <a:cs typeface="B Mitra" pitchFamily="2" charset="-78"/>
              </a:rPr>
              <a:t>وسواس فکری: دوام بیمارگونه یک فکر یا احساس غیر قابل مقاومت که با سعی منطقی قابل رفع از هشیاری نیست، و با اضطراب همراه است. </a:t>
            </a:r>
            <a:endParaRPr lang="en-US" dirty="0" smtClean="0">
              <a:cs typeface="B Mitra" pitchFamily="2" charset="-78"/>
            </a:endParaRPr>
          </a:p>
          <a:p>
            <a:pPr algn="just" rtl="1"/>
            <a:r>
              <a:rPr lang="ar-SA" dirty="0" smtClean="0">
                <a:cs typeface="B Mitra" pitchFamily="2" charset="-78"/>
              </a:rPr>
              <a:t>وسواس عملی: نیاز بیمارگونه برای به انجام رساندن یک تکانه، که اگر مقاومت شود، ایجاد اضطراب می نماید؛ رفتار تکراری در واکنش به یک فکر وسواسی، یا انجام آن طبق آدابی خاص، که فی نفسه هدفی ندارد مگر جلوگیری از وقوع اتفاقی در آینده. </a:t>
            </a:r>
            <a:endParaRPr lang="en-US" dirty="0" smtClean="0">
              <a:cs typeface="B Mitra" pitchFamily="2" charset="-78"/>
            </a:endParaRPr>
          </a:p>
          <a:p>
            <a:pPr algn="just" rtl="1"/>
            <a:endParaRPr lang="en-US" dirty="0" smtClean="0">
              <a:cs typeface="B Mitra" pitchFamily="2" charset="-78"/>
            </a:endParaRPr>
          </a:p>
          <a:p>
            <a:pPr algn="just" rtl="1"/>
            <a:endParaRPr lang="fa-IR" dirty="0">
              <a:cs typeface="B Mitra" pitchFamily="2" charset="-78"/>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SA" dirty="0" smtClean="0">
                <a:cs typeface="B Mitra" pitchFamily="2" charset="-78"/>
              </a:rPr>
              <a:t>اختلالات خاص در محتوی تفکر</a:t>
            </a:r>
            <a:r>
              <a:rPr lang="ar-SA" dirty="0" smtClean="0"/>
              <a:t>  </a:t>
            </a:r>
            <a:endParaRPr lang="fa-IR" dirty="0"/>
          </a:p>
        </p:txBody>
      </p:sp>
      <p:sp>
        <p:nvSpPr>
          <p:cNvPr id="3" name="Content Placeholder 2"/>
          <p:cNvSpPr>
            <a:spLocks noGrp="1"/>
          </p:cNvSpPr>
          <p:nvPr>
            <p:ph idx="1"/>
          </p:nvPr>
        </p:nvSpPr>
        <p:spPr/>
        <p:txBody>
          <a:bodyPr>
            <a:normAutofit fontScale="92500"/>
          </a:bodyPr>
          <a:lstStyle/>
          <a:p>
            <a:pPr algn="just" rtl="1"/>
            <a:r>
              <a:rPr lang="ar-SA" dirty="0" smtClean="0">
                <a:cs typeface="B Mitra" pitchFamily="2" charset="-78"/>
              </a:rPr>
              <a:t>فوبی: ترس بیمارگونه مقاوم، غیر منطقی و اغراق آمیز از محرک یا موقعیتی خاص، نتیجه آن میل شدید به اجتناب است. </a:t>
            </a:r>
            <a:endParaRPr lang="en-US" dirty="0" smtClean="0">
              <a:cs typeface="B Mitra" pitchFamily="2" charset="-78"/>
            </a:endParaRPr>
          </a:p>
          <a:p>
            <a:pPr lvl="1" algn="just" rtl="1"/>
            <a:r>
              <a:rPr lang="ar-SA" dirty="0" smtClean="0">
                <a:cs typeface="B Mitra" pitchFamily="2" charset="-78"/>
              </a:rPr>
              <a:t>فوبی ساده: ترس محدود به یک موضوع یا موقعیت واضح (مثل ترس از مار یا عنکبوت).</a:t>
            </a:r>
            <a:endParaRPr lang="en-US" dirty="0" smtClean="0">
              <a:cs typeface="B Mitra" pitchFamily="2" charset="-78"/>
            </a:endParaRPr>
          </a:p>
          <a:p>
            <a:pPr lvl="1" algn="just" rtl="1"/>
            <a:r>
              <a:rPr lang="ar-SA" dirty="0" smtClean="0">
                <a:cs typeface="B Mitra" pitchFamily="2" charset="-78"/>
              </a:rPr>
              <a:t>فوبی اجتماعی: ترس از تحقیر عمومی، مثلاً در سخنرانی، عملکرد، یا غذا خوردن در حضور عام. </a:t>
            </a:r>
            <a:endParaRPr lang="en-US" dirty="0" smtClean="0">
              <a:cs typeface="B Mitra" pitchFamily="2" charset="-78"/>
            </a:endParaRPr>
          </a:p>
          <a:p>
            <a:pPr lvl="1" algn="just" rtl="1"/>
            <a:r>
              <a:rPr lang="ar-SA" dirty="0" smtClean="0">
                <a:cs typeface="B Mitra" pitchFamily="2" charset="-78"/>
              </a:rPr>
              <a:t>آکروفوبیا (</a:t>
            </a:r>
            <a:r>
              <a:rPr lang="en-US" dirty="0" smtClean="0">
                <a:cs typeface="B Mitra" pitchFamily="2" charset="-78"/>
              </a:rPr>
              <a:t>acrophobia</a:t>
            </a:r>
            <a:r>
              <a:rPr lang="ar-SA" dirty="0" smtClean="0">
                <a:cs typeface="B Mitra" pitchFamily="2" charset="-78"/>
              </a:rPr>
              <a:t>): ترس از جاهای بلند. </a:t>
            </a:r>
            <a:endParaRPr lang="en-US" dirty="0" smtClean="0">
              <a:cs typeface="B Mitra" pitchFamily="2" charset="-78"/>
            </a:endParaRPr>
          </a:p>
          <a:p>
            <a:pPr lvl="1" algn="just" rtl="1"/>
            <a:r>
              <a:rPr lang="ar-SA" dirty="0" smtClean="0">
                <a:cs typeface="B Mitra" pitchFamily="2" charset="-78"/>
              </a:rPr>
              <a:t>آگورافوبیا (</a:t>
            </a:r>
            <a:r>
              <a:rPr lang="en-US" dirty="0" smtClean="0">
                <a:cs typeface="B Mitra" pitchFamily="2" charset="-78"/>
              </a:rPr>
              <a:t>agoraphobia</a:t>
            </a:r>
            <a:r>
              <a:rPr lang="ar-SA" dirty="0" smtClean="0">
                <a:cs typeface="B Mitra" pitchFamily="2" charset="-78"/>
              </a:rPr>
              <a:t>): ترس از فضاهای باز. </a:t>
            </a:r>
            <a:endParaRPr lang="en-US" dirty="0" smtClean="0">
              <a:cs typeface="B Mitra" pitchFamily="2" charset="-78"/>
            </a:endParaRPr>
          </a:p>
          <a:p>
            <a:pPr lvl="1" algn="just" rtl="1"/>
            <a:r>
              <a:rPr lang="ar-SA" dirty="0" smtClean="0">
                <a:cs typeface="B Mitra" pitchFamily="2" charset="-78"/>
              </a:rPr>
              <a:t>آلگوفوبیا (</a:t>
            </a:r>
            <a:r>
              <a:rPr lang="en-US" dirty="0" err="1" smtClean="0">
                <a:cs typeface="B Mitra" pitchFamily="2" charset="-78"/>
              </a:rPr>
              <a:t>algophobia</a:t>
            </a:r>
            <a:r>
              <a:rPr lang="ar-SA" dirty="0" smtClean="0">
                <a:cs typeface="B Mitra" pitchFamily="2" charset="-78"/>
              </a:rPr>
              <a:t>): ترس از درد. </a:t>
            </a:r>
            <a:endParaRPr lang="en-US" dirty="0" smtClean="0">
              <a:cs typeface="B Mitra" pitchFamily="2" charset="-78"/>
            </a:endParaRPr>
          </a:p>
          <a:p>
            <a:pPr lvl="1" algn="just" rtl="1"/>
            <a:r>
              <a:rPr lang="ar-SA" dirty="0" smtClean="0">
                <a:cs typeface="B Mitra" pitchFamily="2" charset="-78"/>
              </a:rPr>
              <a:t>گربه هراسی (</a:t>
            </a:r>
            <a:r>
              <a:rPr lang="en-US" dirty="0" err="1" smtClean="0">
                <a:cs typeface="B Mitra" pitchFamily="2" charset="-78"/>
              </a:rPr>
              <a:t>ailurophobia</a:t>
            </a:r>
            <a:r>
              <a:rPr lang="ar-SA" dirty="0" smtClean="0">
                <a:cs typeface="B Mitra" pitchFamily="2" charset="-78"/>
              </a:rPr>
              <a:t>) </a:t>
            </a:r>
            <a:endParaRPr lang="en-US" dirty="0" smtClean="0">
              <a:cs typeface="B Mitra" pitchFamily="2" charset="-78"/>
            </a:endParaRPr>
          </a:p>
          <a:p>
            <a:pPr lvl="1" algn="just" rtl="1"/>
            <a:r>
              <a:rPr lang="ar-SA" dirty="0" smtClean="0">
                <a:cs typeface="B Mitra" pitchFamily="2" charset="-78"/>
              </a:rPr>
              <a:t>کلاستروفوبیا (</a:t>
            </a:r>
            <a:r>
              <a:rPr lang="en-US" dirty="0" smtClean="0">
                <a:cs typeface="B Mitra" pitchFamily="2" charset="-78"/>
              </a:rPr>
              <a:t>claustrophobia</a:t>
            </a:r>
            <a:r>
              <a:rPr lang="ar-SA" dirty="0" smtClean="0">
                <a:cs typeface="B Mitra" pitchFamily="2" charset="-78"/>
              </a:rPr>
              <a:t>): ترس از فضاهای بسته. </a:t>
            </a:r>
            <a:endParaRPr lang="en-US" dirty="0" smtClean="0">
              <a:cs typeface="B Mitra" pitchFamily="2" charset="-78"/>
            </a:endParaRPr>
          </a:p>
          <a:p>
            <a:pPr lvl="1" algn="just" rtl="1"/>
            <a:r>
              <a:rPr lang="ar-SA" dirty="0" smtClean="0">
                <a:cs typeface="B Mitra" pitchFamily="2" charset="-78"/>
              </a:rPr>
              <a:t>زینوفوبیا (</a:t>
            </a:r>
            <a:r>
              <a:rPr lang="en-US" dirty="0" smtClean="0">
                <a:cs typeface="B Mitra" pitchFamily="2" charset="-78"/>
              </a:rPr>
              <a:t>xenophobia</a:t>
            </a:r>
            <a:r>
              <a:rPr lang="ar-SA" dirty="0" smtClean="0">
                <a:cs typeface="B Mitra" pitchFamily="2" charset="-78"/>
              </a:rPr>
              <a:t>): ترس از بیگانه ها. </a:t>
            </a:r>
            <a:endParaRPr lang="en-US" dirty="0" smtClean="0">
              <a:cs typeface="B Mitra" pitchFamily="2" charset="-78"/>
            </a:endParaRPr>
          </a:p>
          <a:p>
            <a:pPr lvl="1" algn="just" rtl="1"/>
            <a:r>
              <a:rPr lang="ar-SA" dirty="0" smtClean="0">
                <a:cs typeface="B Mitra" pitchFamily="2" charset="-78"/>
              </a:rPr>
              <a:t>ترس از سوزن (</a:t>
            </a:r>
            <a:r>
              <a:rPr lang="en-US" dirty="0" smtClean="0">
                <a:cs typeface="B Mitra" pitchFamily="2" charset="-78"/>
              </a:rPr>
              <a:t>needle phobia</a:t>
            </a:r>
            <a:r>
              <a:rPr lang="ar-SA" dirty="0" smtClean="0">
                <a:cs typeface="B Mitra" pitchFamily="2" charset="-78"/>
              </a:rPr>
              <a:t>) </a:t>
            </a:r>
            <a:endParaRPr lang="en-US" dirty="0" smtClean="0">
              <a:cs typeface="B Mitra" pitchFamily="2" charset="-78"/>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81000"/>
            <a:ext cx="8229600" cy="838200"/>
          </a:xfrm>
        </p:spPr>
        <p:txBody>
          <a:bodyPr>
            <a:normAutofit/>
          </a:bodyPr>
          <a:lstStyle/>
          <a:p>
            <a:pPr algn="just" rtl="1"/>
            <a:r>
              <a:rPr lang="ar-SA" sz="3600" dirty="0" smtClean="0">
                <a:cs typeface="B Mitra" pitchFamily="2" charset="-78"/>
              </a:rPr>
              <a:t>اختلالات </a:t>
            </a:r>
            <a:r>
              <a:rPr lang="fa-IR" sz="3600" dirty="0" smtClean="0">
                <a:cs typeface="B Mitra" pitchFamily="2" charset="-78"/>
              </a:rPr>
              <a:t>ادراک</a:t>
            </a:r>
            <a:r>
              <a:rPr lang="ar-SA" sz="3600" dirty="0" smtClean="0"/>
              <a:t>  </a:t>
            </a:r>
            <a:endParaRPr lang="en-US" sz="3600" dirty="0"/>
          </a:p>
        </p:txBody>
      </p:sp>
      <p:sp>
        <p:nvSpPr>
          <p:cNvPr id="3" name="Content Placeholder 2"/>
          <p:cNvSpPr>
            <a:spLocks noGrp="1"/>
          </p:cNvSpPr>
          <p:nvPr>
            <p:ph idx="1"/>
          </p:nvPr>
        </p:nvSpPr>
        <p:spPr>
          <a:xfrm>
            <a:off x="457200" y="1295400"/>
            <a:ext cx="8229600" cy="5029200"/>
          </a:xfrm>
        </p:spPr>
        <p:txBody>
          <a:bodyPr>
            <a:normAutofit fontScale="92500"/>
          </a:bodyPr>
          <a:lstStyle/>
          <a:p>
            <a:pPr algn="just" rtl="1"/>
            <a:r>
              <a:rPr lang="fa-IR" dirty="0" smtClean="0">
                <a:cs typeface="B Mitra" pitchFamily="2" charset="-78"/>
              </a:rPr>
              <a:t>ا</a:t>
            </a:r>
            <a:r>
              <a:rPr lang="ar-SA" dirty="0" smtClean="0">
                <a:cs typeface="B Mitra" pitchFamily="2" charset="-78"/>
              </a:rPr>
              <a:t>در</a:t>
            </a:r>
            <a:r>
              <a:rPr lang="fa-IR" dirty="0" smtClean="0">
                <a:cs typeface="B Mitra" pitchFamily="2" charset="-78"/>
              </a:rPr>
              <a:t>ا</a:t>
            </a:r>
            <a:r>
              <a:rPr lang="ar-SA" dirty="0" smtClean="0">
                <a:cs typeface="B Mitra" pitchFamily="2" charset="-78"/>
              </a:rPr>
              <a:t>ک: فرآیند تبدیل محرک فیزیکی به اطلاعات روانی، فرآیندی روانی که به وسیله آن محرک های حسی به آگاهی راه می یابند. </a:t>
            </a:r>
            <a:endParaRPr lang="en-US" dirty="0" smtClean="0">
              <a:cs typeface="B Mitra" pitchFamily="2" charset="-78"/>
            </a:endParaRPr>
          </a:p>
          <a:p>
            <a:pPr algn="just" rtl="1"/>
            <a:r>
              <a:rPr lang="en-US" dirty="0" smtClean="0">
                <a:cs typeface="B Mitra" pitchFamily="2" charset="-78"/>
              </a:rPr>
              <a:t>A</a:t>
            </a:r>
            <a:r>
              <a:rPr lang="ar-SA" dirty="0" smtClean="0">
                <a:cs typeface="B Mitra" pitchFamily="2" charset="-78"/>
              </a:rPr>
              <a:t> - اختلالات درک </a:t>
            </a:r>
            <a:endParaRPr lang="en-US" dirty="0" smtClean="0">
              <a:cs typeface="B Mitra" pitchFamily="2" charset="-78"/>
            </a:endParaRPr>
          </a:p>
          <a:p>
            <a:pPr algn="just" rtl="1"/>
            <a:r>
              <a:rPr lang="ar-SA" dirty="0" smtClean="0">
                <a:cs typeface="B Mitra" pitchFamily="2" charset="-78"/>
              </a:rPr>
              <a:t>1- توهمات</a:t>
            </a:r>
            <a:r>
              <a:rPr lang="fa-IR" dirty="0" smtClean="0">
                <a:cs typeface="B Mitra" pitchFamily="2" charset="-78"/>
              </a:rPr>
              <a:t>(</a:t>
            </a:r>
            <a:r>
              <a:rPr lang="en-US" dirty="0" smtClean="0">
                <a:cs typeface="B Mitra" pitchFamily="2" charset="-78"/>
              </a:rPr>
              <a:t>hallucinations</a:t>
            </a:r>
            <a:r>
              <a:rPr lang="fa-IR" dirty="0" smtClean="0">
                <a:cs typeface="B Mitra" pitchFamily="2" charset="-78"/>
              </a:rPr>
              <a:t>)</a:t>
            </a:r>
            <a:r>
              <a:rPr lang="ar-SA" dirty="0" smtClean="0">
                <a:cs typeface="B Mitra" pitchFamily="2" charset="-78"/>
              </a:rPr>
              <a:t>: درک حسی اشتباهی که به محرک های خارجی واقعی مربوط نیست، تجربه توهمی ممکن است تعبیر هذیانی بشود یا نشود، توهمات فقط زمانی که با اختلال در سنجش واقعیت همراه باشند حاکی از اختلال پسیکوتیک شمرده می شوند. </a:t>
            </a:r>
            <a:endParaRPr lang="en-US" dirty="0" smtClean="0">
              <a:cs typeface="B Mitra" pitchFamily="2" charset="-78"/>
            </a:endParaRPr>
          </a:p>
          <a:p>
            <a:pPr algn="just" rtl="1"/>
            <a:r>
              <a:rPr lang="en-US" dirty="0" smtClean="0">
                <a:cs typeface="B Mitra" pitchFamily="2" charset="-78"/>
              </a:rPr>
              <a:t>a</a:t>
            </a:r>
            <a:r>
              <a:rPr lang="ar-SA" dirty="0" smtClean="0">
                <a:cs typeface="B Mitra" pitchFamily="2" charset="-78"/>
              </a:rPr>
              <a:t>- توهمات هیپناگوژیک (</a:t>
            </a:r>
            <a:r>
              <a:rPr lang="en-US" dirty="0" err="1" smtClean="0">
                <a:cs typeface="B Mitra" pitchFamily="2" charset="-78"/>
              </a:rPr>
              <a:t>hypnagogic</a:t>
            </a:r>
            <a:r>
              <a:rPr lang="ar-SA" dirty="0" smtClean="0">
                <a:cs typeface="B Mitra" pitchFamily="2" charset="-78"/>
              </a:rPr>
              <a:t>): (پیش خواب): درک حسی اشتباهی در لحظات به خواب رفتن. </a:t>
            </a:r>
            <a:endParaRPr lang="en-US" dirty="0" smtClean="0">
              <a:cs typeface="B Mitra" pitchFamily="2" charset="-78"/>
            </a:endParaRPr>
          </a:p>
          <a:p>
            <a:pPr algn="just" rtl="1"/>
            <a:r>
              <a:rPr lang="en-US" dirty="0" smtClean="0">
                <a:cs typeface="B Mitra" pitchFamily="2" charset="-78"/>
              </a:rPr>
              <a:t>b</a:t>
            </a:r>
            <a:r>
              <a:rPr lang="ar-SA" dirty="0" smtClean="0">
                <a:cs typeface="B Mitra" pitchFamily="2" charset="-78"/>
              </a:rPr>
              <a:t>- توهمات هیپنوپامپیک (</a:t>
            </a:r>
            <a:r>
              <a:rPr lang="en-US" dirty="0" err="1" smtClean="0">
                <a:cs typeface="B Mitra" pitchFamily="2" charset="-78"/>
              </a:rPr>
              <a:t>hppnopompic</a:t>
            </a:r>
            <a:r>
              <a:rPr lang="ar-SA" dirty="0" smtClean="0">
                <a:cs typeface="B Mitra" pitchFamily="2" charset="-78"/>
              </a:rPr>
              <a:t>)( پس خواب): درک حسی اشتباهی در لحظات بیدار شدن از خواب. </a:t>
            </a:r>
            <a:endParaRPr lang="en-US" dirty="0" smtClean="0">
              <a:cs typeface="B Mitra" pitchFamily="2" charset="-78"/>
            </a:endParaRPr>
          </a:p>
          <a:p>
            <a:pPr algn="just" rtl="1"/>
            <a:r>
              <a:rPr lang="en-US" dirty="0" smtClean="0">
                <a:cs typeface="B Mitra" pitchFamily="2" charset="-78"/>
              </a:rPr>
              <a:t>c</a:t>
            </a:r>
            <a:r>
              <a:rPr lang="ar-SA" dirty="0" smtClean="0">
                <a:cs typeface="B Mitra" pitchFamily="2" charset="-78"/>
              </a:rPr>
              <a:t>- توهم شنوایی: درک اشتباهی صوت، معمولاً صدای انسان، اما سر و صدا و موسیقی و غیره نیز ممکن است «شنیده» شود. شایع ترین نوع توهم در اختلالات روانپزشکی. </a:t>
            </a:r>
            <a:endParaRPr lang="en-US" dirty="0" smtClean="0">
              <a:cs typeface="B Mitra" pitchFamily="2" charset="-78"/>
            </a:endParaRPr>
          </a:p>
          <a:p>
            <a:pPr algn="just" rtl="1"/>
            <a:r>
              <a:rPr lang="en-US" dirty="0" smtClean="0">
                <a:cs typeface="B Mitra" pitchFamily="2" charset="-78"/>
              </a:rPr>
              <a:t> </a:t>
            </a:r>
          </a:p>
          <a:p>
            <a:pPr algn="just" rtl="1"/>
            <a:endParaRPr lang="fa-IR" dirty="0">
              <a:cs typeface="B Mitra" pitchFamily="2" charset="-7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19912"/>
          </a:xfrm>
        </p:spPr>
        <p:txBody>
          <a:bodyPr>
            <a:normAutofit fontScale="90000"/>
          </a:bodyPr>
          <a:lstStyle/>
          <a:p>
            <a:pPr algn="r"/>
            <a:r>
              <a:rPr lang="ar-SA" sz="5400" dirty="0" smtClean="0">
                <a:cs typeface="B Mitra" pitchFamily="2" charset="-78"/>
              </a:rPr>
              <a:t>اختلالات </a:t>
            </a:r>
            <a:r>
              <a:rPr lang="fa-IR" sz="5400" dirty="0" smtClean="0">
                <a:cs typeface="B Mitra" pitchFamily="2" charset="-78"/>
              </a:rPr>
              <a:t>ادراک</a:t>
            </a:r>
            <a:r>
              <a:rPr lang="ar-SA" sz="5400" dirty="0" smtClean="0"/>
              <a:t>  </a:t>
            </a:r>
            <a:endParaRPr lang="fa-IR" dirty="0"/>
          </a:p>
        </p:txBody>
      </p:sp>
      <p:sp>
        <p:nvSpPr>
          <p:cNvPr id="3" name="Content Placeholder 2"/>
          <p:cNvSpPr>
            <a:spLocks noGrp="1"/>
          </p:cNvSpPr>
          <p:nvPr>
            <p:ph idx="1"/>
          </p:nvPr>
        </p:nvSpPr>
        <p:spPr>
          <a:xfrm>
            <a:off x="457200" y="1600200"/>
            <a:ext cx="8229600" cy="4724400"/>
          </a:xfrm>
        </p:spPr>
        <p:txBody>
          <a:bodyPr>
            <a:normAutofit fontScale="92500" lnSpcReduction="10000"/>
          </a:bodyPr>
          <a:lstStyle/>
          <a:p>
            <a:pPr algn="just" rtl="1"/>
            <a:r>
              <a:rPr lang="en-US" dirty="0" smtClean="0">
                <a:cs typeface="B Mitra" pitchFamily="2" charset="-78"/>
              </a:rPr>
              <a:t>d</a:t>
            </a:r>
            <a:r>
              <a:rPr lang="ar-SA" dirty="0" smtClean="0">
                <a:cs typeface="B Mitra" pitchFamily="2" charset="-78"/>
              </a:rPr>
              <a:t>- توهم بینایی: درک اشتباهی مربوط به بینایی، مرکب از تصاویر متشکل، مثل انسان و غیر متشکل مثل جرقه های نورانی.</a:t>
            </a:r>
            <a:endParaRPr lang="en-US" dirty="0" smtClean="0">
              <a:cs typeface="B Mitra" pitchFamily="2" charset="-78"/>
            </a:endParaRPr>
          </a:p>
          <a:p>
            <a:pPr algn="just" rtl="1"/>
            <a:r>
              <a:rPr lang="en-US" dirty="0" smtClean="0">
                <a:cs typeface="B Mitra" pitchFamily="2" charset="-78"/>
              </a:rPr>
              <a:t>e</a:t>
            </a:r>
            <a:r>
              <a:rPr lang="ar-SA" dirty="0" smtClean="0">
                <a:cs typeface="B Mitra" pitchFamily="2" charset="-78"/>
              </a:rPr>
              <a:t>- توهم بویایی: درک اشتباهی بو، در اختلالات عضوی شایع تر است. </a:t>
            </a:r>
            <a:endParaRPr lang="en-US" dirty="0" smtClean="0">
              <a:cs typeface="B Mitra" pitchFamily="2" charset="-78"/>
            </a:endParaRPr>
          </a:p>
          <a:p>
            <a:pPr algn="just" rtl="1"/>
            <a:r>
              <a:rPr lang="en-US" dirty="0" smtClean="0">
                <a:cs typeface="B Mitra" pitchFamily="2" charset="-78"/>
              </a:rPr>
              <a:t>f</a:t>
            </a:r>
            <a:r>
              <a:rPr lang="ar-SA" dirty="0" smtClean="0">
                <a:cs typeface="B Mitra" pitchFamily="2" charset="-78"/>
              </a:rPr>
              <a:t>- توهم چشایی: درک اشتباهی مزه ها، مثل مزه نامطبوع که در صرع اونسینه دیده  می شود. در اختلالات عضوی شایع تر است. </a:t>
            </a:r>
            <a:endParaRPr lang="en-US" dirty="0" smtClean="0">
              <a:cs typeface="B Mitra" pitchFamily="2" charset="-78"/>
            </a:endParaRPr>
          </a:p>
          <a:p>
            <a:pPr algn="just" rtl="1"/>
            <a:r>
              <a:rPr lang="en-US" dirty="0" smtClean="0">
                <a:cs typeface="B Mitra" pitchFamily="2" charset="-78"/>
              </a:rPr>
              <a:t>g</a:t>
            </a:r>
            <a:r>
              <a:rPr lang="ar-SA" dirty="0" smtClean="0">
                <a:cs typeface="B Mitra" pitchFamily="2" charset="-78"/>
              </a:rPr>
              <a:t>- توهم لمسی: درک اشتباهی لمس یا حس سطحی، مثلاً از عضو قطع شده، احساس راه رفتن حشرات زیر یا روی (</a:t>
            </a:r>
            <a:r>
              <a:rPr lang="en-US" dirty="0" err="1" smtClean="0">
                <a:cs typeface="B Mitra" pitchFamily="2" charset="-78"/>
              </a:rPr>
              <a:t>formication</a:t>
            </a:r>
            <a:r>
              <a:rPr lang="ar-SA" dirty="0" smtClean="0">
                <a:cs typeface="B Mitra" pitchFamily="2" charset="-78"/>
              </a:rPr>
              <a:t>). </a:t>
            </a:r>
            <a:endParaRPr lang="en-US" dirty="0" smtClean="0">
              <a:cs typeface="B Mitra" pitchFamily="2" charset="-78"/>
            </a:endParaRPr>
          </a:p>
          <a:p>
            <a:pPr algn="just" rtl="1"/>
            <a:r>
              <a:rPr lang="ar-SA" dirty="0" smtClean="0">
                <a:cs typeface="B Mitra" pitchFamily="2" charset="-78"/>
              </a:rPr>
              <a:t> </a:t>
            </a:r>
            <a:r>
              <a:rPr lang="en-US" dirty="0" smtClean="0">
                <a:cs typeface="B Mitra" pitchFamily="2" charset="-78"/>
              </a:rPr>
              <a:t>h</a:t>
            </a:r>
            <a:r>
              <a:rPr lang="ar-SA" dirty="0" smtClean="0">
                <a:cs typeface="B Mitra" pitchFamily="2" charset="-78"/>
              </a:rPr>
              <a:t>- توهم جسمی (</a:t>
            </a:r>
            <a:r>
              <a:rPr lang="en-US" dirty="0" smtClean="0">
                <a:cs typeface="B Mitra" pitchFamily="2" charset="-78"/>
              </a:rPr>
              <a:t>somatic</a:t>
            </a:r>
            <a:r>
              <a:rPr lang="ar-SA" dirty="0" smtClean="0">
                <a:cs typeface="B Mitra" pitchFamily="2" charset="-78"/>
              </a:rPr>
              <a:t>): درک اشتباهی وقوع اتفاقاتی در بدن یا بر بدن، که غالباً ریشه  احشایی دارد (توهم </a:t>
            </a:r>
            <a:r>
              <a:rPr lang="en-US" dirty="0" err="1" smtClean="0">
                <a:cs typeface="B Mitra" pitchFamily="2" charset="-78"/>
              </a:rPr>
              <a:t>cenesthetic</a:t>
            </a:r>
            <a:r>
              <a:rPr lang="ar-SA" dirty="0" smtClean="0">
                <a:cs typeface="B Mitra" pitchFamily="2" charset="-78"/>
              </a:rPr>
              <a:t> هم خوانده می شود) </a:t>
            </a:r>
            <a:endParaRPr lang="en-US" dirty="0" smtClean="0">
              <a:cs typeface="B Mitra" pitchFamily="2" charset="-78"/>
            </a:endParaRPr>
          </a:p>
          <a:p>
            <a:pPr algn="just" rtl="1"/>
            <a:r>
              <a:rPr lang="en-US" dirty="0" err="1" smtClean="0">
                <a:cs typeface="B Mitra" pitchFamily="2" charset="-78"/>
              </a:rPr>
              <a:t>i</a:t>
            </a:r>
            <a:r>
              <a:rPr lang="ar-SA" dirty="0" smtClean="0">
                <a:cs typeface="B Mitra" pitchFamily="2" charset="-78"/>
              </a:rPr>
              <a:t>- توهم لی لی پوتی (</a:t>
            </a:r>
            <a:r>
              <a:rPr lang="en-US" dirty="0" err="1" smtClean="0">
                <a:cs typeface="B Mitra" pitchFamily="2" charset="-78"/>
              </a:rPr>
              <a:t>lilliputian</a:t>
            </a:r>
            <a:r>
              <a:rPr lang="ar-SA" dirty="0" smtClean="0">
                <a:cs typeface="B Mitra" pitchFamily="2" charset="-78"/>
              </a:rPr>
              <a:t>): درک اشتباهی که در آن هر چیز به اندازه ای کوچک تر از طبیعی «دیده می شود» (میکروپسیا هم گفته می شود).  </a:t>
            </a:r>
            <a:endParaRPr lang="en-US" dirty="0" smtClean="0">
              <a:cs typeface="B Mitra" pitchFamily="2" charset="-78"/>
            </a:endParaRPr>
          </a:p>
          <a:p>
            <a:pPr algn="just" rtl="1"/>
            <a:endParaRPr lang="fa-IR" dirty="0" smtClean="0">
              <a:cs typeface="B Mitra" pitchFamily="2" charset="-78"/>
            </a:endParaRPr>
          </a:p>
          <a:p>
            <a:pPr algn="just" rtl="1"/>
            <a:r>
              <a:rPr lang="ar-SA" dirty="0" smtClean="0">
                <a:cs typeface="B Mitra" pitchFamily="2" charset="-78"/>
              </a:rPr>
              <a:t>2- خطای حسی (</a:t>
            </a:r>
            <a:r>
              <a:rPr lang="en-US" dirty="0" smtClean="0">
                <a:cs typeface="B Mitra" pitchFamily="2" charset="-78"/>
              </a:rPr>
              <a:t>illusion</a:t>
            </a:r>
            <a:r>
              <a:rPr lang="ar-SA" dirty="0" smtClean="0">
                <a:cs typeface="B Mitra" pitchFamily="2" charset="-78"/>
              </a:rPr>
              <a:t>): درک و تعبیر عوضی محرک های حسی واقعی خارجی. </a:t>
            </a:r>
            <a:endParaRPr lang="en-US" dirty="0" smtClean="0">
              <a:cs typeface="B Mitra" pitchFamily="2" charset="-78"/>
            </a:endParaRPr>
          </a:p>
          <a:p>
            <a:pPr algn="r" rtl="1"/>
            <a:endParaRPr lang="fa-IR"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3386</TotalTime>
  <Words>590</Words>
  <Application>Microsoft Office PowerPoint</Application>
  <PresentationFormat>On-screen Show (4:3)</PresentationFormat>
  <Paragraphs>159</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Flow</vt:lpstr>
      <vt:lpstr>PowerPoint Presentation</vt:lpstr>
      <vt:lpstr>نشانه شناسی در روانپزشکی</vt:lpstr>
      <vt:lpstr>اختلالات هوشیاری (Consciousness)</vt:lpstr>
      <vt:lpstr>اختلال توجه </vt:lpstr>
      <vt:lpstr>اختلالات خلق (Mood)</vt:lpstr>
      <vt:lpstr>اختلالات عاطفه(Affect)</vt:lpstr>
      <vt:lpstr>سایر هیجانات </vt:lpstr>
      <vt:lpstr>رفتار حرکتی (اراده)</vt:lpstr>
      <vt:lpstr>رفتار حرکتی (اراده)</vt:lpstr>
      <vt:lpstr>رفتار حرکتی (اراده)</vt:lpstr>
      <vt:lpstr>رفتار حرکتی (اراده)</vt:lpstr>
      <vt:lpstr>اختلالات خاص در فرم تفکر </vt:lpstr>
      <vt:lpstr>اختلالات خاص در فرم تفکر </vt:lpstr>
      <vt:lpstr>اختلالات خاص در محتوی تفکر  </vt:lpstr>
      <vt:lpstr>اختلالات خاص در محتوی تفکر  </vt:lpstr>
      <vt:lpstr>اختلالات خاص در محتوی تفکر  </vt:lpstr>
      <vt:lpstr>اختلالات خاص در محتوی تفکر  </vt:lpstr>
      <vt:lpstr>اختلالات ادراک  </vt:lpstr>
      <vt:lpstr>اختلالات ادراک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Dell</dc:creator>
  <cp:lastModifiedBy>Windows User</cp:lastModifiedBy>
  <cp:revision>199</cp:revision>
  <dcterms:created xsi:type="dcterms:W3CDTF">2006-08-16T00:00:00Z</dcterms:created>
  <dcterms:modified xsi:type="dcterms:W3CDTF">2020-04-29T01:07:24Z</dcterms:modified>
</cp:coreProperties>
</file>