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0"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E126DD5-C801-4463-8710-17E40DF1E5C5}" type="datetimeFigureOut">
              <a:rPr lang="en-US" smtClean="0"/>
              <a:t>5/15/2020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C608C2-3888-43CC-B4F2-2A22B49E94C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126DD5-C801-4463-8710-17E40DF1E5C5}" type="datetimeFigureOut">
              <a:rPr lang="en-US" smtClean="0"/>
              <a:t>5/15/2020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C608C2-3888-43CC-B4F2-2A22B49E94C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126DD5-C801-4463-8710-17E40DF1E5C5}" type="datetimeFigureOut">
              <a:rPr lang="en-US" smtClean="0"/>
              <a:t>5/15/2020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C608C2-3888-43CC-B4F2-2A22B49E94CC}"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E126DD5-C801-4463-8710-17E40DF1E5C5}" type="datetimeFigureOut">
              <a:rPr lang="en-US" smtClean="0"/>
              <a:t>5/15/2020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C608C2-3888-43CC-B4F2-2A22B49E94C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E126DD5-C801-4463-8710-17E40DF1E5C5}" type="datetimeFigureOut">
              <a:rPr lang="en-US" smtClean="0"/>
              <a:t>5/15/2020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C608C2-3888-43CC-B4F2-2A22B49E94C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E126DD5-C801-4463-8710-17E40DF1E5C5}" type="datetimeFigureOut">
              <a:rPr lang="en-US" smtClean="0"/>
              <a:t>5/15/2020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C608C2-3888-43CC-B4F2-2A22B49E94C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126DD5-C801-4463-8710-17E40DF1E5C5}" type="datetimeFigureOut">
              <a:rPr lang="en-US" smtClean="0"/>
              <a:t>5/15/2020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C608C2-3888-43CC-B4F2-2A22B49E94C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126DD5-C801-4463-8710-17E40DF1E5C5}" type="datetimeFigureOut">
              <a:rPr lang="en-US" smtClean="0"/>
              <a:t>5/15/2020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C608C2-3888-43CC-B4F2-2A22B49E94C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126DD5-C801-4463-8710-17E40DF1E5C5}" type="datetimeFigureOut">
              <a:rPr lang="en-US" smtClean="0"/>
              <a:t>5/15/2020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C608C2-3888-43CC-B4F2-2A22B49E94C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126DD5-C801-4463-8710-17E40DF1E5C5}" type="datetimeFigureOut">
              <a:rPr lang="en-US" smtClean="0"/>
              <a:t>5/15/2020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C608C2-3888-43CC-B4F2-2A22B49E94C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126DD5-C801-4463-8710-17E40DF1E5C5}" type="datetimeFigureOut">
              <a:rPr lang="en-US" smtClean="0"/>
              <a:t>5/15/2020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C608C2-3888-43CC-B4F2-2A22B49E94C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126DD5-C801-4463-8710-17E40DF1E5C5}" type="datetimeFigureOut">
              <a:rPr lang="en-US" smtClean="0"/>
              <a:t>5/15/2020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C608C2-3888-43CC-B4F2-2A22B49E94C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068906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4"/>
          <p:cNvSpPr>
            <a:spLocks noChangeArrowheads="1"/>
          </p:cNvSpPr>
          <p:nvPr/>
        </p:nvSpPr>
        <p:spPr bwMode="auto">
          <a:xfrm>
            <a:off x="457200" y="914400"/>
            <a:ext cx="8229600" cy="792163"/>
          </a:xfrm>
          <a:prstGeom prst="rect">
            <a:avLst/>
          </a:prstGeom>
          <a:noFill/>
          <a:ln w="9525">
            <a:noFill/>
            <a:miter lim="800000"/>
            <a:headEnd/>
            <a:tailEnd/>
          </a:ln>
        </p:spPr>
        <p:txBody>
          <a:bodyPr anchor="ctr"/>
          <a:lstStyle/>
          <a:p>
            <a:pPr algn="ctr" rtl="1" eaLnBrk="1" hangingPunct="1"/>
            <a:r>
              <a:rPr lang="ar-SA" sz="4000" b="1" dirty="0">
                <a:latin typeface="Times New Roman" pitchFamily="18" charset="0"/>
                <a:cs typeface="Times New Roman" pitchFamily="18" charset="0"/>
              </a:rPr>
              <a:t>نصب و راه اندازي وسايل گازسوز </a:t>
            </a:r>
            <a:endParaRPr lang="en-US" sz="40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mph" presetSubtype="0" fill="hold" grpId="0" nodeType="withEffect">
                                  <p:stCondLst>
                                    <p:cond delay="0"/>
                                  </p:stCondLst>
                                  <p:iterate type="lt">
                                    <p:tmPct val="10000"/>
                                  </p:iterate>
                                  <p:childTnLst>
                                    <p:set>
                                      <p:cBhvr override="childStyle">
                                        <p:cTn id="6" dur="1000" autoRev="1" fill="hold"/>
                                        <p:tgtEl>
                                          <p:spTgt spid="220162"/>
                                        </p:tgtEl>
                                        <p:attrNameLst>
                                          <p:attrName>style.color</p:attrName>
                                        </p:attrNameLst>
                                      </p:cBhvr>
                                      <p:to>
                                        <p:clrVal>
                                          <a:srgbClr val="64FD17"/>
                                        </p:clrVal>
                                      </p:to>
                                    </p:set>
                                    <p:set>
                                      <p:cBhvr>
                                        <p:cTn id="7" dur="1000" autoRev="1" fill="hold"/>
                                        <p:tgtEl>
                                          <p:spTgt spid="220162"/>
                                        </p:tgtEl>
                                        <p:attrNameLst>
                                          <p:attrName>fillcolor</p:attrName>
                                        </p:attrNameLst>
                                      </p:cBhvr>
                                      <p:to>
                                        <p:clrVal>
                                          <a:srgbClr val="64FD17"/>
                                        </p:clrVal>
                                      </p:to>
                                    </p:set>
                                    <p:set>
                                      <p:cBhvr>
                                        <p:cTn id="8" dur="1000" autoRev="1" fill="hold"/>
                                        <p:tgtEl>
                                          <p:spTgt spid="22016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016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Rectangle 3"/>
          <p:cNvSpPr>
            <a:spLocks noChangeArrowheads="1"/>
          </p:cNvSpPr>
          <p:nvPr/>
        </p:nvSpPr>
        <p:spPr bwMode="auto">
          <a:xfrm>
            <a:off x="260350" y="914400"/>
            <a:ext cx="8610600" cy="4876800"/>
          </a:xfrm>
          <a:prstGeom prst="rect">
            <a:avLst/>
          </a:prstGeom>
          <a:solidFill>
            <a:srgbClr val="C0C0C0">
              <a:alpha val="10196"/>
            </a:srgbClr>
          </a:solidFill>
          <a:ln w="9525">
            <a:noFill/>
            <a:miter lim="800000"/>
            <a:headEnd/>
            <a:tailEnd/>
          </a:ln>
        </p:spPr>
        <p:txBody>
          <a:bodyPr/>
          <a:lstStyle/>
          <a:p>
            <a:pPr indent="168275" algn="just" rtl="1" eaLnBrk="1" hangingPunct="1">
              <a:lnSpc>
                <a:spcPct val="220000"/>
              </a:lnSpc>
              <a:spcBef>
                <a:spcPct val="20000"/>
              </a:spcBef>
            </a:pPr>
            <a:r>
              <a:rPr lang="ar-SA" sz="3600" b="1" dirty="0">
                <a:latin typeface="Times New Roman" pitchFamily="18" charset="0"/>
                <a:ea typeface="Times New Roman" pitchFamily="18" charset="0"/>
                <a:cs typeface="Nazanin" pitchFamily="2" charset="-78"/>
              </a:rPr>
              <a:t>نصب وسايل گازسوز فقط در محل پيش بيني شده بر طبق نقشه</a:t>
            </a:r>
            <a:r>
              <a:rPr lang="ar-SA" sz="3600" b="1" baseline="30000" dirty="0">
                <a:latin typeface="Times New Roman" pitchFamily="18" charset="0"/>
                <a:ea typeface="Times New Roman" pitchFamily="18" charset="0"/>
                <a:cs typeface="Nazanin" pitchFamily="2" charset="-78"/>
              </a:rPr>
              <a:t>ء</a:t>
            </a:r>
            <a:r>
              <a:rPr lang="ar-SA" sz="3600" b="1" dirty="0">
                <a:latin typeface="Times New Roman" pitchFamily="18" charset="0"/>
                <a:ea typeface="Times New Roman" pitchFamily="18" charset="0"/>
                <a:cs typeface="Nazanin" pitchFamily="2" charset="-78"/>
              </a:rPr>
              <a:t> گازرساني ساختمان كه محل استقرار، نحوه</a:t>
            </a:r>
            <a:r>
              <a:rPr lang="ar-SA" sz="3600" b="1" baseline="30000" dirty="0">
                <a:latin typeface="Times New Roman" pitchFamily="18" charset="0"/>
                <a:ea typeface="Times New Roman" pitchFamily="18" charset="0"/>
                <a:cs typeface="Nazanin" pitchFamily="2" charset="-78"/>
              </a:rPr>
              <a:t>ء</a:t>
            </a:r>
            <a:r>
              <a:rPr lang="ar-SA" sz="3600" b="1" dirty="0">
                <a:latin typeface="Times New Roman" pitchFamily="18" charset="0"/>
                <a:ea typeface="Times New Roman" pitchFamily="18" charset="0"/>
                <a:cs typeface="Nazanin" pitchFamily="2" charset="-78"/>
              </a:rPr>
              <a:t> هوارساني و مشخصات دودكش آن به تأييد مهندس ناظر رسيده باشد، مجاز است</a:t>
            </a:r>
            <a:r>
              <a:rPr lang="ar-SA" sz="3600" b="1" dirty="0">
                <a:latin typeface="Times New Roman" pitchFamily="18" charset="0"/>
                <a:ea typeface="Times New Roman" pitchFamily="18" charset="0"/>
                <a:cs typeface="B Nazanin" pitchFamily="2" charset="-78"/>
              </a:rPr>
              <a:t> </a:t>
            </a:r>
            <a:endParaRPr lang="en-US" sz="3600" b="1" dirty="0">
              <a:latin typeface="Times New Roman" pitchFamily="18" charset="0"/>
              <a:ea typeface="Times New Roman" pitchFamily="18" charset="0"/>
              <a:cs typeface="B Nazanin" pitchFamily="2" charset="-78"/>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Rectangle 2"/>
          <p:cNvSpPr>
            <a:spLocks noChangeArrowheads="1"/>
          </p:cNvSpPr>
          <p:nvPr/>
        </p:nvSpPr>
        <p:spPr bwMode="auto">
          <a:xfrm>
            <a:off x="0" y="685800"/>
            <a:ext cx="9144000" cy="6172200"/>
          </a:xfrm>
          <a:prstGeom prst="rect">
            <a:avLst/>
          </a:prstGeom>
          <a:solidFill>
            <a:srgbClr val="0000FF">
              <a:alpha val="5098"/>
            </a:srgbClr>
          </a:solidFill>
          <a:ln w="9525">
            <a:noFill/>
            <a:miter lim="800000"/>
            <a:headEnd/>
            <a:tailEnd/>
          </a:ln>
        </p:spPr>
        <p:txBody>
          <a:bodyPr/>
          <a:lstStyle/>
          <a:p>
            <a:pPr indent="168275" algn="just" rtl="1" eaLnBrk="1" hangingPunct="1">
              <a:lnSpc>
                <a:spcPct val="160000"/>
              </a:lnSpc>
              <a:spcBef>
                <a:spcPct val="20000"/>
              </a:spcBef>
            </a:pPr>
            <a:r>
              <a:rPr lang="ar-SA" sz="2400" b="1" u="sng">
                <a:solidFill>
                  <a:srgbClr val="000000"/>
                </a:solidFill>
                <a:latin typeface="Times New Roman" pitchFamily="18" charset="0"/>
                <a:cs typeface="Times New Roman" pitchFamily="18" charset="0"/>
              </a:rPr>
              <a:t>سازندگان وسائل گازسوز</a:t>
            </a:r>
            <a:endParaRPr lang="fa-IR" sz="2400" b="1" u="sng">
              <a:solidFill>
                <a:srgbClr val="000000"/>
              </a:solidFill>
              <a:latin typeface="Times New Roman" pitchFamily="18" charset="0"/>
              <a:cs typeface="Times New Roman" pitchFamily="18" charset="0"/>
            </a:endParaRPr>
          </a:p>
          <a:p>
            <a:pPr indent="168275" algn="just" rtl="1" eaLnBrk="1" hangingPunct="1">
              <a:lnSpc>
                <a:spcPct val="160000"/>
              </a:lnSpc>
              <a:spcBef>
                <a:spcPct val="20000"/>
              </a:spcBef>
            </a:pPr>
            <a:endParaRPr lang="ar-SA" sz="800" b="1" u="sng">
              <a:solidFill>
                <a:srgbClr val="000000"/>
              </a:solidFill>
              <a:latin typeface="Times New Roman" pitchFamily="18" charset="0"/>
              <a:cs typeface="Times New Roman" pitchFamily="18" charset="0"/>
            </a:endParaRPr>
          </a:p>
          <a:p>
            <a:pPr indent="168275" algn="just" rtl="1" eaLnBrk="1" hangingPunct="1">
              <a:lnSpc>
                <a:spcPct val="160000"/>
              </a:lnSpc>
              <a:spcBef>
                <a:spcPct val="20000"/>
              </a:spcBef>
            </a:pPr>
            <a:r>
              <a:rPr lang="ar-SA" sz="2500" b="1">
                <a:solidFill>
                  <a:srgbClr val="000000"/>
                </a:solidFill>
                <a:latin typeface="Times New Roman" pitchFamily="18" charset="0"/>
                <a:ea typeface="Times New Roman" pitchFamily="18" charset="0"/>
                <a:cs typeface="B Nazanin" pitchFamily="2" charset="-78"/>
              </a:rPr>
              <a:t>سازندگان وسائل گازسوز موظفند همراه دستگاه دستورالعمل نصب حاوی کليه الزامات محل نصب دستگاه و از جمله وضعيت تهويه ,حداقل حجم يا ابعاد فضای محل نصب , قطر وحداقل ارتفاع دودکش وهمچنين دستورات راه اندازی ,بهره برداری ونگهداری و موارد ايمنی دستگاه را به خريدار ارائه نمايند.ضمنا  سازندگان موظفند نصاب يا نصابان مجاز برای نصب و راه اندازی دستگاه گازسوز را به خريدار معرفی نمايند.</a:t>
            </a:r>
            <a:endParaRPr lang="fa-IR" sz="25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60000"/>
              </a:lnSpc>
              <a:spcBef>
                <a:spcPct val="20000"/>
              </a:spcBef>
            </a:pPr>
            <a:r>
              <a:rPr lang="ar-SA" sz="2500" b="1">
                <a:solidFill>
                  <a:srgbClr val="000000"/>
                </a:solidFill>
                <a:latin typeface="Times New Roman" pitchFamily="18" charset="0"/>
                <a:ea typeface="Times New Roman" pitchFamily="18" charset="0"/>
                <a:cs typeface="B Nazanin" pitchFamily="2" charset="-78"/>
              </a:rPr>
              <a:t>دستگاهها</a:t>
            </a:r>
            <a:r>
              <a:rPr lang="fa-IR" sz="2500" b="1">
                <a:solidFill>
                  <a:srgbClr val="000000"/>
                </a:solidFill>
                <a:latin typeface="Times New Roman" pitchFamily="18" charset="0"/>
                <a:ea typeface="Times New Roman" pitchFamily="18" charset="0"/>
                <a:cs typeface="B Nazanin" pitchFamily="2" charset="-78"/>
              </a:rPr>
              <a:t>ی</a:t>
            </a:r>
            <a:r>
              <a:rPr lang="ar-SA" sz="2500" b="1">
                <a:solidFill>
                  <a:srgbClr val="000000"/>
                </a:solidFill>
                <a:latin typeface="Times New Roman" pitchFamily="18" charset="0"/>
                <a:ea typeface="Times New Roman" pitchFamily="18" charset="0"/>
                <a:cs typeface="B Nazanin" pitchFamily="2" charset="-78"/>
              </a:rPr>
              <a:t> گازسوز و متعلقات آنها بايد با استانداردها</a:t>
            </a:r>
            <a:r>
              <a:rPr lang="fa-IR" sz="2500" b="1">
                <a:solidFill>
                  <a:srgbClr val="000000"/>
                </a:solidFill>
                <a:latin typeface="Times New Roman" pitchFamily="18" charset="0"/>
                <a:ea typeface="Times New Roman" pitchFamily="18" charset="0"/>
                <a:cs typeface="B Nazanin" pitchFamily="2" charset="-78"/>
              </a:rPr>
              <a:t>ی</a:t>
            </a:r>
            <a:r>
              <a:rPr lang="ar-SA" sz="2500" b="1">
                <a:solidFill>
                  <a:srgbClr val="000000"/>
                </a:solidFill>
                <a:latin typeface="Times New Roman" pitchFamily="18" charset="0"/>
                <a:ea typeface="Times New Roman" pitchFamily="18" charset="0"/>
                <a:cs typeface="B Nazanin" pitchFamily="2" charset="-78"/>
              </a:rPr>
              <a:t> مل</a:t>
            </a:r>
            <a:r>
              <a:rPr lang="fa-IR" sz="2500" b="1">
                <a:solidFill>
                  <a:srgbClr val="000000"/>
                </a:solidFill>
                <a:latin typeface="Times New Roman" pitchFamily="18" charset="0"/>
                <a:ea typeface="Times New Roman" pitchFamily="18" charset="0"/>
                <a:cs typeface="B Nazanin" pitchFamily="2" charset="-78"/>
              </a:rPr>
              <a:t>ی</a:t>
            </a:r>
            <a:r>
              <a:rPr lang="ar-SA" sz="2500" b="1">
                <a:solidFill>
                  <a:srgbClr val="000000"/>
                </a:solidFill>
                <a:latin typeface="Times New Roman" pitchFamily="18" charset="0"/>
                <a:ea typeface="Times New Roman" pitchFamily="18" charset="0"/>
                <a:cs typeface="B Nazanin" pitchFamily="2" charset="-78"/>
              </a:rPr>
              <a:t> مربوط به آن دستگاهها مطابقت داشته باشد. </a:t>
            </a:r>
            <a:endParaRPr lang="en-US" sz="2500" b="1">
              <a:solidFill>
                <a:srgbClr val="000000"/>
              </a:solidFill>
              <a:latin typeface="Times New Roman" pitchFamily="18" charset="0"/>
              <a:ea typeface="Times New Roman" pitchFamily="18" charset="0"/>
              <a:cs typeface="B Nazanin" pitchFamily="2" charset="-78"/>
            </a:endParaRPr>
          </a:p>
        </p:txBody>
      </p:sp>
      <p:sp>
        <p:nvSpPr>
          <p:cNvPr id="354307" name="Rectangle 3"/>
          <p:cNvSpPr>
            <a:spLocks noChangeArrowheads="1"/>
          </p:cNvSpPr>
          <p:nvPr/>
        </p:nvSpPr>
        <p:spPr bwMode="auto">
          <a:xfrm>
            <a:off x="0" y="0"/>
            <a:ext cx="9144000" cy="685800"/>
          </a:xfrm>
          <a:prstGeom prst="rect">
            <a:avLst/>
          </a:prstGeom>
          <a:solidFill>
            <a:srgbClr val="00CCFF"/>
          </a:solidFill>
          <a:ln w="9525">
            <a:noFill/>
            <a:miter lim="800000"/>
            <a:headEnd/>
            <a:tailEnd/>
          </a:ln>
        </p:spPr>
        <p:txBody>
          <a:bodyPr anchor="ctr"/>
          <a:lstStyle/>
          <a:p>
            <a:pPr algn="ctr" rtl="1" eaLnBrk="1" hangingPunct="1"/>
            <a:r>
              <a:rPr lang="fa-IR" sz="3200" b="1">
                <a:latin typeface="Times New Roman" pitchFamily="18" charset="0"/>
                <a:cs typeface="Times New Roman" pitchFamily="18" charset="0"/>
              </a:rPr>
              <a:t>مسئوليت ها</a:t>
            </a:r>
            <a:endParaRPr lang="en-US" sz="3200" b="1">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Rectangle 2"/>
          <p:cNvSpPr>
            <a:spLocks noChangeArrowheads="1"/>
          </p:cNvSpPr>
          <p:nvPr/>
        </p:nvSpPr>
        <p:spPr bwMode="auto">
          <a:xfrm>
            <a:off x="0" y="0"/>
            <a:ext cx="9144000" cy="6819900"/>
          </a:xfrm>
          <a:prstGeom prst="rect">
            <a:avLst/>
          </a:prstGeom>
          <a:solidFill>
            <a:srgbClr val="CCFFFF">
              <a:alpha val="39999"/>
            </a:srgbClr>
          </a:solidFill>
          <a:ln w="9525">
            <a:noFill/>
            <a:miter lim="800000"/>
            <a:headEnd/>
            <a:tailEnd/>
          </a:ln>
        </p:spPr>
        <p:txBody>
          <a:bodyPr/>
          <a:lstStyle/>
          <a:p>
            <a:pPr indent="168275" algn="just" rtl="1" eaLnBrk="1" hangingPunct="1">
              <a:lnSpc>
                <a:spcPct val="160000"/>
              </a:lnSpc>
              <a:spcBef>
                <a:spcPct val="20000"/>
              </a:spcBef>
            </a:pPr>
            <a:r>
              <a:rPr lang="ar-SA" sz="2400" b="1" u="sng">
                <a:solidFill>
                  <a:srgbClr val="000000"/>
                </a:solidFill>
                <a:latin typeface="Times New Roman" pitchFamily="18" charset="0"/>
                <a:ea typeface="Times New Roman" pitchFamily="18" charset="0"/>
                <a:cs typeface="Titr" pitchFamily="2" charset="-78"/>
              </a:rPr>
              <a:t>نصب کنندگان وسائل گازسوز</a:t>
            </a:r>
            <a:endParaRPr lang="fa-IR" sz="2400" b="1" u="sng">
              <a:solidFill>
                <a:srgbClr val="000000"/>
              </a:solidFill>
              <a:latin typeface="Times New Roman" pitchFamily="18" charset="0"/>
              <a:ea typeface="Times New Roman" pitchFamily="18" charset="0"/>
              <a:cs typeface="Titr" pitchFamily="2" charset="-78"/>
            </a:endParaRPr>
          </a:p>
          <a:p>
            <a:pPr indent="168275" algn="just" rtl="1" eaLnBrk="1" hangingPunct="1">
              <a:lnSpc>
                <a:spcPct val="160000"/>
              </a:lnSpc>
              <a:spcBef>
                <a:spcPct val="20000"/>
              </a:spcBef>
            </a:pPr>
            <a:endParaRPr lang="ar-SA" sz="1000" b="1">
              <a:solidFill>
                <a:srgbClr val="000000"/>
              </a:solidFill>
              <a:latin typeface="Times New Roman" pitchFamily="18" charset="0"/>
              <a:ea typeface="Times New Roman" pitchFamily="18" charset="0"/>
              <a:cs typeface="Nazanin" pitchFamily="2" charset="-78"/>
            </a:endParaRPr>
          </a:p>
          <a:p>
            <a:pPr indent="168275" algn="just" rtl="1" eaLnBrk="1" hangingPunct="1">
              <a:lnSpc>
                <a:spcPct val="160000"/>
              </a:lnSpc>
              <a:spcBef>
                <a:spcPct val="20000"/>
              </a:spcBef>
            </a:pPr>
            <a:r>
              <a:rPr lang="ar-SA" sz="2400" b="1">
                <a:solidFill>
                  <a:srgbClr val="000000"/>
                </a:solidFill>
                <a:latin typeface="Times New Roman" pitchFamily="18" charset="0"/>
                <a:ea typeface="Times New Roman" pitchFamily="18" charset="0"/>
                <a:cs typeface="Nazanin" pitchFamily="2" charset="-78"/>
              </a:rPr>
              <a:t>كليه وسايل گازسوز بايد توسط افرادي كه آموزش رسمی ديده و داراي پروانه صلاحيت بوده و نمايندگی مجاز از سازنده مربوطه داشته باشند، نصب و راه اندازي شوند. نصاب موظف به رعايت دقيق دستورالعمل سازنده و ضوابط اين مبحث ميباشد. نصاب مجاز به نصب وسيله گازسوز در محلی غير از جای تعيين شده در نقشه گازرسانی ساختمان که به تاييد مهندس ناظر رسيده است نميباشد. همچنين نصاب مجاز به نصب وسيله گازسوزی به غير از آنچه که در نقشه گازرسانی ساختمان معين شده است نميباشد و فی المثل نصب آبگرمکن فوری ديواری در جائی که آبگرمکن زمينی پيش بينی شده است خلاف محسوب ميگردد.</a:t>
            </a:r>
            <a:endParaRPr lang="en-US" sz="2400" b="1">
              <a:solidFill>
                <a:srgbClr val="000000"/>
              </a:solidFill>
              <a:latin typeface="Times New Roman" pitchFamily="18" charset="0"/>
              <a:ea typeface="Times New Roman" pitchFamily="18" charset="0"/>
              <a:cs typeface="Nazanin" pitchFamily="2" charset="-78"/>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Rectangle 2"/>
          <p:cNvSpPr>
            <a:spLocks noChangeArrowheads="1"/>
          </p:cNvSpPr>
          <p:nvPr/>
        </p:nvSpPr>
        <p:spPr bwMode="auto">
          <a:xfrm>
            <a:off x="0" y="0"/>
            <a:ext cx="9144000" cy="6858000"/>
          </a:xfrm>
          <a:prstGeom prst="rect">
            <a:avLst/>
          </a:prstGeom>
          <a:solidFill>
            <a:srgbClr val="CCFFFF">
              <a:alpha val="50980"/>
            </a:srgbClr>
          </a:solidFill>
          <a:ln w="9525">
            <a:noFill/>
            <a:miter lim="800000"/>
            <a:headEnd/>
            <a:tailEnd/>
          </a:ln>
        </p:spPr>
        <p:txBody>
          <a:bodyPr/>
          <a:lstStyle/>
          <a:p>
            <a:pPr indent="168275" algn="just" rtl="1" eaLnBrk="1" hangingPunct="1">
              <a:lnSpc>
                <a:spcPct val="180000"/>
              </a:lnSpc>
              <a:spcBef>
                <a:spcPct val="20000"/>
              </a:spcBef>
            </a:pPr>
            <a:r>
              <a:rPr lang="ar-SA" sz="2500" b="1" u="sng">
                <a:solidFill>
                  <a:srgbClr val="000000"/>
                </a:solidFill>
                <a:latin typeface="Times New Roman" pitchFamily="18" charset="0"/>
                <a:ea typeface="Times New Roman" pitchFamily="18" charset="0"/>
                <a:cs typeface="Titr" pitchFamily="2" charset="-78"/>
              </a:rPr>
              <a:t>استفاده کنندگان از وسائل گازسوز</a:t>
            </a:r>
            <a:endParaRPr lang="fa-IR" sz="2500" b="1" u="sng">
              <a:solidFill>
                <a:srgbClr val="000000"/>
              </a:solidFill>
              <a:latin typeface="Times New Roman" pitchFamily="18" charset="0"/>
              <a:ea typeface="Times New Roman" pitchFamily="18" charset="0"/>
              <a:cs typeface="Titr" pitchFamily="2" charset="-78"/>
            </a:endParaRPr>
          </a:p>
          <a:p>
            <a:pPr indent="168275" algn="just" rtl="1" eaLnBrk="1" hangingPunct="1">
              <a:lnSpc>
                <a:spcPct val="180000"/>
              </a:lnSpc>
              <a:spcBef>
                <a:spcPct val="20000"/>
              </a:spcBef>
            </a:pPr>
            <a:endParaRPr lang="ar-SA" sz="800" b="1" u="sng">
              <a:solidFill>
                <a:srgbClr val="000000"/>
              </a:solidFill>
              <a:latin typeface="Times New Roman" pitchFamily="18" charset="0"/>
              <a:ea typeface="Times New Roman" pitchFamily="18" charset="0"/>
              <a:cs typeface="Titr" pitchFamily="2" charset="-78"/>
            </a:endParaRPr>
          </a:p>
          <a:p>
            <a:pPr indent="168275" algn="just" rtl="1" eaLnBrk="1" hangingPunct="1">
              <a:lnSpc>
                <a:spcPct val="180000"/>
              </a:lnSpc>
              <a:spcBef>
                <a:spcPct val="20000"/>
              </a:spcBef>
            </a:pPr>
            <a:r>
              <a:rPr lang="ar-SA" sz="2500" b="1">
                <a:solidFill>
                  <a:srgbClr val="000000"/>
                </a:solidFill>
                <a:latin typeface="Times New Roman" pitchFamily="18" charset="0"/>
                <a:ea typeface="Times New Roman" pitchFamily="18" charset="0"/>
                <a:cs typeface="Nazanin" pitchFamily="2" charset="-78"/>
              </a:rPr>
              <a:t>استفاده کننده از وسيله گازسوز موظف به رعايت دستورالعمل های بهره برداری ونگهداری اعلام شده توسط سازنده بوده و مجاز به انجام هيچگونه تغيير در محل وسيله گازسوز يا محدود کردن تهويه آن يا دستکاری در وضعيت دودکش آن نميباشد. در صورت نياز به هر گونه تغييرات , استفاده کننده فقط از طريق نصابان يا تعميرکاران مجاز ميتواند اقدام نمايد.</a:t>
            </a:r>
            <a:r>
              <a:rPr lang="ar-SA" sz="2500" b="1" u="sng">
                <a:solidFill>
                  <a:srgbClr val="000000"/>
                </a:solidFill>
                <a:latin typeface="Times New Roman" pitchFamily="18" charset="0"/>
                <a:ea typeface="Times New Roman" pitchFamily="18" charset="0"/>
                <a:cs typeface="Titr" pitchFamily="2" charset="-78"/>
              </a:rPr>
              <a:t> </a:t>
            </a:r>
            <a:endParaRPr lang="en-US" sz="2500" b="1" u="sng">
              <a:solidFill>
                <a:srgbClr val="000000"/>
              </a:solidFill>
              <a:latin typeface="Times New Roman" pitchFamily="18" charset="0"/>
              <a:ea typeface="Times New Roman" pitchFamily="18" charset="0"/>
              <a:cs typeface="Titr" pitchFamily="2" charset="-78"/>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Rectangle 2"/>
          <p:cNvSpPr>
            <a:spLocks noChangeArrowheads="1"/>
          </p:cNvSpPr>
          <p:nvPr/>
        </p:nvSpPr>
        <p:spPr bwMode="auto">
          <a:xfrm>
            <a:off x="0" y="762000"/>
            <a:ext cx="9144000" cy="6096000"/>
          </a:xfrm>
          <a:prstGeom prst="rect">
            <a:avLst/>
          </a:prstGeom>
          <a:solidFill>
            <a:srgbClr val="CCFFFF">
              <a:alpha val="56078"/>
            </a:srgbClr>
          </a:solidFill>
          <a:ln w="9525">
            <a:noFill/>
            <a:miter lim="800000"/>
            <a:headEnd/>
            <a:tailEnd/>
          </a:ln>
        </p:spPr>
        <p:txBody>
          <a:bodyPr/>
          <a:lstStyle/>
          <a:p>
            <a:pPr indent="168275" algn="just" rtl="1" eaLnBrk="1" hangingPunct="1">
              <a:lnSpc>
                <a:spcPct val="220000"/>
              </a:lnSpc>
              <a:spcBef>
                <a:spcPct val="20000"/>
              </a:spcBef>
            </a:pPr>
            <a:r>
              <a:rPr lang="ar-SA" sz="2800" b="1">
                <a:solidFill>
                  <a:srgbClr val="000000"/>
                </a:solidFill>
                <a:latin typeface="Times New Roman" pitchFamily="18" charset="0"/>
                <a:ea typeface="Times New Roman" pitchFamily="18" charset="0"/>
                <a:cs typeface="B Nazanin" pitchFamily="2" charset="-78"/>
              </a:rPr>
              <a:t>قبل</a:t>
            </a:r>
            <a:r>
              <a:rPr lang="fa-IR" sz="2800" b="1">
                <a:solidFill>
                  <a:srgbClr val="000000"/>
                </a:solidFill>
                <a:latin typeface="Times New Roman" pitchFamily="18" charset="0"/>
                <a:ea typeface="Times New Roman" pitchFamily="18" charset="0"/>
                <a:cs typeface="B Nazanin" pitchFamily="2" charset="-78"/>
              </a:rPr>
              <a:t> </a:t>
            </a:r>
            <a:r>
              <a:rPr lang="ar-SA" sz="2800" b="1">
                <a:solidFill>
                  <a:srgbClr val="000000"/>
                </a:solidFill>
                <a:latin typeface="Times New Roman" pitchFamily="18" charset="0"/>
                <a:ea typeface="Times New Roman" pitchFamily="18" charset="0"/>
                <a:cs typeface="B Nazanin" pitchFamily="2" charset="-78"/>
              </a:rPr>
              <a:t>از اتصال هر</a:t>
            </a:r>
            <a:r>
              <a:rPr lang="fa-IR" sz="2800" b="1">
                <a:solidFill>
                  <a:srgbClr val="000000"/>
                </a:solidFill>
                <a:latin typeface="Times New Roman" pitchFamily="18" charset="0"/>
                <a:ea typeface="Times New Roman" pitchFamily="18" charset="0"/>
                <a:cs typeface="B Nazanin" pitchFamily="2" charset="-78"/>
              </a:rPr>
              <a:t> </a:t>
            </a:r>
            <a:r>
              <a:rPr lang="ar-SA" sz="2800" b="1">
                <a:solidFill>
                  <a:srgbClr val="000000"/>
                </a:solidFill>
                <a:latin typeface="Times New Roman" pitchFamily="18" charset="0"/>
                <a:ea typeface="Times New Roman" pitchFamily="18" charset="0"/>
                <a:cs typeface="B Nazanin" pitchFamily="2" charset="-78"/>
              </a:rPr>
              <a:t>دستگاه به لوله‌كش</a:t>
            </a:r>
            <a:r>
              <a:rPr lang="fa-IR" sz="2800" b="1">
                <a:solidFill>
                  <a:srgbClr val="000000"/>
                </a:solidFill>
                <a:latin typeface="Times New Roman" pitchFamily="18" charset="0"/>
                <a:ea typeface="Times New Roman" pitchFamily="18" charset="0"/>
                <a:cs typeface="B Nazanin" pitchFamily="2" charset="-78"/>
              </a:rPr>
              <a:t>ی </a:t>
            </a:r>
            <a:r>
              <a:rPr lang="ar-SA" sz="2800" b="1">
                <a:solidFill>
                  <a:srgbClr val="000000"/>
                </a:solidFill>
                <a:latin typeface="Times New Roman" pitchFamily="18" charset="0"/>
                <a:ea typeface="Times New Roman" pitchFamily="18" charset="0"/>
                <a:cs typeface="B Nazanin" pitchFamily="2" charset="-78"/>
              </a:rPr>
              <a:t>گاز، بايد اطمينان حاصل</a:t>
            </a:r>
            <a:r>
              <a:rPr lang="fa-IR" sz="2800" b="1">
                <a:solidFill>
                  <a:srgbClr val="000000"/>
                </a:solidFill>
                <a:latin typeface="Times New Roman" pitchFamily="18" charset="0"/>
                <a:ea typeface="Times New Roman" pitchFamily="18" charset="0"/>
                <a:cs typeface="B Nazanin" pitchFamily="2" charset="-78"/>
              </a:rPr>
              <a:t> </a:t>
            </a:r>
            <a:r>
              <a:rPr lang="ar-SA" sz="2800" b="1">
                <a:solidFill>
                  <a:srgbClr val="000000"/>
                </a:solidFill>
                <a:latin typeface="Times New Roman" pitchFamily="18" charset="0"/>
                <a:ea typeface="Times New Roman" pitchFamily="18" charset="0"/>
                <a:cs typeface="B Nazanin" pitchFamily="2" charset="-78"/>
              </a:rPr>
              <a:t>شود كه دستگاه برا</a:t>
            </a:r>
            <a:r>
              <a:rPr lang="fa-IR" sz="2800" b="1">
                <a:solidFill>
                  <a:srgbClr val="000000"/>
                </a:solidFill>
                <a:latin typeface="Times New Roman" pitchFamily="18" charset="0"/>
                <a:ea typeface="Times New Roman" pitchFamily="18" charset="0"/>
                <a:cs typeface="B Nazanin" pitchFamily="2" charset="-78"/>
              </a:rPr>
              <a:t>ی </a:t>
            </a:r>
            <a:r>
              <a:rPr lang="ar-SA" sz="2800" b="1">
                <a:solidFill>
                  <a:srgbClr val="000000"/>
                </a:solidFill>
                <a:latin typeface="Times New Roman" pitchFamily="18" charset="0"/>
                <a:ea typeface="Times New Roman" pitchFamily="18" charset="0"/>
                <a:cs typeface="B Nazanin" pitchFamily="2" charset="-78"/>
              </a:rPr>
              <a:t> استفاده از گا</a:t>
            </a:r>
            <a:r>
              <a:rPr lang="fa-IR" sz="2800" b="1">
                <a:solidFill>
                  <a:srgbClr val="000000"/>
                </a:solidFill>
                <a:latin typeface="Times New Roman" pitchFamily="18" charset="0"/>
                <a:ea typeface="Times New Roman" pitchFamily="18" charset="0"/>
                <a:cs typeface="B Nazanin" pitchFamily="2" charset="-78"/>
              </a:rPr>
              <a:t> </a:t>
            </a:r>
            <a:r>
              <a:rPr lang="ar-SA" sz="2800" b="1">
                <a:solidFill>
                  <a:srgbClr val="000000"/>
                </a:solidFill>
                <a:latin typeface="Times New Roman" pitchFamily="18" charset="0"/>
                <a:ea typeface="Times New Roman" pitchFamily="18" charset="0"/>
                <a:cs typeface="B Nazanin" pitchFamily="2" charset="-78"/>
              </a:rPr>
              <a:t>زطبيع</a:t>
            </a:r>
            <a:r>
              <a:rPr lang="fa-IR" sz="2800" b="1">
                <a:solidFill>
                  <a:srgbClr val="000000"/>
                </a:solidFill>
                <a:latin typeface="Times New Roman" pitchFamily="18" charset="0"/>
                <a:ea typeface="Times New Roman" pitchFamily="18" charset="0"/>
                <a:cs typeface="B Nazanin" pitchFamily="2" charset="-78"/>
              </a:rPr>
              <a:t>ی</a:t>
            </a:r>
            <a:r>
              <a:rPr lang="ar-SA" sz="2800" b="1">
                <a:solidFill>
                  <a:srgbClr val="000000"/>
                </a:solidFill>
                <a:latin typeface="Times New Roman" pitchFamily="18" charset="0"/>
                <a:ea typeface="Times New Roman" pitchFamily="18" charset="0"/>
                <a:cs typeface="B Nazanin" pitchFamily="2" charset="-78"/>
              </a:rPr>
              <a:t> تنظيم</a:t>
            </a:r>
            <a:r>
              <a:rPr lang="fa-IR" sz="2800" b="1">
                <a:solidFill>
                  <a:srgbClr val="000000"/>
                </a:solidFill>
                <a:latin typeface="Times New Roman" pitchFamily="18" charset="0"/>
                <a:ea typeface="Times New Roman" pitchFamily="18" charset="0"/>
                <a:cs typeface="B Nazanin" pitchFamily="2" charset="-78"/>
              </a:rPr>
              <a:t> </a:t>
            </a:r>
            <a:r>
              <a:rPr lang="ar-SA" sz="2800" b="1">
                <a:solidFill>
                  <a:srgbClr val="000000"/>
                </a:solidFill>
                <a:latin typeface="Times New Roman" pitchFamily="18" charset="0"/>
                <a:ea typeface="Times New Roman" pitchFamily="18" charset="0"/>
                <a:cs typeface="B Nazanin" pitchFamily="2" charset="-78"/>
              </a:rPr>
              <a:t> شده است.</a:t>
            </a:r>
            <a:endParaRPr lang="en-US" sz="2800" b="1">
              <a:solidFill>
                <a:srgbClr val="000000"/>
              </a:solidFill>
              <a:latin typeface="Times New Roman" pitchFamily="18" charset="0"/>
              <a:ea typeface="Times New Roman" pitchFamily="18" charset="0"/>
              <a:cs typeface="B Nazanin" pitchFamily="2" charset="-78"/>
            </a:endParaRPr>
          </a:p>
        </p:txBody>
      </p:sp>
      <p:sp>
        <p:nvSpPr>
          <p:cNvPr id="357379"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sz="3200" b="1">
                <a:solidFill>
                  <a:srgbClr val="000000"/>
                </a:solidFill>
                <a:latin typeface="Times New Roman" pitchFamily="18" charset="0"/>
                <a:ea typeface="Times New Roman" pitchFamily="18" charset="0"/>
                <a:cs typeface="Titr" pitchFamily="2" charset="-78"/>
              </a:rPr>
              <a:t>تنظيم دستگاه گازسوز</a:t>
            </a:r>
            <a:r>
              <a:rPr lang="ar-SA" sz="3200" b="1">
                <a:latin typeface="Times New Roman" pitchFamily="18" charset="0"/>
                <a:ea typeface="Times New Roman" pitchFamily="18" charset="0"/>
                <a:cs typeface="Titr" pitchFamily="2" charset="-78"/>
              </a:rPr>
              <a:t> </a:t>
            </a:r>
            <a:endParaRPr lang="en-US" sz="3200" b="1">
              <a:latin typeface="Times New Roman" pitchFamily="18" charset="0"/>
              <a:ea typeface="Times New Roman" pitchFamily="18" charset="0"/>
              <a:cs typeface="Titr" pitchFamily="2" charset="-78"/>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Rectangle 2"/>
          <p:cNvSpPr>
            <a:spLocks noChangeArrowheads="1"/>
          </p:cNvSpPr>
          <p:nvPr/>
        </p:nvSpPr>
        <p:spPr bwMode="auto">
          <a:xfrm>
            <a:off x="0" y="914400"/>
            <a:ext cx="9144000" cy="5943600"/>
          </a:xfrm>
          <a:prstGeom prst="rect">
            <a:avLst/>
          </a:prstGeom>
          <a:solidFill>
            <a:srgbClr val="CCFFFF">
              <a:alpha val="47058"/>
            </a:srgbClr>
          </a:solidFill>
          <a:ln w="9525">
            <a:noFill/>
            <a:miter lim="800000"/>
            <a:headEnd/>
            <a:tailEnd/>
          </a:ln>
        </p:spPr>
        <p:txBody>
          <a:bodyPr/>
          <a:lstStyle/>
          <a:p>
            <a:pPr indent="168275" algn="just"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B Nazanin" pitchFamily="2" charset="-78"/>
              </a:rPr>
              <a:t>دستگاه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گازسوز را نبايد</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در</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مكانهاي</a:t>
            </a:r>
            <a:r>
              <a:rPr lang="fa-IR" sz="2400" b="1">
                <a:solidFill>
                  <a:srgbClr val="000000"/>
                </a:solidFill>
                <a:latin typeface="Times New Roman" pitchFamily="18" charset="0"/>
                <a:ea typeface="Times New Roman" pitchFamily="18" charset="0"/>
                <a:cs typeface="B Nazanin" pitchFamily="2" charset="-78"/>
              </a:rPr>
              <a:t>ی </a:t>
            </a:r>
            <a:r>
              <a:rPr lang="ar-SA" sz="2400" b="1">
                <a:solidFill>
                  <a:srgbClr val="000000"/>
                </a:solidFill>
                <a:latin typeface="Times New Roman" pitchFamily="18" charset="0"/>
                <a:ea typeface="Times New Roman" pitchFamily="18" charset="0"/>
                <a:cs typeface="B Nazanin" pitchFamily="2" charset="-78"/>
              </a:rPr>
              <a:t>كه معمولاً گازها</a:t>
            </a:r>
            <a:r>
              <a:rPr lang="fa-IR" sz="2400" b="1">
                <a:solidFill>
                  <a:srgbClr val="000000"/>
                </a:solidFill>
                <a:latin typeface="Times New Roman" pitchFamily="18" charset="0"/>
                <a:ea typeface="Times New Roman" pitchFamily="18" charset="0"/>
                <a:cs typeface="B Nazanin" pitchFamily="2" charset="-78"/>
              </a:rPr>
              <a:t>ی </a:t>
            </a:r>
            <a:r>
              <a:rPr lang="ar-SA" sz="2400" b="1">
                <a:solidFill>
                  <a:srgbClr val="000000"/>
                </a:solidFill>
                <a:latin typeface="Times New Roman" pitchFamily="18" charset="0"/>
                <a:ea typeface="Times New Roman" pitchFamily="18" charset="0"/>
                <a:cs typeface="B Nazanin" pitchFamily="2" charset="-78"/>
              </a:rPr>
              <a:t>قابل</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اشتعال در فضا</a:t>
            </a:r>
            <a:r>
              <a:rPr lang="fa-IR" sz="2400" b="1">
                <a:solidFill>
                  <a:srgbClr val="000000"/>
                </a:solidFill>
                <a:latin typeface="Times New Roman" pitchFamily="18" charset="0"/>
                <a:ea typeface="Times New Roman" pitchFamily="18" charset="0"/>
                <a:cs typeface="B Nazanin" pitchFamily="2" charset="-78"/>
              </a:rPr>
              <a:t>ی </a:t>
            </a:r>
            <a:r>
              <a:rPr lang="ar-SA" sz="2400" b="1">
                <a:solidFill>
                  <a:srgbClr val="000000"/>
                </a:solidFill>
                <a:latin typeface="Times New Roman" pitchFamily="18" charset="0"/>
                <a:ea typeface="Times New Roman" pitchFamily="18" charset="0"/>
                <a:cs typeface="B Nazanin" pitchFamily="2" charset="-78"/>
              </a:rPr>
              <a:t>آنها پخش</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‌شود كار</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گذاشت، مگرآن</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كه دستگاه‌ها در فضا</a:t>
            </a:r>
            <a:r>
              <a:rPr lang="fa-IR" sz="2400" b="1">
                <a:solidFill>
                  <a:srgbClr val="000000"/>
                </a:solidFill>
                <a:latin typeface="Times New Roman" pitchFamily="18" charset="0"/>
                <a:ea typeface="Times New Roman" pitchFamily="18" charset="0"/>
                <a:cs typeface="B Nazanin" pitchFamily="2" charset="-78"/>
              </a:rPr>
              <a:t>ی </a:t>
            </a:r>
            <a:r>
              <a:rPr lang="ar-SA" sz="2400" b="1">
                <a:solidFill>
                  <a:srgbClr val="000000"/>
                </a:solidFill>
                <a:latin typeface="Times New Roman" pitchFamily="18" charset="0"/>
                <a:ea typeface="Times New Roman" pitchFamily="18" charset="0"/>
                <a:cs typeface="B Nazanin" pitchFamily="2" charset="-78"/>
              </a:rPr>
              <a:t>مستقل</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ديگری نصب</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شود.</a:t>
            </a:r>
            <a:endParaRPr lang="fa-IR" sz="24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B Nazanin" pitchFamily="2" charset="-78"/>
              </a:rPr>
              <a:t>محل</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ن</a:t>
            </a:r>
            <a:r>
              <a:rPr lang="fa-IR" sz="2400" b="1">
                <a:solidFill>
                  <a:srgbClr val="000000"/>
                </a:solidFill>
                <a:latin typeface="Times New Roman" pitchFamily="18" charset="0"/>
                <a:ea typeface="Times New Roman" pitchFamily="18" charset="0"/>
                <a:cs typeface="B Nazanin" pitchFamily="2" charset="-78"/>
              </a:rPr>
              <a:t>ص</a:t>
            </a:r>
            <a:r>
              <a:rPr lang="ar-SA" sz="2400" b="1">
                <a:solidFill>
                  <a:srgbClr val="000000"/>
                </a:solidFill>
                <a:latin typeface="Times New Roman" pitchFamily="18" charset="0"/>
                <a:ea typeface="Times New Roman" pitchFamily="18" charset="0"/>
                <a:cs typeface="B Nazanin" pitchFamily="2" charset="-78"/>
              </a:rPr>
              <a:t>ب دستگاه‌ها</a:t>
            </a:r>
            <a:r>
              <a:rPr lang="fa-IR" sz="2400" b="1">
                <a:solidFill>
                  <a:srgbClr val="000000"/>
                </a:solidFill>
                <a:latin typeface="Times New Roman" pitchFamily="18" charset="0"/>
                <a:ea typeface="Times New Roman" pitchFamily="18" charset="0"/>
                <a:cs typeface="B Nazanin" pitchFamily="2" charset="-78"/>
              </a:rPr>
              <a:t>ی </a:t>
            </a:r>
            <a:r>
              <a:rPr lang="ar-SA" sz="2400" b="1">
                <a:solidFill>
                  <a:srgbClr val="000000"/>
                </a:solidFill>
                <a:latin typeface="Times New Roman" pitchFamily="18" charset="0"/>
                <a:ea typeface="Times New Roman" pitchFamily="18" charset="0"/>
                <a:cs typeface="B Nazanin" pitchFamily="2" charset="-78"/>
              </a:rPr>
              <a:t>گاز</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سوز</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دودكش‌دار بايد به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گونه‌ا</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انتخاب شود كه قابليت</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نصب دودكش طبق مقررات</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مل</a:t>
            </a:r>
            <a:r>
              <a:rPr lang="fa-IR" sz="2400" b="1">
                <a:solidFill>
                  <a:srgbClr val="000000"/>
                </a:solidFill>
                <a:latin typeface="Times New Roman" pitchFamily="18" charset="0"/>
                <a:ea typeface="Times New Roman" pitchFamily="18" charset="0"/>
                <a:cs typeface="B Nazanin" pitchFamily="2" charset="-78"/>
              </a:rPr>
              <a:t>ی </a:t>
            </a:r>
            <a:r>
              <a:rPr lang="ar-SA" sz="2400" b="1">
                <a:solidFill>
                  <a:srgbClr val="000000"/>
                </a:solidFill>
                <a:latin typeface="Times New Roman" pitchFamily="18" charset="0"/>
                <a:ea typeface="Times New Roman" pitchFamily="18" charset="0"/>
                <a:cs typeface="B Nazanin" pitchFamily="2" charset="-78"/>
              </a:rPr>
              <a:t>ساختمان وجود داشته و امكان تخليه گازها</a:t>
            </a:r>
            <a:r>
              <a:rPr lang="fa-IR" sz="2400" b="1">
                <a:solidFill>
                  <a:srgbClr val="000000"/>
                </a:solidFill>
                <a:latin typeface="Times New Roman" pitchFamily="18" charset="0"/>
                <a:ea typeface="Times New Roman" pitchFamily="18" charset="0"/>
                <a:cs typeface="B Nazanin" pitchFamily="2" charset="-78"/>
              </a:rPr>
              <a:t>ی </a:t>
            </a:r>
            <a:r>
              <a:rPr lang="ar-SA" sz="2400" b="1">
                <a:solidFill>
                  <a:srgbClr val="000000"/>
                </a:solidFill>
                <a:latin typeface="Times New Roman" pitchFamily="18" charset="0"/>
                <a:ea typeface="Times New Roman" pitchFamily="18" charset="0"/>
                <a:cs typeface="B Nazanin" pitchFamily="2" charset="-78"/>
              </a:rPr>
              <a:t>حاصل از احتراق به فضا</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خارج ممكن باشد.</a:t>
            </a:r>
            <a:endParaRPr lang="fa-IR" sz="24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30000"/>
              </a:lnSpc>
              <a:spcBef>
                <a:spcPct val="20000"/>
              </a:spcBef>
            </a:pP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دستگاه‌ها</a:t>
            </a:r>
            <a:r>
              <a:rPr lang="fa-IR" sz="2400" b="1">
                <a:solidFill>
                  <a:srgbClr val="000000"/>
                </a:solidFill>
                <a:latin typeface="Times New Roman" pitchFamily="18" charset="0"/>
                <a:ea typeface="Times New Roman" pitchFamily="18" charset="0"/>
                <a:cs typeface="B Nazanin" pitchFamily="2" charset="-78"/>
              </a:rPr>
              <a:t>ی </a:t>
            </a:r>
            <a:r>
              <a:rPr lang="ar-SA" sz="2400" b="1">
                <a:solidFill>
                  <a:srgbClr val="000000"/>
                </a:solidFill>
                <a:latin typeface="Times New Roman" pitchFamily="18" charset="0"/>
                <a:ea typeface="Times New Roman" pitchFamily="18" charset="0"/>
                <a:cs typeface="B Nazanin" pitchFamily="2" charset="-78"/>
              </a:rPr>
              <a:t>گازسوز كه نياز به دودكش ندارند بايد در محل</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نصب شوند كه امكان تهويه و تخليه گازها</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حاصل از احتراق به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صورت طبيع</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و يا مكانيك</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وجود داشته باشد </a:t>
            </a:r>
            <a:endParaRPr lang="en-US" sz="2400" b="1">
              <a:solidFill>
                <a:srgbClr val="000000"/>
              </a:solidFill>
              <a:latin typeface="Times New Roman" pitchFamily="18" charset="0"/>
              <a:ea typeface="Times New Roman" pitchFamily="18" charset="0"/>
              <a:cs typeface="B Nazanin" pitchFamily="2" charset="-78"/>
            </a:endParaRPr>
          </a:p>
        </p:txBody>
      </p:sp>
      <p:sp>
        <p:nvSpPr>
          <p:cNvPr id="358403" name="Rectangle 3"/>
          <p:cNvSpPr>
            <a:spLocks noChangeArrowheads="1"/>
          </p:cNvSpPr>
          <p:nvPr/>
        </p:nvSpPr>
        <p:spPr bwMode="auto">
          <a:xfrm>
            <a:off x="0" y="0"/>
            <a:ext cx="9144000" cy="914400"/>
          </a:xfrm>
          <a:prstGeom prst="rect">
            <a:avLst/>
          </a:prstGeom>
          <a:solidFill>
            <a:srgbClr val="00CCFF"/>
          </a:solidFill>
          <a:ln w="9525">
            <a:noFill/>
            <a:miter lim="800000"/>
            <a:headEnd/>
            <a:tailEnd/>
          </a:ln>
        </p:spPr>
        <p:txBody>
          <a:bodyPr anchor="ctr"/>
          <a:lstStyle/>
          <a:p>
            <a:pPr algn="ctr" rtl="1" eaLnBrk="1" hangingPunct="1"/>
            <a:r>
              <a:rPr lang="ar-SA" sz="3200" b="1">
                <a:solidFill>
                  <a:srgbClr val="000000"/>
                </a:solidFill>
                <a:latin typeface="Times New Roman" pitchFamily="18" charset="0"/>
                <a:cs typeface="Times New Roman" pitchFamily="18" charset="0"/>
              </a:rPr>
              <a:t>مكان نصب دستگاه گازسوز</a:t>
            </a:r>
            <a:r>
              <a:rPr lang="ar-SA" sz="3200" b="1">
                <a:solidFill>
                  <a:srgbClr val="000000"/>
                </a:solidFill>
                <a:latin typeface="Times New Roman" pitchFamily="18" charset="0"/>
                <a:ea typeface="Times New Roman" pitchFamily="18" charset="0"/>
                <a:cs typeface="Titr" pitchFamily="2" charset="-78"/>
              </a:rPr>
              <a:t> </a:t>
            </a:r>
            <a:endParaRPr lang="en-US" sz="3200" b="1">
              <a:solidFill>
                <a:srgbClr val="000000"/>
              </a:solidFill>
              <a:latin typeface="Times New Roman" pitchFamily="18" charset="0"/>
              <a:ea typeface="Times New Roman" pitchFamily="18" charset="0"/>
              <a:cs typeface="Titr" pitchFamily="2" charset="-78"/>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Rectangle 2"/>
          <p:cNvSpPr>
            <a:spLocks noChangeArrowheads="1"/>
          </p:cNvSpPr>
          <p:nvPr/>
        </p:nvSpPr>
        <p:spPr bwMode="auto">
          <a:xfrm>
            <a:off x="0" y="685800"/>
            <a:ext cx="9144000" cy="6172200"/>
          </a:xfrm>
          <a:prstGeom prst="rect">
            <a:avLst/>
          </a:prstGeom>
          <a:solidFill>
            <a:srgbClr val="00CCFF">
              <a:alpha val="16078"/>
            </a:srgbClr>
          </a:solidFill>
          <a:ln w="9525">
            <a:noFill/>
            <a:miter lim="800000"/>
            <a:headEnd/>
            <a:tailEnd/>
          </a:ln>
        </p:spPr>
        <p:txBody>
          <a:bodyPr/>
          <a:lstStyle/>
          <a:p>
            <a:pPr indent="168275" algn="just" rtl="1" eaLnBrk="1" hangingPunct="1">
              <a:lnSpc>
                <a:spcPct val="170000"/>
              </a:lnSpc>
              <a:spcBef>
                <a:spcPct val="20000"/>
              </a:spcBef>
            </a:pPr>
            <a:endParaRPr lang="en-US" sz="8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70000"/>
              </a:lnSpc>
              <a:spcBef>
                <a:spcPct val="20000"/>
              </a:spcBef>
            </a:pPr>
            <a:r>
              <a:rPr lang="ar-SA" sz="2600" b="1">
                <a:solidFill>
                  <a:srgbClr val="000000"/>
                </a:solidFill>
                <a:latin typeface="Times New Roman" pitchFamily="18" charset="0"/>
                <a:ea typeface="Times New Roman" pitchFamily="18" charset="0"/>
                <a:cs typeface="B Nazanin" pitchFamily="2" charset="-78"/>
              </a:rPr>
              <a:t>هنگام اتصال يك دستگاه گازسوز جديد به يك سيستم لوله كش</a:t>
            </a:r>
            <a:r>
              <a:rPr lang="fa-IR" sz="2600" b="1">
                <a:solidFill>
                  <a:srgbClr val="000000"/>
                </a:solidFill>
                <a:latin typeface="Times New Roman" pitchFamily="18" charset="0"/>
                <a:ea typeface="Times New Roman" pitchFamily="18" charset="0"/>
                <a:cs typeface="B Nazanin" pitchFamily="2" charset="-78"/>
              </a:rPr>
              <a:t>ی</a:t>
            </a:r>
            <a:r>
              <a:rPr lang="ar-SA" sz="2600" b="1">
                <a:solidFill>
                  <a:srgbClr val="000000"/>
                </a:solidFill>
                <a:latin typeface="Times New Roman" pitchFamily="18" charset="0"/>
                <a:ea typeface="Times New Roman" pitchFamily="18" charset="0"/>
                <a:cs typeface="B Nazanin" pitchFamily="2" charset="-78"/>
              </a:rPr>
              <a:t> موجود، بايد اطمينان حاصل شود كه ظرفيت آن سيستم برا</a:t>
            </a:r>
            <a:r>
              <a:rPr lang="fa-IR" sz="2600" b="1">
                <a:solidFill>
                  <a:srgbClr val="000000"/>
                </a:solidFill>
                <a:latin typeface="Times New Roman" pitchFamily="18" charset="0"/>
                <a:ea typeface="Times New Roman" pitchFamily="18" charset="0"/>
                <a:cs typeface="B Nazanin" pitchFamily="2" charset="-78"/>
              </a:rPr>
              <a:t>ی</a:t>
            </a:r>
            <a:r>
              <a:rPr lang="ar-SA" sz="2600" b="1">
                <a:solidFill>
                  <a:srgbClr val="000000"/>
                </a:solidFill>
                <a:latin typeface="Times New Roman" pitchFamily="18" charset="0"/>
                <a:ea typeface="Times New Roman" pitchFamily="18" charset="0"/>
                <a:cs typeface="B Nazanin" pitchFamily="2" charset="-78"/>
              </a:rPr>
              <a:t> اتصال دستگاه جديد كاف</a:t>
            </a:r>
            <a:r>
              <a:rPr lang="fa-IR" sz="2600" b="1">
                <a:solidFill>
                  <a:srgbClr val="000000"/>
                </a:solidFill>
                <a:latin typeface="Times New Roman" pitchFamily="18" charset="0"/>
                <a:ea typeface="Times New Roman" pitchFamily="18" charset="0"/>
                <a:cs typeface="B Nazanin" pitchFamily="2" charset="-78"/>
              </a:rPr>
              <a:t>ی</a:t>
            </a:r>
            <a:r>
              <a:rPr lang="ar-SA" sz="2600" b="1">
                <a:solidFill>
                  <a:srgbClr val="000000"/>
                </a:solidFill>
                <a:latin typeface="Times New Roman" pitchFamily="18" charset="0"/>
                <a:ea typeface="Times New Roman" pitchFamily="18" charset="0"/>
                <a:cs typeface="B Nazanin" pitchFamily="2" charset="-78"/>
              </a:rPr>
              <a:t> است. در غير اين صورت، ظرفيت سيستم بايد به حد لازم اضافه گردد يا لوله</a:t>
            </a:r>
            <a:r>
              <a:rPr lang="ar-SA" sz="2600" b="1" baseline="30000">
                <a:solidFill>
                  <a:srgbClr val="000000"/>
                </a:solidFill>
                <a:latin typeface="Times New Roman" pitchFamily="18" charset="0"/>
                <a:ea typeface="Times New Roman" pitchFamily="18" charset="0"/>
                <a:cs typeface="B Nazanin" pitchFamily="2" charset="-78"/>
              </a:rPr>
              <a:t>ء</a:t>
            </a:r>
            <a:r>
              <a:rPr lang="ar-SA" sz="2600" b="1">
                <a:solidFill>
                  <a:srgbClr val="000000"/>
                </a:solidFill>
                <a:latin typeface="Times New Roman" pitchFamily="18" charset="0"/>
                <a:ea typeface="Times New Roman" pitchFamily="18" charset="0"/>
                <a:cs typeface="B Nazanin" pitchFamily="2" charset="-78"/>
              </a:rPr>
              <a:t> مجزاي</a:t>
            </a:r>
            <a:r>
              <a:rPr lang="fa-IR" sz="2600" b="1">
                <a:solidFill>
                  <a:srgbClr val="000000"/>
                </a:solidFill>
                <a:latin typeface="Times New Roman" pitchFamily="18" charset="0"/>
                <a:ea typeface="Times New Roman" pitchFamily="18" charset="0"/>
                <a:cs typeface="B Nazanin" pitchFamily="2" charset="-78"/>
              </a:rPr>
              <a:t>ی</a:t>
            </a:r>
            <a:r>
              <a:rPr lang="ar-SA" sz="2600" b="1">
                <a:solidFill>
                  <a:srgbClr val="000000"/>
                </a:solidFill>
                <a:latin typeface="Times New Roman" pitchFamily="18" charset="0"/>
                <a:ea typeface="Times New Roman" pitchFamily="18" charset="0"/>
                <a:cs typeface="B Nazanin" pitchFamily="2" charset="-78"/>
              </a:rPr>
              <a:t> با ظرفيت كاف</a:t>
            </a:r>
            <a:r>
              <a:rPr lang="fa-IR" sz="2600" b="1">
                <a:solidFill>
                  <a:srgbClr val="000000"/>
                </a:solidFill>
                <a:latin typeface="Times New Roman" pitchFamily="18" charset="0"/>
                <a:ea typeface="Times New Roman" pitchFamily="18" charset="0"/>
                <a:cs typeface="B Nazanin" pitchFamily="2" charset="-78"/>
              </a:rPr>
              <a:t>ی</a:t>
            </a:r>
            <a:r>
              <a:rPr lang="ar-SA" sz="2600" b="1">
                <a:solidFill>
                  <a:srgbClr val="000000"/>
                </a:solidFill>
                <a:latin typeface="Times New Roman" pitchFamily="18" charset="0"/>
                <a:ea typeface="Times New Roman" pitchFamily="18" charset="0"/>
                <a:cs typeface="B Nazanin" pitchFamily="2" charset="-78"/>
              </a:rPr>
              <a:t> از محل نصب كنتور تا محل دستگاه كشيده شود </a:t>
            </a:r>
            <a:endParaRPr lang="en-US" sz="2600" b="1">
              <a:solidFill>
                <a:srgbClr val="000000"/>
              </a:solidFill>
              <a:latin typeface="Times New Roman" pitchFamily="18" charset="0"/>
              <a:ea typeface="Times New Roman" pitchFamily="18" charset="0"/>
              <a:cs typeface="B Nazanin" pitchFamily="2" charset="-78"/>
            </a:endParaRPr>
          </a:p>
        </p:txBody>
      </p:sp>
      <p:sp>
        <p:nvSpPr>
          <p:cNvPr id="359427" name="Rectangle 3"/>
          <p:cNvSpPr>
            <a:spLocks noChangeArrowheads="1"/>
          </p:cNvSpPr>
          <p:nvPr/>
        </p:nvSpPr>
        <p:spPr bwMode="auto">
          <a:xfrm>
            <a:off x="0" y="0"/>
            <a:ext cx="9144000" cy="685800"/>
          </a:xfrm>
          <a:prstGeom prst="rect">
            <a:avLst/>
          </a:prstGeom>
          <a:solidFill>
            <a:srgbClr val="00CCFF"/>
          </a:solidFill>
          <a:ln w="9525">
            <a:noFill/>
            <a:miter lim="800000"/>
            <a:headEnd/>
            <a:tailEnd/>
          </a:ln>
        </p:spPr>
        <p:txBody>
          <a:bodyPr anchor="ctr"/>
          <a:lstStyle/>
          <a:p>
            <a:pPr algn="ctr" rtl="1" eaLnBrk="1" hangingPunct="1"/>
            <a:r>
              <a:rPr lang="ar-SA" sz="3200" b="1">
                <a:solidFill>
                  <a:srgbClr val="000000"/>
                </a:solidFill>
                <a:latin typeface="Times New Roman" pitchFamily="18" charset="0"/>
                <a:ea typeface="Times New Roman" pitchFamily="18" charset="0"/>
                <a:cs typeface="Titr" pitchFamily="2" charset="-78"/>
              </a:rPr>
              <a:t>كاف</a:t>
            </a:r>
            <a:r>
              <a:rPr lang="fa-IR" sz="3200" b="1">
                <a:solidFill>
                  <a:srgbClr val="000000"/>
                </a:solidFill>
                <a:latin typeface="Times New Roman" pitchFamily="18" charset="0"/>
                <a:ea typeface="Times New Roman" pitchFamily="18" charset="0"/>
                <a:cs typeface="Titr" pitchFamily="2" charset="-78"/>
              </a:rPr>
              <a:t>ی</a:t>
            </a:r>
            <a:r>
              <a:rPr lang="ar-SA" sz="3200" b="1">
                <a:solidFill>
                  <a:srgbClr val="000000"/>
                </a:solidFill>
                <a:latin typeface="Times New Roman" pitchFamily="18" charset="0"/>
                <a:ea typeface="Times New Roman" pitchFamily="18" charset="0"/>
                <a:cs typeface="Titr" pitchFamily="2" charset="-78"/>
              </a:rPr>
              <a:t> بودن ظرفيت لوله كش</a:t>
            </a:r>
            <a:r>
              <a:rPr lang="fa-IR" sz="3200" b="1">
                <a:solidFill>
                  <a:srgbClr val="000000"/>
                </a:solidFill>
                <a:latin typeface="Times New Roman" pitchFamily="18" charset="0"/>
                <a:ea typeface="Times New Roman" pitchFamily="18" charset="0"/>
                <a:cs typeface="Titr" pitchFamily="2" charset="-78"/>
              </a:rPr>
              <a:t>ی</a:t>
            </a:r>
            <a:r>
              <a:rPr lang="ar-SA" sz="3200" b="1">
                <a:solidFill>
                  <a:srgbClr val="000000"/>
                </a:solidFill>
                <a:latin typeface="Times New Roman" pitchFamily="18" charset="0"/>
                <a:ea typeface="Times New Roman" pitchFamily="18" charset="0"/>
                <a:cs typeface="Titr" pitchFamily="2" charset="-78"/>
              </a:rPr>
              <a:t> </a:t>
            </a:r>
            <a:endParaRPr lang="en-US" sz="3200" b="1">
              <a:solidFill>
                <a:srgbClr val="000000"/>
              </a:solidFill>
              <a:latin typeface="Times New Roman" pitchFamily="18" charset="0"/>
              <a:ea typeface="Times New Roman" pitchFamily="18" charset="0"/>
              <a:cs typeface="Titr" pitchFamily="2" charset="-78"/>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Rectangle 2"/>
          <p:cNvSpPr>
            <a:spLocks noChangeArrowheads="1"/>
          </p:cNvSpPr>
          <p:nvPr/>
        </p:nvSpPr>
        <p:spPr bwMode="auto">
          <a:xfrm>
            <a:off x="0" y="685800"/>
            <a:ext cx="9144000" cy="6172200"/>
          </a:xfrm>
          <a:prstGeom prst="rect">
            <a:avLst/>
          </a:prstGeom>
          <a:solidFill>
            <a:srgbClr val="00CCFF">
              <a:alpha val="20000"/>
            </a:srgbClr>
          </a:solidFill>
          <a:ln w="9525">
            <a:noFill/>
            <a:miter lim="800000"/>
            <a:headEnd/>
            <a:tailEnd/>
          </a:ln>
        </p:spPr>
        <p:txBody>
          <a:bodyPr/>
          <a:lstStyle/>
          <a:p>
            <a:pPr indent="168275" algn="just" rtl="1" eaLnBrk="1" hangingPunct="1">
              <a:lnSpc>
                <a:spcPct val="180000"/>
              </a:lnSpc>
              <a:spcBef>
                <a:spcPct val="20000"/>
              </a:spcBef>
            </a:pPr>
            <a:endParaRPr lang="en-US" sz="9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80000"/>
              </a:lnSpc>
              <a:spcBef>
                <a:spcPct val="20000"/>
              </a:spcBef>
            </a:pPr>
            <a:r>
              <a:rPr lang="ar-SA" sz="2800" b="1">
                <a:solidFill>
                  <a:srgbClr val="000000"/>
                </a:solidFill>
                <a:latin typeface="Times New Roman" pitchFamily="18" charset="0"/>
                <a:ea typeface="Times New Roman" pitchFamily="18" charset="0"/>
                <a:cs typeface="B Nazanin" pitchFamily="2" charset="-78"/>
              </a:rPr>
              <a:t>دستگاه گازسوز بايد چنان كار گذارده شود كه اتكاء كاف</a:t>
            </a:r>
            <a:r>
              <a:rPr lang="fa-IR" sz="2800" b="1">
                <a:solidFill>
                  <a:srgbClr val="000000"/>
                </a:solidFill>
                <a:latin typeface="Times New Roman" pitchFamily="18" charset="0"/>
                <a:ea typeface="Times New Roman" pitchFamily="18" charset="0"/>
                <a:cs typeface="B Nazanin" pitchFamily="2" charset="-78"/>
              </a:rPr>
              <a:t>ی</a:t>
            </a:r>
            <a:r>
              <a:rPr lang="ar-SA" sz="2800" b="1">
                <a:solidFill>
                  <a:srgbClr val="000000"/>
                </a:solidFill>
                <a:latin typeface="Times New Roman" pitchFamily="18" charset="0"/>
                <a:ea typeface="Times New Roman" pitchFamily="18" charset="0"/>
                <a:cs typeface="B Nazanin" pitchFamily="2" charset="-78"/>
              </a:rPr>
              <a:t> به محل نصب داشته باشد تا در اثر اتصال به لوله كش</a:t>
            </a:r>
            <a:r>
              <a:rPr lang="fa-IR" sz="2800" b="1">
                <a:solidFill>
                  <a:srgbClr val="000000"/>
                </a:solidFill>
                <a:latin typeface="Times New Roman" pitchFamily="18" charset="0"/>
                <a:ea typeface="Times New Roman" pitchFamily="18" charset="0"/>
                <a:cs typeface="B Nazanin" pitchFamily="2" charset="-78"/>
              </a:rPr>
              <a:t>ی</a:t>
            </a:r>
            <a:r>
              <a:rPr lang="ar-SA" sz="2800" b="1">
                <a:solidFill>
                  <a:srgbClr val="000000"/>
                </a:solidFill>
                <a:latin typeface="Times New Roman" pitchFamily="18" charset="0"/>
                <a:ea typeface="Times New Roman" pitchFamily="18" charset="0"/>
                <a:cs typeface="B Nazanin" pitchFamily="2" charset="-78"/>
              </a:rPr>
              <a:t> هيچ نوع تنش غيرمجاز پيچ</a:t>
            </a:r>
            <a:r>
              <a:rPr lang="fa-IR" sz="2800" b="1">
                <a:solidFill>
                  <a:srgbClr val="000000"/>
                </a:solidFill>
                <a:latin typeface="Times New Roman" pitchFamily="18" charset="0"/>
                <a:ea typeface="Times New Roman" pitchFamily="18" charset="0"/>
                <a:cs typeface="B Nazanin" pitchFamily="2" charset="-78"/>
              </a:rPr>
              <a:t>شی</a:t>
            </a:r>
            <a:r>
              <a:rPr lang="ar-SA" sz="2800" b="1">
                <a:solidFill>
                  <a:srgbClr val="000000"/>
                </a:solidFill>
                <a:latin typeface="Times New Roman" pitchFamily="18" charset="0"/>
                <a:ea typeface="Times New Roman" pitchFamily="18" charset="0"/>
                <a:cs typeface="B Nazanin" pitchFamily="2" charset="-78"/>
              </a:rPr>
              <a:t> ، برش</a:t>
            </a:r>
            <a:r>
              <a:rPr lang="fa-IR" sz="2800" b="1">
                <a:solidFill>
                  <a:srgbClr val="000000"/>
                </a:solidFill>
                <a:latin typeface="Times New Roman" pitchFamily="18" charset="0"/>
                <a:ea typeface="Times New Roman" pitchFamily="18" charset="0"/>
                <a:cs typeface="B Nazanin" pitchFamily="2" charset="-78"/>
              </a:rPr>
              <a:t>ی</a:t>
            </a:r>
            <a:r>
              <a:rPr lang="ar-SA" sz="2800" b="1">
                <a:solidFill>
                  <a:srgbClr val="000000"/>
                </a:solidFill>
                <a:latin typeface="Times New Roman" pitchFamily="18" charset="0"/>
                <a:ea typeface="Times New Roman" pitchFamily="18" charset="0"/>
                <a:cs typeface="B Nazanin" pitchFamily="2" charset="-78"/>
              </a:rPr>
              <a:t>، كشش</a:t>
            </a:r>
            <a:r>
              <a:rPr lang="fa-IR" sz="2800" b="1">
                <a:solidFill>
                  <a:srgbClr val="000000"/>
                </a:solidFill>
                <a:latin typeface="Times New Roman" pitchFamily="18" charset="0"/>
                <a:ea typeface="Times New Roman" pitchFamily="18" charset="0"/>
                <a:cs typeface="B Nazanin" pitchFamily="2" charset="-78"/>
              </a:rPr>
              <a:t>ی</a:t>
            </a:r>
            <a:r>
              <a:rPr lang="ar-SA" sz="2800" b="1">
                <a:solidFill>
                  <a:srgbClr val="000000"/>
                </a:solidFill>
                <a:latin typeface="Times New Roman" pitchFamily="18" charset="0"/>
                <a:ea typeface="Times New Roman" pitchFamily="18" charset="0"/>
                <a:cs typeface="B Nazanin" pitchFamily="2" charset="-78"/>
              </a:rPr>
              <a:t> و يا فشار</a:t>
            </a:r>
            <a:r>
              <a:rPr lang="fa-IR" sz="2800" b="1">
                <a:solidFill>
                  <a:srgbClr val="000000"/>
                </a:solidFill>
                <a:latin typeface="Times New Roman" pitchFamily="18" charset="0"/>
                <a:ea typeface="Times New Roman" pitchFamily="18" charset="0"/>
                <a:cs typeface="B Nazanin" pitchFamily="2" charset="-78"/>
              </a:rPr>
              <a:t>ی</a:t>
            </a:r>
            <a:r>
              <a:rPr lang="ar-SA" sz="2800" b="1">
                <a:solidFill>
                  <a:srgbClr val="000000"/>
                </a:solidFill>
                <a:latin typeface="Times New Roman" pitchFamily="18" charset="0"/>
                <a:ea typeface="Times New Roman" pitchFamily="18" charset="0"/>
                <a:cs typeface="B Nazanin" pitchFamily="2" charset="-78"/>
              </a:rPr>
              <a:t> در محل اتصال به لوله كش</a:t>
            </a:r>
            <a:r>
              <a:rPr lang="fa-IR" sz="2800" b="1">
                <a:solidFill>
                  <a:srgbClr val="000000"/>
                </a:solidFill>
                <a:latin typeface="Times New Roman" pitchFamily="18" charset="0"/>
                <a:ea typeface="Times New Roman" pitchFamily="18" charset="0"/>
                <a:cs typeface="B Nazanin" pitchFamily="2" charset="-78"/>
              </a:rPr>
              <a:t>ی</a:t>
            </a:r>
            <a:r>
              <a:rPr lang="ar-SA" sz="2800" b="1">
                <a:solidFill>
                  <a:srgbClr val="000000"/>
                </a:solidFill>
                <a:latin typeface="Times New Roman" pitchFamily="18" charset="0"/>
                <a:ea typeface="Times New Roman" pitchFamily="18" charset="0"/>
                <a:cs typeface="B Nazanin" pitchFamily="2" charset="-78"/>
              </a:rPr>
              <a:t> وارد نيايد. </a:t>
            </a:r>
            <a:endParaRPr lang="en-US" sz="2800" b="1">
              <a:solidFill>
                <a:srgbClr val="000000"/>
              </a:solidFill>
              <a:latin typeface="Times New Roman" pitchFamily="18" charset="0"/>
              <a:ea typeface="Times New Roman" pitchFamily="18" charset="0"/>
              <a:cs typeface="B Nazanin" pitchFamily="2" charset="-78"/>
            </a:endParaRPr>
          </a:p>
        </p:txBody>
      </p:sp>
      <p:sp>
        <p:nvSpPr>
          <p:cNvPr id="360451" name="Rectangle 3"/>
          <p:cNvSpPr>
            <a:spLocks noChangeArrowheads="1"/>
          </p:cNvSpPr>
          <p:nvPr/>
        </p:nvSpPr>
        <p:spPr bwMode="auto">
          <a:xfrm>
            <a:off x="0" y="0"/>
            <a:ext cx="9144000" cy="685800"/>
          </a:xfrm>
          <a:prstGeom prst="rect">
            <a:avLst/>
          </a:prstGeom>
          <a:solidFill>
            <a:srgbClr val="00CCFF"/>
          </a:solidFill>
          <a:ln w="9525">
            <a:noFill/>
            <a:miter lim="800000"/>
            <a:headEnd/>
            <a:tailEnd/>
          </a:ln>
        </p:spPr>
        <p:txBody>
          <a:bodyPr anchor="ctr"/>
          <a:lstStyle/>
          <a:p>
            <a:pPr algn="ctr" rtl="1" eaLnBrk="1" hangingPunct="1"/>
            <a:r>
              <a:rPr lang="ar-SA" sz="3200" b="1">
                <a:solidFill>
                  <a:srgbClr val="000000"/>
                </a:solidFill>
                <a:latin typeface="Times New Roman" pitchFamily="18" charset="0"/>
                <a:ea typeface="Times New Roman" pitchFamily="18" charset="0"/>
                <a:cs typeface="Titr" pitchFamily="2" charset="-78"/>
              </a:rPr>
              <a:t>جلوگير</a:t>
            </a:r>
            <a:r>
              <a:rPr lang="fa-IR" sz="3200" b="1">
                <a:solidFill>
                  <a:srgbClr val="000000"/>
                </a:solidFill>
                <a:latin typeface="Times New Roman" pitchFamily="18" charset="0"/>
                <a:ea typeface="Times New Roman" pitchFamily="18" charset="0"/>
                <a:cs typeface="Titr" pitchFamily="2" charset="-78"/>
              </a:rPr>
              <a:t>ی</a:t>
            </a:r>
            <a:r>
              <a:rPr lang="ar-SA" sz="3200" b="1">
                <a:solidFill>
                  <a:srgbClr val="000000"/>
                </a:solidFill>
                <a:latin typeface="Times New Roman" pitchFamily="18" charset="0"/>
                <a:ea typeface="Times New Roman" pitchFamily="18" charset="0"/>
                <a:cs typeface="Titr" pitchFamily="2" charset="-78"/>
              </a:rPr>
              <a:t> از ايجاد تنش غيرمجاز در لوله كش</a:t>
            </a:r>
            <a:r>
              <a:rPr lang="fa-IR" sz="3200" b="1">
                <a:solidFill>
                  <a:srgbClr val="000000"/>
                </a:solidFill>
                <a:latin typeface="Times New Roman" pitchFamily="18" charset="0"/>
                <a:ea typeface="Times New Roman" pitchFamily="18" charset="0"/>
                <a:cs typeface="Titr" pitchFamily="2" charset="-78"/>
              </a:rPr>
              <a:t>ی</a:t>
            </a:r>
            <a:r>
              <a:rPr lang="ar-SA" sz="3200" b="1">
                <a:solidFill>
                  <a:srgbClr val="000000"/>
                </a:solidFill>
                <a:latin typeface="Times New Roman" pitchFamily="18" charset="0"/>
                <a:ea typeface="Times New Roman" pitchFamily="18" charset="0"/>
                <a:cs typeface="Titr" pitchFamily="2" charset="-78"/>
              </a:rPr>
              <a:t> </a:t>
            </a:r>
            <a:endParaRPr lang="en-US" sz="3200" b="1">
              <a:solidFill>
                <a:srgbClr val="000000"/>
              </a:solidFill>
              <a:latin typeface="Times New Roman" pitchFamily="18" charset="0"/>
              <a:ea typeface="Times New Roman" pitchFamily="18" charset="0"/>
              <a:cs typeface="Titr" pitchFamily="2" charset="-78"/>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Rectangle 2"/>
          <p:cNvSpPr>
            <a:spLocks noChangeArrowheads="1"/>
          </p:cNvSpPr>
          <p:nvPr/>
        </p:nvSpPr>
        <p:spPr bwMode="auto">
          <a:xfrm>
            <a:off x="0" y="685800"/>
            <a:ext cx="9144000" cy="6172200"/>
          </a:xfrm>
          <a:prstGeom prst="rect">
            <a:avLst/>
          </a:prstGeom>
          <a:solidFill>
            <a:srgbClr val="00CCFF">
              <a:alpha val="23921"/>
            </a:srgbClr>
          </a:solidFill>
          <a:ln w="9525">
            <a:noFill/>
            <a:miter lim="800000"/>
            <a:headEnd/>
            <a:tailEnd/>
          </a:ln>
        </p:spPr>
        <p:txBody>
          <a:bodyPr/>
          <a:lstStyle/>
          <a:p>
            <a:pPr indent="168275" algn="just" rtl="1" eaLnBrk="1" hangingPunct="1">
              <a:lnSpc>
                <a:spcPct val="170000"/>
              </a:lnSpc>
              <a:spcBef>
                <a:spcPct val="20000"/>
              </a:spcBef>
            </a:pPr>
            <a:r>
              <a:rPr lang="ar-SA" sz="2400" b="1">
                <a:solidFill>
                  <a:srgbClr val="000000"/>
                </a:solidFill>
                <a:latin typeface="Times New Roman" pitchFamily="18" charset="0"/>
                <a:ea typeface="Times New Roman" pitchFamily="18" charset="0"/>
                <a:cs typeface="Nazanin" pitchFamily="2" charset="-78"/>
              </a:rPr>
              <a:t>مؤسسه كارگذارنده دستگاه گازسوز بايد آن را مطابق با مشخصات</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كه سازنده</a:t>
            </a:r>
            <a:r>
              <a:rPr lang="ar-SA" sz="2400" b="1" baseline="30000">
                <a:solidFill>
                  <a:srgbClr val="000000"/>
                </a:solidFill>
                <a:latin typeface="Times New Roman" pitchFamily="18" charset="0"/>
                <a:ea typeface="Times New Roman" pitchFamily="18" charset="0"/>
                <a:cs typeface="Nazanin" pitchFamily="2" charset="-78"/>
              </a:rPr>
              <a:t>ء</a:t>
            </a:r>
            <a:r>
              <a:rPr lang="ar-SA" sz="2400" b="1">
                <a:solidFill>
                  <a:srgbClr val="000000"/>
                </a:solidFill>
                <a:latin typeface="Times New Roman" pitchFamily="18" charset="0"/>
                <a:ea typeface="Times New Roman" pitchFamily="18" charset="0"/>
                <a:cs typeface="Nazanin" pitchFamily="2" charset="-78"/>
              </a:rPr>
              <a:t> آن توصيه كرده است نصب كند. به طور</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كه دستگاه به نحو رضايت بخش</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كار كرده و قابل تعمير باشد. اين مؤسسه همچنين بايد كليه</a:t>
            </a:r>
            <a:r>
              <a:rPr lang="ar-SA" sz="2400" b="1" baseline="30000">
                <a:solidFill>
                  <a:srgbClr val="000000"/>
                </a:solidFill>
                <a:latin typeface="Times New Roman" pitchFamily="18" charset="0"/>
                <a:ea typeface="Times New Roman" pitchFamily="18" charset="0"/>
                <a:cs typeface="Nazanin" pitchFamily="2" charset="-78"/>
              </a:rPr>
              <a:t>ء</a:t>
            </a:r>
            <a:r>
              <a:rPr lang="ar-SA" sz="2400" b="1">
                <a:solidFill>
                  <a:srgbClr val="000000"/>
                </a:solidFill>
                <a:latin typeface="Times New Roman" pitchFamily="18" charset="0"/>
                <a:ea typeface="Times New Roman" pitchFamily="18" charset="0"/>
                <a:cs typeface="Nazanin" pitchFamily="2" charset="-78"/>
              </a:rPr>
              <a:t> دستورالعملها</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نصب، بهره بردار</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و تعمير دستگاه را كه سازنده پيشنهاد كرده است در ناحيه ا</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از محل نصب دستگاه قرار دهد به طور</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كه براحت</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در دسترس اشخاص ذيصلاح باشد. </a:t>
            </a:r>
            <a:endParaRPr lang="ar-SA" sz="2400" b="1">
              <a:solidFill>
                <a:srgbClr val="000000"/>
              </a:solidFill>
              <a:latin typeface="Times New Roman" pitchFamily="18" charset="0"/>
              <a:ea typeface="Times New Roman" pitchFamily="18" charset="0"/>
              <a:cs typeface="Titr" pitchFamily="2" charset="-78"/>
            </a:endParaRPr>
          </a:p>
          <a:p>
            <a:pPr indent="168275" algn="just" rtl="1" eaLnBrk="1" hangingPunct="1">
              <a:lnSpc>
                <a:spcPct val="170000"/>
              </a:lnSpc>
              <a:spcBef>
                <a:spcPct val="20000"/>
              </a:spcBef>
            </a:pPr>
            <a:r>
              <a:rPr lang="ar-SA" sz="2400" b="1">
                <a:solidFill>
                  <a:srgbClr val="000000"/>
                </a:solidFill>
                <a:latin typeface="Times New Roman" pitchFamily="18" charset="0"/>
                <a:ea typeface="Times New Roman" pitchFamily="18" charset="0"/>
                <a:cs typeface="Nazanin" pitchFamily="2" charset="-78"/>
              </a:rPr>
              <a:t>چنانچه كارگذارنده هرگونه تغيير</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در نحوه نصب وسيله گازسوز ، دودكش و كلاهك تعديل جريان آن را ضرور</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تشخيص دهد بايد قبل از هر گونه اقدام از سازنده</a:t>
            </a:r>
            <a:r>
              <a:rPr lang="ar-SA" sz="2400" b="1" baseline="30000">
                <a:solidFill>
                  <a:srgbClr val="000000"/>
                </a:solidFill>
                <a:latin typeface="Times New Roman" pitchFamily="18" charset="0"/>
                <a:ea typeface="Times New Roman" pitchFamily="18" charset="0"/>
                <a:cs typeface="Nazanin" pitchFamily="2" charset="-78"/>
              </a:rPr>
              <a:t>ء</a:t>
            </a:r>
            <a:r>
              <a:rPr lang="ar-SA" sz="2400" b="1">
                <a:solidFill>
                  <a:srgbClr val="000000"/>
                </a:solidFill>
                <a:latin typeface="Times New Roman" pitchFamily="18" charset="0"/>
                <a:ea typeface="Times New Roman" pitchFamily="18" charset="0"/>
                <a:cs typeface="Nazanin" pitchFamily="2" charset="-78"/>
              </a:rPr>
              <a:t> مربوطه كسب مجوز نمايد </a:t>
            </a:r>
            <a:endParaRPr lang="en-US" sz="2400" b="1">
              <a:solidFill>
                <a:srgbClr val="000000"/>
              </a:solidFill>
              <a:latin typeface="Times New Roman" pitchFamily="18" charset="0"/>
              <a:ea typeface="Times New Roman" pitchFamily="18" charset="0"/>
              <a:cs typeface="Nazanin" pitchFamily="2" charset="-78"/>
            </a:endParaRPr>
          </a:p>
        </p:txBody>
      </p:sp>
      <p:sp>
        <p:nvSpPr>
          <p:cNvPr id="361475" name="Rectangle 3"/>
          <p:cNvSpPr>
            <a:spLocks noChangeArrowheads="1"/>
          </p:cNvSpPr>
          <p:nvPr/>
        </p:nvSpPr>
        <p:spPr bwMode="auto">
          <a:xfrm>
            <a:off x="0" y="0"/>
            <a:ext cx="9144000" cy="685800"/>
          </a:xfrm>
          <a:prstGeom prst="rect">
            <a:avLst/>
          </a:prstGeom>
          <a:solidFill>
            <a:srgbClr val="00CCFF"/>
          </a:solidFill>
          <a:ln w="9525">
            <a:noFill/>
            <a:miter lim="800000"/>
            <a:headEnd/>
            <a:tailEnd/>
          </a:ln>
        </p:spPr>
        <p:txBody>
          <a:bodyPr anchor="ctr"/>
          <a:lstStyle/>
          <a:p>
            <a:pPr algn="ctr" rtl="1" eaLnBrk="1" hangingPunct="1"/>
            <a:r>
              <a:rPr lang="ar-SA" sz="3200" b="1">
                <a:solidFill>
                  <a:srgbClr val="000000"/>
                </a:solidFill>
                <a:latin typeface="Times New Roman" pitchFamily="18" charset="0"/>
                <a:cs typeface="Times New Roman" pitchFamily="18" charset="0"/>
              </a:rPr>
              <a:t>دستورالعمل نصب دستگاهها</a:t>
            </a:r>
            <a:r>
              <a:rPr lang="fa-IR" sz="3200" b="1">
                <a:solidFill>
                  <a:srgbClr val="000000"/>
                </a:solidFill>
                <a:latin typeface="Times New Roman" pitchFamily="18" charset="0"/>
                <a:cs typeface="Times New Roman" pitchFamily="18" charset="0"/>
              </a:rPr>
              <a:t>ی</a:t>
            </a:r>
            <a:r>
              <a:rPr lang="ar-SA" sz="3200" b="1">
                <a:solidFill>
                  <a:srgbClr val="000000"/>
                </a:solidFill>
                <a:latin typeface="Times New Roman" pitchFamily="18" charset="0"/>
                <a:cs typeface="Times New Roman" pitchFamily="18" charset="0"/>
              </a:rPr>
              <a:t> گازسوز </a:t>
            </a:r>
            <a:endParaRPr lang="en-US" sz="3200" b="1">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Rectangle 2"/>
          <p:cNvSpPr>
            <a:spLocks noChangeArrowheads="1"/>
          </p:cNvSpPr>
          <p:nvPr/>
        </p:nvSpPr>
        <p:spPr bwMode="auto">
          <a:xfrm>
            <a:off x="0" y="762000"/>
            <a:ext cx="9144000" cy="6096000"/>
          </a:xfrm>
          <a:prstGeom prst="rect">
            <a:avLst/>
          </a:prstGeom>
          <a:solidFill>
            <a:srgbClr val="CCFFFF">
              <a:alpha val="50195"/>
            </a:srgbClr>
          </a:solidFill>
          <a:ln w="9525">
            <a:noFill/>
            <a:miter lim="800000"/>
            <a:headEnd/>
            <a:tailEnd/>
          </a:ln>
        </p:spPr>
        <p:txBody>
          <a:bodyPr/>
          <a:lstStyle/>
          <a:p>
            <a:pPr indent="168275" rtl="1" eaLnBrk="1" hangingPunct="1">
              <a:lnSpc>
                <a:spcPct val="180000"/>
              </a:lnSpc>
              <a:spcBef>
                <a:spcPct val="20000"/>
              </a:spcBef>
            </a:pPr>
            <a:r>
              <a:rPr lang="fa-IR" sz="2400" b="1">
                <a:solidFill>
                  <a:srgbClr val="000000"/>
                </a:solidFill>
                <a:latin typeface="Times New Roman" pitchFamily="18" charset="0"/>
                <a:ea typeface="Times New Roman" pitchFamily="18" charset="0"/>
                <a:cs typeface="B Nazanin" pitchFamily="2" charset="-78"/>
              </a:rPr>
              <a:t>چراغ روشنایی:</a:t>
            </a:r>
          </a:p>
          <a:p>
            <a:pPr indent="168275" rtl="1" eaLnBrk="1" hangingPunct="1">
              <a:lnSpc>
                <a:spcPct val="180000"/>
              </a:lnSpc>
              <a:spcBef>
                <a:spcPct val="20000"/>
              </a:spcBef>
            </a:pPr>
            <a:r>
              <a:rPr lang="ar-SA" sz="2400" b="1">
                <a:solidFill>
                  <a:srgbClr val="000000"/>
                </a:solidFill>
                <a:latin typeface="Times New Roman" pitchFamily="18" charset="0"/>
                <a:ea typeface="Times New Roman" pitchFamily="18" charset="0"/>
                <a:cs typeface="B Nazanin" pitchFamily="2" charset="-78"/>
              </a:rPr>
              <a:t>در هر واحد مسكوني نصب بيش از يك چراغ روشناي</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ممنوع است.نصب چراغ روشناي</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در محل هاي زير مجاز نم</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باشد : </a:t>
            </a:r>
          </a:p>
          <a:p>
            <a:pPr indent="168275" algn="just" rtl="1" eaLnBrk="1" hangingPunct="1">
              <a:lnSpc>
                <a:spcPct val="180000"/>
              </a:lnSpc>
              <a:spcBef>
                <a:spcPct val="20000"/>
              </a:spcBef>
            </a:pPr>
            <a:r>
              <a:rPr lang="ar-SA" sz="2400" b="1">
                <a:solidFill>
                  <a:srgbClr val="000000"/>
                </a:solidFill>
                <a:latin typeface="Times New Roman" pitchFamily="18" charset="0"/>
                <a:ea typeface="Times New Roman" pitchFamily="18" charset="0"/>
                <a:cs typeface="B Nazanin" pitchFamily="2" charset="-78"/>
              </a:rPr>
              <a:t>                   -  اتاق خواب </a:t>
            </a:r>
          </a:p>
          <a:p>
            <a:pPr indent="168275" algn="just" rtl="1" eaLnBrk="1" hangingPunct="1">
              <a:lnSpc>
                <a:spcPct val="180000"/>
              </a:lnSpc>
              <a:spcBef>
                <a:spcPct val="20000"/>
              </a:spcBef>
            </a:pPr>
            <a:r>
              <a:rPr lang="ar-SA" sz="2400" b="1">
                <a:solidFill>
                  <a:srgbClr val="000000"/>
                </a:solidFill>
                <a:latin typeface="Times New Roman" pitchFamily="18" charset="0"/>
                <a:ea typeface="Times New Roman" pitchFamily="18" charset="0"/>
                <a:cs typeface="B Nazanin" pitchFamily="2" charset="-78"/>
              </a:rPr>
              <a:t>                  -  روبرو</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دريچه كولر </a:t>
            </a:r>
          </a:p>
          <a:p>
            <a:pPr indent="168275" algn="just" rtl="1" eaLnBrk="1" hangingPunct="1">
              <a:lnSpc>
                <a:spcPct val="180000"/>
              </a:lnSpc>
              <a:spcBef>
                <a:spcPct val="20000"/>
              </a:spcBef>
            </a:pPr>
            <a:r>
              <a:rPr lang="ar-SA" sz="2400" b="1">
                <a:solidFill>
                  <a:srgbClr val="000000"/>
                </a:solidFill>
                <a:latin typeface="Times New Roman" pitchFamily="18" charset="0"/>
                <a:ea typeface="Times New Roman" pitchFamily="18" charset="0"/>
                <a:cs typeface="B Nazanin" pitchFamily="2" charset="-78"/>
              </a:rPr>
              <a:t>                  -  در فاصله</a:t>
            </a:r>
            <a:r>
              <a:rPr lang="ar-SA" sz="2400" b="1" baseline="30000">
                <a:solidFill>
                  <a:srgbClr val="000000"/>
                </a:solidFill>
                <a:latin typeface="Times New Roman" pitchFamily="18" charset="0"/>
                <a:ea typeface="Times New Roman" pitchFamily="18" charset="0"/>
                <a:cs typeface="B Nazanin" pitchFamily="2" charset="-78"/>
              </a:rPr>
              <a:t>ء</a:t>
            </a:r>
            <a:r>
              <a:rPr lang="ar-SA" sz="2400" b="1">
                <a:solidFill>
                  <a:srgbClr val="000000"/>
                </a:solidFill>
                <a:latin typeface="Times New Roman" pitchFamily="18" charset="0"/>
                <a:ea typeface="Times New Roman" pitchFamily="18" charset="0"/>
                <a:cs typeface="B Nazanin" pitchFamily="2" charset="-78"/>
              </a:rPr>
              <a:t> كمتر از يك متر از پنجره و </a:t>
            </a:r>
            <a:r>
              <a:rPr lang="fa-IR" sz="2400" b="1">
                <a:solidFill>
                  <a:srgbClr val="000000"/>
                </a:solidFill>
                <a:latin typeface="Times New Roman" pitchFamily="18" charset="0"/>
                <a:ea typeface="Times New Roman" pitchFamily="18" charset="0"/>
                <a:cs typeface="B Nazanin" pitchFamily="2" charset="-78"/>
              </a:rPr>
              <a:t>پرده</a:t>
            </a:r>
            <a:endParaRPr lang="ar-SA" sz="24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80000"/>
              </a:lnSpc>
              <a:spcBef>
                <a:spcPct val="20000"/>
              </a:spcBef>
            </a:pPr>
            <a:r>
              <a:rPr lang="ar-SA" sz="2400" b="1">
                <a:solidFill>
                  <a:srgbClr val="000000"/>
                </a:solidFill>
                <a:latin typeface="Times New Roman" pitchFamily="18" charset="0"/>
                <a:ea typeface="Times New Roman" pitchFamily="18" charset="0"/>
                <a:cs typeface="B Nazanin" pitchFamily="2" charset="-78"/>
              </a:rPr>
              <a:t>                  -  در صورت وجود سقف يا ديوار چوب</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در ساختمان </a:t>
            </a:r>
            <a:endParaRPr lang="fa-IR" sz="24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80000"/>
              </a:lnSpc>
              <a:spcBef>
                <a:spcPct val="20000"/>
              </a:spcBef>
            </a:pPr>
            <a:r>
              <a:rPr lang="fa-IR" sz="2400" b="1">
                <a:solidFill>
                  <a:srgbClr val="000000"/>
                </a:solidFill>
                <a:latin typeface="Times New Roman" pitchFamily="18" charset="0"/>
                <a:ea typeface="Times New Roman" pitchFamily="18" charset="0"/>
                <a:cs typeface="B Nazanin" pitchFamily="2" charset="-78"/>
              </a:rPr>
              <a:t>                  - درمحلهايی با ارتفاع سقف کمتر از 2.5 متر</a:t>
            </a:r>
            <a:endParaRPr lang="en-US" sz="2400" b="1">
              <a:solidFill>
                <a:srgbClr val="000000"/>
              </a:solidFill>
              <a:latin typeface="Times New Roman" pitchFamily="18" charset="0"/>
              <a:ea typeface="Times New Roman" pitchFamily="18" charset="0"/>
              <a:cs typeface="B Nazanin" pitchFamily="2" charset="-78"/>
            </a:endParaRPr>
          </a:p>
        </p:txBody>
      </p:sp>
      <p:sp>
        <p:nvSpPr>
          <p:cNvPr id="362499"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fa-IR" sz="3200">
                <a:solidFill>
                  <a:srgbClr val="000000"/>
                </a:solidFill>
                <a:latin typeface="Times New Roman" pitchFamily="18" charset="0"/>
                <a:cs typeface="Times New Roman" pitchFamily="18" charset="0"/>
              </a:rPr>
              <a:t>محدودیت نصب وسایل گاز سوز</a:t>
            </a:r>
            <a:endParaRPr lang="en-US" sz="3200" b="1">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Rectangle 2"/>
          <p:cNvSpPr>
            <a:spLocks noChangeArrowheads="1"/>
          </p:cNvSpPr>
          <p:nvPr/>
        </p:nvSpPr>
        <p:spPr bwMode="auto">
          <a:xfrm>
            <a:off x="0" y="762000"/>
            <a:ext cx="9144000" cy="6096000"/>
          </a:xfrm>
          <a:prstGeom prst="rect">
            <a:avLst/>
          </a:prstGeom>
          <a:solidFill>
            <a:srgbClr val="CCFFFF">
              <a:alpha val="50195"/>
            </a:srgbClr>
          </a:solidFill>
          <a:ln w="9525">
            <a:noFill/>
            <a:miter lim="800000"/>
            <a:headEnd/>
            <a:tailEnd/>
          </a:ln>
        </p:spPr>
        <p:txBody>
          <a:bodyPr/>
          <a:lstStyle/>
          <a:p>
            <a:pPr indent="168275" algn="just" rtl="1" eaLnBrk="1" hangingPunct="1">
              <a:lnSpc>
                <a:spcPct val="140000"/>
              </a:lnSpc>
              <a:spcBef>
                <a:spcPct val="20000"/>
              </a:spcBef>
            </a:pPr>
            <a:r>
              <a:rPr lang="ar-SA" sz="2100" b="1">
                <a:solidFill>
                  <a:srgbClr val="000000"/>
                </a:solidFill>
                <a:latin typeface="Times New Roman" pitchFamily="18" charset="0"/>
                <a:ea typeface="Times New Roman" pitchFamily="18" charset="0"/>
                <a:cs typeface="B Nazanin" pitchFamily="2" charset="-78"/>
              </a:rPr>
              <a:t>براي نصب چراغ روشنايي به شير مربوطه، بدليل تأثير حرارت بر لوله و اتصالات، از لوله هاي مسي و اتصالات برنجي استفاده شود.</a:t>
            </a:r>
          </a:p>
          <a:p>
            <a:pPr indent="168275" algn="just" rtl="1" eaLnBrk="1" hangingPunct="1">
              <a:lnSpc>
                <a:spcPct val="140000"/>
              </a:lnSpc>
              <a:spcBef>
                <a:spcPct val="20000"/>
              </a:spcBef>
            </a:pPr>
            <a:r>
              <a:rPr lang="ar-SA" sz="2100" b="1">
                <a:solidFill>
                  <a:srgbClr val="000000"/>
                </a:solidFill>
                <a:latin typeface="Times New Roman" pitchFamily="18" charset="0"/>
                <a:ea typeface="Times New Roman" pitchFamily="18" charset="0"/>
                <a:cs typeface="B Nazanin" pitchFamily="2" charset="-78"/>
              </a:rPr>
              <a:t>هر چراغ روشنايي گازي بايستي داراي يك شير قطع كننده مجزا باشد، اتصال آن به شيرهاي مصرف د</a:t>
            </a:r>
            <a:r>
              <a:rPr lang="fa-IR" sz="2100" b="1">
                <a:solidFill>
                  <a:srgbClr val="000000"/>
                </a:solidFill>
                <a:latin typeface="Times New Roman" pitchFamily="18" charset="0"/>
                <a:ea typeface="Times New Roman" pitchFamily="18" charset="0"/>
                <a:cs typeface="B Nazanin" pitchFamily="2" charset="-78"/>
              </a:rPr>
              <a:t>ي</a:t>
            </a:r>
            <a:r>
              <a:rPr lang="ar-SA" sz="2100" b="1">
                <a:solidFill>
                  <a:srgbClr val="000000"/>
                </a:solidFill>
                <a:latin typeface="Times New Roman" pitchFamily="18" charset="0"/>
                <a:ea typeface="Times New Roman" pitchFamily="18" charset="0"/>
                <a:cs typeface="B Nazanin" pitchFamily="2" charset="-78"/>
              </a:rPr>
              <a:t>گر ممنوع است .</a:t>
            </a:r>
          </a:p>
          <a:p>
            <a:pPr indent="168275" algn="just" rtl="1" eaLnBrk="1" hangingPunct="1">
              <a:lnSpc>
                <a:spcPct val="140000"/>
              </a:lnSpc>
              <a:spcBef>
                <a:spcPct val="20000"/>
              </a:spcBef>
            </a:pPr>
            <a:r>
              <a:rPr lang="ar-SA" sz="2100" b="1">
                <a:solidFill>
                  <a:srgbClr val="000000"/>
                </a:solidFill>
                <a:latin typeface="Times New Roman" pitchFamily="18" charset="0"/>
                <a:ea typeface="Times New Roman" pitchFamily="18" charset="0"/>
                <a:cs typeface="B Nazanin" pitchFamily="2" charset="-78"/>
              </a:rPr>
              <a:t>روشنايي گازي براي مواقعي كه جريان برق در ساختمانها قطع مي گردد پيش بيني گرديده است. اين روشنايي موقتي و تا زمان وصل مجدد برق مي باشد. بنابراين نصب چراغ روشنايي در قسمتهاي مختلف منازل ( بدليل عدم خروج گازهاي حاصل از احتراق) كاري غير منطقي و خطرناك مي باشد. در هر آپارتمان نصب يك عدد چراغ روشنايي گازي در محل ايمن کافی مي باشد .</a:t>
            </a:r>
            <a:endParaRPr lang="fa-IR" sz="21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40000"/>
              </a:lnSpc>
              <a:spcBef>
                <a:spcPct val="20000"/>
              </a:spcBef>
            </a:pPr>
            <a:r>
              <a:rPr lang="ar-SA" sz="2100" b="1">
                <a:solidFill>
                  <a:srgbClr val="000000"/>
                </a:solidFill>
                <a:latin typeface="Times New Roman" pitchFamily="18" charset="0"/>
                <a:ea typeface="Times New Roman" pitchFamily="18" charset="0"/>
                <a:cs typeface="B Nazanin" pitchFamily="2" charset="-78"/>
              </a:rPr>
              <a:t>دستگاه روشناي</a:t>
            </a:r>
            <a:r>
              <a:rPr lang="fa-IR" sz="2100" b="1">
                <a:solidFill>
                  <a:srgbClr val="000000"/>
                </a:solidFill>
                <a:latin typeface="Times New Roman" pitchFamily="18" charset="0"/>
                <a:ea typeface="Times New Roman" pitchFamily="18" charset="0"/>
                <a:cs typeface="B Nazanin" pitchFamily="2" charset="-78"/>
              </a:rPr>
              <a:t>ی</a:t>
            </a:r>
            <a:r>
              <a:rPr lang="ar-SA" sz="2100" b="1">
                <a:solidFill>
                  <a:srgbClr val="000000"/>
                </a:solidFill>
                <a:latin typeface="Times New Roman" pitchFamily="18" charset="0"/>
                <a:ea typeface="Times New Roman" pitchFamily="18" charset="0"/>
                <a:cs typeface="B Nazanin" pitchFamily="2" charset="-78"/>
              </a:rPr>
              <a:t> گاز</a:t>
            </a:r>
            <a:r>
              <a:rPr lang="fa-IR" sz="2100" b="1">
                <a:solidFill>
                  <a:srgbClr val="000000"/>
                </a:solidFill>
                <a:latin typeface="Times New Roman" pitchFamily="18" charset="0"/>
                <a:ea typeface="Times New Roman" pitchFamily="18" charset="0"/>
                <a:cs typeface="B Nazanin" pitchFamily="2" charset="-78"/>
              </a:rPr>
              <a:t>ی</a:t>
            </a:r>
            <a:r>
              <a:rPr lang="ar-SA" sz="2100" b="1">
                <a:solidFill>
                  <a:srgbClr val="000000"/>
                </a:solidFill>
                <a:latin typeface="Times New Roman" pitchFamily="18" charset="0"/>
                <a:ea typeface="Times New Roman" pitchFamily="18" charset="0"/>
                <a:cs typeface="B Nazanin" pitchFamily="2" charset="-78"/>
              </a:rPr>
              <a:t> بايد داراي استاندارد 2512</a:t>
            </a:r>
            <a:r>
              <a:rPr lang="en-US" sz="2100" b="1">
                <a:solidFill>
                  <a:srgbClr val="000000"/>
                </a:solidFill>
                <a:latin typeface="Times New Roman" pitchFamily="18" charset="0"/>
                <a:ea typeface="Times New Roman" pitchFamily="18" charset="0"/>
                <a:cs typeface="B Nazanin" pitchFamily="2" charset="-78"/>
              </a:rPr>
              <a:t> ISIRI</a:t>
            </a:r>
            <a:r>
              <a:rPr lang="ar-SA" sz="2100" b="1">
                <a:solidFill>
                  <a:srgbClr val="000000"/>
                </a:solidFill>
                <a:latin typeface="Times New Roman" pitchFamily="18" charset="0"/>
                <a:ea typeface="Times New Roman" pitchFamily="18" charset="0"/>
                <a:cs typeface="B Nazanin" pitchFamily="2" charset="-78"/>
              </a:rPr>
              <a:t>بوده و براساس دستورالعمل كارخانه سازنده نصب گردد.</a:t>
            </a:r>
            <a:endParaRPr lang="fa-IR" sz="21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40000"/>
              </a:lnSpc>
              <a:spcBef>
                <a:spcPct val="20000"/>
              </a:spcBef>
            </a:pPr>
            <a:r>
              <a:rPr lang="ar-SA" sz="2100" b="1">
                <a:solidFill>
                  <a:srgbClr val="000000"/>
                </a:solidFill>
                <a:latin typeface="Times New Roman" pitchFamily="18" charset="0"/>
                <a:ea typeface="Times New Roman" pitchFamily="18" charset="0"/>
                <a:cs typeface="B Nazanin" pitchFamily="2" charset="-78"/>
              </a:rPr>
              <a:t>روشناي</a:t>
            </a:r>
            <a:r>
              <a:rPr lang="fa-IR" sz="2100" b="1">
                <a:solidFill>
                  <a:srgbClr val="000000"/>
                </a:solidFill>
                <a:latin typeface="Times New Roman" pitchFamily="18" charset="0"/>
                <a:ea typeface="Times New Roman" pitchFamily="18" charset="0"/>
                <a:cs typeface="B Nazanin" pitchFamily="2" charset="-78"/>
              </a:rPr>
              <a:t>ی</a:t>
            </a:r>
            <a:r>
              <a:rPr lang="ar-SA" sz="2100" b="1">
                <a:solidFill>
                  <a:srgbClr val="000000"/>
                </a:solidFill>
                <a:latin typeface="Times New Roman" pitchFamily="18" charset="0"/>
                <a:ea typeface="Times New Roman" pitchFamily="18" charset="0"/>
                <a:cs typeface="B Nazanin" pitchFamily="2" charset="-78"/>
              </a:rPr>
              <a:t> بايد به ديوار كاملاً محكم نصب گردد وهيچ‌گونه اتكاي</a:t>
            </a:r>
            <a:r>
              <a:rPr lang="fa-IR" sz="2100" b="1">
                <a:solidFill>
                  <a:srgbClr val="000000"/>
                </a:solidFill>
                <a:latin typeface="Times New Roman" pitchFamily="18" charset="0"/>
                <a:ea typeface="Times New Roman" pitchFamily="18" charset="0"/>
                <a:cs typeface="B Nazanin" pitchFamily="2" charset="-78"/>
              </a:rPr>
              <a:t>ی</a:t>
            </a:r>
            <a:r>
              <a:rPr lang="ar-SA" sz="2100" b="1">
                <a:solidFill>
                  <a:srgbClr val="000000"/>
                </a:solidFill>
                <a:latin typeface="Times New Roman" pitchFamily="18" charset="0"/>
                <a:ea typeface="Times New Roman" pitchFamily="18" charset="0"/>
                <a:cs typeface="B Nazanin" pitchFamily="2" charset="-78"/>
              </a:rPr>
              <a:t> به لوله‌كش</a:t>
            </a:r>
            <a:r>
              <a:rPr lang="fa-IR" sz="2100" b="1">
                <a:solidFill>
                  <a:srgbClr val="000000"/>
                </a:solidFill>
                <a:latin typeface="Times New Roman" pitchFamily="18" charset="0"/>
                <a:ea typeface="Times New Roman" pitchFamily="18" charset="0"/>
                <a:cs typeface="B Nazanin" pitchFamily="2" charset="-78"/>
              </a:rPr>
              <a:t>ی</a:t>
            </a:r>
            <a:r>
              <a:rPr lang="ar-SA" sz="2100" b="1">
                <a:solidFill>
                  <a:srgbClr val="000000"/>
                </a:solidFill>
                <a:latin typeface="Times New Roman" pitchFamily="18" charset="0"/>
                <a:ea typeface="Times New Roman" pitchFamily="18" charset="0"/>
                <a:cs typeface="B Nazanin" pitchFamily="2" charset="-78"/>
              </a:rPr>
              <a:t> گاز نداشته باشد.</a:t>
            </a:r>
            <a:endParaRPr lang="fa-IR" sz="21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40000"/>
              </a:lnSpc>
              <a:spcBef>
                <a:spcPct val="20000"/>
              </a:spcBef>
            </a:pPr>
            <a:r>
              <a:rPr lang="ar-SA" sz="2100" b="1">
                <a:solidFill>
                  <a:srgbClr val="000000"/>
                </a:solidFill>
                <a:latin typeface="Times New Roman" pitchFamily="18" charset="0"/>
                <a:ea typeface="Times New Roman" pitchFamily="18" charset="0"/>
                <a:cs typeface="B Nazanin" pitchFamily="2" charset="-78"/>
              </a:rPr>
              <a:t>پايه‌ها</a:t>
            </a:r>
            <a:r>
              <a:rPr lang="fa-IR" sz="2100" b="1">
                <a:solidFill>
                  <a:srgbClr val="000000"/>
                </a:solidFill>
                <a:latin typeface="Times New Roman" pitchFamily="18" charset="0"/>
                <a:ea typeface="Times New Roman" pitchFamily="18" charset="0"/>
                <a:cs typeface="B Nazanin" pitchFamily="2" charset="-78"/>
              </a:rPr>
              <a:t>ی</a:t>
            </a:r>
            <a:r>
              <a:rPr lang="ar-SA" sz="2100" b="1">
                <a:solidFill>
                  <a:srgbClr val="000000"/>
                </a:solidFill>
                <a:latin typeface="Times New Roman" pitchFamily="18" charset="0"/>
                <a:ea typeface="Times New Roman" pitchFamily="18" charset="0"/>
                <a:cs typeface="B Nazanin" pitchFamily="2" charset="-78"/>
              </a:rPr>
              <a:t> روشناي</a:t>
            </a:r>
            <a:r>
              <a:rPr lang="fa-IR" sz="2100" b="1">
                <a:solidFill>
                  <a:srgbClr val="000000"/>
                </a:solidFill>
                <a:latin typeface="Times New Roman" pitchFamily="18" charset="0"/>
                <a:ea typeface="Times New Roman" pitchFamily="18" charset="0"/>
                <a:cs typeface="B Nazanin" pitchFamily="2" charset="-78"/>
              </a:rPr>
              <a:t>ی</a:t>
            </a:r>
            <a:r>
              <a:rPr lang="ar-SA" sz="2100" b="1">
                <a:solidFill>
                  <a:srgbClr val="000000"/>
                </a:solidFill>
                <a:latin typeface="Times New Roman" pitchFamily="18" charset="0"/>
                <a:ea typeface="Times New Roman" pitchFamily="18" charset="0"/>
                <a:cs typeface="B Nazanin" pitchFamily="2" charset="-78"/>
              </a:rPr>
              <a:t> بايد كاملاً محكم باشد.</a:t>
            </a:r>
            <a:endParaRPr lang="en-US" sz="2100" b="1">
              <a:solidFill>
                <a:srgbClr val="000000"/>
              </a:solidFill>
              <a:latin typeface="Times New Roman" pitchFamily="18" charset="0"/>
              <a:ea typeface="Times New Roman" pitchFamily="18" charset="0"/>
              <a:cs typeface="B Nazanin" pitchFamily="2" charset="-78"/>
            </a:endParaRPr>
          </a:p>
        </p:txBody>
      </p:sp>
      <p:sp>
        <p:nvSpPr>
          <p:cNvPr id="363523"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sz="3200" b="1">
                <a:solidFill>
                  <a:srgbClr val="000000"/>
                </a:solidFill>
                <a:latin typeface="Times New Roman" pitchFamily="18" charset="0"/>
                <a:cs typeface="Times New Roman" pitchFamily="18" charset="0"/>
              </a:rPr>
              <a:t>ضوابط نصب روشناي</a:t>
            </a:r>
            <a:r>
              <a:rPr lang="fa-IR" sz="3200" b="1">
                <a:solidFill>
                  <a:srgbClr val="000000"/>
                </a:solidFill>
                <a:latin typeface="Times New Roman" pitchFamily="18" charset="0"/>
                <a:cs typeface="Times New Roman" pitchFamily="18" charset="0"/>
              </a:rPr>
              <a:t>ی</a:t>
            </a:r>
            <a:r>
              <a:rPr lang="ar-SA" sz="3200" b="1">
                <a:solidFill>
                  <a:srgbClr val="000000"/>
                </a:solidFill>
                <a:latin typeface="Times New Roman" pitchFamily="18" charset="0"/>
                <a:cs typeface="Times New Roman" pitchFamily="18" charset="0"/>
              </a:rPr>
              <a:t> </a:t>
            </a:r>
            <a:endParaRPr lang="en-US" sz="3200" b="1">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6" name="Rectangle 2"/>
          <p:cNvSpPr>
            <a:spLocks noChangeArrowheads="1"/>
          </p:cNvSpPr>
          <p:nvPr/>
        </p:nvSpPr>
        <p:spPr bwMode="auto">
          <a:xfrm>
            <a:off x="0" y="762000"/>
            <a:ext cx="9144000" cy="6096000"/>
          </a:xfrm>
          <a:prstGeom prst="rect">
            <a:avLst/>
          </a:prstGeom>
          <a:solidFill>
            <a:srgbClr val="CCFFFF">
              <a:alpha val="52156"/>
            </a:srgbClr>
          </a:solidFill>
          <a:ln w="9525">
            <a:noFill/>
            <a:miter lim="800000"/>
            <a:headEnd/>
            <a:tailEnd/>
          </a:ln>
        </p:spPr>
        <p:txBody>
          <a:bodyPr/>
          <a:lstStyle/>
          <a:p>
            <a:pPr marL="350838" indent="-350838" algn="just" rtl="1" eaLnBrk="1" hangingPunct="1">
              <a:lnSpc>
                <a:spcPct val="180000"/>
              </a:lnSpc>
              <a:spcBef>
                <a:spcPct val="20000"/>
              </a:spcBef>
              <a:buFontTx/>
              <a:buChar char="•"/>
            </a:pPr>
            <a:r>
              <a:rPr lang="ar-SA" sz="2800" b="1">
                <a:solidFill>
                  <a:srgbClr val="000000"/>
                </a:solidFill>
                <a:latin typeface="Times New Roman" pitchFamily="18" charset="0"/>
                <a:ea typeface="Times New Roman" pitchFamily="18" charset="0"/>
                <a:cs typeface="Nazanin" pitchFamily="2" charset="-78"/>
              </a:rPr>
              <a:t>نصب شومينه در اتاق خواب مجاز نم</a:t>
            </a:r>
            <a:r>
              <a:rPr lang="fa-IR" sz="2800" b="1">
                <a:solidFill>
                  <a:srgbClr val="000000"/>
                </a:solidFill>
                <a:latin typeface="Times New Roman" pitchFamily="18" charset="0"/>
                <a:ea typeface="Times New Roman" pitchFamily="18" charset="0"/>
                <a:cs typeface="Nazanin" pitchFamily="2" charset="-78"/>
              </a:rPr>
              <a:t>ی</a:t>
            </a:r>
            <a:r>
              <a:rPr lang="ar-SA" sz="2800" b="1">
                <a:solidFill>
                  <a:srgbClr val="000000"/>
                </a:solidFill>
                <a:latin typeface="Times New Roman" pitchFamily="18" charset="0"/>
                <a:ea typeface="Times New Roman" pitchFamily="18" charset="0"/>
                <a:cs typeface="Nazanin" pitchFamily="2" charset="-78"/>
              </a:rPr>
              <a:t> باشد.</a:t>
            </a:r>
          </a:p>
          <a:p>
            <a:pPr marL="350838" indent="-350838" algn="just" rtl="1" eaLnBrk="1" hangingPunct="1">
              <a:lnSpc>
                <a:spcPct val="180000"/>
              </a:lnSpc>
              <a:spcBef>
                <a:spcPct val="20000"/>
              </a:spcBef>
              <a:buFontTx/>
              <a:buChar char="•"/>
            </a:pPr>
            <a:r>
              <a:rPr lang="ar-SA" sz="2800" b="1">
                <a:solidFill>
                  <a:srgbClr val="000000"/>
                </a:solidFill>
                <a:latin typeface="Times New Roman" pitchFamily="18" charset="0"/>
                <a:ea typeface="Times New Roman" pitchFamily="18" charset="0"/>
                <a:cs typeface="Nazanin" pitchFamily="2" charset="-78"/>
              </a:rPr>
              <a:t>نصب شومينه به عنوان تنها وسيله گرمايش در هال و پذيرائ</a:t>
            </a:r>
            <a:r>
              <a:rPr lang="fa-IR" sz="2800" b="1">
                <a:solidFill>
                  <a:srgbClr val="000000"/>
                </a:solidFill>
                <a:latin typeface="Times New Roman" pitchFamily="18" charset="0"/>
                <a:ea typeface="Times New Roman" pitchFamily="18" charset="0"/>
                <a:cs typeface="Nazanin" pitchFamily="2" charset="-78"/>
              </a:rPr>
              <a:t>ی</a:t>
            </a:r>
            <a:r>
              <a:rPr lang="ar-SA" sz="2800" b="1">
                <a:solidFill>
                  <a:srgbClr val="000000"/>
                </a:solidFill>
                <a:latin typeface="Times New Roman" pitchFamily="18" charset="0"/>
                <a:ea typeface="Times New Roman" pitchFamily="18" charset="0"/>
                <a:cs typeface="Nazanin" pitchFamily="2" charset="-78"/>
              </a:rPr>
              <a:t> ممنوع ميباشد.</a:t>
            </a:r>
          </a:p>
          <a:p>
            <a:pPr marL="350838" indent="-350838" algn="just" rtl="1" eaLnBrk="1" hangingPunct="1">
              <a:lnSpc>
                <a:spcPct val="180000"/>
              </a:lnSpc>
              <a:spcBef>
                <a:spcPct val="20000"/>
              </a:spcBef>
              <a:buFontTx/>
              <a:buChar char="•"/>
            </a:pPr>
            <a:r>
              <a:rPr lang="ar-SA" sz="2800" b="1">
                <a:solidFill>
                  <a:srgbClr val="000000"/>
                </a:solidFill>
                <a:latin typeface="Times New Roman" pitchFamily="18" charset="0"/>
                <a:ea typeface="Times New Roman" pitchFamily="18" charset="0"/>
                <a:cs typeface="Nazanin" pitchFamily="2" charset="-78"/>
              </a:rPr>
              <a:t>نصب شومينه بدون سيستم محافظ شعله ترموكوپل ممنوع ميباشد.</a:t>
            </a:r>
            <a:endParaRPr lang="en-US" sz="2800" b="1">
              <a:solidFill>
                <a:srgbClr val="000000"/>
              </a:solidFill>
              <a:latin typeface="Times New Roman" pitchFamily="18" charset="0"/>
              <a:ea typeface="Times New Roman" pitchFamily="18" charset="0"/>
              <a:cs typeface="Nazanin" pitchFamily="2" charset="-78"/>
            </a:endParaRPr>
          </a:p>
        </p:txBody>
      </p:sp>
      <p:sp>
        <p:nvSpPr>
          <p:cNvPr id="364547"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sz="3200" b="1">
                <a:solidFill>
                  <a:srgbClr val="000000"/>
                </a:solidFill>
              </a:rPr>
              <a:t>شومينه</a:t>
            </a:r>
            <a:endParaRPr lang="en-US" sz="3200" b="1">
              <a:solidFill>
                <a:srgbClr val="000000"/>
              </a:solidFill>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Rectangle 2"/>
          <p:cNvSpPr>
            <a:spLocks noChangeArrowheads="1"/>
          </p:cNvSpPr>
          <p:nvPr/>
        </p:nvSpPr>
        <p:spPr bwMode="auto">
          <a:xfrm>
            <a:off x="0" y="762000"/>
            <a:ext cx="9144000" cy="6096000"/>
          </a:xfrm>
          <a:prstGeom prst="rect">
            <a:avLst/>
          </a:prstGeom>
          <a:solidFill>
            <a:srgbClr val="CCFFFF">
              <a:alpha val="52940"/>
            </a:srgbClr>
          </a:solidFill>
          <a:ln w="9525">
            <a:noFill/>
            <a:miter lim="800000"/>
            <a:headEnd/>
            <a:tailEnd/>
          </a:ln>
        </p:spPr>
        <p:txBody>
          <a:bodyPr/>
          <a:lstStyle/>
          <a:p>
            <a:pPr indent="168275" algn="just" rtl="1" eaLnBrk="1" hangingPunct="1">
              <a:lnSpc>
                <a:spcPct val="160000"/>
              </a:lnSpc>
              <a:spcBef>
                <a:spcPct val="20000"/>
              </a:spcBef>
            </a:pPr>
            <a:r>
              <a:rPr lang="ar-SA" sz="2200" b="1">
                <a:solidFill>
                  <a:srgbClr val="000000"/>
                </a:solidFill>
                <a:latin typeface="Times New Roman" pitchFamily="18" charset="0"/>
                <a:ea typeface="Times New Roman" pitchFamily="18" charset="0"/>
                <a:cs typeface="B Nazanin" pitchFamily="2" charset="-78"/>
              </a:rPr>
              <a:t>شومينه بايد به دمپر دست</a:t>
            </a:r>
            <a:r>
              <a:rPr lang="fa-IR" sz="2200" b="1">
                <a:solidFill>
                  <a:srgbClr val="000000"/>
                </a:solidFill>
                <a:latin typeface="Times New Roman" pitchFamily="18" charset="0"/>
                <a:ea typeface="Times New Roman" pitchFamily="18" charset="0"/>
                <a:cs typeface="B Nazanin" pitchFamily="2" charset="-78"/>
              </a:rPr>
              <a:t>ی</a:t>
            </a:r>
            <a:r>
              <a:rPr lang="ar-SA" sz="2200" b="1">
                <a:solidFill>
                  <a:srgbClr val="000000"/>
                </a:solidFill>
                <a:latin typeface="Times New Roman" pitchFamily="18" charset="0"/>
                <a:ea typeface="Times New Roman" pitchFamily="18" charset="0"/>
                <a:cs typeface="B Nazanin" pitchFamily="2" charset="-78"/>
              </a:rPr>
              <a:t> تنظيم سطح مقطع خروجي دود به دودكش مجهز باشد تا بتوان حداقل سطح خروجي دود را براساس دستورالعمل سازنده شومينه، تنظيم نمود.</a:t>
            </a:r>
            <a:endParaRPr lang="fa-IR" sz="22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60000"/>
              </a:lnSpc>
              <a:spcBef>
                <a:spcPct val="20000"/>
              </a:spcBef>
            </a:pPr>
            <a:r>
              <a:rPr lang="ar-SA" sz="2200" b="1">
                <a:solidFill>
                  <a:srgbClr val="000000"/>
                </a:solidFill>
                <a:latin typeface="Times New Roman" pitchFamily="18" charset="0"/>
                <a:ea typeface="Times New Roman" pitchFamily="18" charset="0"/>
                <a:cs typeface="B Nazanin" pitchFamily="2" charset="-78"/>
              </a:rPr>
              <a:t>شومينه با سوخت گاز بايد به شير قطع ووصل دستي ورود گاز مجهز باشد. اين شير بايد در خارج از اجاق شومينه و در فاصله 30 سانتي‌متري ديوار شومينه و</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در همان اتاقي كه شومينه در آن نصب مي‌شود قرار گيرد.</a:t>
            </a:r>
            <a:endParaRPr lang="fa-IR" sz="22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60000"/>
              </a:lnSpc>
              <a:spcBef>
                <a:spcPct val="20000"/>
              </a:spcBef>
            </a:pPr>
            <a:r>
              <a:rPr lang="ar-SA" sz="2200" b="1">
                <a:solidFill>
                  <a:srgbClr val="000000"/>
                </a:solidFill>
                <a:latin typeface="Times New Roman" pitchFamily="18" charset="0"/>
                <a:ea typeface="Times New Roman" pitchFamily="18" charset="0"/>
                <a:cs typeface="B Nazanin" pitchFamily="2" charset="-78"/>
              </a:rPr>
              <a:t>به</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دليل</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انتقال</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حرارت از</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اجاق</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شومينه</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به</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رابط</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شير</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اصلي</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گاز</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حتماً</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بايستي</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از لوله</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هاي</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مسي</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فشارقوي و</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اتصالات</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مطمئن استفاده</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شود</a:t>
            </a:r>
            <a:r>
              <a:rPr lang="fa-IR" sz="2200" b="1">
                <a:solidFill>
                  <a:srgbClr val="000000"/>
                </a:solidFill>
                <a:latin typeface="Times New Roman" pitchFamily="18" charset="0"/>
                <a:ea typeface="Times New Roman" pitchFamily="18" charset="0"/>
                <a:cs typeface="B Nazanin" pitchFamily="2" charset="-78"/>
              </a:rPr>
              <a:t> .</a:t>
            </a:r>
          </a:p>
          <a:p>
            <a:pPr indent="168275" algn="just" rtl="1" eaLnBrk="1" hangingPunct="1">
              <a:lnSpc>
                <a:spcPct val="160000"/>
              </a:lnSpc>
              <a:spcBef>
                <a:spcPct val="20000"/>
              </a:spcBef>
            </a:pPr>
            <a:r>
              <a:rPr lang="ar-SA" sz="2200" b="1">
                <a:solidFill>
                  <a:srgbClr val="000000"/>
                </a:solidFill>
                <a:latin typeface="Times New Roman" pitchFamily="18" charset="0"/>
                <a:ea typeface="Times New Roman" pitchFamily="18" charset="0"/>
                <a:cs typeface="B Nazanin" pitchFamily="2" charset="-78"/>
              </a:rPr>
              <a:t>نصب شومينه در اتاق</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خواب ممنوع مي‌باشد.</a:t>
            </a:r>
            <a:endParaRPr lang="fa-IR" sz="22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60000"/>
              </a:lnSpc>
              <a:spcBef>
                <a:spcPct val="20000"/>
              </a:spcBef>
            </a:pPr>
            <a:r>
              <a:rPr lang="ar-SA" sz="2200" b="1">
                <a:solidFill>
                  <a:srgbClr val="000000"/>
                </a:solidFill>
                <a:latin typeface="Times New Roman" pitchFamily="18" charset="0"/>
                <a:ea typeface="Times New Roman" pitchFamily="18" charset="0"/>
                <a:cs typeface="B Nazanin" pitchFamily="2" charset="-78"/>
              </a:rPr>
              <a:t>براي خروج سهل و ايمن گازهاي حاصل از احتراق قطر دودکش شومينه نبا</a:t>
            </a:r>
            <a:r>
              <a:rPr lang="fa-IR" sz="2200" b="1">
                <a:solidFill>
                  <a:srgbClr val="000000"/>
                </a:solidFill>
                <a:latin typeface="Times New Roman" pitchFamily="18" charset="0"/>
                <a:ea typeface="Times New Roman" pitchFamily="18" charset="0"/>
                <a:cs typeface="B Nazanin" pitchFamily="2" charset="-78"/>
              </a:rPr>
              <a:t>ي</a:t>
            </a:r>
            <a:r>
              <a:rPr lang="ar-SA" sz="2200" b="1">
                <a:solidFill>
                  <a:srgbClr val="000000"/>
                </a:solidFill>
                <a:latin typeface="Times New Roman" pitchFamily="18" charset="0"/>
                <a:ea typeface="Times New Roman" pitchFamily="18" charset="0"/>
                <a:cs typeface="B Nazanin" pitchFamily="2" charset="-78"/>
              </a:rPr>
              <a:t>د از 15 سانتيمتر کمتر باشد.</a:t>
            </a:r>
            <a:endParaRPr lang="en-US" sz="2200" b="1">
              <a:solidFill>
                <a:srgbClr val="000000"/>
              </a:solidFill>
              <a:latin typeface="Times New Roman" pitchFamily="18" charset="0"/>
              <a:ea typeface="Times New Roman" pitchFamily="18" charset="0"/>
              <a:cs typeface="B Nazanin" pitchFamily="2" charset="-78"/>
            </a:endParaRPr>
          </a:p>
        </p:txBody>
      </p:sp>
      <p:sp>
        <p:nvSpPr>
          <p:cNvPr id="365571"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sz="3200" b="1">
                <a:solidFill>
                  <a:srgbClr val="000000"/>
                </a:solidFill>
                <a:latin typeface="Times New Roman" pitchFamily="18" charset="0"/>
                <a:cs typeface="Times New Roman" pitchFamily="18" charset="0"/>
              </a:rPr>
              <a:t>ضوابط نصب شومينه با سوخت گاز </a:t>
            </a:r>
            <a:endParaRPr lang="en-US" sz="3200" b="1">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Rectangle 2"/>
          <p:cNvSpPr>
            <a:spLocks noChangeArrowheads="1"/>
          </p:cNvSpPr>
          <p:nvPr/>
        </p:nvSpPr>
        <p:spPr bwMode="auto">
          <a:xfrm>
            <a:off x="0" y="0"/>
            <a:ext cx="9144000" cy="6858000"/>
          </a:xfrm>
          <a:prstGeom prst="rect">
            <a:avLst/>
          </a:prstGeom>
          <a:solidFill>
            <a:srgbClr val="CCFFFF">
              <a:alpha val="52156"/>
            </a:srgbClr>
          </a:solidFill>
          <a:ln w="9525">
            <a:noFill/>
            <a:miter lim="800000"/>
            <a:headEnd/>
            <a:tailEnd/>
          </a:ln>
        </p:spPr>
        <p:txBody>
          <a:bodyPr/>
          <a:lstStyle/>
          <a:p>
            <a:pPr indent="168275" algn="just"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B Nazanin" pitchFamily="2" charset="-78"/>
              </a:rPr>
              <a:t>طراحي و ساخته شومينه ساختماني با سوخت گاز، بايد مطابق با مقررات ملي ساختمان و مورد تأييد باشد.</a:t>
            </a:r>
            <a:endParaRPr lang="fa-IR" sz="24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B Nazanin" pitchFamily="2" charset="-78"/>
              </a:rPr>
              <a:t>ساخت</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و</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نصب شومينه بايد طوري</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باشد كه كف</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اجاق</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آن به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طور مشخص وآشكار از كف</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اتاق محل</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نصب شومينه جدا</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باشد.</a:t>
            </a:r>
            <a:endParaRPr lang="fa-IR" sz="24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B Nazanin" pitchFamily="2" charset="-78"/>
              </a:rPr>
              <a:t>ساخت تنوره آجري شومينه بايد به نوعي باشد که اجاق شومينه کاملاً در راستا و در زير دودکش قرار داده شود به طوری که اولاً به سهولت مکنده گازهاي حاصل از احتراق باشد وگازهاي حاصل از احتراق به فضاي اتاق نفوذ نکند و ثانياً جهت دهنده گازهاي حاصل از احتراق به سمت بالا و دودکش تعبيه شده دربخش فوقاني آن باشد .</a:t>
            </a:r>
            <a:endParaRPr lang="fa-IR" sz="24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B Nazanin" pitchFamily="2" charset="-78"/>
              </a:rPr>
              <a:t>ارتفاع دهانه نماي دودکش نبايستي آنقدر زياد باشد که بخشي از گازهاي حاصل ازاحتراق به محل سکونت نفوذ نمايد .</a:t>
            </a:r>
            <a:endParaRPr lang="fa-IR" sz="24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B Nazanin" pitchFamily="2" charset="-78"/>
              </a:rPr>
              <a:t>شومينه با سوخت گاز بايد به كنترل اطمينان وجود شعله مجهز باشد تا درصورت از كار افتادن شمعك و روشن نشدن شومينه يا خاموش شدن شعله اصلي، جريان گاز سوخت ورودي به شومينه را به طور خودكار قطع نمايد.</a:t>
            </a:r>
            <a:endParaRPr lang="en-US" sz="2400" b="1">
              <a:solidFill>
                <a:srgbClr val="000000"/>
              </a:solidFill>
              <a:latin typeface="Times New Roman" pitchFamily="18" charset="0"/>
              <a:ea typeface="Times New Roman" pitchFamily="18" charset="0"/>
              <a:cs typeface="B Nazanin" pitchFamily="2" charset="-78"/>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Rectangle 2"/>
          <p:cNvSpPr>
            <a:spLocks noChangeArrowheads="1"/>
          </p:cNvSpPr>
          <p:nvPr/>
        </p:nvSpPr>
        <p:spPr bwMode="auto">
          <a:xfrm>
            <a:off x="0" y="0"/>
            <a:ext cx="9144000" cy="6858000"/>
          </a:xfrm>
          <a:prstGeom prst="rect">
            <a:avLst/>
          </a:prstGeom>
          <a:solidFill>
            <a:srgbClr val="CCFFFF">
              <a:alpha val="54901"/>
            </a:srgbClr>
          </a:solidFill>
          <a:ln w="9525">
            <a:noFill/>
            <a:miter lim="800000"/>
            <a:headEnd/>
            <a:tailEnd/>
          </a:ln>
        </p:spPr>
        <p:txBody>
          <a:bodyPr/>
          <a:lstStyle/>
          <a:p>
            <a:pPr marL="350838" indent="-350838" algn="ctr"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Titr" pitchFamily="2" charset="-78"/>
              </a:rPr>
              <a:t>بخار</a:t>
            </a:r>
            <a:r>
              <a:rPr lang="fa-IR" sz="2400" b="1">
                <a:solidFill>
                  <a:srgbClr val="000000"/>
                </a:solidFill>
                <a:latin typeface="Times New Roman" pitchFamily="18" charset="0"/>
                <a:ea typeface="Times New Roman" pitchFamily="18" charset="0"/>
                <a:cs typeface="Titr" pitchFamily="2" charset="-78"/>
              </a:rPr>
              <a:t>ی</a:t>
            </a:r>
            <a:r>
              <a:rPr lang="ar-SA" sz="2400" b="1">
                <a:solidFill>
                  <a:srgbClr val="000000"/>
                </a:solidFill>
                <a:latin typeface="Times New Roman" pitchFamily="18" charset="0"/>
                <a:ea typeface="Times New Roman" pitchFamily="18" charset="0"/>
                <a:cs typeface="Titr" pitchFamily="2" charset="-78"/>
              </a:rPr>
              <a:t> ديوار</a:t>
            </a:r>
            <a:r>
              <a:rPr lang="fa-IR" sz="2400" b="1">
                <a:solidFill>
                  <a:srgbClr val="000000"/>
                </a:solidFill>
                <a:latin typeface="Times New Roman" pitchFamily="18" charset="0"/>
                <a:ea typeface="Times New Roman" pitchFamily="18" charset="0"/>
                <a:cs typeface="Titr" pitchFamily="2" charset="-78"/>
              </a:rPr>
              <a:t>ی</a:t>
            </a:r>
            <a:endParaRPr lang="ar-SA" sz="2400" b="1">
              <a:solidFill>
                <a:srgbClr val="000000"/>
              </a:solidFill>
              <a:latin typeface="Times New Roman" pitchFamily="18" charset="0"/>
              <a:ea typeface="Times New Roman" pitchFamily="18" charset="0"/>
              <a:cs typeface="Titr" pitchFamily="2" charset="-78"/>
            </a:endParaRPr>
          </a:p>
          <a:p>
            <a:pPr marL="350838" indent="-350838" algn="just"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Titr" pitchFamily="2" charset="-78"/>
              </a:rPr>
              <a:t>       </a:t>
            </a:r>
            <a:r>
              <a:rPr lang="ar-SA" sz="2400" b="1">
                <a:solidFill>
                  <a:srgbClr val="000000"/>
                </a:solidFill>
                <a:latin typeface="Times New Roman" pitchFamily="18" charset="0"/>
                <a:ea typeface="Times New Roman" pitchFamily="18" charset="0"/>
                <a:cs typeface="Nazanin" pitchFamily="2" charset="-78"/>
              </a:rPr>
              <a:t>نصب بخار</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ديوار</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در اتاق خواب مجاز نميباشد.</a:t>
            </a:r>
            <a:endParaRPr lang="ar-SA" sz="2400" b="1">
              <a:solidFill>
                <a:srgbClr val="000000"/>
              </a:solidFill>
              <a:latin typeface="Times New Roman" pitchFamily="18" charset="0"/>
              <a:ea typeface="Times New Roman" pitchFamily="18" charset="0"/>
              <a:cs typeface="Titr" pitchFamily="2" charset="-78"/>
            </a:endParaRPr>
          </a:p>
          <a:p>
            <a:pPr marL="350838" indent="-350838" algn="ctr"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Titr" pitchFamily="2" charset="-78"/>
              </a:rPr>
              <a:t>پلوپز</a:t>
            </a:r>
          </a:p>
          <a:p>
            <a:pPr marL="350838" indent="-350838" algn="just"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Titr" pitchFamily="2" charset="-78"/>
              </a:rPr>
              <a:t>      </a:t>
            </a:r>
            <a:r>
              <a:rPr lang="ar-SA" sz="2400" b="1">
                <a:solidFill>
                  <a:srgbClr val="000000"/>
                </a:solidFill>
                <a:latin typeface="Times New Roman" pitchFamily="18" charset="0"/>
                <a:ea typeface="Times New Roman" pitchFamily="18" charset="0"/>
                <a:cs typeface="Nazanin" pitchFamily="2" charset="-78"/>
              </a:rPr>
              <a:t>نصب پلوپز در طبقات زيرزمين و مكانهاي</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كه دارا</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تهويه كاف</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نيستند ممنوع ميباشد.</a:t>
            </a:r>
          </a:p>
          <a:p>
            <a:pPr marL="350838" indent="-350838" algn="just"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Nazanin" pitchFamily="2" charset="-78"/>
              </a:rPr>
              <a:t>     اين وسيله ترجيحا" در فضاي باز مانند حياط، حياط خلوت و يا تراس بايد استفاده گردد.</a:t>
            </a:r>
          </a:p>
          <a:p>
            <a:pPr marL="350838" indent="-350838" algn="just" rtl="1" eaLnBrk="1" hangingPunct="1">
              <a:lnSpc>
                <a:spcPct val="130000"/>
              </a:lnSpc>
              <a:spcBef>
                <a:spcPct val="20000"/>
              </a:spcBef>
            </a:pPr>
            <a:r>
              <a:rPr lang="ar-SA" sz="2400" b="1">
                <a:solidFill>
                  <a:srgbClr val="000000"/>
                </a:solidFill>
                <a:latin typeface="Times New Roman" pitchFamily="18" charset="0"/>
                <a:ea typeface="Times New Roman" pitchFamily="18" charset="0"/>
                <a:cs typeface="Nazanin" pitchFamily="2" charset="-78"/>
              </a:rPr>
              <a:t>    </a:t>
            </a:r>
            <a:r>
              <a:rPr lang="fa-IR" sz="2400" b="1">
                <a:solidFill>
                  <a:srgbClr val="000000"/>
                </a:solidFill>
                <a:latin typeface="Times New Roman" pitchFamily="18" charset="0"/>
                <a:ea typeface="Times New Roman" pitchFamily="18" charset="0"/>
                <a:cs typeface="Nazanin" pitchFamily="2" charset="-78"/>
              </a:rPr>
              <a:t> </a:t>
            </a:r>
            <a:r>
              <a:rPr lang="ar-SA" sz="2400" b="1">
                <a:solidFill>
                  <a:srgbClr val="000000"/>
                </a:solidFill>
                <a:latin typeface="Times New Roman" pitchFamily="18" charset="0"/>
                <a:ea typeface="Times New Roman" pitchFamily="18" charset="0"/>
                <a:cs typeface="Nazanin" pitchFamily="2" charset="-78"/>
              </a:rPr>
              <a:t>استفاده از پلوپز به عنوان وسيله گرمايش ممنوع است.     </a:t>
            </a:r>
            <a:r>
              <a:rPr lang="ar-SA" sz="2400" b="1">
                <a:solidFill>
                  <a:srgbClr val="000000"/>
                </a:solidFill>
                <a:latin typeface="Times New Roman" pitchFamily="18" charset="0"/>
                <a:ea typeface="Times New Roman" pitchFamily="18" charset="0"/>
                <a:cs typeface="Titr" pitchFamily="2" charset="-78"/>
              </a:rPr>
              <a:t> </a:t>
            </a:r>
            <a:r>
              <a:rPr lang="ar-SA" sz="2400" b="1">
                <a:solidFill>
                  <a:srgbClr val="000000"/>
                </a:solidFill>
                <a:latin typeface="Times New Roman" pitchFamily="18" charset="0"/>
                <a:ea typeface="Times New Roman" pitchFamily="18" charset="0"/>
                <a:cs typeface="Nazanin" pitchFamily="2" charset="-78"/>
              </a:rPr>
              <a:t> </a:t>
            </a:r>
            <a:endParaRPr lang="ar-SA" sz="2400" b="1">
              <a:solidFill>
                <a:srgbClr val="000000"/>
              </a:solidFill>
              <a:latin typeface="Times New Roman" pitchFamily="18" charset="0"/>
              <a:ea typeface="Times New Roman" pitchFamily="18" charset="0"/>
              <a:cs typeface="Titr" pitchFamily="2" charset="-78"/>
            </a:endParaRPr>
          </a:p>
          <a:p>
            <a:pPr marL="350838" indent="-350838" algn="just" rtl="1" eaLnBrk="1" hangingPunct="1">
              <a:lnSpc>
                <a:spcPct val="130000"/>
              </a:lnSpc>
              <a:spcBef>
                <a:spcPct val="20000"/>
              </a:spcBef>
            </a:pPr>
            <a:r>
              <a:rPr lang="fa-IR" sz="2400" b="1">
                <a:solidFill>
                  <a:srgbClr val="000000"/>
                </a:solidFill>
                <a:latin typeface="Times New Roman" pitchFamily="18" charset="0"/>
                <a:ea typeface="Times New Roman" pitchFamily="18" charset="0"/>
                <a:cs typeface="Nazanin" pitchFamily="2" charset="-78"/>
              </a:rPr>
              <a:t>     </a:t>
            </a:r>
            <a:r>
              <a:rPr lang="ar-SA" sz="2400" b="1">
                <a:solidFill>
                  <a:srgbClr val="000000"/>
                </a:solidFill>
                <a:latin typeface="Times New Roman" pitchFamily="18" charset="0"/>
                <a:ea typeface="Times New Roman" pitchFamily="18" charset="0"/>
                <a:cs typeface="Nazanin" pitchFamily="2" charset="-78"/>
              </a:rPr>
              <a:t>ممنوعيت نصب لوازم گازسوز در ساختمانها</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عموم</a:t>
            </a:r>
            <a:r>
              <a:rPr lang="fa-IR" sz="2400" b="1">
                <a:solidFill>
                  <a:srgbClr val="000000"/>
                </a:solidFill>
                <a:latin typeface="Times New Roman" pitchFamily="18" charset="0"/>
                <a:ea typeface="Times New Roman" pitchFamily="18" charset="0"/>
                <a:cs typeface="Nazanin" pitchFamily="2" charset="-78"/>
              </a:rPr>
              <a:t>ی</a:t>
            </a:r>
            <a:r>
              <a:rPr lang="ar-SA" sz="2400" b="1">
                <a:solidFill>
                  <a:srgbClr val="000000"/>
                </a:solidFill>
                <a:latin typeface="Times New Roman" pitchFamily="18" charset="0"/>
                <a:ea typeface="Times New Roman" pitchFamily="18" charset="0"/>
                <a:cs typeface="Nazanin" pitchFamily="2" charset="-78"/>
              </a:rPr>
              <a:t> و خاص طبق بخش 17-2 مي باشد</a:t>
            </a:r>
            <a:r>
              <a:rPr lang="ar-SA" sz="2400" b="1">
                <a:solidFill>
                  <a:srgbClr val="000000"/>
                </a:solidFill>
                <a:latin typeface="Times New Roman" pitchFamily="18" charset="0"/>
                <a:ea typeface="Times New Roman" pitchFamily="18" charset="0"/>
                <a:cs typeface="Titr" pitchFamily="2" charset="-78"/>
              </a:rPr>
              <a:t> </a:t>
            </a:r>
            <a:endParaRPr lang="fa-IR" sz="2400" b="1">
              <a:solidFill>
                <a:srgbClr val="000000"/>
              </a:solidFill>
              <a:latin typeface="Times New Roman" pitchFamily="18" charset="0"/>
              <a:ea typeface="Times New Roman" pitchFamily="18" charset="0"/>
              <a:cs typeface="Titr" pitchFamily="2" charset="-78"/>
            </a:endParaRPr>
          </a:p>
          <a:p>
            <a:pPr marL="350838" indent="-350838" algn="just" rtl="1" eaLnBrk="1" hangingPunct="1">
              <a:lnSpc>
                <a:spcPct val="130000"/>
              </a:lnSpc>
              <a:spcBef>
                <a:spcPct val="20000"/>
              </a:spcBef>
            </a:pPr>
            <a:r>
              <a:rPr lang="fa-IR" sz="2400" b="1">
                <a:solidFill>
                  <a:srgbClr val="000000"/>
                </a:solidFill>
                <a:latin typeface="Times New Roman" pitchFamily="18" charset="0"/>
                <a:ea typeface="Times New Roman" pitchFamily="18" charset="0"/>
                <a:cs typeface="Titr" pitchFamily="2" charset="-78"/>
              </a:rPr>
              <a:t>     نصب بخاری بدون دودکش ممنوع ميباشد</a:t>
            </a:r>
            <a:endParaRPr lang="en-US" sz="2400" b="1">
              <a:solidFill>
                <a:srgbClr val="000000"/>
              </a:solidFill>
              <a:latin typeface="Times New Roman" pitchFamily="18" charset="0"/>
              <a:ea typeface="Times New Roman" pitchFamily="18" charset="0"/>
              <a:cs typeface="Titr" pitchFamily="2" charset="-78"/>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Rectangle 2"/>
          <p:cNvSpPr>
            <a:spLocks noChangeArrowheads="1"/>
          </p:cNvSpPr>
          <p:nvPr/>
        </p:nvSpPr>
        <p:spPr bwMode="auto">
          <a:xfrm>
            <a:off x="0" y="0"/>
            <a:ext cx="9144000" cy="6858000"/>
          </a:xfrm>
          <a:prstGeom prst="rect">
            <a:avLst/>
          </a:prstGeom>
          <a:solidFill>
            <a:srgbClr val="CCFFFF">
              <a:alpha val="54901"/>
            </a:srgbClr>
          </a:solidFill>
          <a:ln w="9525">
            <a:noFill/>
            <a:miter lim="800000"/>
            <a:headEnd/>
            <a:tailEnd/>
          </a:ln>
        </p:spPr>
        <p:txBody>
          <a:bodyPr/>
          <a:lstStyle/>
          <a:p>
            <a:pPr marL="350838" indent="-350838" algn="ctr" rtl="1" eaLnBrk="1" hangingPunct="1">
              <a:lnSpc>
                <a:spcPct val="160000"/>
              </a:lnSpc>
              <a:spcBef>
                <a:spcPct val="20000"/>
              </a:spcBef>
            </a:pPr>
            <a:r>
              <a:rPr lang="ar-SA" sz="2800" b="1">
                <a:solidFill>
                  <a:srgbClr val="000000"/>
                </a:solidFill>
                <a:latin typeface="Times New Roman" pitchFamily="18" charset="0"/>
                <a:cs typeface="Times New Roman" pitchFamily="18" charset="0"/>
              </a:rPr>
              <a:t>بخار</a:t>
            </a:r>
            <a:r>
              <a:rPr lang="fa-IR" sz="2800" b="1">
                <a:solidFill>
                  <a:srgbClr val="000000"/>
                </a:solidFill>
                <a:latin typeface="Times New Roman" pitchFamily="18" charset="0"/>
                <a:cs typeface="Times New Roman" pitchFamily="18" charset="0"/>
              </a:rPr>
              <a:t>ی</a:t>
            </a:r>
            <a:r>
              <a:rPr lang="ar-SA" sz="2800" b="1">
                <a:solidFill>
                  <a:srgbClr val="000000"/>
                </a:solidFill>
                <a:latin typeface="Times New Roman" pitchFamily="18" charset="0"/>
                <a:cs typeface="Times New Roman" pitchFamily="18" charset="0"/>
              </a:rPr>
              <a:t> خانگ</a:t>
            </a:r>
            <a:r>
              <a:rPr lang="fa-IR" sz="2800" b="1">
                <a:solidFill>
                  <a:srgbClr val="000000"/>
                </a:solidFill>
                <a:latin typeface="Times New Roman" pitchFamily="18" charset="0"/>
                <a:cs typeface="Times New Roman" pitchFamily="18" charset="0"/>
              </a:rPr>
              <a:t>ی</a:t>
            </a:r>
            <a:r>
              <a:rPr lang="ar-SA" sz="2800" b="1">
                <a:solidFill>
                  <a:srgbClr val="000000"/>
                </a:solidFill>
                <a:latin typeface="Times New Roman" pitchFamily="18" charset="0"/>
                <a:cs typeface="Times New Roman" pitchFamily="18" charset="0"/>
              </a:rPr>
              <a:t> گازسوز با دودكش</a:t>
            </a:r>
            <a:endParaRPr lang="fa-IR" sz="28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60000"/>
              </a:lnSpc>
              <a:spcBef>
                <a:spcPct val="20000"/>
              </a:spcBef>
            </a:pPr>
            <a:r>
              <a:rPr lang="ar-SA" sz="2400" b="1">
                <a:solidFill>
                  <a:srgbClr val="000000"/>
                </a:solidFill>
                <a:latin typeface="Times New Roman" pitchFamily="18" charset="0"/>
                <a:ea typeface="Times New Roman" pitchFamily="18" charset="0"/>
                <a:cs typeface="B Nazanin" pitchFamily="2" charset="-78"/>
              </a:rPr>
              <a:t>- بخار</a:t>
            </a:r>
            <a:r>
              <a:rPr lang="fa-IR" sz="2400" b="1">
                <a:solidFill>
                  <a:srgbClr val="000000"/>
                </a:solidFill>
                <a:latin typeface="Times New Roman" pitchFamily="18" charset="0"/>
                <a:ea typeface="Times New Roman" pitchFamily="18" charset="0"/>
                <a:cs typeface="B Nazanin" pitchFamily="2" charset="-78"/>
              </a:rPr>
              <a:t>ی </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خانگ</a:t>
            </a:r>
            <a:r>
              <a:rPr lang="fa-IR" sz="2400" b="1">
                <a:solidFill>
                  <a:srgbClr val="000000"/>
                </a:solidFill>
                <a:latin typeface="Times New Roman" pitchFamily="18" charset="0"/>
                <a:ea typeface="Times New Roman" pitchFamily="18" charset="0"/>
                <a:cs typeface="B Nazanin" pitchFamily="2" charset="-78"/>
              </a:rPr>
              <a:t>ی </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گازسوز بايد از نظر طراح</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و ساخت با استاندارد 1220 </a:t>
            </a:r>
            <a:r>
              <a:rPr lang="en-US" sz="2400" b="1">
                <a:solidFill>
                  <a:srgbClr val="000000"/>
                </a:solidFill>
                <a:latin typeface="Times New Roman" pitchFamily="18" charset="0"/>
                <a:ea typeface="Times New Roman" pitchFamily="18" charset="0"/>
                <a:cs typeface="B Nazanin" pitchFamily="2" charset="-78"/>
              </a:rPr>
              <a:t>ISIRI</a:t>
            </a:r>
            <a:r>
              <a:rPr lang="ar-SA" sz="2400" b="1">
                <a:solidFill>
                  <a:srgbClr val="000000"/>
                </a:solidFill>
                <a:latin typeface="Times New Roman" pitchFamily="18" charset="0"/>
                <a:ea typeface="Times New Roman" pitchFamily="18" charset="0"/>
                <a:cs typeface="B Nazanin" pitchFamily="2" charset="-78"/>
              </a:rPr>
              <a:t> مطابقت داشته باشد.</a:t>
            </a:r>
            <a:endParaRPr lang="fa-IR" sz="24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60000"/>
              </a:lnSpc>
              <a:spcBef>
                <a:spcPct val="20000"/>
              </a:spcBef>
            </a:pPr>
            <a:r>
              <a:rPr lang="ar-SA" sz="2400" b="1">
                <a:solidFill>
                  <a:srgbClr val="000000"/>
                </a:solidFill>
                <a:latin typeface="Times New Roman" pitchFamily="18" charset="0"/>
                <a:ea typeface="Times New Roman" pitchFamily="18" charset="0"/>
                <a:cs typeface="B Nazanin" pitchFamily="2" charset="-78"/>
              </a:rPr>
              <a:t>- بخار</a:t>
            </a:r>
            <a:r>
              <a:rPr lang="fa-IR" sz="2400" b="1">
                <a:solidFill>
                  <a:srgbClr val="000000"/>
                </a:solidFill>
                <a:latin typeface="Times New Roman" pitchFamily="18" charset="0"/>
                <a:ea typeface="Times New Roman" pitchFamily="18" charset="0"/>
                <a:cs typeface="B Nazanin" pitchFamily="2" charset="-78"/>
              </a:rPr>
              <a:t>ی</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خانگ</a:t>
            </a:r>
            <a:r>
              <a:rPr lang="fa-IR" sz="2400" b="1">
                <a:solidFill>
                  <a:srgbClr val="000000"/>
                </a:solidFill>
                <a:latin typeface="Times New Roman" pitchFamily="18" charset="0"/>
                <a:ea typeface="Times New Roman" pitchFamily="18" charset="0"/>
                <a:cs typeface="B Nazanin" pitchFamily="2" charset="-78"/>
              </a:rPr>
              <a:t>ی</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گازسوز با</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دودكش بايد</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به فندك</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خودكار برا</a:t>
            </a:r>
            <a:r>
              <a:rPr lang="fa-IR" sz="2400" b="1">
                <a:solidFill>
                  <a:srgbClr val="000000"/>
                </a:solidFill>
                <a:latin typeface="Times New Roman" pitchFamily="18" charset="0"/>
                <a:ea typeface="Times New Roman" pitchFamily="18" charset="0"/>
                <a:cs typeface="B Nazanin" pitchFamily="2" charset="-78"/>
              </a:rPr>
              <a:t>ی</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روشن</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كردن، كنترل</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اطمينان</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وجود</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شعله و</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كنترل</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خودكار</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قطع</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گاز مجهز</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باشد تا درصورت خاموش</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شدن شعله</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اصل</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يا</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شمعك، جريان</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گازسوخت</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ورودي به</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بخار</a:t>
            </a:r>
            <a:r>
              <a:rPr lang="fa-IR" sz="2400" b="1">
                <a:solidFill>
                  <a:srgbClr val="000000"/>
                </a:solidFill>
                <a:latin typeface="Times New Roman" pitchFamily="18" charset="0"/>
                <a:ea typeface="Times New Roman" pitchFamily="18" charset="0"/>
                <a:cs typeface="B Nazanin" pitchFamily="2" charset="-78"/>
              </a:rPr>
              <a:t>ی </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را به</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طور</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خودكار قطع</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نمايد.</a:t>
            </a:r>
            <a:endParaRPr lang="fa-IR" sz="24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60000"/>
              </a:lnSpc>
              <a:spcBef>
                <a:spcPct val="20000"/>
              </a:spcBef>
            </a:pPr>
            <a:r>
              <a:rPr lang="ar-SA" sz="2400" b="1">
                <a:solidFill>
                  <a:srgbClr val="000000"/>
                </a:solidFill>
                <a:latin typeface="Times New Roman" pitchFamily="18" charset="0"/>
                <a:ea typeface="Times New Roman" pitchFamily="18" charset="0"/>
                <a:cs typeface="B Nazanin" pitchFamily="2" charset="-78"/>
              </a:rPr>
              <a:t>- بخار</a:t>
            </a:r>
            <a:r>
              <a:rPr lang="fa-IR" sz="2400" b="1">
                <a:solidFill>
                  <a:srgbClr val="000000"/>
                </a:solidFill>
                <a:latin typeface="Times New Roman" pitchFamily="18" charset="0"/>
                <a:ea typeface="Times New Roman" pitchFamily="18" charset="0"/>
                <a:cs typeface="B Nazanin" pitchFamily="2" charset="-78"/>
              </a:rPr>
              <a:t>ی </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خانگ</a:t>
            </a:r>
            <a:r>
              <a:rPr lang="fa-IR" sz="2400" b="1">
                <a:solidFill>
                  <a:srgbClr val="000000"/>
                </a:solidFill>
                <a:latin typeface="Times New Roman" pitchFamily="18" charset="0"/>
                <a:ea typeface="Times New Roman" pitchFamily="18" charset="0"/>
                <a:cs typeface="B Nazanin" pitchFamily="2" charset="-78"/>
              </a:rPr>
              <a:t>ی </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گازسوز بايد به شير قطع و وصل</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دست</a:t>
            </a:r>
            <a:r>
              <a:rPr lang="fa-IR" sz="2400" b="1">
                <a:solidFill>
                  <a:srgbClr val="000000"/>
                </a:solidFill>
                <a:latin typeface="Times New Roman" pitchFamily="18" charset="0"/>
                <a:ea typeface="Times New Roman" pitchFamily="18" charset="0"/>
                <a:cs typeface="B Nazanin" pitchFamily="2" charset="-78"/>
              </a:rPr>
              <a:t>ی</a:t>
            </a:r>
            <a:r>
              <a:rPr lang="ar-SA" sz="2400" b="1">
                <a:solidFill>
                  <a:srgbClr val="000000"/>
                </a:solidFill>
                <a:latin typeface="Times New Roman" pitchFamily="18" charset="0"/>
                <a:ea typeface="Times New Roman" pitchFamily="18" charset="0"/>
                <a:cs typeface="B Nazanin" pitchFamily="2" charset="-78"/>
              </a:rPr>
              <a:t> مجهز باشد.</a:t>
            </a:r>
            <a:r>
              <a:rPr lang="ar-SA" sz="2400" b="1">
                <a:solidFill>
                  <a:srgbClr val="000000"/>
                </a:solidFill>
                <a:latin typeface="Times New Roman" pitchFamily="18" charset="0"/>
                <a:ea typeface="Times New Roman" pitchFamily="18" charset="0"/>
                <a:cs typeface="Titr" pitchFamily="2" charset="-78"/>
              </a:rPr>
              <a:t> </a:t>
            </a:r>
            <a:endParaRPr lang="en-US" sz="2400" b="1">
              <a:solidFill>
                <a:srgbClr val="000000"/>
              </a:solidFill>
              <a:latin typeface="Times New Roman" pitchFamily="18" charset="0"/>
              <a:ea typeface="Times New Roman" pitchFamily="18" charset="0"/>
              <a:cs typeface="Titr" pitchFamily="2" charset="-78"/>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Rectangle 2"/>
          <p:cNvSpPr>
            <a:spLocks noChangeArrowheads="1"/>
          </p:cNvSpPr>
          <p:nvPr/>
        </p:nvSpPr>
        <p:spPr bwMode="auto">
          <a:xfrm>
            <a:off x="0" y="0"/>
            <a:ext cx="9144000" cy="6858000"/>
          </a:xfrm>
          <a:prstGeom prst="rect">
            <a:avLst/>
          </a:prstGeom>
          <a:solidFill>
            <a:srgbClr val="CCFFFF">
              <a:alpha val="52156"/>
            </a:srgbClr>
          </a:solidFill>
          <a:ln w="9525">
            <a:noFill/>
            <a:miter lim="800000"/>
            <a:headEnd/>
            <a:tailEnd/>
          </a:ln>
        </p:spPr>
        <p:txBody>
          <a:bodyPr/>
          <a:lstStyle/>
          <a:p>
            <a:pPr marL="350838" indent="-350838" algn="ctr" rtl="1" eaLnBrk="1" hangingPunct="1">
              <a:lnSpc>
                <a:spcPct val="150000"/>
              </a:lnSpc>
              <a:spcBef>
                <a:spcPct val="20000"/>
              </a:spcBef>
            </a:pPr>
            <a:r>
              <a:rPr lang="ar-SA" sz="2800" b="1">
                <a:solidFill>
                  <a:srgbClr val="000000"/>
                </a:solidFill>
                <a:latin typeface="Times New Roman" pitchFamily="18" charset="0"/>
                <a:cs typeface="Times New Roman" pitchFamily="18" charset="0"/>
              </a:rPr>
              <a:t>بخاري</a:t>
            </a:r>
            <a:r>
              <a:rPr lang="fa-IR" sz="2800" b="1">
                <a:solidFill>
                  <a:srgbClr val="000000"/>
                </a:solidFill>
                <a:latin typeface="Times New Roman" pitchFamily="18" charset="0"/>
                <a:cs typeface="Times New Roman" pitchFamily="18" charset="0"/>
              </a:rPr>
              <a:t> </a:t>
            </a:r>
            <a:r>
              <a:rPr lang="ar-SA" sz="2800" b="1">
                <a:solidFill>
                  <a:srgbClr val="000000"/>
                </a:solidFill>
                <a:latin typeface="Times New Roman" pitchFamily="18" charset="0"/>
                <a:cs typeface="Times New Roman" pitchFamily="18" charset="0"/>
              </a:rPr>
              <a:t>خانگي گازسوز بدون دودكش</a:t>
            </a:r>
            <a:endParaRPr lang="fa-IR" sz="28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 يك</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يا چند</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بخاري</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خانگي</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گازسوز بدون</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دودكش نبايد به</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عنوان</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تنها</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وسيله</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گرمايش در</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يك</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واحد</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مسكوني مورد</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استفاده</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قرار</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گيرد.</a:t>
            </a:r>
            <a:endParaRPr lang="fa-IR" sz="23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 ظرفيت گرمايي بخاري خانگي گازسوز بدون دودكش نبايد از 7/11 كيلووات بيشتر باشد.</a:t>
            </a:r>
            <a:endParaRPr lang="fa-IR" sz="23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 بخاري خانگي گازسوز بدون دودكش نبايد در ساختمانهاي عمومي نصب گردند.</a:t>
            </a:r>
            <a:endParaRPr lang="fa-IR" sz="23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 كاربرد بخاري خانگي گازسوز بدون دودكش در فضاهاي زير مجاز نيست :</a:t>
            </a: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 اتاق خواب</a:t>
            </a: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 حمام</a:t>
            </a: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 توالت و دستشوي</a:t>
            </a:r>
            <a:r>
              <a:rPr lang="fa-IR" sz="2300" b="1">
                <a:solidFill>
                  <a:srgbClr val="000000"/>
                </a:solidFill>
                <a:latin typeface="Times New Roman" pitchFamily="18" charset="0"/>
                <a:ea typeface="Times New Roman" pitchFamily="18" charset="0"/>
                <a:cs typeface="B Nazanin" pitchFamily="2" charset="-78"/>
              </a:rPr>
              <a:t>ی</a:t>
            </a:r>
            <a:endParaRPr lang="ar-SA" sz="23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 اتاقك انبار</a:t>
            </a:r>
            <a:endParaRPr lang="en-US" sz="2300" b="1">
              <a:solidFill>
                <a:srgbClr val="000000"/>
              </a:solidFill>
              <a:latin typeface="Times New Roman" pitchFamily="18" charset="0"/>
              <a:ea typeface="Times New Roman" pitchFamily="18" charset="0"/>
              <a:cs typeface="B Nazanin" pitchFamily="2" charset="-78"/>
            </a:endParaRP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p:cNvSpPr>
            <a:spLocks noChangeArrowheads="1"/>
          </p:cNvSpPr>
          <p:nvPr/>
        </p:nvSpPr>
        <p:spPr bwMode="auto">
          <a:xfrm>
            <a:off x="0" y="762000"/>
            <a:ext cx="9144000" cy="6096000"/>
          </a:xfrm>
          <a:prstGeom prst="rect">
            <a:avLst/>
          </a:prstGeom>
          <a:solidFill>
            <a:srgbClr val="CCFFFF">
              <a:alpha val="56862"/>
            </a:srgbClr>
          </a:solidFill>
          <a:ln w="9525">
            <a:noFill/>
            <a:miter lim="800000"/>
            <a:headEnd/>
            <a:tailEnd/>
          </a:ln>
        </p:spPr>
        <p:txBody>
          <a:bodyPr/>
          <a:lstStyle/>
          <a:p>
            <a:pPr marL="350838" indent="-350838" algn="just" rtl="1" eaLnBrk="1" hangingPunct="1">
              <a:lnSpc>
                <a:spcPct val="150000"/>
              </a:lnSpc>
              <a:spcBef>
                <a:spcPct val="20000"/>
              </a:spcBef>
            </a:pPr>
            <a:r>
              <a:rPr lang="ar-SA" sz="2400" b="1">
                <a:solidFill>
                  <a:srgbClr val="000000"/>
                </a:solidFill>
                <a:latin typeface="Times New Roman" pitchFamily="18" charset="0"/>
                <a:ea typeface="Times New Roman" pitchFamily="18" charset="0"/>
                <a:cs typeface="B Nazanin" pitchFamily="2" charset="-78"/>
              </a:rPr>
              <a:t>ظرفيت گرمايي دستگاه موردنظر نبايد نسبت به حجم اتاق محل نصب بخاري بيش از </a:t>
            </a:r>
            <a:r>
              <a:rPr lang="fa-IR" sz="2400" b="1">
                <a:solidFill>
                  <a:srgbClr val="000000"/>
                </a:solidFill>
                <a:latin typeface="Times New Roman" pitchFamily="18" charset="0"/>
                <a:ea typeface="Times New Roman" pitchFamily="18" charset="0"/>
                <a:cs typeface="B Nazanin" pitchFamily="2" charset="-78"/>
              </a:rPr>
              <a:t>0.21</a:t>
            </a:r>
            <a:r>
              <a:rPr lang="ar-SA" sz="2400" b="1">
                <a:solidFill>
                  <a:srgbClr val="000000"/>
                </a:solidFill>
                <a:latin typeface="Times New Roman" pitchFamily="18" charset="0"/>
                <a:ea typeface="Times New Roman" pitchFamily="18" charset="0"/>
                <a:cs typeface="B Nazanin" pitchFamily="2" charset="-78"/>
              </a:rPr>
              <a:t> كيلووات بر متر مكعب باشد.</a:t>
            </a:r>
            <a:endParaRPr lang="fa-IR" sz="24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400" b="1">
                <a:solidFill>
                  <a:srgbClr val="000000"/>
                </a:solidFill>
                <a:latin typeface="Times New Roman" pitchFamily="18" charset="0"/>
                <a:ea typeface="Times New Roman" pitchFamily="18" charset="0"/>
                <a:cs typeface="B Nazanin" pitchFamily="2" charset="-78"/>
              </a:rPr>
              <a:t>- اگر اتاق محل نصب بخاري مستقيماً از طريق در يا بازشو غيرقابل بسته شدن با اتاق ديگري مرتبط باشد، براي محاسبه مي‌توان حجم اين فضا را هم به حجم اتاق محل نصب دستگاه اضافه كرد.</a:t>
            </a:r>
            <a:endParaRPr lang="fa-IR" sz="24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400" b="1">
                <a:solidFill>
                  <a:srgbClr val="000000"/>
                </a:solidFill>
                <a:latin typeface="Times New Roman" pitchFamily="18" charset="0"/>
                <a:ea typeface="Times New Roman" pitchFamily="18" charset="0"/>
                <a:cs typeface="B Nazanin" pitchFamily="2" charset="-78"/>
              </a:rPr>
              <a:t>- بخاري گازسور بدون دودكش بايد به سيستم كنترل اطمينان وجود حداقل اكسيژن مجهز باشد </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 سيستم </a:t>
            </a:r>
            <a:r>
              <a:rPr lang="en-US" sz="2400" b="1">
                <a:solidFill>
                  <a:srgbClr val="000000"/>
                </a:solidFill>
                <a:latin typeface="Times New Roman" pitchFamily="18" charset="0"/>
                <a:ea typeface="Times New Roman" pitchFamily="18" charset="0"/>
                <a:cs typeface="B Nazanin" pitchFamily="2" charset="-78"/>
              </a:rPr>
              <a:t>O.D.S</a:t>
            </a:r>
            <a:r>
              <a:rPr lang="ar-SA" sz="2400" b="1">
                <a:solidFill>
                  <a:srgbClr val="000000"/>
                </a:solidFill>
                <a:latin typeface="Times New Roman" pitchFamily="18" charset="0"/>
                <a:ea typeface="Times New Roman" pitchFamily="18" charset="0"/>
                <a:cs typeface="B Nazanin" pitchFamily="2" charset="-78"/>
              </a:rPr>
              <a:t>) تا درصورت كاهش غلظت اكسيژن در هوا از ميزان مجاز </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بخاري به طور خودكار قطع گردد.</a:t>
            </a:r>
            <a:endParaRPr lang="fa-IR" sz="24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400" b="1">
                <a:solidFill>
                  <a:srgbClr val="000000"/>
                </a:solidFill>
                <a:latin typeface="Times New Roman" pitchFamily="18" charset="0"/>
                <a:ea typeface="Times New Roman" pitchFamily="18" charset="0"/>
                <a:cs typeface="B Nazanin" pitchFamily="2" charset="-78"/>
              </a:rPr>
              <a:t>- مقدار غلظت اكسيژن به هرحال نبايد از 18 درصد كمتر باشد.</a:t>
            </a:r>
            <a:endParaRPr lang="en-US" sz="2400" b="1">
              <a:solidFill>
                <a:srgbClr val="000000"/>
              </a:solidFill>
              <a:latin typeface="Times New Roman" pitchFamily="18" charset="0"/>
              <a:ea typeface="Times New Roman" pitchFamily="18" charset="0"/>
              <a:cs typeface="B Nazanin" pitchFamily="2" charset="-78"/>
            </a:endParaRPr>
          </a:p>
        </p:txBody>
      </p:sp>
      <p:sp>
        <p:nvSpPr>
          <p:cNvPr id="370691"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sz="3200" b="1">
                <a:solidFill>
                  <a:srgbClr val="000000"/>
                </a:solidFill>
                <a:latin typeface="Times New Roman" pitchFamily="18" charset="0"/>
                <a:cs typeface="Times New Roman" pitchFamily="18" charset="0"/>
              </a:rPr>
              <a:t>ضوابط نصب بخار</a:t>
            </a:r>
            <a:r>
              <a:rPr lang="fa-IR" sz="3200" b="1">
                <a:solidFill>
                  <a:srgbClr val="000000"/>
                </a:solidFill>
                <a:latin typeface="Times New Roman" pitchFamily="18" charset="0"/>
                <a:cs typeface="Times New Roman" pitchFamily="18" charset="0"/>
              </a:rPr>
              <a:t>ی</a:t>
            </a:r>
            <a:r>
              <a:rPr lang="ar-SA" sz="3200" b="1">
                <a:solidFill>
                  <a:srgbClr val="000000"/>
                </a:solidFill>
                <a:latin typeface="Times New Roman" pitchFamily="18" charset="0"/>
                <a:cs typeface="Times New Roman" pitchFamily="18" charset="0"/>
              </a:rPr>
              <a:t> گازسوز</a:t>
            </a:r>
            <a:r>
              <a:rPr lang="ar-SA" sz="3200" b="1">
                <a:solidFill>
                  <a:srgbClr val="000000"/>
                </a:solidFill>
                <a:latin typeface="Times New Roman" pitchFamily="18" charset="0"/>
                <a:ea typeface="Times New Roman" pitchFamily="18" charset="0"/>
                <a:cs typeface="Titr" pitchFamily="2" charset="-78"/>
              </a:rPr>
              <a:t> </a:t>
            </a:r>
            <a:endParaRPr lang="en-US" sz="3200" b="1">
              <a:solidFill>
                <a:srgbClr val="000000"/>
              </a:solidFill>
              <a:latin typeface="Times New Roman" pitchFamily="18" charset="0"/>
              <a:ea typeface="Times New Roman" pitchFamily="18" charset="0"/>
              <a:cs typeface="Titr" pitchFamily="2" charset="-78"/>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Rectangle 2"/>
          <p:cNvSpPr>
            <a:spLocks noChangeArrowheads="1"/>
          </p:cNvSpPr>
          <p:nvPr/>
        </p:nvSpPr>
        <p:spPr bwMode="auto">
          <a:xfrm>
            <a:off x="0" y="762000"/>
            <a:ext cx="9144000" cy="6096000"/>
          </a:xfrm>
          <a:prstGeom prst="rect">
            <a:avLst/>
          </a:prstGeom>
          <a:solidFill>
            <a:srgbClr val="CCFFFF">
              <a:alpha val="50980"/>
            </a:srgbClr>
          </a:solidFill>
          <a:ln w="9525">
            <a:noFill/>
            <a:miter lim="800000"/>
            <a:headEnd/>
            <a:tailEnd/>
          </a:ln>
        </p:spPr>
        <p:txBody>
          <a:bodyPr/>
          <a:lstStyle/>
          <a:p>
            <a:pPr marL="350838" indent="-350838" algn="just" rtl="1" eaLnBrk="1" hangingPunct="1">
              <a:lnSpc>
                <a:spcPct val="150000"/>
              </a:lnSpc>
              <a:spcBef>
                <a:spcPct val="20000"/>
              </a:spcBef>
            </a:pPr>
            <a:r>
              <a:rPr lang="ar-SA" sz="2200" b="1">
                <a:solidFill>
                  <a:srgbClr val="000000"/>
                </a:solidFill>
                <a:latin typeface="Times New Roman" pitchFamily="18" charset="0"/>
                <a:ea typeface="Times New Roman" pitchFamily="18" charset="0"/>
                <a:cs typeface="B Nazanin" pitchFamily="2" charset="-78"/>
              </a:rPr>
              <a:t>آب گرم‌كن گازسوز با مخزن ذخيره بايد دارای استاندارد 1219 </a:t>
            </a:r>
            <a:r>
              <a:rPr lang="en-US" sz="2200" b="1">
                <a:solidFill>
                  <a:srgbClr val="000000"/>
                </a:solidFill>
                <a:latin typeface="Times New Roman" pitchFamily="18" charset="0"/>
                <a:ea typeface="Times New Roman" pitchFamily="18" charset="0"/>
                <a:cs typeface="B Nazanin" pitchFamily="2" charset="-78"/>
              </a:rPr>
              <a:t>ISIRI</a:t>
            </a:r>
            <a:r>
              <a:rPr lang="ar-SA" sz="2200" b="1">
                <a:solidFill>
                  <a:srgbClr val="000000"/>
                </a:solidFill>
                <a:latin typeface="Times New Roman" pitchFamily="18" charset="0"/>
                <a:ea typeface="Times New Roman" pitchFamily="18" charset="0"/>
                <a:cs typeface="B Nazanin" pitchFamily="2" charset="-78"/>
              </a:rPr>
              <a:t> باشد.</a:t>
            </a:r>
            <a:endParaRPr lang="fa-IR" sz="22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200" b="1">
                <a:solidFill>
                  <a:srgbClr val="000000"/>
                </a:solidFill>
                <a:latin typeface="Times New Roman" pitchFamily="18" charset="0"/>
                <a:ea typeface="Times New Roman" pitchFamily="18" charset="0"/>
                <a:cs typeface="B Nazanin" pitchFamily="2" charset="-78"/>
              </a:rPr>
              <a:t>نصب آب</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گرم‌كن گازسوز با</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مخزن</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ذخيره بايد طبق</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دستورالعمل كارخانه</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سازنده و مبحث17 مقررات</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ملي</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ساختمان باشد.</a:t>
            </a:r>
            <a:endParaRPr lang="fa-IR" sz="22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200" b="1">
                <a:solidFill>
                  <a:srgbClr val="000000"/>
                </a:solidFill>
                <a:latin typeface="Times New Roman" pitchFamily="18" charset="0"/>
                <a:ea typeface="Times New Roman" pitchFamily="18" charset="0"/>
                <a:cs typeface="B Nazanin" pitchFamily="2" charset="-78"/>
              </a:rPr>
              <a:t>آب گرم‌كن گازسوز بايد به شير دستي قطع و وصل گاز مجهز باشد.</a:t>
            </a:r>
            <a:endParaRPr lang="fa-IR" sz="22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200" b="1">
                <a:solidFill>
                  <a:srgbClr val="000000"/>
                </a:solidFill>
                <a:latin typeface="Times New Roman" pitchFamily="18" charset="0"/>
                <a:ea typeface="Times New Roman" pitchFamily="18" charset="0"/>
                <a:cs typeface="B Nazanin" pitchFamily="2" charset="-78"/>
              </a:rPr>
              <a:t>آب گرم‌كن گازسوز بايد به كنترل</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كننده</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خودكار</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گاز مجهز باشد. كنترل</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كننده</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خودكار</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گاز بايد مورد</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تأييد مؤسسات ذيربط بوده و با الزامات مندرج در استاندارد</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 </a:t>
            </a:r>
            <a:r>
              <a:rPr lang="en-US" sz="2200" b="1">
                <a:solidFill>
                  <a:srgbClr val="000000"/>
                </a:solidFill>
                <a:latin typeface="Times New Roman" pitchFamily="18" charset="0"/>
                <a:ea typeface="Times New Roman" pitchFamily="18" charset="0"/>
                <a:cs typeface="B Nazanin" pitchFamily="2" charset="-78"/>
              </a:rPr>
              <a:t>Ansi Z 21 23a , 1994</a:t>
            </a:r>
            <a:r>
              <a:rPr lang="ar-SA" sz="2200" b="1">
                <a:solidFill>
                  <a:srgbClr val="000000"/>
                </a:solidFill>
                <a:latin typeface="Times New Roman" pitchFamily="18" charset="0"/>
                <a:ea typeface="Times New Roman" pitchFamily="18" charset="0"/>
                <a:cs typeface="B Nazanin" pitchFamily="2" charset="-78"/>
              </a:rPr>
              <a:t> مطابقت داشته باشد</a:t>
            </a:r>
            <a:endParaRPr lang="fa-IR" sz="22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200" b="1">
                <a:solidFill>
                  <a:srgbClr val="000000"/>
                </a:solidFill>
                <a:latin typeface="Times New Roman" pitchFamily="18" charset="0"/>
                <a:ea typeface="Times New Roman" pitchFamily="18" charset="0"/>
                <a:cs typeface="B Nazanin" pitchFamily="2" charset="-78"/>
              </a:rPr>
              <a:t>بدنه خارجي آب</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گرم‌كن بايد با عايق</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حرارتی پوشانده شده باشد.</a:t>
            </a:r>
            <a:endParaRPr lang="fa-IR" sz="22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200" b="1">
                <a:solidFill>
                  <a:srgbClr val="000000"/>
                </a:solidFill>
                <a:latin typeface="Times New Roman" pitchFamily="18" charset="0"/>
                <a:ea typeface="Times New Roman" pitchFamily="18" charset="0"/>
                <a:cs typeface="B Nazanin" pitchFamily="2" charset="-78"/>
              </a:rPr>
              <a:t>نصب آبگرمکن در فضای سرباز و در مقابل جر</a:t>
            </a:r>
            <a:r>
              <a:rPr lang="fa-IR" sz="2200" b="1">
                <a:solidFill>
                  <a:srgbClr val="000000"/>
                </a:solidFill>
                <a:latin typeface="Times New Roman" pitchFamily="18" charset="0"/>
                <a:ea typeface="Times New Roman" pitchFamily="18" charset="0"/>
                <a:cs typeface="B Nazanin" pitchFamily="2" charset="-78"/>
              </a:rPr>
              <a:t>ي</a:t>
            </a:r>
            <a:r>
              <a:rPr lang="ar-SA" sz="2200" b="1">
                <a:solidFill>
                  <a:srgbClr val="000000"/>
                </a:solidFill>
                <a:latin typeface="Times New Roman" pitchFamily="18" charset="0"/>
                <a:ea typeface="Times New Roman" pitchFamily="18" charset="0"/>
                <a:cs typeface="B Nazanin" pitchFamily="2" charset="-78"/>
              </a:rPr>
              <a:t>ان هوا اک</a:t>
            </a:r>
            <a:r>
              <a:rPr lang="fa-IR" sz="2200" b="1">
                <a:solidFill>
                  <a:srgbClr val="000000"/>
                </a:solidFill>
                <a:latin typeface="Times New Roman" pitchFamily="18" charset="0"/>
                <a:ea typeface="Times New Roman" pitchFamily="18" charset="0"/>
                <a:cs typeface="B Nazanin" pitchFamily="2" charset="-78"/>
              </a:rPr>
              <a:t>ي</a:t>
            </a:r>
            <a:r>
              <a:rPr lang="ar-SA" sz="2200" b="1">
                <a:solidFill>
                  <a:srgbClr val="000000"/>
                </a:solidFill>
                <a:latin typeface="Times New Roman" pitchFamily="18" charset="0"/>
                <a:ea typeface="Times New Roman" pitchFamily="18" charset="0"/>
                <a:cs typeface="B Nazanin" pitchFamily="2" charset="-78"/>
              </a:rPr>
              <a:t>داً ممنوع است</a:t>
            </a:r>
            <a:r>
              <a:rPr lang="ar-SA" sz="2200" b="1">
                <a:solidFill>
                  <a:srgbClr val="000000"/>
                </a:solidFill>
                <a:latin typeface="Times New Roman" pitchFamily="18" charset="0"/>
                <a:cs typeface="Times New Roman" pitchFamily="18" charset="0"/>
              </a:rPr>
              <a:t> </a:t>
            </a:r>
            <a:endParaRPr lang="en-US" sz="2200" b="1">
              <a:solidFill>
                <a:srgbClr val="000000"/>
              </a:solidFill>
              <a:latin typeface="Times New Roman" pitchFamily="18" charset="0"/>
              <a:cs typeface="Times New Roman" pitchFamily="18" charset="0"/>
            </a:endParaRPr>
          </a:p>
        </p:txBody>
      </p:sp>
      <p:sp>
        <p:nvSpPr>
          <p:cNvPr id="371715"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sz="3200" b="1">
                <a:solidFill>
                  <a:srgbClr val="000000"/>
                </a:solidFill>
                <a:latin typeface="Times New Roman" pitchFamily="18" charset="0"/>
                <a:cs typeface="Times New Roman" pitchFamily="18" charset="0"/>
              </a:rPr>
              <a:t>ضوابط نصب آب </a:t>
            </a:r>
            <a:r>
              <a:rPr lang="fa-IR" sz="3200" b="1">
                <a:solidFill>
                  <a:srgbClr val="000000"/>
                </a:solidFill>
                <a:latin typeface="Times New Roman" pitchFamily="18" charset="0"/>
                <a:cs typeface="Times New Roman" pitchFamily="18" charset="0"/>
              </a:rPr>
              <a:t>گ</a:t>
            </a:r>
            <a:r>
              <a:rPr lang="ar-SA" sz="3200" b="1">
                <a:solidFill>
                  <a:srgbClr val="000000"/>
                </a:solidFill>
                <a:latin typeface="Times New Roman" pitchFamily="18" charset="0"/>
                <a:cs typeface="Times New Roman" pitchFamily="18" charset="0"/>
              </a:rPr>
              <a:t>رم‌كن گازسوز با مخزن ذخيره </a:t>
            </a:r>
            <a:endParaRPr lang="en-US" sz="3200" b="1">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Rectangle 2"/>
          <p:cNvSpPr>
            <a:spLocks noChangeArrowheads="1"/>
          </p:cNvSpPr>
          <p:nvPr/>
        </p:nvSpPr>
        <p:spPr bwMode="auto">
          <a:xfrm>
            <a:off x="0" y="762000"/>
            <a:ext cx="9144000" cy="6096000"/>
          </a:xfrm>
          <a:prstGeom prst="rect">
            <a:avLst/>
          </a:prstGeom>
          <a:solidFill>
            <a:srgbClr val="CCFFFF">
              <a:alpha val="58038"/>
            </a:srgbClr>
          </a:solidFill>
          <a:ln w="9525">
            <a:noFill/>
            <a:miter lim="800000"/>
            <a:headEnd/>
            <a:tailEnd/>
          </a:ln>
        </p:spPr>
        <p:txBody>
          <a:bodyPr/>
          <a:lstStyle/>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طراحي، ساخت</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و</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آزمايش آب</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گرم‌كن</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گازسوز</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فور</a:t>
            </a:r>
            <a:r>
              <a:rPr lang="fa-IR" sz="2300" b="1">
                <a:solidFill>
                  <a:srgbClr val="000000"/>
                </a:solidFill>
                <a:latin typeface="Times New Roman" pitchFamily="18" charset="0"/>
                <a:ea typeface="Times New Roman" pitchFamily="18" charset="0"/>
                <a:cs typeface="B Nazanin" pitchFamily="2" charset="-78"/>
              </a:rPr>
              <a:t>ی </a:t>
            </a:r>
            <a:r>
              <a:rPr lang="ar-SA" sz="2300" b="1">
                <a:solidFill>
                  <a:srgbClr val="000000"/>
                </a:solidFill>
                <a:latin typeface="Times New Roman" pitchFamily="18" charset="0"/>
                <a:ea typeface="Times New Roman" pitchFamily="18" charset="0"/>
                <a:cs typeface="B Nazanin" pitchFamily="2" charset="-78"/>
              </a:rPr>
              <a:t>بدون</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مخزن</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ذخيره بايد</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با رعايت</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الزامات</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مندرج در</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استاندارد 1828</a:t>
            </a:r>
            <a:r>
              <a:rPr lang="en-US" sz="2300" b="1">
                <a:solidFill>
                  <a:srgbClr val="000000"/>
                </a:solidFill>
                <a:latin typeface="Times New Roman" pitchFamily="18" charset="0"/>
                <a:ea typeface="Times New Roman" pitchFamily="18" charset="0"/>
                <a:cs typeface="B Nazanin" pitchFamily="2" charset="-78"/>
              </a:rPr>
              <a:t> ISIRI</a:t>
            </a:r>
            <a:r>
              <a:rPr lang="ar-SA" sz="2300" b="1">
                <a:solidFill>
                  <a:srgbClr val="000000"/>
                </a:solidFill>
                <a:latin typeface="Times New Roman" pitchFamily="18" charset="0"/>
                <a:ea typeface="Times New Roman" pitchFamily="18" charset="0"/>
                <a:cs typeface="B Nazanin" pitchFamily="2" charset="-78"/>
              </a:rPr>
              <a:t>انجام شود.</a:t>
            </a:r>
            <a:endParaRPr lang="fa-IR" sz="23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نصب آب</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گرم‌كن</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گازسوز فور</a:t>
            </a:r>
            <a:r>
              <a:rPr lang="fa-IR" sz="2300" b="1">
                <a:solidFill>
                  <a:srgbClr val="000000"/>
                </a:solidFill>
                <a:latin typeface="Times New Roman" pitchFamily="18" charset="0"/>
                <a:ea typeface="Times New Roman" pitchFamily="18" charset="0"/>
                <a:cs typeface="B Nazanin" pitchFamily="2" charset="-78"/>
              </a:rPr>
              <a:t>ی</a:t>
            </a:r>
            <a:r>
              <a:rPr lang="ar-SA" sz="2300" b="1">
                <a:solidFill>
                  <a:srgbClr val="000000"/>
                </a:solidFill>
                <a:latin typeface="Times New Roman" pitchFamily="18" charset="0"/>
                <a:ea typeface="Times New Roman" pitchFamily="18" charset="0"/>
                <a:cs typeface="B Nazanin" pitchFamily="2" charset="-78"/>
              </a:rPr>
              <a:t> بايد طبق دستورالعمل كارخانه سازنده و مقررات مبحث17 باشد.</a:t>
            </a:r>
            <a:endParaRPr lang="fa-IR" sz="23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آب</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گرم‌كن</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گازسوز</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فور</a:t>
            </a:r>
            <a:r>
              <a:rPr lang="fa-IR" sz="2300" b="1">
                <a:solidFill>
                  <a:srgbClr val="000000"/>
                </a:solidFill>
                <a:latin typeface="Times New Roman" pitchFamily="18" charset="0"/>
                <a:ea typeface="Times New Roman" pitchFamily="18" charset="0"/>
                <a:cs typeface="B Nazanin" pitchFamily="2" charset="-78"/>
              </a:rPr>
              <a:t>ی</a:t>
            </a:r>
            <a:r>
              <a:rPr lang="ar-SA" sz="2300" b="1">
                <a:solidFill>
                  <a:srgbClr val="000000"/>
                </a:solidFill>
                <a:latin typeface="Times New Roman" pitchFamily="18" charset="0"/>
                <a:ea typeface="Times New Roman" pitchFamily="18" charset="0"/>
                <a:cs typeface="B Nazanin" pitchFamily="2" charset="-78"/>
              </a:rPr>
              <a:t> بدون</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مخزن</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ذخيره بايد به شير</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خودكار قطع</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و</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وصل گاز، شمعك</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دائم</a:t>
            </a:r>
            <a:r>
              <a:rPr lang="fa-IR" sz="2300" b="1">
                <a:solidFill>
                  <a:srgbClr val="000000"/>
                </a:solidFill>
                <a:latin typeface="Times New Roman" pitchFamily="18" charset="0"/>
                <a:ea typeface="Times New Roman" pitchFamily="18" charset="0"/>
                <a:cs typeface="B Nazanin" pitchFamily="2" charset="-78"/>
              </a:rPr>
              <a:t>ی</a:t>
            </a:r>
            <a:r>
              <a:rPr lang="ar-SA" sz="2300" b="1">
                <a:solidFill>
                  <a:srgbClr val="000000"/>
                </a:solidFill>
                <a:latin typeface="Times New Roman" pitchFamily="18" charset="0"/>
                <a:ea typeface="Times New Roman" pitchFamily="18" charset="0"/>
                <a:cs typeface="B Nazanin" pitchFamily="2" charset="-78"/>
              </a:rPr>
              <a:t> و فندك</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خودكار مجهز باشد.</a:t>
            </a:r>
            <a:endParaRPr lang="fa-IR" sz="23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نصب آبگرمکن در حمام و رختکن حمام </a:t>
            </a:r>
            <a:r>
              <a:rPr lang="fa-IR" sz="2300" b="1">
                <a:solidFill>
                  <a:srgbClr val="000000"/>
                </a:solidFill>
                <a:latin typeface="Times New Roman" pitchFamily="18" charset="0"/>
                <a:ea typeface="Times New Roman" pitchFamily="18" charset="0"/>
                <a:cs typeface="B Nazanin" pitchFamily="2" charset="-78"/>
              </a:rPr>
              <a:t>،سرويس وفضای داخلی سونا و استخر </a:t>
            </a:r>
            <a:r>
              <a:rPr lang="ar-SA" sz="2300" b="1">
                <a:solidFill>
                  <a:srgbClr val="000000"/>
                </a:solidFill>
                <a:latin typeface="Times New Roman" pitchFamily="18" charset="0"/>
                <a:ea typeface="Times New Roman" pitchFamily="18" charset="0"/>
                <a:cs typeface="B Nazanin" pitchFamily="2" charset="-78"/>
              </a:rPr>
              <a:t>ممنوع است .</a:t>
            </a:r>
            <a:endParaRPr lang="fa-IR" sz="23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نصب دودکش بر</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روی ا</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ن آبگرم</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کن</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ها الزامی است .بهتر است از دودکش</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های با قطر بالاتر از 15</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سانت</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متر استفاده شود.</a:t>
            </a:r>
            <a:endParaRPr lang="fa-IR" sz="2300" b="1">
              <a:solidFill>
                <a:srgbClr val="000000"/>
              </a:solidFill>
              <a:latin typeface="Times New Roman" pitchFamily="18" charset="0"/>
              <a:ea typeface="Times New Roman" pitchFamily="18" charset="0"/>
              <a:cs typeface="B Nazanin" pitchFamily="2" charset="-78"/>
            </a:endParaRPr>
          </a:p>
          <a:p>
            <a:pPr marL="350838" indent="-350838"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دودکش آبگرمکن نبا</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د از داخل حمام عبور کند .</a:t>
            </a:r>
            <a:endParaRPr lang="en-US" sz="2300" b="1">
              <a:solidFill>
                <a:srgbClr val="000000"/>
              </a:solidFill>
              <a:latin typeface="Times New Roman" pitchFamily="18" charset="0"/>
              <a:ea typeface="Times New Roman" pitchFamily="18" charset="0"/>
              <a:cs typeface="B Nazanin" pitchFamily="2" charset="-78"/>
            </a:endParaRPr>
          </a:p>
        </p:txBody>
      </p:sp>
      <p:sp>
        <p:nvSpPr>
          <p:cNvPr id="372739"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sz="2800" b="1">
                <a:solidFill>
                  <a:srgbClr val="000000"/>
                </a:solidFill>
                <a:latin typeface="Times New Roman" pitchFamily="18" charset="0"/>
                <a:cs typeface="Times New Roman" pitchFamily="18" charset="0"/>
              </a:rPr>
              <a:t>ضوابط نصب آب گرم كن گازسوز فور</a:t>
            </a:r>
            <a:r>
              <a:rPr lang="fa-IR" sz="2800" b="1">
                <a:solidFill>
                  <a:srgbClr val="000000"/>
                </a:solidFill>
                <a:latin typeface="Times New Roman" pitchFamily="18" charset="0"/>
                <a:cs typeface="Times New Roman" pitchFamily="18" charset="0"/>
              </a:rPr>
              <a:t>ی</a:t>
            </a:r>
            <a:r>
              <a:rPr lang="ar-SA" sz="2800" b="1">
                <a:solidFill>
                  <a:srgbClr val="000000"/>
                </a:solidFill>
                <a:latin typeface="Times New Roman" pitchFamily="18" charset="0"/>
                <a:cs typeface="Times New Roman" pitchFamily="18" charset="0"/>
              </a:rPr>
              <a:t> بدون مخزن ذخيره </a:t>
            </a:r>
            <a:endParaRPr lang="en-US" sz="2800" b="1">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2"/>
          <p:cNvSpPr>
            <a:spLocks noChangeArrowheads="1"/>
          </p:cNvSpPr>
          <p:nvPr/>
        </p:nvSpPr>
        <p:spPr bwMode="auto">
          <a:xfrm>
            <a:off x="0" y="0"/>
            <a:ext cx="9144000" cy="6858000"/>
          </a:xfrm>
          <a:prstGeom prst="rect">
            <a:avLst/>
          </a:prstGeom>
          <a:solidFill>
            <a:srgbClr val="CCFFFF">
              <a:alpha val="56078"/>
            </a:srgbClr>
          </a:solidFill>
          <a:ln w="9525">
            <a:noFill/>
            <a:miter lim="800000"/>
            <a:headEnd/>
            <a:tailEnd/>
          </a:ln>
        </p:spPr>
        <p:txBody>
          <a:bodyPr/>
          <a:lstStyle/>
          <a:p>
            <a:pPr indent="168275" algn="just" rtl="1" eaLnBrk="1" hangingPunct="1">
              <a:lnSpc>
                <a:spcPct val="160000"/>
              </a:lnSpc>
              <a:spcBef>
                <a:spcPct val="20000"/>
              </a:spcBef>
            </a:pPr>
            <a:endParaRPr lang="en-US" sz="10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60000"/>
              </a:lnSpc>
              <a:spcBef>
                <a:spcPct val="20000"/>
              </a:spcBef>
            </a:pPr>
            <a:r>
              <a:rPr lang="ar-SA" sz="2400" b="1">
                <a:solidFill>
                  <a:srgbClr val="000000"/>
                </a:solidFill>
                <a:latin typeface="Times New Roman" pitchFamily="18" charset="0"/>
                <a:ea typeface="Times New Roman" pitchFamily="18" charset="0"/>
                <a:cs typeface="B Nazanin" pitchFamily="2" charset="-78"/>
              </a:rPr>
              <a:t>با توجه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به امکان نفوذ</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گازسمي</a:t>
            </a:r>
            <a:r>
              <a:rPr lang="en-US" sz="2400" b="1">
                <a:solidFill>
                  <a:srgbClr val="000000"/>
                </a:solidFill>
                <a:latin typeface="Times New Roman" pitchFamily="18" charset="0"/>
                <a:ea typeface="Times New Roman" pitchFamily="18" charset="0"/>
                <a:cs typeface="B Nazanin" pitchFamily="2" charset="-78"/>
              </a:rPr>
              <a:t> (CO)</a:t>
            </a:r>
            <a:r>
              <a:rPr lang="ar-SA" sz="2400" b="1">
                <a:solidFill>
                  <a:srgbClr val="000000"/>
                </a:solidFill>
                <a:latin typeface="Times New Roman" pitchFamily="18" charset="0"/>
                <a:ea typeface="Times New Roman" pitchFamily="18" charset="0"/>
                <a:cs typeface="B Nazanin" pitchFamily="2" charset="-78"/>
              </a:rPr>
              <a:t>از درزهاي</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دودکش</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آجري به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ساختمان، درشومينه ازدودکش آجري استفاده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نگردد.</a:t>
            </a:r>
            <a:endParaRPr lang="fa-IR" sz="24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60000"/>
              </a:lnSpc>
              <a:spcBef>
                <a:spcPct val="20000"/>
              </a:spcBef>
            </a:pPr>
            <a:r>
              <a:rPr lang="ar-SA" sz="2400" b="1">
                <a:solidFill>
                  <a:srgbClr val="000000"/>
                </a:solidFill>
                <a:latin typeface="Times New Roman" pitchFamily="18" charset="0"/>
                <a:ea typeface="Times New Roman" pitchFamily="18" charset="0"/>
                <a:cs typeface="B Nazanin" pitchFamily="2" charset="-78"/>
              </a:rPr>
              <a:t>دودکش</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شومينه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بايد</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بدون</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درز</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بوده و</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مستيماً</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تا</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بالاي</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بام</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(بدون</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استفاده از</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زانوهاي</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متعدد)</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ادامه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داشته و</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حتماً</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داراي</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کلاهک</a:t>
            </a:r>
            <a:r>
              <a:rPr lang="fa-IR" sz="2400" b="1">
                <a:solidFill>
                  <a:srgbClr val="000000"/>
                </a:solidFill>
                <a:latin typeface="Times New Roman" pitchFamily="18" charset="0"/>
                <a:ea typeface="Times New Roman" pitchFamily="18" charset="0"/>
                <a:cs typeface="B Nazanin" pitchFamily="2" charset="-78"/>
              </a:rPr>
              <a:t> </a:t>
            </a:r>
            <a:r>
              <a:rPr lang="en-US" sz="2400" b="1">
                <a:solidFill>
                  <a:srgbClr val="000000"/>
                </a:solidFill>
                <a:latin typeface="Times New Roman" pitchFamily="18" charset="0"/>
                <a:ea typeface="Times New Roman" pitchFamily="18" charset="0"/>
                <a:cs typeface="B Nazanin" pitchFamily="2" charset="-78"/>
              </a:rPr>
              <a:t>H</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باشد.</a:t>
            </a:r>
            <a:endParaRPr lang="fa-IR" sz="24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60000"/>
              </a:lnSpc>
              <a:spcBef>
                <a:spcPct val="20000"/>
              </a:spcBef>
            </a:pPr>
            <a:r>
              <a:rPr lang="ar-SA" sz="2400" b="1">
                <a:solidFill>
                  <a:srgbClr val="000000"/>
                </a:solidFill>
                <a:latin typeface="Times New Roman" pitchFamily="18" charset="0"/>
                <a:ea typeface="Times New Roman" pitchFamily="18" charset="0"/>
                <a:cs typeface="B Nazanin" pitchFamily="2" charset="-78"/>
              </a:rPr>
              <a:t>نصب شومينه در آپارتمانهاي کوچک مي</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تواند خطرساز باشد، در اينگونه مواقع ترجيحاً از بخاري گازي استفاده شود .</a:t>
            </a:r>
            <a:endParaRPr lang="fa-IR" sz="24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60000"/>
              </a:lnSpc>
              <a:spcBef>
                <a:spcPct val="20000"/>
              </a:spcBef>
            </a:pPr>
            <a:r>
              <a:rPr lang="ar-SA" sz="2400" b="1">
                <a:solidFill>
                  <a:srgbClr val="000000"/>
                </a:solidFill>
                <a:latin typeface="Times New Roman" pitchFamily="18" charset="0"/>
                <a:ea typeface="Times New Roman" pitchFamily="18" charset="0"/>
                <a:cs typeface="B Nazanin" pitchFamily="2" charset="-78"/>
              </a:rPr>
              <a:t>زردسوز</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نمودن</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شوم</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نه تحت</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عناو</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نی</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مانند</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رقص</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نور</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شعله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ممنوع</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است.</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شعله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زرد</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معني توليد</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گازسمي</a:t>
            </a:r>
            <a:r>
              <a:rPr lang="fa-IR" sz="2400" b="1">
                <a:solidFill>
                  <a:srgbClr val="000000"/>
                </a:solidFill>
                <a:latin typeface="Times New Roman" pitchFamily="18" charset="0"/>
                <a:ea typeface="Times New Roman" pitchFamily="18" charset="0"/>
                <a:cs typeface="B Nazanin" pitchFamily="2" charset="-78"/>
              </a:rPr>
              <a:t> </a:t>
            </a:r>
            <a:r>
              <a:rPr lang="arn-CL" sz="2400" b="1">
                <a:solidFill>
                  <a:srgbClr val="000000"/>
                </a:solidFill>
                <a:latin typeface="Times New Roman" pitchFamily="18" charset="0"/>
                <a:ea typeface="Times New Roman" pitchFamily="18" charset="0"/>
                <a:cs typeface="B Nazanin" pitchFamily="2" charset="-78"/>
              </a:rPr>
              <a:t>(CO)</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در</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دستگاه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مي</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باشد. </a:t>
            </a:r>
            <a:endParaRPr lang="en-US" sz="2400" b="1">
              <a:solidFill>
                <a:srgbClr val="000000"/>
              </a:solidFill>
              <a:latin typeface="Times New Roman" pitchFamily="18" charset="0"/>
              <a:ea typeface="Times New Roman" pitchFamily="18" charset="0"/>
              <a:cs typeface="B Nazanin" pitchFamily="2" charset="-78"/>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Rectangle 2"/>
          <p:cNvSpPr>
            <a:spLocks noChangeArrowheads="1"/>
          </p:cNvSpPr>
          <p:nvPr/>
        </p:nvSpPr>
        <p:spPr bwMode="auto">
          <a:xfrm>
            <a:off x="0" y="685800"/>
            <a:ext cx="9144000" cy="6172200"/>
          </a:xfrm>
          <a:prstGeom prst="rect">
            <a:avLst/>
          </a:prstGeom>
          <a:solidFill>
            <a:srgbClr val="CCFFFF">
              <a:alpha val="54117"/>
            </a:srgbClr>
          </a:solidFill>
          <a:ln w="9525">
            <a:noFill/>
            <a:miter lim="800000"/>
            <a:headEnd/>
            <a:tailEnd/>
          </a:ln>
        </p:spPr>
        <p:txBody>
          <a:bodyPr/>
          <a:lstStyle/>
          <a:p>
            <a:pPr indent="168275" algn="just" rtl="1" eaLnBrk="1" hangingPunct="1">
              <a:lnSpc>
                <a:spcPct val="150000"/>
              </a:lnSpc>
              <a:spcBef>
                <a:spcPct val="20000"/>
              </a:spcBef>
            </a:pPr>
            <a:r>
              <a:rPr lang="ar-SA" sz="2200" b="1">
                <a:solidFill>
                  <a:srgbClr val="000000"/>
                </a:solidFill>
                <a:latin typeface="Times New Roman" pitchFamily="18" charset="0"/>
                <a:ea typeface="Times New Roman" pitchFamily="18" charset="0"/>
                <a:cs typeface="B Nazanin" pitchFamily="2" charset="-78"/>
              </a:rPr>
              <a:t>كوره گرم‌كننده مستقيم با سوخت گاز بايد مطابق دستورالعمل كارخانه سازنده نصب شود .</a:t>
            </a:r>
            <a:endParaRPr lang="fa-IR" sz="22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50000"/>
              </a:lnSpc>
              <a:spcBef>
                <a:spcPct val="20000"/>
              </a:spcBef>
            </a:pPr>
            <a:r>
              <a:rPr lang="fa-IR" sz="2300" b="1">
                <a:solidFill>
                  <a:srgbClr val="000000"/>
                </a:solidFill>
                <a:latin typeface="Agency FB" pitchFamily="34"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نصب كوره گرم كننده مستقيم در فضاهاي زير مجاز نيست :</a:t>
            </a:r>
          </a:p>
          <a:p>
            <a:pPr indent="168275" algn="just" rtl="1" eaLnBrk="1" hangingPunct="1">
              <a:lnSpc>
                <a:spcPct val="150000"/>
              </a:lnSpc>
              <a:spcBef>
                <a:spcPct val="20000"/>
              </a:spcBef>
            </a:pPr>
            <a:r>
              <a:rPr lang="ar-SA" sz="2200" b="1">
                <a:solidFill>
                  <a:srgbClr val="000000"/>
                </a:solidFill>
                <a:latin typeface="Times New Roman" pitchFamily="18" charset="0"/>
                <a:ea typeface="Times New Roman" pitchFamily="18" charset="0"/>
                <a:cs typeface="B Nazanin" pitchFamily="2" charset="-78"/>
              </a:rPr>
              <a:t>- راهروهاي دسترسي سالن‌هاي اجتماعات، تئاتر وسينما</a:t>
            </a:r>
          </a:p>
          <a:p>
            <a:pPr indent="168275" algn="just" rtl="1" eaLnBrk="1" hangingPunct="1">
              <a:lnSpc>
                <a:spcPct val="150000"/>
              </a:lnSpc>
              <a:spcBef>
                <a:spcPct val="20000"/>
              </a:spcBef>
            </a:pPr>
            <a:r>
              <a:rPr lang="ar-SA" sz="2200" b="1">
                <a:solidFill>
                  <a:srgbClr val="000000"/>
                </a:solidFill>
                <a:latin typeface="Times New Roman" pitchFamily="18" charset="0"/>
                <a:ea typeface="Times New Roman" pitchFamily="18" charset="0"/>
                <a:cs typeface="B Nazanin" pitchFamily="2" charset="-78"/>
              </a:rPr>
              <a:t>- راهروهاي خروج اضطراري سالن‌هاي اجتماعات، تئاتر و سينما</a:t>
            </a:r>
          </a:p>
          <a:p>
            <a:pPr indent="168275" algn="just" rtl="1" eaLnBrk="1" hangingPunct="1">
              <a:lnSpc>
                <a:spcPct val="150000"/>
              </a:lnSpc>
              <a:spcBef>
                <a:spcPct val="20000"/>
              </a:spcBef>
            </a:pPr>
            <a:r>
              <a:rPr lang="ar-SA" sz="2300" b="1">
                <a:solidFill>
                  <a:srgbClr val="000000"/>
                </a:solidFill>
                <a:latin typeface="Times New Roman" pitchFamily="18" charset="0"/>
                <a:ea typeface="Times New Roman" pitchFamily="18" charset="0"/>
                <a:cs typeface="B Nazanin" pitchFamily="2" charset="-78"/>
              </a:rPr>
              <a:t>- نصب كوره گرم‌كننده مستقيم بايد با رعايت نكات ايمني زير انجام گيرد :</a:t>
            </a:r>
          </a:p>
          <a:p>
            <a:pPr indent="168275" algn="just" rtl="1" eaLnBrk="1" hangingPunct="1">
              <a:lnSpc>
                <a:spcPct val="150000"/>
              </a:lnSpc>
              <a:spcBef>
                <a:spcPct val="20000"/>
              </a:spcBef>
            </a:pPr>
            <a:r>
              <a:rPr lang="ar-SA" sz="2200" b="1">
                <a:solidFill>
                  <a:srgbClr val="000000"/>
                </a:solidFill>
                <a:latin typeface="Times New Roman" pitchFamily="18" charset="0"/>
                <a:ea typeface="Times New Roman" pitchFamily="18" charset="0"/>
                <a:cs typeface="B Nazanin" pitchFamily="2" charset="-78"/>
              </a:rPr>
              <a:t>- حداقل فاصله تا نزديكترين ديوار 15 سانتي‌متر</a:t>
            </a:r>
          </a:p>
          <a:p>
            <a:pPr indent="168275" algn="just" rtl="1" eaLnBrk="1" hangingPunct="1">
              <a:lnSpc>
                <a:spcPct val="150000"/>
              </a:lnSpc>
              <a:spcBef>
                <a:spcPct val="20000"/>
              </a:spcBef>
            </a:pPr>
            <a:r>
              <a:rPr lang="ar-SA" sz="2200" b="1">
                <a:solidFill>
                  <a:srgbClr val="000000"/>
                </a:solidFill>
                <a:latin typeface="Times New Roman" pitchFamily="18" charset="0"/>
                <a:ea typeface="Times New Roman" pitchFamily="18" charset="0"/>
                <a:cs typeface="B Nazanin" pitchFamily="2" charset="-78"/>
              </a:rPr>
              <a:t>- حداقل فاصله تا مواد سوختني 30 سانتي‌متر</a:t>
            </a:r>
            <a:endParaRPr lang="fa-IR" sz="22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50000"/>
              </a:lnSpc>
              <a:spcBef>
                <a:spcPct val="20000"/>
              </a:spcBef>
            </a:pPr>
            <a:r>
              <a:rPr lang="fa-IR" sz="2200" b="1">
                <a:solidFill>
                  <a:srgbClr val="000000"/>
                </a:solidFill>
                <a:latin typeface="Agency FB" pitchFamily="34"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ترموستات كنترل دستگاه بايد در همان فضاي نصب كوره، در فضاي مجاور آن كه بازشو غيرقابل بسته شدن داشته باشد، قرار گيرد.</a:t>
            </a:r>
            <a:endParaRPr lang="fa-IR" sz="22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50000"/>
              </a:lnSpc>
              <a:spcBef>
                <a:spcPct val="20000"/>
              </a:spcBef>
            </a:pPr>
            <a:r>
              <a:rPr lang="fa-IR" sz="2200" b="1">
                <a:solidFill>
                  <a:srgbClr val="000000"/>
                </a:solidFill>
                <a:latin typeface="Agency FB" pitchFamily="34"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فضاي دسترسي درجلو دستگاه و محل مشعل آن بايد دست كم 45 سانتي‌متر و در اطراف دستگاه دست كم 30 سانتي‌متر پيش‌بيني شود. </a:t>
            </a:r>
            <a:endParaRPr lang="en-US" sz="2200" b="1">
              <a:solidFill>
                <a:srgbClr val="000000"/>
              </a:solidFill>
              <a:latin typeface="Times New Roman" pitchFamily="18" charset="0"/>
              <a:ea typeface="Times New Roman" pitchFamily="18" charset="0"/>
              <a:cs typeface="B Nazanin" pitchFamily="2" charset="-78"/>
            </a:endParaRPr>
          </a:p>
        </p:txBody>
      </p:sp>
      <p:sp>
        <p:nvSpPr>
          <p:cNvPr id="374787" name="Rectangle 3"/>
          <p:cNvSpPr>
            <a:spLocks noChangeArrowheads="1"/>
          </p:cNvSpPr>
          <p:nvPr/>
        </p:nvSpPr>
        <p:spPr bwMode="auto">
          <a:xfrm>
            <a:off x="0" y="0"/>
            <a:ext cx="9144000" cy="685800"/>
          </a:xfrm>
          <a:prstGeom prst="rect">
            <a:avLst/>
          </a:prstGeom>
          <a:solidFill>
            <a:srgbClr val="00CCFF"/>
          </a:solidFill>
          <a:ln w="9525">
            <a:noFill/>
            <a:miter lim="800000"/>
            <a:headEnd/>
            <a:tailEnd/>
          </a:ln>
        </p:spPr>
        <p:txBody>
          <a:bodyPr anchor="ctr"/>
          <a:lstStyle/>
          <a:p>
            <a:pPr algn="ctr" rtl="1" eaLnBrk="1" hangingPunct="1"/>
            <a:r>
              <a:rPr lang="ar-SA" sz="3200" b="1">
                <a:solidFill>
                  <a:srgbClr val="000000"/>
                </a:solidFill>
                <a:latin typeface="Times New Roman" pitchFamily="18" charset="0"/>
                <a:cs typeface="Times New Roman" pitchFamily="18" charset="0"/>
              </a:rPr>
              <a:t>ضوابط نصب كوره گرم‌كننده مستقيم با سوخت گاز </a:t>
            </a:r>
            <a:endParaRPr lang="en-US" sz="3200" b="1">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0" name="Rectangle 2"/>
          <p:cNvSpPr>
            <a:spLocks noChangeArrowheads="1"/>
          </p:cNvSpPr>
          <p:nvPr/>
        </p:nvSpPr>
        <p:spPr bwMode="auto">
          <a:xfrm>
            <a:off x="0" y="762000"/>
            <a:ext cx="9144000" cy="6096000"/>
          </a:xfrm>
          <a:prstGeom prst="rect">
            <a:avLst/>
          </a:prstGeom>
          <a:solidFill>
            <a:srgbClr val="CCFFFF">
              <a:alpha val="54117"/>
            </a:srgbClr>
          </a:solidFill>
          <a:ln w="9525">
            <a:noFill/>
            <a:miter lim="800000"/>
            <a:headEnd/>
            <a:tailEnd/>
          </a:ln>
        </p:spPr>
        <p:txBody>
          <a:bodyPr/>
          <a:lstStyle/>
          <a:p>
            <a:pPr indent="168275" algn="just" rtl="1" eaLnBrk="1" hangingPunct="1">
              <a:lnSpc>
                <a:spcPct val="190000"/>
              </a:lnSpc>
              <a:spcBef>
                <a:spcPct val="20000"/>
              </a:spcBef>
            </a:pPr>
            <a:endParaRPr lang="en-US" sz="9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90000"/>
              </a:lnSpc>
              <a:spcBef>
                <a:spcPct val="20000"/>
              </a:spcBef>
            </a:pPr>
            <a:r>
              <a:rPr lang="ar-SA" sz="2400" b="1">
                <a:solidFill>
                  <a:srgbClr val="000000"/>
                </a:solidFill>
                <a:latin typeface="Agency FB" pitchFamily="34" charset="0"/>
                <a:ea typeface="Times New Roman" pitchFamily="18" charset="0"/>
                <a:cs typeface="B Nazanin" pitchFamily="2" charset="-78"/>
              </a:rPr>
              <a:t>كوره هواي گرم با گردش هوا بايد طبق دستورالعمل كارخانه سازنده نصب گردد.</a:t>
            </a:r>
          </a:p>
          <a:p>
            <a:pPr indent="168275" algn="just" rtl="1" eaLnBrk="1" hangingPunct="1">
              <a:lnSpc>
                <a:spcPct val="190000"/>
              </a:lnSpc>
              <a:spcBef>
                <a:spcPct val="20000"/>
              </a:spcBef>
            </a:pPr>
            <a:r>
              <a:rPr lang="ar-SA" sz="2400" b="1">
                <a:solidFill>
                  <a:srgbClr val="000000"/>
                </a:solidFill>
                <a:latin typeface="Agency FB" pitchFamily="34" charset="0"/>
                <a:ea typeface="Times New Roman" pitchFamily="18" charset="0"/>
                <a:cs typeface="B Nazanin" pitchFamily="2" charset="-78"/>
              </a:rPr>
              <a:t>- سطح مقطع آزاد و بدون مانع هر يك از كانال‌هاي هواي تازه، برگشت و رفت نبايد از 4/4 ميليمترمربع براي هر وات ظرفيت كوره كمتر باشد.</a:t>
            </a:r>
          </a:p>
          <a:p>
            <a:pPr indent="168275" algn="just" rtl="1" eaLnBrk="1" hangingPunct="1">
              <a:lnSpc>
                <a:spcPct val="190000"/>
              </a:lnSpc>
              <a:spcBef>
                <a:spcPct val="20000"/>
              </a:spcBef>
            </a:pPr>
            <a:r>
              <a:rPr lang="ar-SA" sz="2400" b="1">
                <a:solidFill>
                  <a:srgbClr val="000000"/>
                </a:solidFill>
                <a:latin typeface="Agency FB" pitchFamily="34" charset="0"/>
                <a:ea typeface="Times New Roman" pitchFamily="18" charset="0"/>
                <a:cs typeface="B Nazanin" pitchFamily="2" charset="-78"/>
              </a:rPr>
              <a:t>- نصب كوره هواي گرم با گردش هوا در فضاهاي زير مجاز نيست:</a:t>
            </a:r>
          </a:p>
          <a:p>
            <a:pPr indent="168275" algn="just" rtl="1" eaLnBrk="1" hangingPunct="1">
              <a:lnSpc>
                <a:spcPct val="190000"/>
              </a:lnSpc>
              <a:spcBef>
                <a:spcPct val="20000"/>
              </a:spcBef>
            </a:pPr>
            <a:r>
              <a:rPr lang="ar-SA" sz="2400" b="1">
                <a:solidFill>
                  <a:srgbClr val="000000"/>
                </a:solidFill>
                <a:latin typeface="Agency FB" pitchFamily="34" charset="0"/>
                <a:ea typeface="Times New Roman" pitchFamily="18" charset="0"/>
                <a:cs typeface="B Nazanin" pitchFamily="2" charset="-78"/>
              </a:rPr>
              <a:t>- راهروهاي دسترسي سالنهاي اجتماعات، تئاتر و سينما</a:t>
            </a:r>
            <a:endParaRPr lang="ar-SA" sz="24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90000"/>
              </a:lnSpc>
              <a:spcBef>
                <a:spcPct val="20000"/>
              </a:spcBef>
            </a:pPr>
            <a:r>
              <a:rPr lang="ar-SA" sz="2400" b="1">
                <a:solidFill>
                  <a:srgbClr val="000000"/>
                </a:solidFill>
                <a:latin typeface="Times New Roman" pitchFamily="18" charset="0"/>
                <a:ea typeface="Times New Roman" pitchFamily="18" charset="0"/>
                <a:cs typeface="B Nazanin" pitchFamily="2" charset="-78"/>
              </a:rPr>
              <a:t>- راهروهاي خروج اضطراري سالنهاي اجتماعات، تئاتر و سينما </a:t>
            </a:r>
            <a:endParaRPr lang="en-US" sz="2400" b="1">
              <a:solidFill>
                <a:srgbClr val="000000"/>
              </a:solidFill>
              <a:latin typeface="Times New Roman" pitchFamily="18" charset="0"/>
              <a:ea typeface="Times New Roman" pitchFamily="18" charset="0"/>
              <a:cs typeface="B Nazanin" pitchFamily="2" charset="-78"/>
            </a:endParaRPr>
          </a:p>
        </p:txBody>
      </p:sp>
      <p:sp>
        <p:nvSpPr>
          <p:cNvPr id="375811"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sz="2800" b="1">
                <a:solidFill>
                  <a:srgbClr val="000000"/>
                </a:solidFill>
                <a:latin typeface="Times New Roman" pitchFamily="18" charset="0"/>
                <a:cs typeface="Times New Roman" pitchFamily="18" charset="0"/>
              </a:rPr>
              <a:t>ضوابط نصب كوره هواي گرم با گردش هوا ( با سوخت گاز) </a:t>
            </a:r>
            <a:endParaRPr lang="en-US" sz="2800" b="1">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Rectangle 2"/>
          <p:cNvSpPr>
            <a:spLocks noChangeArrowheads="1"/>
          </p:cNvSpPr>
          <p:nvPr/>
        </p:nvSpPr>
        <p:spPr bwMode="auto">
          <a:xfrm>
            <a:off x="0" y="0"/>
            <a:ext cx="9144000" cy="6858000"/>
          </a:xfrm>
          <a:prstGeom prst="rect">
            <a:avLst/>
          </a:prstGeom>
          <a:solidFill>
            <a:srgbClr val="CCFFFF">
              <a:alpha val="52156"/>
            </a:srgbClr>
          </a:solidFill>
          <a:ln w="9525">
            <a:noFill/>
            <a:miter lim="800000"/>
            <a:headEnd/>
            <a:tailEnd/>
          </a:ln>
        </p:spPr>
        <p:txBody>
          <a:bodyPr/>
          <a:lstStyle/>
          <a:p>
            <a:pPr indent="168275" algn="just" rtl="1" eaLnBrk="1" hangingPunct="1">
              <a:lnSpc>
                <a:spcPct val="170000"/>
              </a:lnSpc>
              <a:spcBef>
                <a:spcPct val="20000"/>
              </a:spcBef>
            </a:pPr>
            <a:r>
              <a:rPr lang="ar-SA" sz="2400" b="1">
                <a:solidFill>
                  <a:srgbClr val="000000"/>
                </a:solidFill>
                <a:latin typeface="Agency FB" pitchFamily="34" charset="0"/>
                <a:ea typeface="Times New Roman" pitchFamily="18" charset="0"/>
                <a:cs typeface="B Nazanin" pitchFamily="2" charset="-78"/>
              </a:rPr>
              <a:t>تأمين هواي تازه يا برگشت هواي كوره از فضاهاي زير مجاز نيست:</a:t>
            </a:r>
          </a:p>
          <a:p>
            <a:pPr indent="168275" algn="just" rtl="1" eaLnBrk="1" hangingPunct="1">
              <a:lnSpc>
                <a:spcPct val="170000"/>
              </a:lnSpc>
              <a:spcBef>
                <a:spcPct val="20000"/>
              </a:spcBef>
            </a:pPr>
            <a:r>
              <a:rPr lang="ar-SA" sz="2400" b="1">
                <a:solidFill>
                  <a:srgbClr val="000000"/>
                </a:solidFill>
                <a:latin typeface="Agency FB" pitchFamily="34" charset="0"/>
                <a:ea typeface="Times New Roman" pitchFamily="18" charset="0"/>
                <a:cs typeface="B Nazanin" pitchFamily="2" charset="-78"/>
              </a:rPr>
              <a:t>- حمام</a:t>
            </a:r>
          </a:p>
          <a:p>
            <a:pPr indent="168275" algn="just" rtl="1" eaLnBrk="1" hangingPunct="1">
              <a:lnSpc>
                <a:spcPct val="170000"/>
              </a:lnSpc>
              <a:spcBef>
                <a:spcPct val="20000"/>
              </a:spcBef>
            </a:pPr>
            <a:r>
              <a:rPr lang="ar-SA" sz="2400" b="1">
                <a:solidFill>
                  <a:srgbClr val="000000"/>
                </a:solidFill>
                <a:latin typeface="Agency FB" pitchFamily="34" charset="0"/>
                <a:ea typeface="Times New Roman" pitchFamily="18" charset="0"/>
                <a:cs typeface="B Nazanin" pitchFamily="2" charset="-78"/>
              </a:rPr>
              <a:t>- توالت و دستشويي</a:t>
            </a:r>
          </a:p>
          <a:p>
            <a:pPr indent="168275" algn="just" rtl="1" eaLnBrk="1" hangingPunct="1">
              <a:lnSpc>
                <a:spcPct val="170000"/>
              </a:lnSpc>
              <a:spcBef>
                <a:spcPct val="20000"/>
              </a:spcBef>
            </a:pPr>
            <a:r>
              <a:rPr lang="ar-SA" sz="2400" b="1">
                <a:solidFill>
                  <a:srgbClr val="000000"/>
                </a:solidFill>
                <a:latin typeface="Agency FB" pitchFamily="34" charset="0"/>
                <a:ea typeface="Times New Roman" pitchFamily="18" charset="0"/>
                <a:cs typeface="B Nazanin" pitchFamily="2" charset="-78"/>
              </a:rPr>
              <a:t>- آشپزخانه</a:t>
            </a:r>
          </a:p>
          <a:p>
            <a:pPr indent="168275" algn="just" rtl="1" eaLnBrk="1" hangingPunct="1">
              <a:lnSpc>
                <a:spcPct val="170000"/>
              </a:lnSpc>
              <a:spcBef>
                <a:spcPct val="20000"/>
              </a:spcBef>
            </a:pPr>
            <a:r>
              <a:rPr lang="ar-SA" sz="2400" b="1">
                <a:solidFill>
                  <a:srgbClr val="000000"/>
                </a:solidFill>
                <a:latin typeface="Agency FB" pitchFamily="34" charset="0"/>
                <a:ea typeface="Times New Roman" pitchFamily="18" charset="0"/>
                <a:cs typeface="B Nazanin" pitchFamily="2" charset="-78"/>
              </a:rPr>
              <a:t>- گاراژ</a:t>
            </a:r>
          </a:p>
          <a:p>
            <a:pPr indent="168275" algn="just" rtl="1" eaLnBrk="1" hangingPunct="1">
              <a:lnSpc>
                <a:spcPct val="170000"/>
              </a:lnSpc>
              <a:spcBef>
                <a:spcPct val="20000"/>
              </a:spcBef>
            </a:pPr>
            <a:r>
              <a:rPr lang="ar-SA" sz="2400" b="1">
                <a:solidFill>
                  <a:srgbClr val="000000"/>
                </a:solidFill>
                <a:latin typeface="Agency FB" pitchFamily="34" charset="0"/>
                <a:ea typeface="Times New Roman" pitchFamily="18" charset="0"/>
                <a:cs typeface="B Nazanin" pitchFamily="2" charset="-78"/>
              </a:rPr>
              <a:t>- فضاهاي با خطر</a:t>
            </a:r>
            <a:endParaRPr lang="fa-IR" sz="24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70000"/>
              </a:lnSpc>
              <a:spcBef>
                <a:spcPct val="20000"/>
              </a:spcBef>
            </a:pPr>
            <a:r>
              <a:rPr lang="ar-SA" sz="2400" b="1">
                <a:solidFill>
                  <a:srgbClr val="000000"/>
                </a:solidFill>
                <a:latin typeface="Agency FB" pitchFamily="34" charset="0"/>
                <a:ea typeface="Times New Roman" pitchFamily="18" charset="0"/>
                <a:cs typeface="B Nazanin" pitchFamily="2" charset="-78"/>
              </a:rPr>
              <a:t>برگشت‌هواي يك واحد آپارتمان‌نبايد توسط دستگاه‌به واحد آپارتماني‌ديگري فرستاده شود.</a:t>
            </a:r>
            <a:endParaRPr lang="fa-IR" sz="24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70000"/>
              </a:lnSpc>
              <a:spcBef>
                <a:spcPct val="20000"/>
              </a:spcBef>
            </a:pPr>
            <a:r>
              <a:rPr lang="ar-SA" sz="2400" b="1">
                <a:solidFill>
                  <a:srgbClr val="000000"/>
                </a:solidFill>
                <a:latin typeface="Times New Roman" pitchFamily="18" charset="0"/>
                <a:ea typeface="Times New Roman" pitchFamily="18" charset="0"/>
                <a:cs typeface="B Nazanin" pitchFamily="2" charset="-78"/>
              </a:rPr>
              <a:t>ترموستات كنترل دستگاه بايد در همان فضاي نصب كوره يا در فضاي مجاور آن كه بازشو غيرقابل بسته شدن داشته باشد، قرار گيرد.</a:t>
            </a:r>
            <a:r>
              <a:rPr lang="ar-SA" sz="2400" b="1">
                <a:solidFill>
                  <a:srgbClr val="000000"/>
                </a:solidFill>
                <a:latin typeface="Agency FB" pitchFamily="34" charset="0"/>
                <a:ea typeface="Times New Roman" pitchFamily="18" charset="0"/>
                <a:cs typeface="B Nazanin" pitchFamily="2" charset="-78"/>
              </a:rPr>
              <a:t> </a:t>
            </a:r>
            <a:endParaRPr lang="en-US" sz="2400" b="1">
              <a:solidFill>
                <a:srgbClr val="000000"/>
              </a:solidFill>
              <a:latin typeface="Agency FB" pitchFamily="34" charset="0"/>
              <a:ea typeface="Times New Roman" pitchFamily="18" charset="0"/>
              <a:cs typeface="B Nazanin" pitchFamily="2" charset="-78"/>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Rectangle 2"/>
          <p:cNvSpPr>
            <a:spLocks noChangeArrowheads="1"/>
          </p:cNvSpPr>
          <p:nvPr/>
        </p:nvSpPr>
        <p:spPr bwMode="auto">
          <a:xfrm>
            <a:off x="0" y="0"/>
            <a:ext cx="9144000" cy="6858000"/>
          </a:xfrm>
          <a:prstGeom prst="rect">
            <a:avLst/>
          </a:prstGeom>
          <a:solidFill>
            <a:srgbClr val="99CCFF">
              <a:alpha val="23921"/>
            </a:srgbClr>
          </a:solidFill>
          <a:ln w="9525">
            <a:noFill/>
            <a:miter lim="800000"/>
            <a:headEnd/>
            <a:tailEnd/>
          </a:ln>
        </p:spPr>
        <p:txBody>
          <a:bodyPr/>
          <a:lstStyle/>
          <a:p>
            <a:pPr indent="168275" algn="just" rtl="1" eaLnBrk="1" hangingPunct="1">
              <a:lnSpc>
                <a:spcPct val="180000"/>
              </a:lnSpc>
              <a:spcBef>
                <a:spcPct val="20000"/>
              </a:spcBef>
            </a:pPr>
            <a:endParaRPr lang="en-US" sz="24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80000"/>
              </a:lnSpc>
              <a:spcBef>
                <a:spcPct val="20000"/>
              </a:spcBef>
            </a:pPr>
            <a:endParaRPr lang="en-US" sz="24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80000"/>
              </a:lnSpc>
              <a:spcBef>
                <a:spcPct val="20000"/>
              </a:spcBef>
            </a:pPr>
            <a:r>
              <a:rPr lang="ar-SA" sz="2400" b="1">
                <a:solidFill>
                  <a:srgbClr val="000000"/>
                </a:solidFill>
                <a:latin typeface="Agency FB" pitchFamily="34" charset="0"/>
                <a:ea typeface="Times New Roman" pitchFamily="18" charset="0"/>
                <a:cs typeface="B Nazanin" pitchFamily="2" charset="-78"/>
              </a:rPr>
              <a:t>كانال‌كشي رفت، برگشت و هواي تازه والزامات نصب دهانه ورود هواي تازه بايد با رعايت نكات مقرر شده در فصل چهارم و پنجم مبحث چهاردهم مقررات ملي ساختمان انجام گيرد.</a:t>
            </a:r>
            <a:endParaRPr lang="fa-IR" sz="24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80000"/>
              </a:lnSpc>
              <a:spcBef>
                <a:spcPct val="20000"/>
              </a:spcBef>
            </a:pPr>
            <a:r>
              <a:rPr lang="fa-IR" sz="24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طراحي، ساخت ونصب دودكش كوره بايد با رعايت نكات مقرر شده به فصل يازدهم مبحث چهاردهم و فصل هفتم مبحث هفدهم مقررات ملي ساختمان انجام گيرد.</a:t>
            </a:r>
            <a:endParaRPr lang="en-US" sz="2400" b="1">
              <a:solidFill>
                <a:srgbClr val="000000"/>
              </a:solidFill>
              <a:latin typeface="Agency FB" pitchFamily="34" charset="0"/>
              <a:ea typeface="Times New Roman" pitchFamily="18" charset="0"/>
              <a:cs typeface="B Nazanin" pitchFamily="2" charset="-78"/>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2"/>
          <p:cNvSpPr>
            <a:spLocks noChangeArrowheads="1"/>
          </p:cNvSpPr>
          <p:nvPr/>
        </p:nvSpPr>
        <p:spPr bwMode="auto">
          <a:xfrm>
            <a:off x="0" y="762000"/>
            <a:ext cx="9144000" cy="6096000"/>
          </a:xfrm>
          <a:prstGeom prst="rect">
            <a:avLst/>
          </a:prstGeom>
          <a:solidFill>
            <a:srgbClr val="00CCFF">
              <a:alpha val="12941"/>
            </a:srgbClr>
          </a:solidFill>
          <a:ln w="9525">
            <a:noFill/>
            <a:miter lim="800000"/>
            <a:headEnd/>
            <a:tailEnd/>
          </a:ln>
        </p:spPr>
        <p:txBody>
          <a:bodyPr/>
          <a:lstStyle/>
          <a:p>
            <a:pPr indent="168275" algn="just" rtl="1" eaLnBrk="1" hangingPunct="1">
              <a:lnSpc>
                <a:spcPct val="190000"/>
              </a:lnSpc>
              <a:spcBef>
                <a:spcPct val="20000"/>
              </a:spcBef>
            </a:pPr>
            <a:r>
              <a:rPr lang="ar-SA" sz="2500" b="1">
                <a:solidFill>
                  <a:srgbClr val="000000"/>
                </a:solidFill>
                <a:latin typeface="Agency FB" pitchFamily="34" charset="0"/>
                <a:ea typeface="Times New Roman" pitchFamily="18" charset="0"/>
                <a:cs typeface="B Nazanin" pitchFamily="2" charset="-78"/>
              </a:rPr>
              <a:t>مشعل گازی شوفاژ با</a:t>
            </a:r>
            <a:r>
              <a:rPr lang="fa-IR" sz="2500" b="1">
                <a:solidFill>
                  <a:srgbClr val="000000"/>
                </a:solidFill>
                <a:latin typeface="Agency FB" pitchFamily="34" charset="0"/>
                <a:ea typeface="Times New Roman" pitchFamily="18" charset="0"/>
                <a:cs typeface="B Nazanin" pitchFamily="2" charset="-78"/>
              </a:rPr>
              <a:t>ي</a:t>
            </a:r>
            <a:r>
              <a:rPr lang="ar-SA" sz="2500" b="1">
                <a:solidFill>
                  <a:srgbClr val="000000"/>
                </a:solidFill>
                <a:latin typeface="Agency FB" pitchFamily="34" charset="0"/>
                <a:ea typeface="Times New Roman" pitchFamily="18" charset="0"/>
                <a:cs typeface="B Nazanin" pitchFamily="2" charset="-78"/>
              </a:rPr>
              <a:t>د دارای استاندارد 7595 </a:t>
            </a:r>
            <a:r>
              <a:rPr lang="en-US" sz="2500" b="1">
                <a:solidFill>
                  <a:srgbClr val="000000"/>
                </a:solidFill>
                <a:latin typeface="Agency FB" pitchFamily="34" charset="0"/>
                <a:ea typeface="Times New Roman" pitchFamily="18" charset="0"/>
                <a:cs typeface="B Nazanin" pitchFamily="2" charset="-78"/>
              </a:rPr>
              <a:t>ISIRI</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باشد.</a:t>
            </a:r>
            <a:endParaRPr lang="fa-IR" sz="2500" b="1">
              <a:solidFill>
                <a:srgbClr val="000000"/>
              </a:solidFill>
              <a:latin typeface="Agency FB" pitchFamily="34" charset="0"/>
              <a:ea typeface="Times New Roman" pitchFamily="18" charset="0"/>
              <a:cs typeface="B Nazanin" pitchFamily="2" charset="-78"/>
            </a:endParaRPr>
          </a:p>
          <a:p>
            <a:pPr indent="168275" rtl="1" eaLnBrk="1" hangingPunct="1">
              <a:lnSpc>
                <a:spcPct val="190000"/>
              </a:lnSpc>
              <a:spcBef>
                <a:spcPct val="20000"/>
              </a:spcBef>
            </a:pPr>
            <a:r>
              <a:rPr lang="ar-SA" sz="2500" b="1">
                <a:solidFill>
                  <a:srgbClr val="000000"/>
                </a:solidFill>
                <a:latin typeface="Agency FB" pitchFamily="34" charset="0"/>
                <a:ea typeface="Times New Roman" pitchFamily="18" charset="0"/>
                <a:cs typeface="B Nazanin" pitchFamily="2" charset="-78"/>
              </a:rPr>
              <a:t>طراحی و ساخت و نصب دودکش و هواکش ب</a:t>
            </a:r>
            <a:r>
              <a:rPr lang="fa-IR" sz="2500" b="1">
                <a:solidFill>
                  <a:srgbClr val="000000"/>
                </a:solidFill>
                <a:latin typeface="Agency FB" pitchFamily="34" charset="0"/>
                <a:ea typeface="Times New Roman" pitchFamily="18" charset="0"/>
                <a:cs typeface="B Nazanin" pitchFamily="2" charset="-78"/>
              </a:rPr>
              <a:t>ي</a:t>
            </a:r>
            <a:r>
              <a:rPr lang="ar-SA" sz="2500" b="1">
                <a:solidFill>
                  <a:srgbClr val="000000"/>
                </a:solidFill>
                <a:latin typeface="Agency FB" pitchFamily="34" charset="0"/>
                <a:ea typeface="Times New Roman" pitchFamily="18" charset="0"/>
                <a:cs typeface="B Nazanin" pitchFamily="2" charset="-78"/>
              </a:rPr>
              <a:t>د با رعا</a:t>
            </a:r>
            <a:r>
              <a:rPr lang="fa-IR" sz="2500" b="1">
                <a:solidFill>
                  <a:srgbClr val="000000"/>
                </a:solidFill>
                <a:latin typeface="Agency FB" pitchFamily="34" charset="0"/>
                <a:ea typeface="Times New Roman" pitchFamily="18" charset="0"/>
                <a:cs typeface="B Nazanin" pitchFamily="2" charset="-78"/>
              </a:rPr>
              <a:t>ي</a:t>
            </a:r>
            <a:r>
              <a:rPr lang="ar-SA" sz="2500" b="1">
                <a:solidFill>
                  <a:srgbClr val="000000"/>
                </a:solidFill>
                <a:latin typeface="Agency FB" pitchFamily="34" charset="0"/>
                <a:ea typeface="Times New Roman" pitchFamily="18" charset="0"/>
                <a:cs typeface="B Nazanin" pitchFamily="2" charset="-78"/>
              </a:rPr>
              <a:t>ت مقررات مربوطه انجام گ</a:t>
            </a:r>
            <a:r>
              <a:rPr lang="fa-IR" sz="2500" b="1">
                <a:solidFill>
                  <a:srgbClr val="000000"/>
                </a:solidFill>
                <a:latin typeface="Agency FB" pitchFamily="34" charset="0"/>
                <a:ea typeface="Times New Roman" pitchFamily="18" charset="0"/>
                <a:cs typeface="B Nazanin" pitchFamily="2" charset="-78"/>
              </a:rPr>
              <a:t>ي</a:t>
            </a:r>
            <a:r>
              <a:rPr lang="ar-SA" sz="2500" b="1">
                <a:solidFill>
                  <a:srgbClr val="000000"/>
                </a:solidFill>
                <a:latin typeface="Agency FB" pitchFamily="34" charset="0"/>
                <a:ea typeface="Times New Roman" pitchFamily="18" charset="0"/>
                <a:cs typeface="B Nazanin" pitchFamily="2" charset="-78"/>
              </a:rPr>
              <a:t>رد. منافذ دودكش</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ها بايد كاملاً آب</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بندي شده باشد، تعبيه لوله</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هاي</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دودكش به</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صورت افقي و بيش از يك</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متر در موتورخانه، ممنوع است .</a:t>
            </a:r>
            <a:endParaRPr lang="fa-IR" sz="2500" b="1">
              <a:solidFill>
                <a:srgbClr val="000000"/>
              </a:solidFill>
              <a:latin typeface="Agency FB" pitchFamily="34" charset="0"/>
              <a:ea typeface="Times New Roman" pitchFamily="18" charset="0"/>
              <a:cs typeface="B Nazanin" pitchFamily="2" charset="-78"/>
            </a:endParaRPr>
          </a:p>
          <a:p>
            <a:pPr indent="168275" rtl="1" eaLnBrk="1" hangingPunct="1">
              <a:lnSpc>
                <a:spcPct val="190000"/>
              </a:lnSpc>
              <a:spcBef>
                <a:spcPct val="20000"/>
              </a:spcBef>
            </a:pPr>
            <a:r>
              <a:rPr lang="ar-SA" sz="2500" b="1">
                <a:solidFill>
                  <a:srgbClr val="000000"/>
                </a:solidFill>
                <a:latin typeface="Agency FB" pitchFamily="34" charset="0"/>
                <a:ea typeface="Times New Roman" pitchFamily="18" charset="0"/>
                <a:cs typeface="B Nazanin" pitchFamily="2" charset="-78"/>
              </a:rPr>
              <a:t>نصب زانوهاي متعدد دودكش در موتورخانه ممنوع است. </a:t>
            </a:r>
            <a:endParaRPr lang="fa-IR" sz="25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90000"/>
              </a:lnSpc>
              <a:spcBef>
                <a:spcPct val="20000"/>
              </a:spcBef>
            </a:pPr>
            <a:r>
              <a:rPr lang="ar-SA" sz="2500" b="1">
                <a:solidFill>
                  <a:srgbClr val="000000"/>
                </a:solidFill>
                <a:latin typeface="Agency FB" pitchFamily="34" charset="0"/>
                <a:ea typeface="Times New Roman" pitchFamily="18" charset="0"/>
                <a:cs typeface="B Nazanin" pitchFamily="2" charset="-78"/>
              </a:rPr>
              <a:t>محل اتاقك</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موتورخانه بايستي به</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طريقي</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باشد</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كه هوا در</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آن جريان</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داشته</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باشد. به</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عبارت</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ديگرهوا از دريچه</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اي وارد و از دريچه يا پنجره ديگري به</a:t>
            </a:r>
            <a:r>
              <a:rPr lang="fa-IR" sz="2500" b="1">
                <a:solidFill>
                  <a:srgbClr val="000000"/>
                </a:solidFill>
                <a:latin typeface="Agency FB" pitchFamily="34" charset="0"/>
                <a:ea typeface="Times New Roman" pitchFamily="18" charset="0"/>
                <a:cs typeface="B Nazanin" pitchFamily="2" charset="-78"/>
              </a:rPr>
              <a:t> </a:t>
            </a:r>
            <a:r>
              <a:rPr lang="ar-SA" sz="2500" b="1">
                <a:solidFill>
                  <a:srgbClr val="000000"/>
                </a:solidFill>
                <a:latin typeface="Agency FB" pitchFamily="34" charset="0"/>
                <a:ea typeface="Times New Roman" pitchFamily="18" charset="0"/>
                <a:cs typeface="B Nazanin" pitchFamily="2" charset="-78"/>
              </a:rPr>
              <a:t>خارج هدايت شود.</a:t>
            </a:r>
            <a:endParaRPr lang="en-US" sz="2500" b="1">
              <a:solidFill>
                <a:srgbClr val="000000"/>
              </a:solidFill>
              <a:latin typeface="Agency FB" pitchFamily="34" charset="0"/>
              <a:ea typeface="Times New Roman" pitchFamily="18" charset="0"/>
              <a:cs typeface="B Nazanin" pitchFamily="2" charset="-78"/>
            </a:endParaRPr>
          </a:p>
        </p:txBody>
      </p:sp>
      <p:sp>
        <p:nvSpPr>
          <p:cNvPr id="378883"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sz="2800" b="1">
                <a:solidFill>
                  <a:srgbClr val="000000"/>
                </a:solidFill>
                <a:latin typeface="Times New Roman" pitchFamily="18" charset="0"/>
                <a:cs typeface="Times New Roman" pitchFamily="18" charset="0"/>
              </a:rPr>
              <a:t>ضوابط نصب مشعل گازی شوفاژ </a:t>
            </a:r>
            <a:endParaRPr lang="en-US" sz="2800" b="1">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ChangeArrowheads="1"/>
          </p:cNvSpPr>
          <p:nvPr/>
        </p:nvSpPr>
        <p:spPr bwMode="auto">
          <a:xfrm>
            <a:off x="0" y="0"/>
            <a:ext cx="9144000" cy="6858000"/>
          </a:xfrm>
          <a:prstGeom prst="rect">
            <a:avLst/>
          </a:prstGeom>
          <a:solidFill>
            <a:srgbClr val="00CCFF">
              <a:alpha val="10980"/>
            </a:srgbClr>
          </a:solidFill>
          <a:ln w="9525">
            <a:noFill/>
            <a:miter lim="800000"/>
            <a:headEnd/>
            <a:tailEnd/>
          </a:ln>
        </p:spPr>
        <p:txBody>
          <a:bodyPr/>
          <a:lstStyle/>
          <a:p>
            <a:pPr indent="168275" algn="just" rtl="1" eaLnBrk="1" hangingPunct="1">
              <a:lnSpc>
                <a:spcPct val="170000"/>
              </a:lnSpc>
              <a:spcBef>
                <a:spcPct val="20000"/>
              </a:spcBef>
            </a:pPr>
            <a:endParaRPr lang="en-US" sz="9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70000"/>
              </a:lnSpc>
              <a:spcBef>
                <a:spcPct val="20000"/>
              </a:spcBef>
            </a:pPr>
            <a:r>
              <a:rPr lang="ar-SA" sz="2400" b="1">
                <a:solidFill>
                  <a:srgbClr val="000000"/>
                </a:solidFill>
                <a:latin typeface="Agency FB" pitchFamily="34" charset="0"/>
                <a:ea typeface="Times New Roman" pitchFamily="18" charset="0"/>
                <a:cs typeface="B Nazanin" pitchFamily="2" charset="-78"/>
              </a:rPr>
              <a:t>اگر امکان نصب</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هواکش از</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طر</a:t>
            </a:r>
            <a:r>
              <a:rPr lang="fa-IR" sz="2400" b="1">
                <a:solidFill>
                  <a:srgbClr val="000000"/>
                </a:solidFill>
                <a:latin typeface="Agency FB" pitchFamily="34" charset="0"/>
                <a:ea typeface="Times New Roman" pitchFamily="18" charset="0"/>
                <a:cs typeface="B Nazanin" pitchFamily="2" charset="-78"/>
              </a:rPr>
              <a:t>ي</a:t>
            </a:r>
            <a:r>
              <a:rPr lang="ar-SA" sz="2400" b="1">
                <a:solidFill>
                  <a:srgbClr val="000000"/>
                </a:solidFill>
                <a:latin typeface="Agency FB" pitchFamily="34" charset="0"/>
                <a:ea typeface="Times New Roman" pitchFamily="18" charset="0"/>
                <a:cs typeface="B Nazanin" pitchFamily="2" charset="-78"/>
              </a:rPr>
              <a:t>ق</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کانال</a:t>
            </a:r>
            <a:r>
              <a:rPr lang="fa-IR" sz="800" b="1">
                <a:solidFill>
                  <a:srgbClr val="000000"/>
                </a:solidFill>
                <a:latin typeface="Agency FB" pitchFamily="34" charset="0"/>
                <a:ea typeface="Times New Roman" pitchFamily="18" charset="0"/>
                <a:cs typeface="B Nazanin" pitchFamily="2" charset="-78"/>
              </a:rPr>
              <a:t> </a:t>
            </a:r>
            <a:r>
              <a:rPr lang="fa-IR" sz="2400" b="1">
                <a:solidFill>
                  <a:srgbClr val="000000"/>
                </a:solidFill>
                <a:latin typeface="Agency FB" pitchFamily="34" charset="0"/>
                <a:ea typeface="Times New Roman" pitchFamily="18" charset="0"/>
                <a:cs typeface="B Nazanin" pitchFamily="2" charset="-78"/>
              </a:rPr>
              <a:t>ي</a:t>
            </a:r>
            <a:r>
              <a:rPr lang="ar-SA" sz="2400" b="1">
                <a:solidFill>
                  <a:srgbClr val="000000"/>
                </a:solidFill>
                <a:latin typeface="Agency FB" pitchFamily="34" charset="0"/>
                <a:ea typeface="Times New Roman" pitchFamily="18" charset="0"/>
                <a:cs typeface="B Nazanin" pitchFamily="2" charset="-78"/>
              </a:rPr>
              <a:t>ا</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فن موجود</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نباشد با</a:t>
            </a:r>
            <a:r>
              <a:rPr lang="fa-IR" sz="2400" b="1">
                <a:solidFill>
                  <a:srgbClr val="000000"/>
                </a:solidFill>
                <a:latin typeface="Agency FB" pitchFamily="34" charset="0"/>
                <a:ea typeface="Times New Roman" pitchFamily="18" charset="0"/>
                <a:cs typeface="B Nazanin" pitchFamily="2" charset="-78"/>
              </a:rPr>
              <a:t>ي</a:t>
            </a:r>
            <a:r>
              <a:rPr lang="ar-SA" sz="2400" b="1">
                <a:solidFill>
                  <a:srgbClr val="000000"/>
                </a:solidFill>
                <a:latin typeface="Agency FB" pitchFamily="34" charset="0"/>
                <a:ea typeface="Times New Roman" pitchFamily="18" charset="0"/>
                <a:cs typeface="B Nazanin" pitchFamily="2" charset="-78"/>
              </a:rPr>
              <a:t>د درب</a:t>
            </a:r>
            <a:r>
              <a:rPr lang="fa-IR" sz="800" b="1">
                <a:solidFill>
                  <a:srgbClr val="000000"/>
                </a:solidFill>
                <a:latin typeface="Agency FB" pitchFamily="34" charset="0"/>
                <a:ea typeface="Times New Roman" pitchFamily="18" charset="0"/>
                <a:cs typeface="B Nazanin" pitchFamily="2" charset="-78"/>
              </a:rPr>
              <a:t> </a:t>
            </a:r>
            <a:r>
              <a:rPr lang="fa-IR" sz="2400" b="1">
                <a:solidFill>
                  <a:srgbClr val="000000"/>
                </a:solidFill>
                <a:latin typeface="Agency FB" pitchFamily="34" charset="0"/>
                <a:ea typeface="Times New Roman" pitchFamily="18" charset="0"/>
                <a:cs typeface="B Nazanin" pitchFamily="2" charset="-78"/>
              </a:rPr>
              <a:t>ي</a:t>
            </a:r>
            <a:r>
              <a:rPr lang="ar-SA" sz="2400" b="1">
                <a:solidFill>
                  <a:srgbClr val="000000"/>
                </a:solidFill>
                <a:latin typeface="Agency FB" pitchFamily="34" charset="0"/>
                <a:ea typeface="Times New Roman" pitchFamily="18" charset="0"/>
                <a:cs typeface="B Nazanin" pitchFamily="2" charset="-78"/>
              </a:rPr>
              <a:t>ا</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پنجره</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را طوری</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مشبک</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نمود</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که هوا جر</a:t>
            </a:r>
            <a:r>
              <a:rPr lang="fa-IR" sz="2400" b="1">
                <a:solidFill>
                  <a:srgbClr val="000000"/>
                </a:solidFill>
                <a:latin typeface="Agency FB" pitchFamily="34" charset="0"/>
                <a:ea typeface="Times New Roman" pitchFamily="18" charset="0"/>
                <a:cs typeface="B Nazanin" pitchFamily="2" charset="-78"/>
              </a:rPr>
              <a:t>ي</a:t>
            </a:r>
            <a:r>
              <a:rPr lang="ar-SA" sz="2400" b="1">
                <a:solidFill>
                  <a:srgbClr val="000000"/>
                </a:solidFill>
                <a:latin typeface="Agency FB" pitchFamily="34" charset="0"/>
                <a:ea typeface="Times New Roman" pitchFamily="18" charset="0"/>
                <a:cs typeface="B Nazanin" pitchFamily="2" charset="-78"/>
              </a:rPr>
              <a:t>انی مناسب داشته</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باشد. زير</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درب</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موتورخانه جهت عبور</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جريان، حداقل 5</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سانتي</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متر با</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زمين فاصله</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داشته باشد و</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در</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قسمت</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پايين</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درب</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نيز يك</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دريچه</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مشبك جهت</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تهويه تعبيه</a:t>
            </a:r>
            <a:r>
              <a:rPr lang="fa-IR" sz="800" b="1">
                <a:solidFill>
                  <a:srgbClr val="000000"/>
                </a:solidFill>
                <a:latin typeface="Agency FB" pitchFamily="34" charset="0"/>
                <a:ea typeface="Times New Roman" pitchFamily="18" charset="0"/>
                <a:cs typeface="B Nazanin" pitchFamily="2" charset="-78"/>
              </a:rPr>
              <a:t> </a:t>
            </a:r>
            <a:r>
              <a:rPr lang="ar-SA" sz="2400" b="1">
                <a:solidFill>
                  <a:srgbClr val="000000"/>
                </a:solidFill>
                <a:latin typeface="Agency FB" pitchFamily="34" charset="0"/>
                <a:ea typeface="Times New Roman" pitchFamily="18" charset="0"/>
                <a:cs typeface="B Nazanin" pitchFamily="2" charset="-78"/>
              </a:rPr>
              <a:t>گردد.</a:t>
            </a:r>
            <a:endParaRPr lang="fa-IR" sz="2400" b="1">
              <a:solidFill>
                <a:srgbClr val="000000"/>
              </a:solidFill>
              <a:latin typeface="Agency FB" pitchFamily="34" charset="0"/>
              <a:ea typeface="Times New Roman" pitchFamily="18" charset="0"/>
              <a:cs typeface="B Nazanin" pitchFamily="2" charset="-78"/>
            </a:endParaRPr>
          </a:p>
          <a:p>
            <a:pPr indent="168275" algn="just" rtl="1" eaLnBrk="1" hangingPunct="1">
              <a:lnSpc>
                <a:spcPct val="170000"/>
              </a:lnSpc>
              <a:spcBef>
                <a:spcPct val="20000"/>
              </a:spcBef>
            </a:pPr>
            <a:r>
              <a:rPr lang="ar-SA" sz="2400" b="1">
                <a:solidFill>
                  <a:srgbClr val="000000"/>
                </a:solidFill>
                <a:latin typeface="Agency FB" pitchFamily="34" charset="0"/>
                <a:ea typeface="Times New Roman" pitchFamily="18" charset="0"/>
                <a:cs typeface="B Nazanin" pitchFamily="2" charset="-78"/>
              </a:rPr>
              <a:t>ش</a:t>
            </a:r>
            <a:r>
              <a:rPr lang="fa-IR" sz="2400" b="1">
                <a:solidFill>
                  <a:srgbClr val="000000"/>
                </a:solidFill>
                <a:latin typeface="Agency FB" pitchFamily="34" charset="0"/>
                <a:ea typeface="Times New Roman" pitchFamily="18" charset="0"/>
                <a:cs typeface="B Nazanin" pitchFamily="2" charset="-78"/>
              </a:rPr>
              <a:t>ي</a:t>
            </a:r>
            <a:r>
              <a:rPr lang="ar-SA" sz="2400" b="1">
                <a:solidFill>
                  <a:srgbClr val="000000"/>
                </a:solidFill>
                <a:latin typeface="Agency FB" pitchFamily="34" charset="0"/>
                <a:ea typeface="Times New Roman" pitchFamily="18" charset="0"/>
                <a:cs typeface="B Nazanin" pitchFamily="2" charset="-78"/>
              </a:rPr>
              <a:t>رمصرف با</a:t>
            </a:r>
            <a:r>
              <a:rPr lang="fa-IR" sz="2400" b="1">
                <a:solidFill>
                  <a:srgbClr val="000000"/>
                </a:solidFill>
                <a:latin typeface="Agency FB" pitchFamily="34" charset="0"/>
                <a:ea typeface="Times New Roman" pitchFamily="18" charset="0"/>
                <a:cs typeface="B Nazanin" pitchFamily="2" charset="-78"/>
              </a:rPr>
              <a:t>ي</a:t>
            </a:r>
            <a:r>
              <a:rPr lang="ar-SA" sz="2400" b="1">
                <a:solidFill>
                  <a:srgbClr val="000000"/>
                </a:solidFill>
                <a:latin typeface="Agency FB" pitchFamily="34" charset="0"/>
                <a:ea typeface="Times New Roman" pitchFamily="18" charset="0"/>
                <a:cs typeface="B Nazanin" pitchFamily="2" charset="-78"/>
              </a:rPr>
              <a:t>د حداقل به فاصله 40 سانت</a:t>
            </a:r>
            <a:r>
              <a:rPr lang="fa-IR" sz="2400" b="1">
                <a:solidFill>
                  <a:srgbClr val="000000"/>
                </a:solidFill>
                <a:latin typeface="Agency FB" pitchFamily="34" charset="0"/>
                <a:ea typeface="Times New Roman" pitchFamily="18" charset="0"/>
                <a:cs typeface="B Nazanin" pitchFamily="2" charset="-78"/>
              </a:rPr>
              <a:t>ي</a:t>
            </a:r>
            <a:r>
              <a:rPr lang="ar-SA" sz="2400" b="1">
                <a:solidFill>
                  <a:srgbClr val="000000"/>
                </a:solidFill>
                <a:latin typeface="Agency FB" pitchFamily="34" charset="0"/>
                <a:ea typeface="Times New Roman" pitchFamily="18" charset="0"/>
                <a:cs typeface="B Nazanin" pitchFamily="2" charset="-78"/>
              </a:rPr>
              <a:t>متری مقابل مشعل نصب گردد .</a:t>
            </a:r>
            <a:endParaRPr lang="fa-IR" sz="24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70000"/>
              </a:lnSpc>
              <a:spcBef>
                <a:spcPct val="20000"/>
              </a:spcBef>
            </a:pPr>
            <a:r>
              <a:rPr lang="ar-SA" sz="2400" b="1">
                <a:solidFill>
                  <a:srgbClr val="000000"/>
                </a:solidFill>
                <a:latin typeface="Times New Roman" pitchFamily="18" charset="0"/>
                <a:ea typeface="Times New Roman" pitchFamily="18" charset="0"/>
                <a:cs typeface="B Nazanin" pitchFamily="2" charset="-78"/>
              </a:rPr>
              <a:t>اطراف لوله</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هاي بالارونده ( آب</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سرد و</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گرم و .. ) از موتورخانه بايد كاملاً ، توسط مصالح</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مناسب، آب</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بندي</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گردد.در</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غير اينصورت امكان نفوذ گاز</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سمي منواكسيدكربن از اطراف لوله</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ها به واحد مسكوني وجود</a:t>
            </a:r>
            <a:r>
              <a:rPr lang="fa-IR" sz="8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دارد</a:t>
            </a:r>
            <a:r>
              <a:rPr lang="ar-SA" sz="2400" b="1">
                <a:solidFill>
                  <a:srgbClr val="000000"/>
                </a:solidFill>
                <a:latin typeface="Agency FB" pitchFamily="34" charset="0"/>
                <a:ea typeface="Times New Roman" pitchFamily="18" charset="0"/>
                <a:cs typeface="B Nazanin" pitchFamily="2" charset="-78"/>
              </a:rPr>
              <a:t> </a:t>
            </a:r>
            <a:endParaRPr lang="en-US" sz="2400" b="1">
              <a:solidFill>
                <a:srgbClr val="000000"/>
              </a:solidFill>
              <a:latin typeface="Agency FB" pitchFamily="34" charset="0"/>
              <a:ea typeface="Times New Roman" pitchFamily="18" charset="0"/>
              <a:cs typeface="B Nazanin" pitchFamily="2" charset="-78"/>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Rectangle 2"/>
          <p:cNvSpPr>
            <a:spLocks noChangeArrowheads="1"/>
          </p:cNvSpPr>
          <p:nvPr/>
        </p:nvSpPr>
        <p:spPr bwMode="auto">
          <a:xfrm>
            <a:off x="0" y="742950"/>
            <a:ext cx="9144000" cy="6096000"/>
          </a:xfrm>
          <a:prstGeom prst="rect">
            <a:avLst/>
          </a:prstGeom>
          <a:solidFill>
            <a:srgbClr val="00CCFF">
              <a:alpha val="12157"/>
            </a:srgbClr>
          </a:solidFill>
          <a:ln w="9525">
            <a:noFill/>
            <a:miter lim="800000"/>
            <a:headEnd/>
            <a:tailEnd/>
          </a:ln>
        </p:spPr>
        <p:txBody>
          <a:bodyPr/>
          <a:lstStyle/>
          <a:p>
            <a:pPr indent="168275" algn="just" rtl="1" eaLnBrk="1" hangingPunct="1">
              <a:lnSpc>
                <a:spcPct val="180000"/>
              </a:lnSpc>
              <a:spcBef>
                <a:spcPct val="20000"/>
              </a:spcBef>
            </a:pPr>
            <a:r>
              <a:rPr lang="ar-SA" sz="2100" b="1">
                <a:solidFill>
                  <a:srgbClr val="000000"/>
                </a:solidFill>
                <a:latin typeface="Times New Roman" pitchFamily="18" charset="0"/>
                <a:ea typeface="Times New Roman" pitchFamily="18" charset="0"/>
                <a:cs typeface="B Nazanin" pitchFamily="2" charset="-78"/>
              </a:rPr>
              <a:t>دستگاههاي پخت و پزي كه براي نصب دائمي در محل طراحي شده‌اند مانند فرهاي خوراك پزي، اجاق گاز، كباب پز گازي، سرخ‌كن گازي، فر گازي، بايد طبق دستورالعمل كارخانه سازنده نصب شوند اجاق گاز فردار بايد داراي استاندارد 838 </a:t>
            </a:r>
            <a:r>
              <a:rPr lang="en-US" sz="2100" b="1">
                <a:solidFill>
                  <a:srgbClr val="000000"/>
                </a:solidFill>
                <a:latin typeface="Times New Roman" pitchFamily="18" charset="0"/>
                <a:ea typeface="Times New Roman" pitchFamily="18" charset="0"/>
                <a:cs typeface="B Nazanin" pitchFamily="2" charset="-78"/>
              </a:rPr>
              <a:t>ISIRI</a:t>
            </a:r>
            <a:r>
              <a:rPr lang="ar-SA" sz="2100" b="1">
                <a:solidFill>
                  <a:srgbClr val="000000"/>
                </a:solidFill>
                <a:latin typeface="Times New Roman" pitchFamily="18" charset="0"/>
                <a:ea typeface="Times New Roman" pitchFamily="18" charset="0"/>
                <a:cs typeface="B Nazanin" pitchFamily="2" charset="-78"/>
              </a:rPr>
              <a:t> ،اجاق گاز بدون فر داراي استاندارد</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420</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 </a:t>
            </a:r>
            <a:r>
              <a:rPr lang="en-US" sz="2100" b="1">
                <a:solidFill>
                  <a:srgbClr val="000000"/>
                </a:solidFill>
                <a:latin typeface="Times New Roman" pitchFamily="18" charset="0"/>
                <a:ea typeface="Times New Roman" pitchFamily="18" charset="0"/>
                <a:cs typeface="B Nazanin" pitchFamily="2" charset="-78"/>
              </a:rPr>
              <a:t> ISIRI</a:t>
            </a:r>
            <a:endParaRPr lang="fa-IR" sz="2100" b="1">
              <a:solidFill>
                <a:srgbClr val="000000"/>
              </a:solidFill>
              <a:latin typeface="Times New Roman" pitchFamily="18" charset="0"/>
              <a:ea typeface="Times New Roman" pitchFamily="18" charset="0"/>
              <a:cs typeface="B Nazanin" pitchFamily="2" charset="-78"/>
            </a:endParaRPr>
          </a:p>
          <a:p>
            <a:pPr indent="168275" algn="just" rtl="1" eaLnBrk="1" hangingPunct="1">
              <a:lnSpc>
                <a:spcPct val="180000"/>
              </a:lnSpc>
              <a:spcBef>
                <a:spcPct val="20000"/>
              </a:spcBef>
            </a:pPr>
            <a:r>
              <a:rPr lang="ar-SA" sz="2100" b="1">
                <a:solidFill>
                  <a:srgbClr val="000000"/>
                </a:solidFill>
                <a:latin typeface="Times New Roman" pitchFamily="18" charset="0"/>
                <a:ea typeface="Times New Roman" pitchFamily="18" charset="0"/>
                <a:cs typeface="B Nazanin" pitchFamily="2" charset="-78"/>
              </a:rPr>
              <a:t>واجاق گاز فردار وسرخ كن رستوران</a:t>
            </a:r>
            <a:r>
              <a:rPr lang="fa-IR" sz="2100" b="1">
                <a:solidFill>
                  <a:srgbClr val="000000"/>
                </a:solidFill>
                <a:latin typeface="Times New Roman" pitchFamily="18" charset="0"/>
                <a:ea typeface="Times New Roman" pitchFamily="18" charset="0"/>
                <a:cs typeface="B Nazanin" pitchFamily="2" charset="-78"/>
              </a:rPr>
              <a:t>ی</a:t>
            </a:r>
            <a:r>
              <a:rPr lang="ar-SA" sz="2100" b="1">
                <a:solidFill>
                  <a:srgbClr val="000000"/>
                </a:solidFill>
                <a:latin typeface="Times New Roman" pitchFamily="18" charset="0"/>
                <a:ea typeface="Times New Roman" pitchFamily="18" charset="0"/>
                <a:cs typeface="B Nazanin" pitchFamily="2" charset="-78"/>
              </a:rPr>
              <a:t> بايد داراي استاندارد 1806</a:t>
            </a:r>
            <a:r>
              <a:rPr lang="en-US" sz="2100" b="1">
                <a:solidFill>
                  <a:srgbClr val="000000"/>
                </a:solidFill>
                <a:latin typeface="Times New Roman" pitchFamily="18" charset="0"/>
                <a:ea typeface="Times New Roman" pitchFamily="18" charset="0"/>
                <a:cs typeface="B Nazanin" pitchFamily="2" charset="-78"/>
              </a:rPr>
              <a:t> ISIRI</a:t>
            </a:r>
            <a:r>
              <a:rPr lang="ar-SA" sz="2100" b="1">
                <a:solidFill>
                  <a:srgbClr val="000000"/>
                </a:solidFill>
                <a:latin typeface="Times New Roman" pitchFamily="18" charset="0"/>
                <a:ea typeface="Times New Roman" pitchFamily="18" charset="0"/>
                <a:cs typeface="B Nazanin" pitchFamily="2" charset="-78"/>
              </a:rPr>
              <a:t> باشند .</a:t>
            </a:r>
            <a:endParaRPr lang="fa-IR" sz="2100" b="1">
              <a:solidFill>
                <a:srgbClr val="000000"/>
              </a:solidFill>
              <a:latin typeface="Agency FB" pitchFamily="34" charset="0"/>
              <a:ea typeface="Times New Roman" pitchFamily="18" charset="0"/>
              <a:cs typeface="B Nazanin" pitchFamily="2" charset="-78"/>
            </a:endParaRPr>
          </a:p>
          <a:p>
            <a:pPr indent="168275" rtl="1" eaLnBrk="1" hangingPunct="1">
              <a:lnSpc>
                <a:spcPct val="180000"/>
              </a:lnSpc>
              <a:spcBef>
                <a:spcPct val="20000"/>
              </a:spcBef>
            </a:pPr>
            <a:r>
              <a:rPr lang="fa-IR" sz="2100" b="1">
                <a:solidFill>
                  <a:srgbClr val="000000"/>
                </a:solidFill>
                <a:latin typeface="Agency FB" pitchFamily="34"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نصب اجاق گاز در مقابل جر</a:t>
            </a:r>
            <a:r>
              <a:rPr lang="fa-IR" sz="2100" b="1">
                <a:solidFill>
                  <a:srgbClr val="000000"/>
                </a:solidFill>
                <a:latin typeface="Times New Roman" pitchFamily="18" charset="0"/>
                <a:ea typeface="Times New Roman" pitchFamily="18" charset="0"/>
                <a:cs typeface="B Nazanin" pitchFamily="2" charset="-78"/>
              </a:rPr>
              <a:t>ي</a:t>
            </a:r>
            <a:r>
              <a:rPr lang="ar-SA" sz="2100" b="1">
                <a:solidFill>
                  <a:srgbClr val="000000"/>
                </a:solidFill>
                <a:latin typeface="Times New Roman" pitchFamily="18" charset="0"/>
                <a:ea typeface="Times New Roman" pitchFamily="18" charset="0"/>
                <a:cs typeface="B Nazanin" pitchFamily="2" charset="-78"/>
              </a:rPr>
              <a:t>ان هوا ممنوع است.</a:t>
            </a:r>
            <a:endParaRPr lang="fa-IR" sz="2100" b="1">
              <a:solidFill>
                <a:srgbClr val="000000"/>
              </a:solidFill>
              <a:latin typeface="Agency FB" pitchFamily="34" charset="0"/>
              <a:ea typeface="Times New Roman" pitchFamily="18" charset="0"/>
              <a:cs typeface="B Nazanin" pitchFamily="2" charset="-78"/>
            </a:endParaRPr>
          </a:p>
          <a:p>
            <a:pPr indent="168275" rtl="1" eaLnBrk="1" hangingPunct="1">
              <a:lnSpc>
                <a:spcPct val="180000"/>
              </a:lnSpc>
              <a:spcBef>
                <a:spcPct val="20000"/>
              </a:spcBef>
            </a:pPr>
            <a:r>
              <a:rPr lang="fa-IR" sz="2100" b="1">
                <a:solidFill>
                  <a:srgbClr val="000000"/>
                </a:solidFill>
                <a:latin typeface="Agency FB" pitchFamily="34"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کل</a:t>
            </a:r>
            <a:r>
              <a:rPr lang="fa-IR" sz="2100" b="1">
                <a:solidFill>
                  <a:srgbClr val="000000"/>
                </a:solidFill>
                <a:latin typeface="Times New Roman" pitchFamily="18" charset="0"/>
                <a:ea typeface="Times New Roman" pitchFamily="18" charset="0"/>
                <a:cs typeface="B Nazanin" pitchFamily="2" charset="-78"/>
              </a:rPr>
              <a:t>ي</a:t>
            </a:r>
            <a:r>
              <a:rPr lang="ar-SA" sz="2100" b="1">
                <a:solidFill>
                  <a:srgbClr val="000000"/>
                </a:solidFill>
                <a:latin typeface="Times New Roman" pitchFamily="18" charset="0"/>
                <a:ea typeface="Times New Roman" pitchFamily="18" charset="0"/>
                <a:cs typeface="B Nazanin" pitchFamily="2" charset="-78"/>
              </a:rPr>
              <a:t>د و پر</a:t>
            </a:r>
            <a:r>
              <a:rPr lang="fa-IR" sz="2100" b="1">
                <a:solidFill>
                  <a:srgbClr val="000000"/>
                </a:solidFill>
                <a:latin typeface="Times New Roman" pitchFamily="18" charset="0"/>
                <a:ea typeface="Times New Roman" pitchFamily="18" charset="0"/>
                <a:cs typeface="B Nazanin" pitchFamily="2" charset="-78"/>
              </a:rPr>
              <a:t>ي</a:t>
            </a:r>
            <a:r>
              <a:rPr lang="ar-SA" sz="2100" b="1">
                <a:solidFill>
                  <a:srgbClr val="000000"/>
                </a:solidFill>
                <a:latin typeface="Times New Roman" pitchFamily="18" charset="0"/>
                <a:ea typeface="Times New Roman" pitchFamily="18" charset="0"/>
                <a:cs typeface="B Nazanin" pitchFamily="2" charset="-78"/>
              </a:rPr>
              <a:t>ز برق نبا</a:t>
            </a:r>
            <a:r>
              <a:rPr lang="fa-IR" sz="2100" b="1">
                <a:solidFill>
                  <a:srgbClr val="000000"/>
                </a:solidFill>
                <a:latin typeface="Times New Roman" pitchFamily="18" charset="0"/>
                <a:ea typeface="Times New Roman" pitchFamily="18" charset="0"/>
                <a:cs typeface="B Nazanin" pitchFamily="2" charset="-78"/>
              </a:rPr>
              <a:t>ي</a:t>
            </a:r>
            <a:r>
              <a:rPr lang="ar-SA" sz="2100" b="1">
                <a:solidFill>
                  <a:srgbClr val="000000"/>
                </a:solidFill>
                <a:latin typeface="Times New Roman" pitchFamily="18" charset="0"/>
                <a:ea typeface="Times New Roman" pitchFamily="18" charset="0"/>
                <a:cs typeface="B Nazanin" pitchFamily="2" charset="-78"/>
              </a:rPr>
              <a:t>د بالای اجاق گاز نصب شده باشد .</a:t>
            </a:r>
            <a:endParaRPr lang="fa-IR" sz="2100" b="1">
              <a:solidFill>
                <a:srgbClr val="000000"/>
              </a:solidFill>
              <a:latin typeface="Agency FB" pitchFamily="34" charset="0"/>
              <a:ea typeface="Times New Roman" pitchFamily="18" charset="0"/>
              <a:cs typeface="B Nazanin" pitchFamily="2" charset="-78"/>
            </a:endParaRPr>
          </a:p>
          <a:p>
            <a:pPr indent="168275" rtl="1" eaLnBrk="1" hangingPunct="1">
              <a:lnSpc>
                <a:spcPct val="180000"/>
              </a:lnSpc>
              <a:spcBef>
                <a:spcPct val="20000"/>
              </a:spcBef>
            </a:pPr>
            <a:r>
              <a:rPr lang="fa-IR" sz="2100" b="1">
                <a:solidFill>
                  <a:srgbClr val="000000"/>
                </a:solidFill>
                <a:latin typeface="Agency FB" pitchFamily="34"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اجاق گ</a:t>
            </a:r>
            <a:r>
              <a:rPr lang="fa-IR" sz="2100" b="1">
                <a:solidFill>
                  <a:srgbClr val="000000"/>
                </a:solidFill>
                <a:latin typeface="Times New Roman" pitchFamily="18" charset="0"/>
                <a:ea typeface="Times New Roman" pitchFamily="18" charset="0"/>
                <a:cs typeface="B Nazanin" pitchFamily="2" charset="-78"/>
              </a:rPr>
              <a:t>از باي</a:t>
            </a:r>
            <a:r>
              <a:rPr lang="ar-SA" sz="2100" b="1">
                <a:solidFill>
                  <a:srgbClr val="000000"/>
                </a:solidFill>
                <a:latin typeface="Times New Roman" pitchFamily="18" charset="0"/>
                <a:ea typeface="Times New Roman" pitchFamily="18" charset="0"/>
                <a:cs typeface="B Nazanin" pitchFamily="2" charset="-78"/>
              </a:rPr>
              <a:t>د در محل مناسب قرار داشته باشد .</a:t>
            </a:r>
            <a:endParaRPr lang="fa-IR" sz="2100" b="1">
              <a:solidFill>
                <a:srgbClr val="000000"/>
              </a:solidFill>
              <a:latin typeface="Agency FB" pitchFamily="34" charset="0"/>
              <a:ea typeface="Times New Roman" pitchFamily="18" charset="0"/>
              <a:cs typeface="B Nazanin" pitchFamily="2" charset="-78"/>
            </a:endParaRPr>
          </a:p>
          <a:p>
            <a:pPr indent="168275" rtl="1" eaLnBrk="1" hangingPunct="1">
              <a:lnSpc>
                <a:spcPct val="180000"/>
              </a:lnSpc>
              <a:spcBef>
                <a:spcPct val="20000"/>
              </a:spcBef>
            </a:pPr>
            <a:r>
              <a:rPr lang="fa-IR" sz="2100" b="1">
                <a:solidFill>
                  <a:srgbClr val="000000"/>
                </a:solidFill>
                <a:latin typeface="Agency FB" pitchFamily="34"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ش</a:t>
            </a:r>
            <a:r>
              <a:rPr lang="fa-IR" sz="2100" b="1">
                <a:solidFill>
                  <a:srgbClr val="000000"/>
                </a:solidFill>
                <a:latin typeface="Times New Roman" pitchFamily="18" charset="0"/>
                <a:ea typeface="Times New Roman" pitchFamily="18" charset="0"/>
                <a:cs typeface="B Nazanin" pitchFamily="2" charset="-78"/>
              </a:rPr>
              <a:t>ي</a:t>
            </a:r>
            <a:r>
              <a:rPr lang="ar-SA" sz="2100" b="1">
                <a:solidFill>
                  <a:srgbClr val="000000"/>
                </a:solidFill>
                <a:latin typeface="Times New Roman" pitchFamily="18" charset="0"/>
                <a:ea typeface="Times New Roman" pitchFamily="18" charset="0"/>
                <a:cs typeface="B Nazanin" pitchFamily="2" charset="-78"/>
              </a:rPr>
              <a:t>ر اجاق گاز با</a:t>
            </a:r>
            <a:r>
              <a:rPr lang="fa-IR" sz="2100" b="1">
                <a:solidFill>
                  <a:srgbClr val="000000"/>
                </a:solidFill>
                <a:latin typeface="Times New Roman" pitchFamily="18" charset="0"/>
                <a:ea typeface="Times New Roman" pitchFamily="18" charset="0"/>
                <a:cs typeface="B Nazanin" pitchFamily="2" charset="-78"/>
              </a:rPr>
              <a:t>ي</a:t>
            </a:r>
            <a:r>
              <a:rPr lang="ar-SA" sz="2100" b="1">
                <a:solidFill>
                  <a:srgbClr val="000000"/>
                </a:solidFill>
                <a:latin typeface="Times New Roman" pitchFamily="18" charset="0"/>
                <a:ea typeface="Times New Roman" pitchFamily="18" charset="0"/>
                <a:cs typeface="B Nazanin" pitchFamily="2" charset="-78"/>
              </a:rPr>
              <a:t>د به فاصله حداقل 20 سانت</a:t>
            </a:r>
            <a:r>
              <a:rPr lang="fa-IR" sz="2100" b="1">
                <a:solidFill>
                  <a:srgbClr val="000000"/>
                </a:solidFill>
                <a:latin typeface="Times New Roman" pitchFamily="18" charset="0"/>
                <a:ea typeface="Times New Roman" pitchFamily="18" charset="0"/>
                <a:cs typeface="B Nazanin" pitchFamily="2" charset="-78"/>
              </a:rPr>
              <a:t>ي</a:t>
            </a:r>
            <a:r>
              <a:rPr lang="ar-SA" sz="2100" b="1">
                <a:solidFill>
                  <a:srgbClr val="000000"/>
                </a:solidFill>
                <a:latin typeface="Times New Roman" pitchFamily="18" charset="0"/>
                <a:ea typeface="Times New Roman" pitchFamily="18" charset="0"/>
                <a:cs typeface="B Nazanin" pitchFamily="2" charset="-78"/>
              </a:rPr>
              <a:t>متر از چپ و </a:t>
            </a:r>
            <a:r>
              <a:rPr lang="fa-IR" sz="2100" b="1">
                <a:solidFill>
                  <a:srgbClr val="000000"/>
                </a:solidFill>
                <a:latin typeface="Times New Roman" pitchFamily="18" charset="0"/>
                <a:ea typeface="Times New Roman" pitchFamily="18" charset="0"/>
                <a:cs typeface="B Nazanin" pitchFamily="2" charset="-78"/>
              </a:rPr>
              <a:t>ي</a:t>
            </a:r>
            <a:r>
              <a:rPr lang="ar-SA" sz="2100" b="1">
                <a:solidFill>
                  <a:srgbClr val="000000"/>
                </a:solidFill>
                <a:latin typeface="Times New Roman" pitchFamily="18" charset="0"/>
                <a:ea typeface="Times New Roman" pitchFamily="18" charset="0"/>
                <a:cs typeface="B Nazanin" pitchFamily="2" charset="-78"/>
              </a:rPr>
              <a:t>ا راست آن قرار گ</a:t>
            </a:r>
            <a:r>
              <a:rPr lang="fa-IR" sz="2100" b="1">
                <a:solidFill>
                  <a:srgbClr val="000000"/>
                </a:solidFill>
                <a:latin typeface="Times New Roman" pitchFamily="18" charset="0"/>
                <a:ea typeface="Times New Roman" pitchFamily="18" charset="0"/>
                <a:cs typeface="B Nazanin" pitchFamily="2" charset="-78"/>
              </a:rPr>
              <a:t>ي</a:t>
            </a:r>
            <a:r>
              <a:rPr lang="ar-SA" sz="2100" b="1">
                <a:solidFill>
                  <a:srgbClr val="000000"/>
                </a:solidFill>
                <a:latin typeface="Times New Roman" pitchFamily="18" charset="0"/>
                <a:ea typeface="Times New Roman" pitchFamily="18" charset="0"/>
                <a:cs typeface="B Nazanin" pitchFamily="2" charset="-78"/>
              </a:rPr>
              <a:t>رد.</a:t>
            </a:r>
            <a:endParaRPr lang="en-US" sz="2100" b="1">
              <a:solidFill>
                <a:srgbClr val="000000"/>
              </a:solidFill>
              <a:latin typeface="Times New Roman" pitchFamily="18" charset="0"/>
              <a:ea typeface="Times New Roman" pitchFamily="18" charset="0"/>
              <a:cs typeface="B Nazanin" pitchFamily="2" charset="-78"/>
            </a:endParaRPr>
          </a:p>
        </p:txBody>
      </p:sp>
      <p:sp>
        <p:nvSpPr>
          <p:cNvPr id="380931"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sz="3200" b="1">
                <a:solidFill>
                  <a:srgbClr val="000000"/>
                </a:solidFill>
                <a:latin typeface="Times New Roman" pitchFamily="18" charset="0"/>
                <a:cs typeface="Times New Roman" pitchFamily="18" charset="0"/>
              </a:rPr>
              <a:t>ضوابط نصب دستگاهها</a:t>
            </a:r>
            <a:r>
              <a:rPr lang="fa-IR" sz="3200" b="1">
                <a:solidFill>
                  <a:srgbClr val="000000"/>
                </a:solidFill>
                <a:latin typeface="Times New Roman" pitchFamily="18" charset="0"/>
                <a:cs typeface="Times New Roman" pitchFamily="18" charset="0"/>
              </a:rPr>
              <a:t>ی</a:t>
            </a:r>
            <a:r>
              <a:rPr lang="ar-SA" sz="3200" b="1">
                <a:solidFill>
                  <a:srgbClr val="000000"/>
                </a:solidFill>
                <a:latin typeface="Times New Roman" pitchFamily="18" charset="0"/>
                <a:cs typeface="Times New Roman" pitchFamily="18" charset="0"/>
              </a:rPr>
              <a:t> پخت وپز گاز</a:t>
            </a:r>
            <a:r>
              <a:rPr lang="fa-IR" sz="3200" b="1">
                <a:solidFill>
                  <a:srgbClr val="000000"/>
                </a:solidFill>
                <a:latin typeface="Times New Roman" pitchFamily="18" charset="0"/>
                <a:cs typeface="Times New Roman" pitchFamily="18" charset="0"/>
              </a:rPr>
              <a:t>ی</a:t>
            </a:r>
            <a:r>
              <a:rPr lang="ar-SA" sz="3200" b="1">
                <a:solidFill>
                  <a:srgbClr val="000000"/>
                </a:solidFill>
                <a:latin typeface="Times New Roman" pitchFamily="18" charset="0"/>
                <a:cs typeface="Times New Roman" pitchFamily="18" charset="0"/>
              </a:rPr>
              <a:t> </a:t>
            </a:r>
            <a:endParaRPr lang="en-US" sz="3200" b="1">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2"/>
          <p:cNvSpPr>
            <a:spLocks noChangeArrowheads="1"/>
          </p:cNvSpPr>
          <p:nvPr/>
        </p:nvSpPr>
        <p:spPr bwMode="auto">
          <a:xfrm>
            <a:off x="0" y="762000"/>
            <a:ext cx="9144000" cy="6096000"/>
          </a:xfrm>
          <a:prstGeom prst="rect">
            <a:avLst/>
          </a:prstGeom>
          <a:solidFill>
            <a:srgbClr val="00CCFF">
              <a:alpha val="12157"/>
            </a:srgbClr>
          </a:solidFill>
          <a:ln w="9525">
            <a:noFill/>
            <a:miter lim="800000"/>
            <a:headEnd/>
            <a:tailEnd/>
          </a:ln>
        </p:spPr>
        <p:txBody>
          <a:bodyPr/>
          <a:lstStyle/>
          <a:p>
            <a:pPr indent="228600" algn="just" rtl="1" eaLnBrk="1" hangingPunct="1">
              <a:lnSpc>
                <a:spcPct val="250000"/>
              </a:lnSpc>
              <a:spcBef>
                <a:spcPct val="20000"/>
              </a:spcBef>
              <a:buFontTx/>
              <a:buAutoNum type="arabic1Minus"/>
              <a:tabLst>
                <a:tab pos="350838" algn="l"/>
              </a:tabLst>
            </a:pPr>
            <a:r>
              <a:rPr lang="ar-SA" sz="2100" b="1">
                <a:solidFill>
                  <a:srgbClr val="000000"/>
                </a:solidFill>
                <a:latin typeface="Times New Roman" pitchFamily="18" charset="0"/>
                <a:ea typeface="Times New Roman" pitchFamily="18" charset="0"/>
                <a:cs typeface="B Nazanin" pitchFamily="2" charset="-78"/>
              </a:rPr>
              <a:t>هر دستگاه گازسوز بايد نسبت به اجزاء ساختمان، محل كارگذاري و وسايل ديگر طوري قرار گيرد تا امكان دسترسي به آن وجود داشته باشد. براي تميز كردن سطوح حرارتي، تعويض صافي ها، دمنده ها، موتورها، مشعل ها، كنترل ها و لوله هاي رابط دودكش، روغنكاري اجزاء متحرك كه احتياج به روغنكاري دارد و تنظيم و تميز كردن مشعل ها و پيلوت ها، بايد فاصله هاي كافي رعايت گردد </a:t>
            </a:r>
            <a:endParaRPr lang="fa-IR" sz="21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250000"/>
              </a:lnSpc>
              <a:spcBef>
                <a:spcPct val="20000"/>
              </a:spcBef>
              <a:buFontTx/>
              <a:buAutoNum type="arabic1Minus"/>
              <a:tabLst>
                <a:tab pos="350838" algn="l"/>
              </a:tabLst>
            </a:pPr>
            <a:r>
              <a:rPr lang="ar-SA" sz="2100" b="1">
                <a:solidFill>
                  <a:srgbClr val="000000"/>
                </a:solidFill>
                <a:latin typeface="Times New Roman" pitchFamily="18" charset="0"/>
                <a:ea typeface="Times New Roman" pitchFamily="18" charset="0"/>
                <a:cs typeface="B Nazanin" pitchFamily="2" charset="-78"/>
              </a:rPr>
              <a:t>دستگاههاي گازسوز و لوله دودكش آنها بايد در فواصلي نسبت به اشياء و مواد و مصالح نصب شوند كه هنگام كار كردن براي اشخاص يا اموال آنها خطرساز نباشد </a:t>
            </a:r>
            <a:endParaRPr lang="fa-IR" sz="2100" b="1">
              <a:solidFill>
                <a:srgbClr val="000000"/>
              </a:solidFill>
              <a:latin typeface="Times New Roman" pitchFamily="18" charset="0"/>
              <a:ea typeface="Times New Roman" pitchFamily="18" charset="0"/>
              <a:cs typeface="B Nazanin" pitchFamily="2" charset="-78"/>
            </a:endParaRPr>
          </a:p>
        </p:txBody>
      </p:sp>
      <p:sp>
        <p:nvSpPr>
          <p:cNvPr id="381955"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altLang="zh-CN" sz="3200" b="1">
                <a:solidFill>
                  <a:srgbClr val="000000"/>
                </a:solidFill>
                <a:latin typeface="Times New Roman" pitchFamily="18" charset="0"/>
                <a:cs typeface="Times New Roman" pitchFamily="18" charset="0"/>
              </a:rPr>
              <a:t>قابليت دسترسي به دستگاه گازسوز و فاصله هاي لازم </a:t>
            </a:r>
          </a:p>
        </p:txBody>
      </p:sp>
      <p:sp>
        <p:nvSpPr>
          <p:cNvPr id="381956"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381957" name="Rectangle 5"/>
          <p:cNvSpPr>
            <a:spLocks noChangeArrowheads="1"/>
          </p:cNvSpPr>
          <p:nvPr/>
        </p:nvSpPr>
        <p:spPr bwMode="auto">
          <a:xfrm>
            <a:off x="0" y="-198438"/>
            <a:ext cx="184150" cy="396876"/>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381958" name="Rectangle 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531" name="Group 27"/>
          <p:cNvGraphicFramePr>
            <a:graphicFrameLocks noGrp="1"/>
          </p:cNvGraphicFramePr>
          <p:nvPr/>
        </p:nvGraphicFramePr>
        <p:xfrm>
          <a:off x="381000" y="990600"/>
          <a:ext cx="8382000" cy="4495801"/>
        </p:xfrm>
        <a:graphic>
          <a:graphicData uri="http://schemas.openxmlformats.org/drawingml/2006/table">
            <a:tbl>
              <a:tblPr rtl="1"/>
              <a:tblGrid>
                <a:gridCol w="5410200"/>
                <a:gridCol w="1546225"/>
                <a:gridCol w="1425575"/>
              </a:tblGrid>
              <a:tr h="836613">
                <a:tc row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100" b="1" i="0" u="none" strike="noStrike" cap="none" normalizeH="0" baseline="0" smtClean="0">
                          <a:ln>
                            <a:noFill/>
                          </a:ln>
                          <a:solidFill>
                            <a:schemeClr val="tx1"/>
                          </a:solidFill>
                          <a:effectLst/>
                          <a:latin typeface="Times New Roman" pitchFamily="18" charset="0"/>
                          <a:cs typeface="Times New Roman" pitchFamily="18" charset="0"/>
                        </a:rPr>
                        <a:t>دستگاه گازسوز</a:t>
                      </a:r>
                      <a:endParaRPr kumimoji="0" lang="ar-SA"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c gridSpan="2">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sz="2100" b="1" i="0" u="none" strike="noStrike" cap="none" normalizeH="0" baseline="0" smtClean="0">
                          <a:ln>
                            <a:noFill/>
                          </a:ln>
                          <a:solidFill>
                            <a:schemeClr val="tx1"/>
                          </a:solidFill>
                          <a:effectLst/>
                          <a:latin typeface="Times New Roman" pitchFamily="18" charset="0"/>
                          <a:cs typeface="Times New Roman" pitchFamily="18" charset="0"/>
                        </a:rPr>
                        <a:t>فاصله مجاز</a:t>
                      </a:r>
                      <a:r>
                        <a:rPr kumimoji="0" lang="ar-SA" sz="2100" b="0" i="0" u="none" strike="noStrike" cap="none" normalizeH="0" baseline="0" smtClean="0">
                          <a:ln>
                            <a:noFill/>
                          </a:ln>
                          <a:solidFill>
                            <a:schemeClr val="tx1"/>
                          </a:solidFill>
                          <a:effectLst/>
                          <a:latin typeface="Times New Roman" pitchFamily="18" charset="0"/>
                          <a:cs typeface="Times New Roman" pitchFamily="18" charset="0"/>
                        </a:rPr>
                        <a:t>( سانتيمتر</a:t>
                      </a:r>
                      <a:r>
                        <a:rPr kumimoji="0" lang="fa-IR" sz="21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fa-IR"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c hMerge="1">
                  <a:txBody>
                    <a:bodyPr/>
                    <a:lstStyle/>
                    <a:p>
                      <a:endParaRPr lang="en-US"/>
                    </a:p>
                  </a:txBody>
                  <a:tcPr/>
                </a:tc>
              </a:tr>
              <a:tr h="838200">
                <a:tc vMerge="1">
                  <a:txBody>
                    <a:bodyPr/>
                    <a:lstStyle/>
                    <a:p>
                      <a:endParaRPr lang="en-US"/>
                    </a:p>
                  </a:txBody>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sz="2100" b="1" i="0" u="none" strike="noStrike" cap="none" normalizeH="0" baseline="0" smtClean="0">
                          <a:ln>
                            <a:noFill/>
                          </a:ln>
                          <a:solidFill>
                            <a:schemeClr val="tx1"/>
                          </a:solidFill>
                          <a:effectLst/>
                          <a:latin typeface="Times New Roman" pitchFamily="18" charset="0"/>
                          <a:cs typeface="Times New Roman" pitchFamily="18" charset="0"/>
                        </a:rPr>
                        <a:t>از اطراف</a:t>
                      </a:r>
                      <a:endParaRPr kumimoji="0" lang="ar-SA"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sz="2100" b="1" i="0" u="none" strike="noStrike" cap="none" normalizeH="0" baseline="0" smtClean="0">
                          <a:ln>
                            <a:noFill/>
                          </a:ln>
                          <a:solidFill>
                            <a:schemeClr val="tx1"/>
                          </a:solidFill>
                          <a:effectLst/>
                          <a:latin typeface="Times New Roman" pitchFamily="18" charset="0"/>
                          <a:cs typeface="Times New Roman" pitchFamily="18" charset="0"/>
                        </a:rPr>
                        <a:t>از بالا</a:t>
                      </a:r>
                      <a:endParaRPr kumimoji="0" lang="ar-SA"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r>
              <a:tr h="11509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100" b="1" i="0" u="none" strike="noStrike" cap="none" normalizeH="0" baseline="0" smtClean="0">
                          <a:ln>
                            <a:noFill/>
                          </a:ln>
                          <a:solidFill>
                            <a:schemeClr val="tx1"/>
                          </a:solidFill>
                          <a:effectLst/>
                          <a:latin typeface="Times New Roman" pitchFamily="18" charset="0"/>
                          <a:cs typeface="Times New Roman" pitchFamily="18" charset="0"/>
                        </a:rPr>
                        <a:t>كليه دستگاههاي گازسوز كه روي كف نصب مي</a:t>
                      </a:r>
                      <a:r>
                        <a:rPr kumimoji="0" lang="fa-IR" sz="21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2100" b="1" i="0" u="none" strike="noStrike" cap="none" normalizeH="0" baseline="0" smtClean="0">
                          <a:ln>
                            <a:noFill/>
                          </a:ln>
                          <a:solidFill>
                            <a:schemeClr val="tx1"/>
                          </a:solidFill>
                          <a:effectLst/>
                          <a:latin typeface="Times New Roman" pitchFamily="18" charset="0"/>
                          <a:cs typeface="Times New Roman" pitchFamily="18" charset="0"/>
                        </a:rPr>
                        <a:t>شوند</a:t>
                      </a:r>
                      <a:r>
                        <a:rPr kumimoji="0" lang="fa-IR" sz="2100" b="1" i="0" u="none" strike="noStrike" cap="none" normalizeH="0" baseline="0" smtClean="0">
                          <a:ln>
                            <a:noFill/>
                          </a:ln>
                          <a:solidFill>
                            <a:schemeClr val="tx1"/>
                          </a:solidFill>
                          <a:effectLst/>
                          <a:latin typeface="Times New Roman" pitchFamily="18" charset="0"/>
                          <a:cs typeface="Times New Roman" pitchFamily="18" charset="0"/>
                        </a:rPr>
                        <a:t> </a:t>
                      </a:r>
                      <a:endParaRPr kumimoji="0" lang="en-US" sz="2100" b="1"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fa-IR" sz="2100" b="1" i="0" u="none" strike="noStrike" cap="none" normalizeH="0" baseline="0" smtClean="0">
                          <a:ln>
                            <a:noFill/>
                          </a:ln>
                          <a:solidFill>
                            <a:schemeClr val="tx1"/>
                          </a:solidFill>
                          <a:effectLst/>
                          <a:latin typeface="Times New Roman" pitchFamily="18" charset="0"/>
                          <a:cs typeface="Times New Roman" pitchFamily="18" charset="0"/>
                        </a:rPr>
                        <a:t> </a:t>
                      </a:r>
                      <a:r>
                        <a:rPr kumimoji="0" lang="ar-SA" sz="2100" b="1" i="0" u="none" strike="noStrike" cap="none" normalizeH="0" baseline="0" smtClean="0">
                          <a:ln>
                            <a:noFill/>
                          </a:ln>
                          <a:solidFill>
                            <a:schemeClr val="tx1"/>
                          </a:solidFill>
                          <a:effectLst/>
                          <a:latin typeface="Times New Roman" pitchFamily="18" charset="0"/>
                          <a:cs typeface="Times New Roman" pitchFamily="18" charset="0"/>
                        </a:rPr>
                        <a:t> ( بخاري - آبگرمكن - پكيج و ...)</a:t>
                      </a:r>
                      <a:endParaRPr kumimoji="0" lang="ar-SA"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100" b="0" i="0" u="none" strike="noStrike" cap="none" normalizeH="0" baseline="0" smtClean="0">
                          <a:ln>
                            <a:noFill/>
                          </a:ln>
                          <a:solidFill>
                            <a:schemeClr val="tx1"/>
                          </a:solidFill>
                          <a:effectLst/>
                          <a:latin typeface="Times New Roman" pitchFamily="18" charset="0"/>
                          <a:cs typeface="Times New Roman" pitchFamily="18" charset="0"/>
                        </a:rPr>
                        <a:t>45 </a:t>
                      </a:r>
                      <a:endParaRPr kumimoji="0" lang="fa-IR"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100" b="0" i="0" u="none" strike="noStrike" cap="none" normalizeH="0" baseline="0" smtClean="0">
                          <a:ln>
                            <a:noFill/>
                          </a:ln>
                          <a:solidFill>
                            <a:schemeClr val="tx1"/>
                          </a:solidFill>
                          <a:effectLst/>
                          <a:latin typeface="Times New Roman" pitchFamily="18" charset="0"/>
                          <a:cs typeface="Times New Roman" pitchFamily="18" charset="0"/>
                        </a:rPr>
                        <a:t>75 </a:t>
                      </a:r>
                      <a:endParaRPr kumimoji="0" lang="fa-IR"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r>
              <a:tr h="882650">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100" b="1" i="0" u="none" strike="noStrike" cap="none" normalizeH="0" baseline="0" smtClean="0">
                          <a:ln>
                            <a:noFill/>
                          </a:ln>
                          <a:solidFill>
                            <a:schemeClr val="tx1"/>
                          </a:solidFill>
                          <a:effectLst/>
                          <a:latin typeface="Times New Roman" pitchFamily="18" charset="0"/>
                          <a:cs typeface="Times New Roman" pitchFamily="18" charset="0"/>
                        </a:rPr>
                        <a:t>اجاق گاز خانگي (كابينتي)</a:t>
                      </a:r>
                      <a:endParaRPr kumimoji="0" lang="ar-SA"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1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fa-IR"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100" b="0" i="0" u="none" strike="noStrike" cap="none" normalizeH="0" baseline="0" smtClean="0">
                          <a:ln>
                            <a:noFill/>
                          </a:ln>
                          <a:solidFill>
                            <a:schemeClr val="tx1"/>
                          </a:solidFill>
                          <a:effectLst/>
                          <a:latin typeface="Times New Roman" pitchFamily="18" charset="0"/>
                          <a:cs typeface="Times New Roman" pitchFamily="18" charset="0"/>
                        </a:rPr>
                        <a:t>75 </a:t>
                      </a:r>
                      <a:endParaRPr kumimoji="0" lang="fa-IR"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r>
              <a:tr h="787400">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100" b="1" i="0" u="none" strike="noStrike" cap="none" normalizeH="0" baseline="0" smtClean="0">
                          <a:ln>
                            <a:noFill/>
                          </a:ln>
                          <a:solidFill>
                            <a:schemeClr val="tx1"/>
                          </a:solidFill>
                          <a:effectLst/>
                          <a:latin typeface="Times New Roman" pitchFamily="18" charset="0"/>
                          <a:cs typeface="Times New Roman" pitchFamily="18" charset="0"/>
                        </a:rPr>
                        <a:t>بخاري ديواري</a:t>
                      </a:r>
                      <a:endParaRPr kumimoji="0" lang="ar-SA"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100" b="0" i="0" u="none" strike="noStrike" cap="none" normalizeH="0" baseline="0" smtClean="0">
                          <a:ln>
                            <a:noFill/>
                          </a:ln>
                          <a:solidFill>
                            <a:schemeClr val="tx1"/>
                          </a:solidFill>
                          <a:effectLst/>
                          <a:latin typeface="Times New Roman" pitchFamily="18" charset="0"/>
                          <a:cs typeface="Times New Roman" pitchFamily="18" charset="0"/>
                        </a:rPr>
                        <a:t>100 </a:t>
                      </a:r>
                      <a:endParaRPr kumimoji="0" lang="fa-IR"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100" b="0" i="0" u="none" strike="noStrike" cap="none" normalizeH="0" baseline="0" smtClean="0">
                          <a:ln>
                            <a:noFill/>
                          </a:ln>
                          <a:solidFill>
                            <a:schemeClr val="tx1"/>
                          </a:solidFill>
                          <a:effectLst/>
                          <a:latin typeface="Times New Roman" pitchFamily="18" charset="0"/>
                          <a:cs typeface="Times New Roman" pitchFamily="18" charset="0"/>
                        </a:rPr>
                        <a:t>100 </a:t>
                      </a:r>
                      <a:endParaRPr kumimoji="0" lang="fa-IR" sz="2100" b="0" i="0" u="none" strike="noStrike" cap="none" normalizeH="0" baseline="0" smtClean="0">
                        <a:ln>
                          <a:noFill/>
                        </a:ln>
                        <a:solidFill>
                          <a:schemeClr val="tx1"/>
                        </a:solidFill>
                        <a:effectLst/>
                        <a:latin typeface="Arial" charset="0"/>
                        <a:cs typeface="Times New Roman"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folHlink">
                        <a:alpha val="50195"/>
                      </a:schemeClr>
                    </a:solidFill>
                  </a:tcPr>
                </a:tc>
              </a:tr>
            </a:tbl>
          </a:graphicData>
        </a:graphic>
      </p:graphicFrame>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Rectangle 2"/>
          <p:cNvSpPr>
            <a:spLocks noChangeArrowheads="1"/>
          </p:cNvSpPr>
          <p:nvPr/>
        </p:nvSpPr>
        <p:spPr bwMode="auto">
          <a:xfrm>
            <a:off x="0" y="685800"/>
            <a:ext cx="9144000" cy="6172200"/>
          </a:xfrm>
          <a:prstGeom prst="rect">
            <a:avLst/>
          </a:prstGeom>
          <a:solidFill>
            <a:srgbClr val="00CCFF">
              <a:alpha val="25882"/>
            </a:srgbClr>
          </a:solidFill>
          <a:ln w="9525">
            <a:noFill/>
            <a:miter lim="800000"/>
            <a:headEnd/>
            <a:tailEnd/>
          </a:ln>
        </p:spPr>
        <p:txBody>
          <a:bodyPr/>
          <a:lstStyle/>
          <a:p>
            <a:pPr indent="228600" algn="just" rtl="1" eaLnBrk="1" hangingPunct="1">
              <a:lnSpc>
                <a:spcPct val="200000"/>
              </a:lnSpc>
              <a:spcBef>
                <a:spcPct val="20000"/>
              </a:spcBef>
              <a:buFontTx/>
              <a:buAutoNum type="arabic1Minus"/>
              <a:tabLst>
                <a:tab pos="350838" algn="l"/>
              </a:tabLst>
            </a:pPr>
            <a:r>
              <a:rPr lang="ar-SA" sz="2300" b="1">
                <a:solidFill>
                  <a:srgbClr val="000000"/>
                </a:solidFill>
                <a:latin typeface="Times New Roman" pitchFamily="18" charset="0"/>
                <a:ea typeface="Times New Roman" pitchFamily="18" charset="0"/>
                <a:cs typeface="B Nazanin" pitchFamily="2" charset="-78"/>
              </a:rPr>
              <a:t>دستگاههای</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گازسوز با</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د در</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محلی نصب گردند که دارای هوای</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کافی جهت</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احتراق</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گاز باشند و</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هوای</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مورد</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ن</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از به</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راحتی وارد محل</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نصب</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گردد .</a:t>
            </a:r>
            <a:endParaRPr lang="fa-IR" sz="23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200000"/>
              </a:lnSpc>
              <a:spcBef>
                <a:spcPct val="20000"/>
              </a:spcBef>
              <a:buFontTx/>
              <a:buAutoNum type="arabic1Minus"/>
              <a:tabLst>
                <a:tab pos="350838" algn="l"/>
              </a:tabLst>
            </a:pPr>
            <a:r>
              <a:rPr lang="ar-SA" sz="2300" b="1">
                <a:solidFill>
                  <a:srgbClr val="000000"/>
                </a:solidFill>
                <a:latin typeface="Times New Roman" pitchFamily="18" charset="0"/>
                <a:ea typeface="Times New Roman" pitchFamily="18" charset="0"/>
                <a:cs typeface="B Nazanin" pitchFamily="2" charset="-78"/>
              </a:rPr>
              <a:t>وس</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له</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گازسوز با</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د به</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گونه</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ای نصب گردد که برای تم</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ز</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کردن، تنظ</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م، تعم</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ر و</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سرو</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س وسا</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ل کنترل و هواکش به</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راحتی بتوان به</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آن دسترسی پ</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دا نمود بدون</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ا</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نکه</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ن</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ازی به باز</a:t>
            </a:r>
            <a:r>
              <a:rPr lang="fa-IR" sz="2300" b="1">
                <a:solidFill>
                  <a:srgbClr val="000000"/>
                </a:solidFill>
                <a:latin typeface="Times New Roman" pitchFamily="18" charset="0"/>
                <a:ea typeface="Times New Roman" pitchFamily="18" charset="0"/>
                <a:cs typeface="B Nazanin" pitchFamily="2" charset="-78"/>
              </a:rPr>
              <a:t> </a:t>
            </a:r>
            <a:r>
              <a:rPr lang="ar-SA" sz="2300" b="1">
                <a:solidFill>
                  <a:srgbClr val="000000"/>
                </a:solidFill>
                <a:latin typeface="Times New Roman" pitchFamily="18" charset="0"/>
                <a:ea typeface="Times New Roman" pitchFamily="18" charset="0"/>
                <a:cs typeface="B Nazanin" pitchFamily="2" charset="-78"/>
              </a:rPr>
              <a:t>کردن ب</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ش از حد قطعات باشد .</a:t>
            </a:r>
            <a:endParaRPr lang="fa-IR" sz="23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200000"/>
              </a:lnSpc>
              <a:spcBef>
                <a:spcPct val="20000"/>
              </a:spcBef>
              <a:buFontTx/>
              <a:buAutoNum type="arabic1Minus"/>
              <a:tabLst>
                <a:tab pos="350838" algn="l"/>
              </a:tabLst>
            </a:pPr>
            <a:r>
              <a:rPr lang="ar-SA" sz="2300" b="1">
                <a:solidFill>
                  <a:srgbClr val="000000"/>
                </a:solidFill>
                <a:latin typeface="Times New Roman" pitchFamily="18" charset="0"/>
                <a:ea typeface="Times New Roman" pitchFamily="18" charset="0"/>
                <a:cs typeface="B Nazanin" pitchFamily="2" charset="-78"/>
              </a:rPr>
              <a:t>هر وس</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له گازسوز با</a:t>
            </a:r>
            <a:r>
              <a:rPr lang="fa-IR" sz="2300" b="1">
                <a:solidFill>
                  <a:srgbClr val="000000"/>
                </a:solidFill>
                <a:latin typeface="Times New Roman" pitchFamily="18" charset="0"/>
                <a:ea typeface="Times New Roman" pitchFamily="18" charset="0"/>
                <a:cs typeface="B Nazanin" pitchFamily="2" charset="-78"/>
              </a:rPr>
              <a:t>ي</a:t>
            </a:r>
            <a:r>
              <a:rPr lang="ar-SA" sz="2300" b="1">
                <a:solidFill>
                  <a:srgbClr val="000000"/>
                </a:solidFill>
                <a:latin typeface="Times New Roman" pitchFamily="18" charset="0"/>
                <a:ea typeface="Times New Roman" pitchFamily="18" charset="0"/>
                <a:cs typeface="B Nazanin" pitchFamily="2" charset="-78"/>
              </a:rPr>
              <a:t>د حداقل فاصله لازم با مواد قابل اشتعال را طبق جدول </a:t>
            </a:r>
            <a:r>
              <a:rPr lang="fa-IR" sz="2300" b="1">
                <a:solidFill>
                  <a:srgbClr val="000000"/>
                </a:solidFill>
                <a:latin typeface="Times New Roman" pitchFamily="18" charset="0"/>
                <a:ea typeface="Times New Roman" pitchFamily="18" charset="0"/>
                <a:cs typeface="B Nazanin" pitchFamily="2" charset="-78"/>
              </a:rPr>
              <a:t>ذيل</a:t>
            </a:r>
            <a:r>
              <a:rPr lang="ar-SA" sz="2300" b="1">
                <a:solidFill>
                  <a:srgbClr val="000000"/>
                </a:solidFill>
                <a:latin typeface="Times New Roman" pitchFamily="18" charset="0"/>
                <a:ea typeface="Times New Roman" pitchFamily="18" charset="0"/>
                <a:cs typeface="B Nazanin" pitchFamily="2" charset="-78"/>
              </a:rPr>
              <a:t> داشته باشد .</a:t>
            </a:r>
            <a:endParaRPr lang="fa-IR" sz="2300" b="1">
              <a:solidFill>
                <a:srgbClr val="000000"/>
              </a:solidFill>
              <a:latin typeface="Times New Roman" pitchFamily="18" charset="0"/>
              <a:ea typeface="Times New Roman" pitchFamily="18" charset="0"/>
              <a:cs typeface="B Nazanin" pitchFamily="2" charset="-78"/>
            </a:endParaRPr>
          </a:p>
        </p:txBody>
      </p:sp>
      <p:sp>
        <p:nvSpPr>
          <p:cNvPr id="384003" name="Rectangle 3"/>
          <p:cNvSpPr>
            <a:spLocks noChangeArrowheads="1"/>
          </p:cNvSpPr>
          <p:nvPr/>
        </p:nvSpPr>
        <p:spPr bwMode="auto">
          <a:xfrm>
            <a:off x="0" y="0"/>
            <a:ext cx="9144000" cy="685800"/>
          </a:xfrm>
          <a:prstGeom prst="rect">
            <a:avLst/>
          </a:prstGeom>
          <a:solidFill>
            <a:srgbClr val="00CCFF"/>
          </a:solidFill>
          <a:ln w="9525">
            <a:noFill/>
            <a:miter lim="800000"/>
            <a:headEnd/>
            <a:tailEnd/>
          </a:ln>
        </p:spPr>
        <p:txBody>
          <a:bodyPr anchor="ctr"/>
          <a:lstStyle/>
          <a:p>
            <a:pPr algn="ctr" rtl="1" eaLnBrk="1" hangingPunct="1"/>
            <a:r>
              <a:rPr lang="ar-SA" altLang="zh-CN" sz="2800" b="1">
                <a:solidFill>
                  <a:srgbClr val="000000"/>
                </a:solidFill>
                <a:latin typeface="Times New Roman" pitchFamily="18" charset="0"/>
                <a:cs typeface="Times New Roman" pitchFamily="18" charset="0"/>
              </a:rPr>
              <a:t>الزامات اتصال وسا</a:t>
            </a:r>
            <a:r>
              <a:rPr lang="fa-IR" altLang="zh-CN" sz="2800" b="1">
                <a:solidFill>
                  <a:srgbClr val="000000"/>
                </a:solidFill>
                <a:latin typeface="Times New Roman" pitchFamily="18" charset="0"/>
                <a:cs typeface="Times New Roman" pitchFamily="18" charset="0"/>
              </a:rPr>
              <a:t>ي</a:t>
            </a:r>
            <a:r>
              <a:rPr lang="ar-SA" altLang="zh-CN" sz="2800" b="1">
                <a:solidFill>
                  <a:srgbClr val="000000"/>
                </a:solidFill>
                <a:latin typeface="Times New Roman" pitchFamily="18" charset="0"/>
                <a:cs typeface="Times New Roman" pitchFamily="18" charset="0"/>
              </a:rPr>
              <a:t>ل گاز سوز به س</a:t>
            </a:r>
            <a:r>
              <a:rPr lang="fa-IR" altLang="zh-CN" sz="2800" b="1">
                <a:solidFill>
                  <a:srgbClr val="000000"/>
                </a:solidFill>
                <a:latin typeface="Times New Roman" pitchFamily="18" charset="0"/>
                <a:cs typeface="Times New Roman" pitchFamily="18" charset="0"/>
              </a:rPr>
              <a:t>ي</a:t>
            </a:r>
            <a:r>
              <a:rPr lang="ar-SA" altLang="zh-CN" sz="2800" b="1">
                <a:solidFill>
                  <a:srgbClr val="000000"/>
                </a:solidFill>
                <a:latin typeface="Times New Roman" pitchFamily="18" charset="0"/>
                <a:cs typeface="Times New Roman" pitchFamily="18" charset="0"/>
              </a:rPr>
              <a:t>ستم لوله کشی</a:t>
            </a:r>
            <a:r>
              <a:rPr lang="fa-IR" altLang="zh-CN" sz="2800" b="1">
                <a:solidFill>
                  <a:srgbClr val="000000"/>
                </a:solidFill>
                <a:latin typeface="Times New Roman" pitchFamily="18" charset="0"/>
                <a:cs typeface="Times New Roman" pitchFamily="18" charset="0"/>
              </a:rPr>
              <a:t> </a:t>
            </a:r>
            <a:r>
              <a:rPr lang="ar-SA" altLang="zh-CN" sz="2800" b="1">
                <a:solidFill>
                  <a:srgbClr val="000000"/>
                </a:solidFill>
                <a:latin typeface="Times New Roman" pitchFamily="18" charset="0"/>
                <a:cs typeface="Times New Roman" pitchFamily="18" charset="0"/>
              </a:rPr>
              <a:t>گاز </a:t>
            </a:r>
          </a:p>
        </p:txBody>
      </p:sp>
      <p:sp>
        <p:nvSpPr>
          <p:cNvPr id="384004"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384005" name="Rectangle 5"/>
          <p:cNvSpPr>
            <a:spLocks noChangeArrowheads="1"/>
          </p:cNvSpPr>
          <p:nvPr/>
        </p:nvSpPr>
        <p:spPr bwMode="auto">
          <a:xfrm>
            <a:off x="0" y="3905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384006" name="Rectangle 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384007" name="Rectangle 7"/>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2"/>
          <p:cNvSpPr>
            <a:spLocks noChangeArrowheads="1"/>
          </p:cNvSpPr>
          <p:nvPr/>
        </p:nvSpPr>
        <p:spPr bwMode="auto">
          <a:xfrm>
            <a:off x="0" y="762000"/>
            <a:ext cx="9144000" cy="6096000"/>
          </a:xfrm>
          <a:prstGeom prst="rect">
            <a:avLst/>
          </a:prstGeom>
          <a:solidFill>
            <a:srgbClr val="00CCFF">
              <a:alpha val="18823"/>
            </a:srgbClr>
          </a:solidFill>
          <a:ln w="9525">
            <a:noFill/>
            <a:miter lim="800000"/>
            <a:headEnd/>
            <a:tailEnd/>
          </a:ln>
        </p:spPr>
        <p:txBody>
          <a:bodyPr/>
          <a:lstStyle/>
          <a:p>
            <a:pPr indent="168275" algn="just" rtl="1" eaLnBrk="1" hangingPunct="1">
              <a:lnSpc>
                <a:spcPct val="170000"/>
              </a:lnSpc>
              <a:spcBef>
                <a:spcPct val="20000"/>
              </a:spcBef>
            </a:pPr>
            <a:r>
              <a:rPr lang="ar-SA" sz="2400" b="1">
                <a:solidFill>
                  <a:srgbClr val="000000"/>
                </a:solidFill>
                <a:latin typeface="Times New Roman" pitchFamily="18" charset="0"/>
                <a:ea typeface="Times New Roman" pitchFamily="18" charset="0"/>
                <a:cs typeface="B Nazanin" pitchFamily="2" charset="-78"/>
              </a:rPr>
              <a:t>دستگاه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هاي</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گازسوز بايد در</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محلي نصب گردند كه تعويض</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هوا در آن محل به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قدري باشد</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كه در شرايط كار معمولي دستگاهها</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 احتراق</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رضايت</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بخش</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گاز، تخلية مناسب گازهاي</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دودكش و پايدار</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ماندن درجة</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حرارت</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محيط را امكانپذير</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سازد. دستگاهها بايد طوري قرار گيرند كه باعث از بين</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رفتن جريان مناسب هوا در محيط بسته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اي كه در آن قرار</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دارند نگردند. در ساختمانهايي كه منافذ آنها به خارج به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حدي است كه نفوذ معمولي هوا به آنها براي تأمين هواي لازم دستگاه كافي نمي</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باشد، بايد به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روشهاي مختلف، هواي كافي به آنها وارد نمود.</a:t>
            </a:r>
            <a:r>
              <a:rPr lang="ar-SA" sz="2400" b="1">
                <a:solidFill>
                  <a:srgbClr val="000000"/>
                </a:solidFill>
                <a:latin typeface="Agency FB" pitchFamily="34" charset="0"/>
                <a:ea typeface="Times New Roman" pitchFamily="18" charset="0"/>
                <a:cs typeface="B Nazanin" pitchFamily="2" charset="-78"/>
              </a:rPr>
              <a:t> </a:t>
            </a:r>
            <a:endParaRPr lang="en-US" sz="2400" b="1">
              <a:solidFill>
                <a:srgbClr val="000000"/>
              </a:solidFill>
              <a:latin typeface="Agency FB" pitchFamily="34" charset="0"/>
              <a:ea typeface="Times New Roman" pitchFamily="18" charset="0"/>
              <a:cs typeface="B Nazanin" pitchFamily="2" charset="-78"/>
            </a:endParaRPr>
          </a:p>
        </p:txBody>
      </p:sp>
      <p:sp>
        <p:nvSpPr>
          <p:cNvPr id="385027"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sz="2800" b="1">
                <a:solidFill>
                  <a:srgbClr val="000000"/>
                </a:solidFill>
                <a:latin typeface="Times New Roman" pitchFamily="18" charset="0"/>
                <a:cs typeface="Times New Roman" pitchFamily="18" charset="0"/>
              </a:rPr>
              <a:t>تأم</a:t>
            </a:r>
            <a:r>
              <a:rPr lang="fa-IR" sz="2800" b="1">
                <a:solidFill>
                  <a:srgbClr val="000000"/>
                </a:solidFill>
                <a:latin typeface="Times New Roman" pitchFamily="18" charset="0"/>
                <a:cs typeface="Times New Roman" pitchFamily="18" charset="0"/>
              </a:rPr>
              <a:t>ي</a:t>
            </a:r>
            <a:r>
              <a:rPr lang="ar-SA" sz="2800" b="1">
                <a:solidFill>
                  <a:srgbClr val="000000"/>
                </a:solidFill>
                <a:latin typeface="Times New Roman" pitchFamily="18" charset="0"/>
                <a:cs typeface="Times New Roman" pitchFamily="18" charset="0"/>
              </a:rPr>
              <a:t>ن هوای </a:t>
            </a:r>
            <a:r>
              <a:rPr lang="fa-IR" sz="2800" b="1">
                <a:solidFill>
                  <a:srgbClr val="000000"/>
                </a:solidFill>
                <a:latin typeface="Times New Roman" pitchFamily="18" charset="0"/>
                <a:cs typeface="Times New Roman" pitchFamily="18" charset="0"/>
              </a:rPr>
              <a:t>لازم برای احتراق و تهویه</a:t>
            </a:r>
            <a:r>
              <a:rPr lang="ar-SA" sz="2800" b="1">
                <a:solidFill>
                  <a:srgbClr val="000000"/>
                </a:solidFill>
                <a:latin typeface="Times New Roman" pitchFamily="18" charset="0"/>
                <a:cs typeface="Times New Roman" pitchFamily="18" charset="0"/>
              </a:rPr>
              <a:t> </a:t>
            </a:r>
            <a:endParaRPr lang="en-US" sz="2800" b="1">
              <a:solidFill>
                <a:srgbClr val="000000"/>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Rectangle 2"/>
          <p:cNvSpPr>
            <a:spLocks noChangeArrowheads="1"/>
          </p:cNvSpPr>
          <p:nvPr/>
        </p:nvSpPr>
        <p:spPr bwMode="auto">
          <a:xfrm>
            <a:off x="0" y="762000"/>
            <a:ext cx="9144000" cy="6096000"/>
          </a:xfrm>
          <a:prstGeom prst="rect">
            <a:avLst/>
          </a:prstGeom>
          <a:solidFill>
            <a:srgbClr val="00FFFF">
              <a:alpha val="14902"/>
            </a:srgbClr>
          </a:solidFill>
          <a:ln w="9525">
            <a:noFill/>
            <a:miter lim="800000"/>
            <a:headEnd/>
            <a:tailEnd/>
          </a:ln>
        </p:spPr>
        <p:txBody>
          <a:bodyPr/>
          <a:lstStyle/>
          <a:p>
            <a:pPr indent="228600" algn="just" rtl="1" eaLnBrk="1" hangingPunct="1">
              <a:lnSpc>
                <a:spcPct val="170000"/>
              </a:lnSpc>
              <a:spcBef>
                <a:spcPct val="20000"/>
              </a:spcBef>
              <a:tabLst>
                <a:tab pos="350838" algn="l"/>
              </a:tabLst>
            </a:pPr>
            <a:r>
              <a:rPr lang="ar-SA" sz="2100" b="1">
                <a:solidFill>
                  <a:srgbClr val="000000"/>
                </a:solidFill>
                <a:latin typeface="Times New Roman" pitchFamily="18" charset="0"/>
                <a:ea typeface="Times New Roman" pitchFamily="18" charset="0"/>
                <a:cs typeface="B Nazanin" pitchFamily="2" charset="-78"/>
              </a:rPr>
              <a:t>هر دستگاه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گازسوزي كه داراي</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سيستم</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دودكش و</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هواكش</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باشد، جز زباله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سوزها، اجاق</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گازهاي نوع با</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فر و</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جوجه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گردان، دستگاههاي</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گازسوزي</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كه سيستم</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دودكش و</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يا هواكش</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آنها مستقيماً به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خارج</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ساختمان متصل</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است و</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دستگاههايي</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كه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براي مشعل</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هاي</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نيرو يا</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سيستم</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هواكش</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فن</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دار طرح شده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اند، بايد</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همراه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با دستگاه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مجهز</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به كلاهك</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تعديل</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جريان دودكش كار</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گذارده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شود</a:t>
            </a:r>
            <a:endParaRPr lang="fa-IR" sz="21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70000"/>
              </a:lnSpc>
              <a:spcBef>
                <a:spcPct val="20000"/>
              </a:spcBef>
              <a:tabLst>
                <a:tab pos="350838" algn="l"/>
              </a:tabLst>
            </a:pPr>
            <a:r>
              <a:rPr lang="ar-SA" sz="2100" b="1">
                <a:solidFill>
                  <a:srgbClr val="000000"/>
                </a:solidFill>
                <a:latin typeface="Times New Roman" pitchFamily="18" charset="0"/>
                <a:ea typeface="Times New Roman" pitchFamily="18" charset="0"/>
                <a:cs typeface="B Nazanin" pitchFamily="2" charset="-78"/>
              </a:rPr>
              <a:t>كلاهك</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هايي كه همراه با دستگاه دودكش</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دار تأييد</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شده يا به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شكل پيوسته با آن ارسال شده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اند، بايد دقيقاً همانطوري كه سازندة دستگاه مشخص كرده است بدون هيچگونه تغييري نصب شوند</a:t>
            </a:r>
            <a:endParaRPr lang="fa-IR" sz="21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70000"/>
              </a:lnSpc>
              <a:spcBef>
                <a:spcPct val="20000"/>
              </a:spcBef>
              <a:tabLst>
                <a:tab pos="350838" algn="l"/>
              </a:tabLst>
            </a:pPr>
            <a:r>
              <a:rPr lang="ar-SA" sz="2100" b="1">
                <a:solidFill>
                  <a:srgbClr val="000000"/>
                </a:solidFill>
                <a:latin typeface="Times New Roman" pitchFamily="18" charset="0"/>
                <a:ea typeface="Times New Roman" pitchFamily="18" charset="0"/>
                <a:cs typeface="B Nazanin" pitchFamily="2" charset="-78"/>
              </a:rPr>
              <a:t>اگر</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سازنده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براي</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دستگاهي</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كه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بايد كلاهك كار</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گذارده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شود كلاهكي ارسال</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نكرده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باشد، مؤسسه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كارگذارندة</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دستگاه بايد</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كلاهكي</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را از</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نوع تأييد</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شده و</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مطابق با مشخصات و</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در</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صورت</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عدم</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وجود</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مشخصات، هم</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اندازه با طوقه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دودكش همراه</a:t>
            </a:r>
            <a:r>
              <a:rPr lang="fa-IR" sz="2100" b="1">
                <a:solidFill>
                  <a:srgbClr val="000000"/>
                </a:solidFill>
                <a:latin typeface="Times New Roman" pitchFamily="18" charset="0"/>
                <a:ea typeface="Times New Roman" pitchFamily="18" charset="0"/>
                <a:cs typeface="B Nazanin" pitchFamily="2" charset="-78"/>
              </a:rPr>
              <a:t> </a:t>
            </a:r>
            <a:r>
              <a:rPr lang="ar-SA" sz="2100" b="1">
                <a:solidFill>
                  <a:srgbClr val="000000"/>
                </a:solidFill>
                <a:latin typeface="Times New Roman" pitchFamily="18" charset="0"/>
                <a:ea typeface="Times New Roman" pitchFamily="18" charset="0"/>
                <a:cs typeface="B Nazanin" pitchFamily="2" charset="-78"/>
              </a:rPr>
              <a:t>با دستگاه كار گذارد</a:t>
            </a:r>
            <a:endParaRPr lang="fa-IR" sz="2100" b="1">
              <a:solidFill>
                <a:srgbClr val="000000"/>
              </a:solidFill>
              <a:latin typeface="Times New Roman" pitchFamily="18" charset="0"/>
              <a:ea typeface="Times New Roman" pitchFamily="18" charset="0"/>
              <a:cs typeface="B Nazanin" pitchFamily="2" charset="-78"/>
            </a:endParaRPr>
          </a:p>
        </p:txBody>
      </p:sp>
      <p:sp>
        <p:nvSpPr>
          <p:cNvPr id="386051"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altLang="zh-CN" sz="2800" b="1">
                <a:solidFill>
                  <a:srgbClr val="000000"/>
                </a:solidFill>
                <a:latin typeface="Times New Roman" pitchFamily="18" charset="0"/>
                <a:cs typeface="Times New Roman" pitchFamily="18" charset="0"/>
              </a:rPr>
              <a:t>موارد</a:t>
            </a:r>
            <a:r>
              <a:rPr lang="fa-IR" altLang="zh-CN" sz="2800" b="1">
                <a:solidFill>
                  <a:srgbClr val="000000"/>
                </a:solidFill>
                <a:latin typeface="Times New Roman" pitchFamily="18" charset="0"/>
                <a:cs typeface="Times New Roman" pitchFamily="18" charset="0"/>
              </a:rPr>
              <a:t>ی</a:t>
            </a:r>
            <a:r>
              <a:rPr lang="ar-SA" altLang="zh-CN" sz="2800" b="1">
                <a:solidFill>
                  <a:srgbClr val="000000"/>
                </a:solidFill>
                <a:latin typeface="Times New Roman" pitchFamily="18" charset="0"/>
                <a:cs typeface="Times New Roman" pitchFamily="18" charset="0"/>
              </a:rPr>
              <a:t> كه كلاهك تعديل جريان دودكش لازم است</a:t>
            </a:r>
            <a:r>
              <a:rPr lang="ar-SA" altLang="zh-CN" sz="2800" b="1">
                <a:solidFill>
                  <a:srgbClr val="000000"/>
                </a:solidFill>
                <a:latin typeface="Times New Roman" pitchFamily="18" charset="0"/>
                <a:ea typeface="SimSun" pitchFamily="2" charset="-122"/>
              </a:rPr>
              <a:t> </a:t>
            </a:r>
          </a:p>
        </p:txBody>
      </p:sp>
      <p:sp>
        <p:nvSpPr>
          <p:cNvPr id="386052"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386053" name="Rectangle 5"/>
          <p:cNvSpPr>
            <a:spLocks noChangeArrowheads="1"/>
          </p:cNvSpPr>
          <p:nvPr/>
        </p:nvSpPr>
        <p:spPr bwMode="auto">
          <a:xfrm>
            <a:off x="0" y="3905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386054" name="Rectangle 7"/>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2"/>
          <p:cNvSpPr>
            <a:spLocks noChangeArrowheads="1"/>
          </p:cNvSpPr>
          <p:nvPr/>
        </p:nvSpPr>
        <p:spPr bwMode="auto">
          <a:xfrm>
            <a:off x="0" y="762000"/>
            <a:ext cx="9144000" cy="6096000"/>
          </a:xfrm>
          <a:prstGeom prst="rect">
            <a:avLst/>
          </a:prstGeom>
          <a:solidFill>
            <a:srgbClr val="CCFFFF">
              <a:alpha val="59999"/>
            </a:srgbClr>
          </a:solidFill>
          <a:ln w="9525">
            <a:noFill/>
            <a:miter lim="800000"/>
            <a:headEnd/>
            <a:tailEnd/>
          </a:ln>
        </p:spPr>
        <p:txBody>
          <a:bodyPr/>
          <a:lstStyle/>
          <a:p>
            <a:pPr indent="228600" algn="just" rtl="1" eaLnBrk="1" hangingPunct="1">
              <a:lnSpc>
                <a:spcPct val="190000"/>
              </a:lnSpc>
              <a:spcBef>
                <a:spcPct val="20000"/>
              </a:spcBef>
              <a:buFontTx/>
              <a:buAutoNum type="arabic1Minus"/>
              <a:tabLst>
                <a:tab pos="350838" algn="l"/>
              </a:tabLst>
            </a:pPr>
            <a:r>
              <a:rPr lang="ar-SA" sz="2200" b="1">
                <a:solidFill>
                  <a:srgbClr val="000000"/>
                </a:solidFill>
                <a:latin typeface="Times New Roman" pitchFamily="18" charset="0"/>
                <a:ea typeface="Times New Roman" pitchFamily="18" charset="0"/>
                <a:cs typeface="B Nazanin" pitchFamily="2" charset="-78"/>
              </a:rPr>
              <a:t>باعث کاهش سرعت بالا رفتن محصولات احتراق(دود) از دودکش شده وراندمان وس</a:t>
            </a:r>
            <a:r>
              <a:rPr lang="fa-IR" sz="2200" b="1">
                <a:solidFill>
                  <a:srgbClr val="000000"/>
                </a:solidFill>
                <a:latin typeface="Times New Roman" pitchFamily="18" charset="0"/>
                <a:ea typeface="Times New Roman" pitchFamily="18" charset="0"/>
                <a:cs typeface="B Nazanin" pitchFamily="2" charset="-78"/>
              </a:rPr>
              <a:t>ي</a:t>
            </a:r>
            <a:r>
              <a:rPr lang="ar-SA" sz="2200" b="1">
                <a:solidFill>
                  <a:srgbClr val="000000"/>
                </a:solidFill>
                <a:latin typeface="Times New Roman" pitchFamily="18" charset="0"/>
                <a:ea typeface="Times New Roman" pitchFamily="18" charset="0"/>
                <a:cs typeface="B Nazanin" pitchFamily="2" charset="-78"/>
              </a:rPr>
              <a:t>له حرارتی را بالا می</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برد. </a:t>
            </a:r>
            <a:endParaRPr lang="fa-IR" sz="22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90000"/>
              </a:lnSpc>
              <a:spcBef>
                <a:spcPct val="20000"/>
              </a:spcBef>
              <a:buFontTx/>
              <a:buAutoNum type="arabic1Minus"/>
              <a:tabLst>
                <a:tab pos="350838" algn="l"/>
              </a:tabLst>
            </a:pPr>
            <a:r>
              <a:rPr lang="ar-SA" sz="2200" b="1">
                <a:solidFill>
                  <a:srgbClr val="000000"/>
                </a:solidFill>
                <a:latin typeface="Times New Roman" pitchFamily="18" charset="0"/>
                <a:ea typeface="Times New Roman" pitchFamily="18" charset="0"/>
                <a:cs typeface="B Nazanin" pitchFamily="2" charset="-78"/>
              </a:rPr>
              <a:t>از</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بروز پس</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جر</a:t>
            </a:r>
            <a:r>
              <a:rPr lang="fa-IR" sz="2200" b="1">
                <a:solidFill>
                  <a:srgbClr val="000000"/>
                </a:solidFill>
                <a:latin typeface="Times New Roman" pitchFamily="18" charset="0"/>
                <a:ea typeface="Times New Roman" pitchFamily="18" charset="0"/>
                <a:cs typeface="B Nazanin" pitchFamily="2" charset="-78"/>
              </a:rPr>
              <a:t>ي</a:t>
            </a:r>
            <a:r>
              <a:rPr lang="ar-SA" sz="2200" b="1">
                <a:solidFill>
                  <a:srgbClr val="000000"/>
                </a:solidFill>
                <a:latin typeface="Times New Roman" pitchFamily="18" charset="0"/>
                <a:ea typeface="Times New Roman" pitchFamily="18" charset="0"/>
                <a:cs typeface="B Nazanin" pitchFamily="2" charset="-78"/>
              </a:rPr>
              <a:t>ان برروی</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لوله</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دودکش</a:t>
            </a:r>
            <a:r>
              <a:rPr lang="fa-IR" sz="2200" b="1">
                <a:solidFill>
                  <a:srgbClr val="000000"/>
                </a:solidFill>
                <a:latin typeface="Times New Roman" pitchFamily="18" charset="0"/>
                <a:ea typeface="Times New Roman" pitchFamily="18" charset="0"/>
                <a:cs typeface="B Nazanin" pitchFamily="2" charset="-78"/>
              </a:rPr>
              <a:t> ي</a:t>
            </a:r>
            <a:r>
              <a:rPr lang="ar-SA" sz="2200" b="1">
                <a:solidFill>
                  <a:srgbClr val="000000"/>
                </a:solidFill>
                <a:latin typeface="Times New Roman" pitchFamily="18" charset="0"/>
                <a:ea typeface="Times New Roman" pitchFamily="18" charset="0"/>
                <a:cs typeface="B Nazanin" pitchFamily="2" charset="-78"/>
              </a:rPr>
              <a:t>ا</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هواکش و</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ورود</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آن</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به</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روی</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شعله جلوگ</a:t>
            </a:r>
            <a:r>
              <a:rPr lang="fa-IR" sz="2200" b="1">
                <a:solidFill>
                  <a:srgbClr val="000000"/>
                </a:solidFill>
                <a:latin typeface="Times New Roman" pitchFamily="18" charset="0"/>
                <a:ea typeface="Times New Roman" pitchFamily="18" charset="0"/>
                <a:cs typeface="B Nazanin" pitchFamily="2" charset="-78"/>
              </a:rPr>
              <a:t>ي</a:t>
            </a:r>
            <a:r>
              <a:rPr lang="ar-SA" sz="2200" b="1">
                <a:solidFill>
                  <a:srgbClr val="000000"/>
                </a:solidFill>
                <a:latin typeface="Times New Roman" pitchFamily="18" charset="0"/>
                <a:ea typeface="Times New Roman" pitchFamily="18" charset="0"/>
                <a:cs typeface="B Nazanin" pitchFamily="2" charset="-78"/>
              </a:rPr>
              <a:t>ری</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و</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شعله</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را از</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خاموش</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شدن</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محافظت</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می</a:t>
            </a:r>
            <a:r>
              <a:rPr lang="fa-IR" sz="2200" b="1">
                <a:solidFill>
                  <a:srgbClr val="000000"/>
                </a:solidFill>
                <a:latin typeface="Times New Roman" pitchFamily="18" charset="0"/>
                <a:ea typeface="Times New Roman" pitchFamily="18" charset="0"/>
                <a:cs typeface="B Nazanin" pitchFamily="2" charset="-78"/>
              </a:rPr>
              <a:t> </a:t>
            </a:r>
            <a:r>
              <a:rPr lang="ar-SA" sz="2200" b="1">
                <a:solidFill>
                  <a:srgbClr val="000000"/>
                </a:solidFill>
                <a:latin typeface="Times New Roman" pitchFamily="18" charset="0"/>
                <a:ea typeface="Times New Roman" pitchFamily="18" charset="0"/>
                <a:cs typeface="B Nazanin" pitchFamily="2" charset="-78"/>
              </a:rPr>
              <a:t>نما</a:t>
            </a:r>
            <a:r>
              <a:rPr lang="fa-IR" sz="2200" b="1">
                <a:solidFill>
                  <a:srgbClr val="000000"/>
                </a:solidFill>
                <a:latin typeface="Times New Roman" pitchFamily="18" charset="0"/>
                <a:ea typeface="Times New Roman" pitchFamily="18" charset="0"/>
                <a:cs typeface="B Nazanin" pitchFamily="2" charset="-78"/>
              </a:rPr>
              <a:t>ي</a:t>
            </a:r>
            <a:r>
              <a:rPr lang="ar-SA" sz="2200" b="1">
                <a:solidFill>
                  <a:srgbClr val="000000"/>
                </a:solidFill>
                <a:latin typeface="Times New Roman" pitchFamily="18" charset="0"/>
                <a:ea typeface="Times New Roman" pitchFamily="18" charset="0"/>
                <a:cs typeface="B Nazanin" pitchFamily="2" charset="-78"/>
              </a:rPr>
              <a:t>د</a:t>
            </a:r>
            <a:r>
              <a:rPr lang="fa-IR" sz="2200" b="1">
                <a:solidFill>
                  <a:srgbClr val="000000"/>
                </a:solidFill>
                <a:latin typeface="Times New Roman" pitchFamily="18" charset="0"/>
                <a:ea typeface="Times New Roman" pitchFamily="18" charset="0"/>
                <a:cs typeface="B Nazanin" pitchFamily="2" charset="-78"/>
              </a:rPr>
              <a:t> .</a:t>
            </a:r>
          </a:p>
          <a:p>
            <a:pPr indent="228600" algn="just" rtl="1" eaLnBrk="1" hangingPunct="1">
              <a:lnSpc>
                <a:spcPct val="190000"/>
              </a:lnSpc>
              <a:spcBef>
                <a:spcPct val="20000"/>
              </a:spcBef>
              <a:buFontTx/>
              <a:buAutoNum type="arabic1Minus"/>
              <a:tabLst>
                <a:tab pos="350838" algn="l"/>
              </a:tabLst>
            </a:pPr>
            <a:r>
              <a:rPr lang="ar-SA" sz="2200" b="1">
                <a:solidFill>
                  <a:srgbClr val="000000"/>
                </a:solidFill>
                <a:latin typeface="Times New Roman" pitchFamily="18" charset="0"/>
                <a:ea typeface="Times New Roman" pitchFamily="18" charset="0"/>
                <a:cs typeface="B Nazanin" pitchFamily="2" charset="-78"/>
              </a:rPr>
              <a:t>در صورت بروز مکش ناگهانی بر روی دودکش در اثر گردباد از ورود آن ممانعت می نما</a:t>
            </a:r>
            <a:r>
              <a:rPr lang="fa-IR" sz="2200" b="1">
                <a:solidFill>
                  <a:srgbClr val="000000"/>
                </a:solidFill>
                <a:latin typeface="Times New Roman" pitchFamily="18" charset="0"/>
                <a:ea typeface="Times New Roman" pitchFamily="18" charset="0"/>
                <a:cs typeface="B Nazanin" pitchFamily="2" charset="-78"/>
              </a:rPr>
              <a:t>ي</a:t>
            </a:r>
            <a:r>
              <a:rPr lang="ar-SA" sz="2200" b="1">
                <a:solidFill>
                  <a:srgbClr val="000000"/>
                </a:solidFill>
                <a:latin typeface="Times New Roman" pitchFamily="18" charset="0"/>
                <a:ea typeface="Times New Roman" pitchFamily="18" charset="0"/>
                <a:cs typeface="B Nazanin" pitchFamily="2" charset="-78"/>
              </a:rPr>
              <a:t>د .</a:t>
            </a:r>
            <a:endParaRPr lang="fa-IR" sz="22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90000"/>
              </a:lnSpc>
              <a:spcBef>
                <a:spcPct val="20000"/>
              </a:spcBef>
              <a:buFontTx/>
              <a:buAutoNum type="arabic1Minus"/>
              <a:tabLst>
                <a:tab pos="350838" algn="l"/>
              </a:tabLst>
            </a:pPr>
            <a:r>
              <a:rPr lang="ar-SA" sz="2200" b="1">
                <a:solidFill>
                  <a:srgbClr val="000000"/>
                </a:solidFill>
                <a:latin typeface="Times New Roman" pitchFamily="18" charset="0"/>
                <a:ea typeface="Times New Roman" pitchFamily="18" charset="0"/>
                <a:cs typeface="B Nazanin" pitchFamily="2" charset="-78"/>
              </a:rPr>
              <a:t>در صورت گرفتگی نسبی دودکش و </a:t>
            </a:r>
            <a:r>
              <a:rPr lang="fa-IR" sz="2200" b="1">
                <a:solidFill>
                  <a:srgbClr val="000000"/>
                </a:solidFill>
                <a:latin typeface="Times New Roman" pitchFamily="18" charset="0"/>
                <a:ea typeface="Times New Roman" pitchFamily="18" charset="0"/>
                <a:cs typeface="B Nazanin" pitchFamily="2" charset="-78"/>
              </a:rPr>
              <a:t>ي</a:t>
            </a:r>
            <a:r>
              <a:rPr lang="ar-SA" sz="2200" b="1">
                <a:solidFill>
                  <a:srgbClr val="000000"/>
                </a:solidFill>
                <a:latin typeface="Times New Roman" pitchFamily="18" charset="0"/>
                <a:ea typeface="Times New Roman" pitchFamily="18" charset="0"/>
                <a:cs typeface="B Nazanin" pitchFamily="2" charset="-78"/>
              </a:rPr>
              <a:t>ا نبود مکش در خارج ساختمان به خارج شدن دود و محصولات احتراق کمک می نما</a:t>
            </a:r>
            <a:r>
              <a:rPr lang="fa-IR" sz="2200" b="1">
                <a:solidFill>
                  <a:srgbClr val="000000"/>
                </a:solidFill>
                <a:latin typeface="Times New Roman" pitchFamily="18" charset="0"/>
                <a:ea typeface="Times New Roman" pitchFamily="18" charset="0"/>
                <a:cs typeface="B Nazanin" pitchFamily="2" charset="-78"/>
              </a:rPr>
              <a:t>ي</a:t>
            </a:r>
            <a:r>
              <a:rPr lang="ar-SA" sz="2200" b="1">
                <a:solidFill>
                  <a:srgbClr val="000000"/>
                </a:solidFill>
                <a:latin typeface="Times New Roman" pitchFamily="18" charset="0"/>
                <a:ea typeface="Times New Roman" pitchFamily="18" charset="0"/>
                <a:cs typeface="B Nazanin" pitchFamily="2" charset="-78"/>
              </a:rPr>
              <a:t>د .</a:t>
            </a:r>
            <a:endParaRPr lang="fa-IR" sz="2200" b="1">
              <a:solidFill>
                <a:srgbClr val="000000"/>
              </a:solidFill>
              <a:latin typeface="Times New Roman" pitchFamily="18" charset="0"/>
              <a:ea typeface="Times New Roman" pitchFamily="18" charset="0"/>
              <a:cs typeface="B Nazanin" pitchFamily="2" charset="-78"/>
            </a:endParaRPr>
          </a:p>
        </p:txBody>
      </p:sp>
      <p:sp>
        <p:nvSpPr>
          <p:cNvPr id="387075"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altLang="zh-CN" sz="2800" b="1">
                <a:solidFill>
                  <a:srgbClr val="000000"/>
                </a:solidFill>
                <a:latin typeface="Times New Roman" pitchFamily="18" charset="0"/>
                <a:cs typeface="Times New Roman" pitchFamily="18" charset="0"/>
              </a:rPr>
              <a:t>مزا</a:t>
            </a:r>
            <a:r>
              <a:rPr lang="fa-IR" altLang="zh-CN" sz="2800" b="1">
                <a:solidFill>
                  <a:srgbClr val="000000"/>
                </a:solidFill>
                <a:latin typeface="Times New Roman" pitchFamily="18" charset="0"/>
                <a:cs typeface="Times New Roman" pitchFamily="18" charset="0"/>
              </a:rPr>
              <a:t>ي</a:t>
            </a:r>
            <a:r>
              <a:rPr lang="ar-SA" altLang="zh-CN" sz="2800" b="1">
                <a:solidFill>
                  <a:srgbClr val="000000"/>
                </a:solidFill>
                <a:latin typeface="Times New Roman" pitchFamily="18" charset="0"/>
                <a:cs typeface="Times New Roman" pitchFamily="18" charset="0"/>
              </a:rPr>
              <a:t>ای نصب کلاهک تعد</a:t>
            </a:r>
            <a:r>
              <a:rPr lang="fa-IR" altLang="zh-CN" sz="2800" b="1">
                <a:solidFill>
                  <a:srgbClr val="000000"/>
                </a:solidFill>
                <a:latin typeface="Times New Roman" pitchFamily="18" charset="0"/>
                <a:cs typeface="Times New Roman" pitchFamily="18" charset="0"/>
              </a:rPr>
              <a:t>ي</a:t>
            </a:r>
            <a:r>
              <a:rPr lang="ar-SA" altLang="zh-CN" sz="2800" b="1">
                <a:solidFill>
                  <a:srgbClr val="000000"/>
                </a:solidFill>
                <a:latin typeface="Times New Roman" pitchFamily="18" charset="0"/>
                <a:cs typeface="Times New Roman" pitchFamily="18" charset="0"/>
              </a:rPr>
              <a:t>ل جر</a:t>
            </a:r>
            <a:r>
              <a:rPr lang="fa-IR" altLang="zh-CN" sz="2800" b="1">
                <a:solidFill>
                  <a:srgbClr val="000000"/>
                </a:solidFill>
                <a:latin typeface="Times New Roman" pitchFamily="18" charset="0"/>
                <a:cs typeface="Times New Roman" pitchFamily="18" charset="0"/>
              </a:rPr>
              <a:t>ي</a:t>
            </a:r>
            <a:r>
              <a:rPr lang="ar-SA" altLang="zh-CN" sz="2800" b="1">
                <a:solidFill>
                  <a:srgbClr val="000000"/>
                </a:solidFill>
                <a:latin typeface="Times New Roman" pitchFamily="18" charset="0"/>
                <a:cs typeface="Times New Roman" pitchFamily="18" charset="0"/>
              </a:rPr>
              <a:t>ان </a:t>
            </a:r>
          </a:p>
        </p:txBody>
      </p:sp>
      <p:sp>
        <p:nvSpPr>
          <p:cNvPr id="387076"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387077" name="Rectangle 5"/>
          <p:cNvSpPr>
            <a:spLocks noChangeArrowheads="1"/>
          </p:cNvSpPr>
          <p:nvPr/>
        </p:nvSpPr>
        <p:spPr bwMode="auto">
          <a:xfrm>
            <a:off x="0" y="3905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387078" name="Rectangle 7"/>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22" name="Picture 4" descr="Safety841111"/>
          <p:cNvPicPr>
            <a:picLocks noChangeAspect="1" noChangeArrowheads="1"/>
          </p:cNvPicPr>
          <p:nvPr/>
        </p:nvPicPr>
        <p:blipFill>
          <a:blip r:embed="rId2">
            <a:lum contrast="22000"/>
          </a:blip>
          <a:srcRect/>
          <a:stretch>
            <a:fillRect/>
          </a:stretch>
        </p:blipFill>
        <p:spPr bwMode="auto">
          <a:xfrm>
            <a:off x="457200" y="1828800"/>
            <a:ext cx="3810000" cy="3286125"/>
          </a:xfrm>
          <a:prstGeom prst="rect">
            <a:avLst/>
          </a:prstGeom>
          <a:noFill/>
          <a:ln w="9525">
            <a:noFill/>
            <a:miter lim="800000"/>
            <a:headEnd/>
            <a:tailEnd/>
          </a:ln>
        </p:spPr>
      </p:pic>
      <p:pic>
        <p:nvPicPr>
          <p:cNvPr id="440323" name="Picture 14" descr="Safety841110"/>
          <p:cNvPicPr>
            <a:picLocks noChangeAspect="1" noChangeArrowheads="1"/>
          </p:cNvPicPr>
          <p:nvPr/>
        </p:nvPicPr>
        <p:blipFill>
          <a:blip r:embed="rId3">
            <a:lum contrast="22000"/>
          </a:blip>
          <a:srcRect/>
          <a:stretch>
            <a:fillRect/>
          </a:stretch>
        </p:blipFill>
        <p:spPr bwMode="auto">
          <a:xfrm>
            <a:off x="4953000" y="1295400"/>
            <a:ext cx="3810000" cy="4352925"/>
          </a:xfrm>
          <a:prstGeom prst="rect">
            <a:avLst/>
          </a:prstGeom>
          <a:noFill/>
          <a:ln w="9525">
            <a:noFill/>
            <a:miter lim="800000"/>
            <a:headEnd/>
            <a:tailEnd/>
          </a:ln>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082" name="Rectangle 2"/>
          <p:cNvSpPr>
            <a:spLocks noGrp="1"/>
          </p:cNvSpPr>
          <p:nvPr>
            <p:ph type="title"/>
          </p:nvPr>
        </p:nvSpPr>
        <p:spPr bwMode="auto">
          <a:xfrm>
            <a:off x="0" y="0"/>
            <a:ext cx="9144000" cy="762000"/>
          </a:xfrm>
          <a:solidFill>
            <a:srgbClr val="00CCFF"/>
          </a:solidFill>
        </p:spPr>
        <p:txBody>
          <a:bodyPr wrap="square" lIns="91440" tIns="45720" rIns="91440" bIns="45720" numCol="1" anchorCtr="0" compatLnSpc="1">
            <a:prstTxWarp prst="textNoShape">
              <a:avLst/>
            </a:prstTxWarp>
          </a:bodyPr>
          <a:lstStyle/>
          <a:p>
            <a:pPr algn="ctr" rtl="1">
              <a:defRPr/>
            </a:pPr>
            <a:r>
              <a:rPr lang="fa-IR" sz="3200" smtClean="0">
                <a:solidFill>
                  <a:schemeClr val="tx1"/>
                </a:solidFill>
                <a:cs typeface="B Titr" pitchFamily="2" charset="-78"/>
              </a:rPr>
              <a:t>ضوابط مربوط به نصب دودکش ها</a:t>
            </a:r>
            <a:endParaRPr lang="en-US" sz="3200" smtClean="0">
              <a:solidFill>
                <a:schemeClr val="tx1"/>
              </a:solidFill>
              <a:cs typeface="B Titr" pitchFamily="2" charset="-78"/>
            </a:endParaRP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9106" name="Rectangle 2"/>
          <p:cNvSpPr>
            <a:spLocks noGrp="1"/>
          </p:cNvSpPr>
          <p:nvPr>
            <p:ph type="title"/>
          </p:nvPr>
        </p:nvSpPr>
        <p:spPr bwMode="auto">
          <a:xfrm>
            <a:off x="0" y="0"/>
            <a:ext cx="9144000" cy="944563"/>
          </a:xfrm>
          <a:solidFill>
            <a:srgbClr val="00CCFF"/>
          </a:solidFill>
        </p:spPr>
        <p:txBody>
          <a:bodyPr wrap="square" lIns="91440" tIns="45720" rIns="91440" bIns="45720" numCol="1" anchorCtr="0" compatLnSpc="1">
            <a:prstTxWarp prst="textNoShape">
              <a:avLst/>
            </a:prstTxWarp>
          </a:bodyPr>
          <a:lstStyle/>
          <a:p>
            <a:pPr algn="ctr" rtl="1">
              <a:defRPr/>
            </a:pPr>
            <a:r>
              <a:rPr lang="fa-IR" sz="2600" smtClean="0">
                <a:solidFill>
                  <a:schemeClr val="tx1"/>
                </a:solidFill>
                <a:cs typeface="B Titr" pitchFamily="2" charset="-78"/>
              </a:rPr>
              <a:t>ضوابط بهره برداری و نگهداری از سیستم لوله کشی گاز داخل ساختمان ها</a:t>
            </a:r>
            <a:endParaRPr lang="en-US" sz="2600" smtClean="0">
              <a:solidFill>
                <a:schemeClr val="tx1"/>
              </a:solidFill>
              <a:cs typeface="B Titr" pitchFamily="2" charset="-78"/>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Rectangle 2"/>
          <p:cNvSpPr>
            <a:spLocks noChangeArrowheads="1"/>
          </p:cNvSpPr>
          <p:nvPr/>
        </p:nvSpPr>
        <p:spPr bwMode="auto">
          <a:xfrm>
            <a:off x="228600" y="1066800"/>
            <a:ext cx="8610600" cy="5562600"/>
          </a:xfrm>
          <a:prstGeom prst="rect">
            <a:avLst/>
          </a:prstGeom>
          <a:solidFill>
            <a:srgbClr val="C0C0C0">
              <a:alpha val="16862"/>
            </a:srgbClr>
          </a:solidFill>
          <a:ln w="9525">
            <a:noFill/>
            <a:miter lim="800000"/>
            <a:headEnd/>
            <a:tailEnd/>
          </a:ln>
        </p:spPr>
        <p:txBody>
          <a:bodyPr/>
          <a:lstStyle/>
          <a:p>
            <a:pPr indent="228600" algn="just" rtl="1" eaLnBrk="1" hangingPunct="1">
              <a:lnSpc>
                <a:spcPct val="160000"/>
              </a:lnSpc>
              <a:spcBef>
                <a:spcPct val="20000"/>
              </a:spcBef>
              <a:tabLst>
                <a:tab pos="350838" algn="l"/>
              </a:tabLst>
            </a:pPr>
            <a:endParaRPr lang="fa-IR" sz="20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60000"/>
              </a:lnSpc>
              <a:spcBef>
                <a:spcPct val="20000"/>
              </a:spcBef>
              <a:tabLst>
                <a:tab pos="350838" algn="l"/>
              </a:tabLst>
            </a:pPr>
            <a:r>
              <a:rPr lang="ar-SA" sz="2000" b="1">
                <a:solidFill>
                  <a:srgbClr val="000000"/>
                </a:solidFill>
                <a:latin typeface="Times New Roman" pitchFamily="18" charset="0"/>
                <a:ea typeface="Times New Roman" pitchFamily="18" charset="0"/>
                <a:cs typeface="B Nazanin" pitchFamily="2" charset="-78"/>
              </a:rPr>
              <a:t>تبد</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ل وسا</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ل گازسوز تنها به معنی تبد</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ل سوخت گاز ما</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ع به سوخت گازطب</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عی است و هر نوع تبد</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ل د</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گر مجاز ن</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ست. قبل از تبد</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ل هر دستگاه گازسوز با</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د اطم</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نان حاصل نمود که دستگاه طوری طراحی شده که ب</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شتر</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ن بازده حرارتی را با مصرف گازطب</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عی بدهد در غ</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ر ا</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نصورت نبا</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د دستگاه را تبدل نمود.</a:t>
            </a:r>
            <a:endParaRPr lang="fa-IR" sz="16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60000"/>
              </a:lnSpc>
              <a:spcBef>
                <a:spcPct val="20000"/>
              </a:spcBef>
              <a:tabLst>
                <a:tab pos="350838" algn="l"/>
              </a:tabLst>
            </a:pPr>
            <a:r>
              <a:rPr lang="ar-SA" sz="1600" b="1">
                <a:solidFill>
                  <a:srgbClr val="000000"/>
                </a:solidFill>
                <a:latin typeface="Times New Roman" pitchFamily="18" charset="0"/>
                <a:ea typeface="Times New Roman" pitchFamily="18" charset="0"/>
                <a:cs typeface="B Nazanin" pitchFamily="2" charset="-78"/>
              </a:rPr>
              <a:t>نکته</a:t>
            </a:r>
            <a:r>
              <a:rPr lang="fa-IR" sz="16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پس</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از</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تبد</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ل</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سوخت</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با</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د</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به نکته</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بس</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ار</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مهم تأم</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ن</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هوای</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مورد</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ن</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از</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احتراق توجه</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نمود تا شعله</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ای</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مناسب</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ا</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جاد</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گردد.</a:t>
            </a:r>
            <a:r>
              <a:rPr lang="fa-IR" sz="2000" b="1">
                <a:solidFill>
                  <a:srgbClr val="000000"/>
                </a:solidFill>
                <a:latin typeface="Times New Roman" pitchFamily="18" charset="0"/>
                <a:ea typeface="Times New Roman" pitchFamily="18" charset="0"/>
                <a:cs typeface="B Nazanin" pitchFamily="2" charset="-78"/>
              </a:rPr>
              <a:t> </a:t>
            </a:r>
          </a:p>
        </p:txBody>
      </p:sp>
      <p:sp>
        <p:nvSpPr>
          <p:cNvPr id="443395"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ar-SA" altLang="zh-CN" sz="2800" b="1">
                <a:solidFill>
                  <a:srgbClr val="000000"/>
                </a:solidFill>
                <a:latin typeface="Times New Roman" pitchFamily="18" charset="0"/>
                <a:ea typeface="SimSun" pitchFamily="2" charset="-122"/>
              </a:rPr>
              <a:t>تبد</a:t>
            </a:r>
            <a:r>
              <a:rPr lang="fa-IR" altLang="zh-CN" sz="2800" b="1">
                <a:solidFill>
                  <a:srgbClr val="000000"/>
                </a:solidFill>
                <a:latin typeface="Times New Roman" pitchFamily="18" charset="0"/>
                <a:ea typeface="SimSun" pitchFamily="2" charset="-122"/>
              </a:rPr>
              <a:t>ي</a:t>
            </a:r>
            <a:r>
              <a:rPr lang="ar-SA" altLang="zh-CN" sz="2800" b="1">
                <a:solidFill>
                  <a:srgbClr val="000000"/>
                </a:solidFill>
                <a:latin typeface="Times New Roman" pitchFamily="18" charset="0"/>
                <a:ea typeface="SimSun" pitchFamily="2" charset="-122"/>
              </a:rPr>
              <a:t>ل وسا</a:t>
            </a:r>
            <a:r>
              <a:rPr lang="fa-IR" altLang="zh-CN" sz="2800" b="1">
                <a:solidFill>
                  <a:srgbClr val="000000"/>
                </a:solidFill>
                <a:latin typeface="Times New Roman" pitchFamily="18" charset="0"/>
                <a:ea typeface="SimSun" pitchFamily="2" charset="-122"/>
              </a:rPr>
              <a:t>ي</a:t>
            </a:r>
            <a:r>
              <a:rPr lang="ar-SA" altLang="zh-CN" sz="2800" b="1">
                <a:solidFill>
                  <a:srgbClr val="000000"/>
                </a:solidFill>
                <a:latin typeface="Times New Roman" pitchFamily="18" charset="0"/>
                <a:ea typeface="SimSun" pitchFamily="2" charset="-122"/>
              </a:rPr>
              <a:t>ل گازسوز (تبد</a:t>
            </a:r>
            <a:r>
              <a:rPr lang="fa-IR" altLang="zh-CN" sz="2800" b="1">
                <a:solidFill>
                  <a:srgbClr val="000000"/>
                </a:solidFill>
                <a:latin typeface="Times New Roman" pitchFamily="18" charset="0"/>
                <a:ea typeface="SimSun" pitchFamily="2" charset="-122"/>
              </a:rPr>
              <a:t>ي</a:t>
            </a:r>
            <a:r>
              <a:rPr lang="ar-SA" altLang="zh-CN" sz="2800" b="1">
                <a:solidFill>
                  <a:srgbClr val="000000"/>
                </a:solidFill>
                <a:latin typeface="Times New Roman" pitchFamily="18" charset="0"/>
                <a:ea typeface="SimSun" pitchFamily="2" charset="-122"/>
              </a:rPr>
              <a:t>ل مصرف دستگاه از گازما</a:t>
            </a:r>
            <a:r>
              <a:rPr lang="fa-IR" altLang="zh-CN" sz="2800" b="1">
                <a:solidFill>
                  <a:srgbClr val="000000"/>
                </a:solidFill>
                <a:latin typeface="Times New Roman" pitchFamily="18" charset="0"/>
                <a:ea typeface="SimSun" pitchFamily="2" charset="-122"/>
              </a:rPr>
              <a:t>ي</a:t>
            </a:r>
            <a:r>
              <a:rPr lang="ar-SA" altLang="zh-CN" sz="2800" b="1">
                <a:solidFill>
                  <a:srgbClr val="000000"/>
                </a:solidFill>
                <a:latin typeface="Times New Roman" pitchFamily="18" charset="0"/>
                <a:ea typeface="SimSun" pitchFamily="2" charset="-122"/>
              </a:rPr>
              <a:t>ع به گاز طب</a:t>
            </a:r>
            <a:r>
              <a:rPr lang="fa-IR" altLang="zh-CN" sz="2800" b="1">
                <a:solidFill>
                  <a:srgbClr val="000000"/>
                </a:solidFill>
                <a:latin typeface="Times New Roman" pitchFamily="18" charset="0"/>
                <a:ea typeface="SimSun" pitchFamily="2" charset="-122"/>
              </a:rPr>
              <a:t>ي</a:t>
            </a:r>
            <a:r>
              <a:rPr lang="ar-SA" altLang="zh-CN" sz="2800" b="1">
                <a:solidFill>
                  <a:srgbClr val="000000"/>
                </a:solidFill>
                <a:latin typeface="Times New Roman" pitchFamily="18" charset="0"/>
                <a:ea typeface="SimSun" pitchFamily="2" charset="-122"/>
              </a:rPr>
              <a:t>عی )</a:t>
            </a:r>
          </a:p>
        </p:txBody>
      </p:sp>
      <p:sp>
        <p:nvSpPr>
          <p:cNvPr id="443396"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3397" name="Rectangle 6"/>
          <p:cNvSpPr>
            <a:spLocks noChangeArrowheads="1"/>
          </p:cNvSpPr>
          <p:nvPr/>
        </p:nvSpPr>
        <p:spPr bwMode="auto">
          <a:xfrm>
            <a:off x="0" y="3905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3398"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3399" name="Rectangle 9"/>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18" name="Rectangle 2"/>
          <p:cNvSpPr>
            <a:spLocks noChangeArrowheads="1"/>
          </p:cNvSpPr>
          <p:nvPr/>
        </p:nvSpPr>
        <p:spPr bwMode="auto">
          <a:xfrm>
            <a:off x="228600" y="914400"/>
            <a:ext cx="8610600" cy="5715000"/>
          </a:xfrm>
          <a:prstGeom prst="rect">
            <a:avLst/>
          </a:prstGeom>
          <a:solidFill>
            <a:srgbClr val="969696">
              <a:alpha val="12941"/>
            </a:srgbClr>
          </a:solidFill>
          <a:ln w="9525">
            <a:noFill/>
            <a:miter lim="800000"/>
            <a:headEnd/>
            <a:tailEnd/>
          </a:ln>
        </p:spPr>
        <p:txBody>
          <a:bodyPr/>
          <a:lstStyle/>
          <a:p>
            <a:pPr indent="228600" algn="just" rtl="1" eaLnBrk="1" hangingPunct="1">
              <a:lnSpc>
                <a:spcPct val="240000"/>
              </a:lnSpc>
              <a:spcBef>
                <a:spcPct val="20000"/>
              </a:spcBef>
              <a:tabLst>
                <a:tab pos="350838" algn="l"/>
              </a:tabLst>
            </a:pPr>
            <a:r>
              <a:rPr lang="ar-SA" sz="2000" b="1">
                <a:solidFill>
                  <a:srgbClr val="000000"/>
                </a:solidFill>
                <a:latin typeface="Times New Roman" pitchFamily="18" charset="0"/>
                <a:ea typeface="Times New Roman" pitchFamily="18" charset="0"/>
                <a:cs typeface="B Nazanin" pitchFamily="2" charset="-78"/>
              </a:rPr>
              <a:t>پس از تبد</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ل وس</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له گازسوز لازم است شعله</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مشعل تنظ</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م گردد، شعله</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ای مطلوب و مناسب است که به رنگ</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آبی بوده و به</a:t>
            </a:r>
            <a:r>
              <a:rPr lang="fa-IR" sz="8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ملا</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مت و بدون صدا بسوزد.</a:t>
            </a:r>
            <a:endParaRPr lang="fa-IR" sz="16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240000"/>
              </a:lnSpc>
              <a:spcBef>
                <a:spcPct val="20000"/>
              </a:spcBef>
              <a:tabLst>
                <a:tab pos="350838" algn="l"/>
              </a:tabLst>
            </a:pPr>
            <a:r>
              <a:rPr lang="ar-SA" sz="2400" b="1">
                <a:solidFill>
                  <a:srgbClr val="000000"/>
                </a:solidFill>
                <a:latin typeface="Times New Roman" pitchFamily="18" charset="0"/>
                <a:ea typeface="Times New Roman" pitchFamily="18" charset="0"/>
                <a:cs typeface="B Nazanin" pitchFamily="2" charset="-78"/>
              </a:rPr>
              <a:t>شعله های مع</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وب :</a:t>
            </a:r>
            <a:r>
              <a:rPr lang="fa-IR" sz="24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انواع شعله های مع</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وب عبارتند از :</a:t>
            </a:r>
            <a:endParaRPr lang="fa-IR" sz="16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240000"/>
              </a:lnSpc>
              <a:spcBef>
                <a:spcPct val="20000"/>
              </a:spcBef>
              <a:tabLst>
                <a:tab pos="350838" algn="l"/>
              </a:tabLst>
            </a:pPr>
            <a:r>
              <a:rPr lang="ar-SA" sz="2400" b="1">
                <a:solidFill>
                  <a:srgbClr val="000000"/>
                </a:solidFill>
                <a:latin typeface="Times New Roman" pitchFamily="18" charset="0"/>
                <a:ea typeface="Times New Roman" pitchFamily="18" charset="0"/>
                <a:cs typeface="B Nazanin" pitchFamily="2" charset="-78"/>
              </a:rPr>
              <a:t>الف ) شعله زرد</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ب ) شعله بر</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ده</a:t>
            </a:r>
            <a:r>
              <a:rPr lang="fa-IR" sz="2400" b="1">
                <a:solidFill>
                  <a:srgbClr val="000000"/>
                </a:solidFill>
                <a:latin typeface="Times New Roman" pitchFamily="18" charset="0"/>
                <a:ea typeface="Times New Roman" pitchFamily="18" charset="0"/>
                <a:cs typeface="B Nazanin" pitchFamily="2" charset="-78"/>
              </a:rPr>
              <a:t>                 </a:t>
            </a:r>
            <a:r>
              <a:rPr lang="ar-SA" sz="2400" b="1">
                <a:solidFill>
                  <a:srgbClr val="000000"/>
                </a:solidFill>
                <a:latin typeface="Times New Roman" pitchFamily="18" charset="0"/>
                <a:ea typeface="Times New Roman" pitchFamily="18" charset="0"/>
                <a:cs typeface="B Nazanin" pitchFamily="2" charset="-78"/>
              </a:rPr>
              <a:t>ج ) شعله پس زده </a:t>
            </a:r>
            <a:endParaRPr lang="fa-IR" sz="2400" b="1">
              <a:solidFill>
                <a:srgbClr val="000000"/>
              </a:solidFill>
              <a:latin typeface="Times New Roman" pitchFamily="18" charset="0"/>
              <a:ea typeface="Times New Roman" pitchFamily="18" charset="0"/>
              <a:cs typeface="B Nazanin" pitchFamily="2" charset="-78"/>
            </a:endParaRPr>
          </a:p>
        </p:txBody>
      </p:sp>
      <p:sp>
        <p:nvSpPr>
          <p:cNvPr id="444419" name="Rectangle 3"/>
          <p:cNvSpPr>
            <a:spLocks noChangeArrowheads="1"/>
          </p:cNvSpPr>
          <p:nvPr/>
        </p:nvSpPr>
        <p:spPr bwMode="auto">
          <a:xfrm>
            <a:off x="0" y="0"/>
            <a:ext cx="9144000" cy="685800"/>
          </a:xfrm>
          <a:prstGeom prst="rect">
            <a:avLst/>
          </a:prstGeom>
          <a:solidFill>
            <a:srgbClr val="00CCFF"/>
          </a:solidFill>
          <a:ln w="9525">
            <a:noFill/>
            <a:miter lim="800000"/>
            <a:headEnd/>
            <a:tailEnd/>
          </a:ln>
        </p:spPr>
        <p:txBody>
          <a:bodyPr anchor="ctr"/>
          <a:lstStyle/>
          <a:p>
            <a:pPr algn="ctr" rtl="1" eaLnBrk="1" hangingPunct="1"/>
            <a:r>
              <a:rPr lang="fa-IR" altLang="zh-CN" sz="2800" b="1">
                <a:solidFill>
                  <a:srgbClr val="000000"/>
                </a:solidFill>
                <a:latin typeface="Times New Roman" pitchFamily="18" charset="0"/>
                <a:ea typeface="SimSun" pitchFamily="2" charset="-122"/>
              </a:rPr>
              <a:t>تنظيم شعله مشعل</a:t>
            </a:r>
          </a:p>
        </p:txBody>
      </p:sp>
      <p:sp>
        <p:nvSpPr>
          <p:cNvPr id="444420"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4421" name="Rectangle 6"/>
          <p:cNvSpPr>
            <a:spLocks noChangeArrowheads="1"/>
          </p:cNvSpPr>
          <p:nvPr/>
        </p:nvSpPr>
        <p:spPr bwMode="auto">
          <a:xfrm>
            <a:off x="0" y="3905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4422" name="Rectangle 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4423" name="Rectangle 9"/>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2" name="Rectangle 2"/>
          <p:cNvSpPr>
            <a:spLocks noChangeArrowheads="1"/>
          </p:cNvSpPr>
          <p:nvPr/>
        </p:nvSpPr>
        <p:spPr bwMode="auto">
          <a:xfrm>
            <a:off x="239713" y="1055688"/>
            <a:ext cx="8610600" cy="5486400"/>
          </a:xfrm>
          <a:prstGeom prst="rect">
            <a:avLst/>
          </a:prstGeom>
          <a:solidFill>
            <a:srgbClr val="339966">
              <a:alpha val="10980"/>
            </a:srgbClr>
          </a:solidFill>
          <a:ln w="9525">
            <a:noFill/>
            <a:miter lim="800000"/>
            <a:headEnd/>
            <a:tailEnd/>
          </a:ln>
        </p:spPr>
        <p:txBody>
          <a:bodyPr/>
          <a:lstStyle/>
          <a:p>
            <a:pPr indent="228600" algn="just" rtl="1" eaLnBrk="1" hangingPunct="1">
              <a:lnSpc>
                <a:spcPct val="130000"/>
              </a:lnSpc>
              <a:spcBef>
                <a:spcPct val="20000"/>
              </a:spcBef>
              <a:tabLst>
                <a:tab pos="350838" algn="l"/>
              </a:tabLst>
            </a:pPr>
            <a:r>
              <a:rPr lang="ar-SA" sz="2000" b="1">
                <a:solidFill>
                  <a:srgbClr val="000000"/>
                </a:solidFill>
                <a:latin typeface="Times New Roman" pitchFamily="18" charset="0"/>
                <a:ea typeface="Times New Roman" pitchFamily="18" charset="0"/>
                <a:cs typeface="B Nazanin" pitchFamily="2" charset="-78"/>
              </a:rPr>
              <a:t>در</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چه ورودی هوا ب</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ش از حد بسته </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ا راه ورودی گرفته است .</a:t>
            </a:r>
            <a:endParaRPr lang="fa-IR" sz="20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30000"/>
              </a:lnSpc>
              <a:spcBef>
                <a:spcPct val="20000"/>
              </a:spcBef>
              <a:tabLst>
                <a:tab pos="350838" algn="l"/>
              </a:tabLst>
            </a:pPr>
            <a:r>
              <a:rPr lang="ar-SA" sz="2000" b="1">
                <a:solidFill>
                  <a:srgbClr val="000000"/>
                </a:solidFill>
                <a:latin typeface="Times New Roman" pitchFamily="18" charset="0"/>
                <a:ea typeface="Times New Roman" pitchFamily="18" charset="0"/>
                <a:cs typeface="B Nazanin" pitchFamily="2" charset="-78"/>
              </a:rPr>
              <a:t>اور</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ف</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س به دلا</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ل ز</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ر دچار اشکال است:</a:t>
            </a:r>
            <a:endParaRPr lang="fa-IR" sz="20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30000"/>
              </a:lnSpc>
              <a:spcBef>
                <a:spcPct val="20000"/>
              </a:spcBef>
              <a:tabLst>
                <a:tab pos="350838" algn="l"/>
              </a:tabLst>
            </a:pPr>
            <a:r>
              <a:rPr lang="ar-SA" sz="2000" b="1">
                <a:solidFill>
                  <a:srgbClr val="000000"/>
                </a:solidFill>
                <a:latin typeface="Times New Roman" pitchFamily="18" charset="0"/>
                <a:ea typeface="Times New Roman" pitchFamily="18" charset="0"/>
                <a:cs typeface="B Nazanin" pitchFamily="2" charset="-78"/>
              </a:rPr>
              <a:t>- ا</a:t>
            </a:r>
            <a:r>
              <a:rPr lang="fa-IR" sz="2000" b="1">
                <a:solidFill>
                  <a:srgbClr val="000000"/>
                </a:solidFill>
                <a:latin typeface="Times New Roman" pitchFamily="18" charset="0"/>
                <a:ea typeface="Times New Roman" pitchFamily="18" charset="0"/>
                <a:cs typeface="B Nazanin" pitchFamily="2" charset="-78"/>
              </a:rPr>
              <a:t>و</a:t>
            </a:r>
            <a:r>
              <a:rPr lang="ar-SA" sz="2000" b="1">
                <a:solidFill>
                  <a:srgbClr val="000000"/>
                </a:solidFill>
                <a:latin typeface="Times New Roman" pitchFamily="18" charset="0"/>
                <a:ea typeface="Times New Roman" pitchFamily="18" charset="0"/>
                <a:cs typeface="B Nazanin" pitchFamily="2" charset="-78"/>
              </a:rPr>
              <a:t>ر</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ف</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س</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در</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محل</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خود</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کج</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بسته</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شده</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است</a:t>
            </a:r>
            <a:r>
              <a:rPr lang="fa-IR" sz="2000" b="1">
                <a:solidFill>
                  <a:srgbClr val="000000"/>
                </a:solidFill>
                <a:latin typeface="Times New Roman" pitchFamily="18" charset="0"/>
                <a:ea typeface="Times New Roman" pitchFamily="18" charset="0"/>
                <a:cs typeface="B Nazanin" pitchFamily="2" charset="-78"/>
              </a:rPr>
              <a:t> ( </a:t>
            </a:r>
            <a:r>
              <a:rPr lang="ar-SA" sz="2000" b="1">
                <a:solidFill>
                  <a:srgbClr val="000000"/>
                </a:solidFill>
                <a:latin typeface="Times New Roman" pitchFamily="18" charset="0"/>
                <a:ea typeface="Times New Roman" pitchFamily="18" charset="0"/>
                <a:cs typeface="B Nazanin" pitchFamily="2" charset="-78"/>
              </a:rPr>
              <a:t>زاو</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ه</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خروجی</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گاز</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از</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ا</a:t>
            </a:r>
            <a:r>
              <a:rPr lang="fa-IR" sz="2000" b="1">
                <a:solidFill>
                  <a:srgbClr val="000000"/>
                </a:solidFill>
                <a:latin typeface="Times New Roman" pitchFamily="18" charset="0"/>
                <a:ea typeface="Times New Roman" pitchFamily="18" charset="0"/>
                <a:cs typeface="B Nazanin" pitchFamily="2" charset="-78"/>
              </a:rPr>
              <a:t>و</a:t>
            </a:r>
            <a:r>
              <a:rPr lang="ar-SA" sz="2000" b="1">
                <a:solidFill>
                  <a:srgbClr val="000000"/>
                </a:solidFill>
                <a:latin typeface="Times New Roman" pitchFamily="18" charset="0"/>
                <a:ea typeface="Times New Roman" pitchFamily="18" charset="0"/>
                <a:cs typeface="B Nazanin" pitchFamily="2" charset="-78"/>
              </a:rPr>
              <a:t>ر</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ف</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س مهمتر</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ن</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عامل</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در</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م</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زان</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فشار</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خروجی</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و</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مقدار</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گاز می</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باشد</a:t>
            </a:r>
            <a:r>
              <a:rPr lang="fa-IR" sz="2000" b="1">
                <a:solidFill>
                  <a:srgbClr val="000000"/>
                </a:solidFill>
                <a:latin typeface="Times New Roman" pitchFamily="18" charset="0"/>
                <a:ea typeface="Times New Roman" pitchFamily="18" charset="0"/>
                <a:cs typeface="B Nazanin" pitchFamily="2" charset="-78"/>
              </a:rPr>
              <a:t> ).</a:t>
            </a:r>
          </a:p>
          <a:p>
            <a:pPr indent="228600" algn="just" rtl="1" eaLnBrk="1" hangingPunct="1">
              <a:lnSpc>
                <a:spcPct val="130000"/>
              </a:lnSpc>
              <a:spcBef>
                <a:spcPct val="20000"/>
              </a:spcBef>
              <a:tabLst>
                <a:tab pos="350838" algn="l"/>
              </a:tabLst>
            </a:pP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بزرگ </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ا کوچک و پخ غ</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ر مستق</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م بودن سوراخ ا</a:t>
            </a:r>
            <a:r>
              <a:rPr lang="fa-IR" sz="2000" b="1">
                <a:solidFill>
                  <a:srgbClr val="000000"/>
                </a:solidFill>
                <a:latin typeface="Times New Roman" pitchFamily="18" charset="0"/>
                <a:ea typeface="Times New Roman" pitchFamily="18" charset="0"/>
                <a:cs typeface="B Nazanin" pitchFamily="2" charset="-78"/>
              </a:rPr>
              <a:t>و</a:t>
            </a:r>
            <a:r>
              <a:rPr lang="ar-SA" sz="2000" b="1">
                <a:solidFill>
                  <a:srgbClr val="000000"/>
                </a:solidFill>
                <a:latin typeface="Times New Roman" pitchFamily="18" charset="0"/>
                <a:ea typeface="Times New Roman" pitchFamily="18" charset="0"/>
                <a:cs typeface="B Nazanin" pitchFamily="2" charset="-78"/>
              </a:rPr>
              <a:t>ر</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ف</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س</a:t>
            </a:r>
            <a:r>
              <a:rPr lang="fa-IR" sz="2000" b="1">
                <a:solidFill>
                  <a:srgbClr val="000000"/>
                </a:solidFill>
                <a:latin typeface="Times New Roman" pitchFamily="18" charset="0"/>
                <a:ea typeface="Times New Roman" pitchFamily="18" charset="0"/>
                <a:cs typeface="B Nazanin" pitchFamily="2" charset="-78"/>
              </a:rPr>
              <a:t> </a:t>
            </a:r>
          </a:p>
          <a:p>
            <a:pPr indent="228600" algn="just" rtl="1" eaLnBrk="1" hangingPunct="1">
              <a:lnSpc>
                <a:spcPct val="130000"/>
              </a:lnSpc>
              <a:spcBef>
                <a:spcPct val="20000"/>
              </a:spcBef>
              <a:tabLst>
                <a:tab pos="350838" algn="l"/>
              </a:tabLst>
            </a:pP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گرفتن راه ا</a:t>
            </a:r>
            <a:r>
              <a:rPr lang="fa-IR" sz="2000" b="1">
                <a:solidFill>
                  <a:srgbClr val="000000"/>
                </a:solidFill>
                <a:latin typeface="Times New Roman" pitchFamily="18" charset="0"/>
                <a:ea typeface="Times New Roman" pitchFamily="18" charset="0"/>
                <a:cs typeface="B Nazanin" pitchFamily="2" charset="-78"/>
              </a:rPr>
              <a:t>و</a:t>
            </a:r>
            <a:r>
              <a:rPr lang="ar-SA" sz="2000" b="1">
                <a:solidFill>
                  <a:srgbClr val="000000"/>
                </a:solidFill>
                <a:latin typeface="Times New Roman" pitchFamily="18" charset="0"/>
                <a:ea typeface="Times New Roman" pitchFamily="18" charset="0"/>
                <a:cs typeface="B Nazanin" pitchFamily="2" charset="-78"/>
              </a:rPr>
              <a:t>ر</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ف</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س</a:t>
            </a:r>
            <a:r>
              <a:rPr lang="fa-IR" sz="2000" b="1">
                <a:solidFill>
                  <a:srgbClr val="000000"/>
                </a:solidFill>
                <a:latin typeface="Times New Roman" pitchFamily="18" charset="0"/>
                <a:ea typeface="Times New Roman" pitchFamily="18" charset="0"/>
                <a:cs typeface="B Nazanin" pitchFamily="2" charset="-78"/>
              </a:rPr>
              <a:t> </a:t>
            </a:r>
          </a:p>
          <a:p>
            <a:pPr indent="228600" algn="just" rtl="1" eaLnBrk="1" hangingPunct="1">
              <a:lnSpc>
                <a:spcPct val="130000"/>
              </a:lnSpc>
              <a:spcBef>
                <a:spcPct val="20000"/>
              </a:spcBef>
              <a:tabLst>
                <a:tab pos="350838" algn="l"/>
              </a:tabLst>
            </a:pPr>
            <a:r>
              <a:rPr lang="ar-SA" sz="2000" b="1">
                <a:solidFill>
                  <a:srgbClr val="000000"/>
                </a:solidFill>
                <a:latin typeface="Times New Roman" pitchFamily="18" charset="0"/>
                <a:ea typeface="Times New Roman" pitchFamily="18" charset="0"/>
                <a:cs typeface="B Nazanin" pitchFamily="2" charset="-78"/>
              </a:rPr>
              <a:t>تذکر :</a:t>
            </a: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تم</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ز کردن سوراخ ا</a:t>
            </a:r>
            <a:r>
              <a:rPr lang="fa-IR" sz="2000" b="1">
                <a:solidFill>
                  <a:srgbClr val="000000"/>
                </a:solidFill>
                <a:latin typeface="Times New Roman" pitchFamily="18" charset="0"/>
                <a:ea typeface="Times New Roman" pitchFamily="18" charset="0"/>
                <a:cs typeface="B Nazanin" pitchFamily="2" charset="-78"/>
              </a:rPr>
              <a:t>و</a:t>
            </a:r>
            <a:r>
              <a:rPr lang="ar-SA" sz="2000" b="1">
                <a:solidFill>
                  <a:srgbClr val="000000"/>
                </a:solidFill>
                <a:latin typeface="Times New Roman" pitchFamily="18" charset="0"/>
                <a:ea typeface="Times New Roman" pitchFamily="18" charset="0"/>
                <a:cs typeface="B Nazanin" pitchFamily="2" charset="-78"/>
              </a:rPr>
              <a:t>ر</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ف</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س توسط ش</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ئی نوک ت</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ز که باعث گشاد شدن آن نشود ضرور</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ست .</a:t>
            </a:r>
            <a:endParaRPr lang="fa-IR" sz="20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30000"/>
              </a:lnSpc>
              <a:spcBef>
                <a:spcPct val="20000"/>
              </a:spcBef>
              <a:tabLst>
                <a:tab pos="350838" algn="l"/>
              </a:tabLst>
            </a:pPr>
            <a:r>
              <a:rPr lang="ar-SA" sz="2000" b="1">
                <a:solidFill>
                  <a:srgbClr val="000000"/>
                </a:solidFill>
                <a:latin typeface="Times New Roman" pitchFamily="18" charset="0"/>
                <a:ea typeface="Times New Roman" pitchFamily="18" charset="0"/>
                <a:cs typeface="B Nazanin" pitchFamily="2" charset="-78"/>
              </a:rPr>
              <a:t>ونتوری به دلا</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ل ز</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ر دچار اشکال است :</a:t>
            </a:r>
            <a:endParaRPr lang="fa-IR" sz="20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30000"/>
              </a:lnSpc>
              <a:spcBef>
                <a:spcPct val="20000"/>
              </a:spcBef>
              <a:tabLst>
                <a:tab pos="350838" algn="l"/>
              </a:tabLst>
            </a:pP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هم محور نبودن ونتوری با سوراخ ا</a:t>
            </a:r>
            <a:r>
              <a:rPr lang="fa-IR" sz="2000" b="1">
                <a:solidFill>
                  <a:srgbClr val="000000"/>
                </a:solidFill>
                <a:latin typeface="Times New Roman" pitchFamily="18" charset="0"/>
                <a:ea typeface="Times New Roman" pitchFamily="18" charset="0"/>
                <a:cs typeface="B Nazanin" pitchFamily="2" charset="-78"/>
              </a:rPr>
              <a:t>و</a:t>
            </a:r>
            <a:r>
              <a:rPr lang="ar-SA" sz="2000" b="1">
                <a:solidFill>
                  <a:srgbClr val="000000"/>
                </a:solidFill>
                <a:latin typeface="Times New Roman" pitchFamily="18" charset="0"/>
                <a:ea typeface="Times New Roman" pitchFamily="18" charset="0"/>
                <a:cs typeface="B Nazanin" pitchFamily="2" charset="-78"/>
              </a:rPr>
              <a:t>ر</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ف</a:t>
            </a:r>
            <a:r>
              <a:rPr lang="fa-IR" sz="2000" b="1">
                <a:solidFill>
                  <a:srgbClr val="000000"/>
                </a:solidFill>
                <a:latin typeface="Times New Roman" pitchFamily="18" charset="0"/>
                <a:ea typeface="Times New Roman" pitchFamily="18" charset="0"/>
                <a:cs typeface="B Nazanin" pitchFamily="2" charset="-78"/>
              </a:rPr>
              <a:t>ي</a:t>
            </a:r>
            <a:r>
              <a:rPr lang="ar-SA" sz="2000" b="1">
                <a:solidFill>
                  <a:srgbClr val="000000"/>
                </a:solidFill>
                <a:latin typeface="Times New Roman" pitchFamily="18" charset="0"/>
                <a:ea typeface="Times New Roman" pitchFamily="18" charset="0"/>
                <a:cs typeface="B Nazanin" pitchFamily="2" charset="-78"/>
              </a:rPr>
              <a:t>س .</a:t>
            </a:r>
            <a:endParaRPr lang="fa-IR" sz="20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30000"/>
              </a:lnSpc>
              <a:spcBef>
                <a:spcPct val="20000"/>
              </a:spcBef>
              <a:tabLst>
                <a:tab pos="350838" algn="l"/>
              </a:tabLst>
            </a:pPr>
            <a:r>
              <a:rPr lang="fa-IR" sz="2000" b="1">
                <a:solidFill>
                  <a:srgbClr val="000000"/>
                </a:solidFill>
                <a:latin typeface="Times New Roman" pitchFamily="18" charset="0"/>
                <a:ea typeface="Times New Roman" pitchFamily="18" charset="0"/>
                <a:cs typeface="B Nazanin" pitchFamily="2" charset="-78"/>
              </a:rPr>
              <a:t>- </a:t>
            </a:r>
            <a:r>
              <a:rPr lang="ar-SA" sz="2000" b="1">
                <a:solidFill>
                  <a:srgbClr val="000000"/>
                </a:solidFill>
                <a:latin typeface="Times New Roman" pitchFamily="18" charset="0"/>
                <a:ea typeface="Times New Roman" pitchFamily="18" charset="0"/>
                <a:cs typeface="B Nazanin" pitchFamily="2" charset="-78"/>
              </a:rPr>
              <a:t>جمع شدن مواد خارجی و دوده در ونتوری . </a:t>
            </a:r>
            <a:endParaRPr lang="fa-IR" sz="2000" b="1">
              <a:solidFill>
                <a:srgbClr val="000000"/>
              </a:solidFill>
              <a:latin typeface="Times New Roman" pitchFamily="18" charset="0"/>
              <a:ea typeface="Times New Roman" pitchFamily="18" charset="0"/>
              <a:cs typeface="B Nazanin" pitchFamily="2" charset="-78"/>
            </a:endParaRPr>
          </a:p>
        </p:txBody>
      </p:sp>
      <p:sp>
        <p:nvSpPr>
          <p:cNvPr id="445443" name="Rectangle 3"/>
          <p:cNvSpPr>
            <a:spLocks noChangeArrowheads="1"/>
          </p:cNvSpPr>
          <p:nvPr/>
        </p:nvSpPr>
        <p:spPr bwMode="auto">
          <a:xfrm>
            <a:off x="0" y="0"/>
            <a:ext cx="9144000" cy="792163"/>
          </a:xfrm>
          <a:prstGeom prst="rect">
            <a:avLst/>
          </a:prstGeom>
          <a:solidFill>
            <a:srgbClr val="00CCFF"/>
          </a:solidFill>
          <a:ln w="9525">
            <a:noFill/>
            <a:miter lim="800000"/>
            <a:headEnd/>
            <a:tailEnd/>
          </a:ln>
        </p:spPr>
        <p:txBody>
          <a:bodyPr anchor="ctr"/>
          <a:lstStyle/>
          <a:p>
            <a:pPr algn="ctr" rtl="1" eaLnBrk="1" hangingPunct="1"/>
            <a:r>
              <a:rPr lang="fa-IR" altLang="zh-CN" sz="2800" b="1">
                <a:solidFill>
                  <a:srgbClr val="000000"/>
                </a:solidFill>
                <a:latin typeface="Times New Roman" pitchFamily="18" charset="0"/>
                <a:ea typeface="SimSun" pitchFamily="2" charset="-122"/>
              </a:rPr>
              <a:t>دلايل زرد سوختن شعله </a:t>
            </a:r>
          </a:p>
        </p:txBody>
      </p:sp>
      <p:sp>
        <p:nvSpPr>
          <p:cNvPr id="445444"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5445" name="Rectangle 5"/>
          <p:cNvSpPr>
            <a:spLocks noChangeArrowheads="1"/>
          </p:cNvSpPr>
          <p:nvPr/>
        </p:nvSpPr>
        <p:spPr bwMode="auto">
          <a:xfrm>
            <a:off x="0" y="3905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5446" name="Rectangle 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5447" name="Rectangle 7"/>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6" name="Rectangle 2"/>
          <p:cNvSpPr>
            <a:spLocks noChangeArrowheads="1"/>
          </p:cNvSpPr>
          <p:nvPr/>
        </p:nvSpPr>
        <p:spPr bwMode="auto">
          <a:xfrm>
            <a:off x="228600" y="914400"/>
            <a:ext cx="8610600" cy="5715000"/>
          </a:xfrm>
          <a:prstGeom prst="rect">
            <a:avLst/>
          </a:prstGeom>
          <a:solidFill>
            <a:srgbClr val="0000FF">
              <a:alpha val="3137"/>
            </a:srgbClr>
          </a:solidFill>
          <a:ln w="9525">
            <a:noFill/>
            <a:miter lim="800000"/>
            <a:headEnd/>
            <a:tailEnd/>
          </a:ln>
        </p:spPr>
        <p:txBody>
          <a:bodyPr/>
          <a:lstStyle/>
          <a:p>
            <a:pPr indent="228600" algn="ctr" rtl="1" eaLnBrk="1" hangingPunct="1">
              <a:lnSpc>
                <a:spcPct val="130000"/>
              </a:lnSpc>
              <a:spcBef>
                <a:spcPct val="20000"/>
              </a:spcBef>
              <a:tabLst>
                <a:tab pos="350838" algn="l"/>
              </a:tabLst>
            </a:pPr>
            <a:r>
              <a:rPr lang="ar-SA" sz="2400" b="1">
                <a:solidFill>
                  <a:srgbClr val="000000"/>
                </a:solidFill>
                <a:latin typeface="Times New Roman" pitchFamily="18" charset="0"/>
                <a:ea typeface="Times New Roman" pitchFamily="18" charset="0"/>
                <a:cs typeface="B Nazanin" pitchFamily="2" charset="-78"/>
              </a:rPr>
              <a:t>بر</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ده بر</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ده بودن شعله را گو</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ند .</a:t>
            </a:r>
            <a:endParaRPr lang="fa-IR" sz="2400" b="1">
              <a:solidFill>
                <a:srgbClr val="000000"/>
              </a:solidFill>
              <a:latin typeface="Times New Roman" pitchFamily="18" charset="0"/>
              <a:ea typeface="Times New Roman" pitchFamily="18" charset="0"/>
              <a:cs typeface="B Nazanin" pitchFamily="2" charset="-78"/>
            </a:endParaRPr>
          </a:p>
          <a:p>
            <a:pPr indent="228600" algn="ctr" rtl="1" eaLnBrk="1" hangingPunct="1">
              <a:lnSpc>
                <a:spcPct val="130000"/>
              </a:lnSpc>
              <a:spcBef>
                <a:spcPct val="20000"/>
              </a:spcBef>
              <a:tabLst>
                <a:tab pos="350838" algn="l"/>
              </a:tabLst>
            </a:pPr>
            <a:endParaRPr lang="fa-IR" sz="2400" b="1" u="sng">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30000"/>
              </a:lnSpc>
              <a:spcBef>
                <a:spcPct val="20000"/>
              </a:spcBef>
              <a:tabLst>
                <a:tab pos="350838" algn="l"/>
              </a:tabLst>
            </a:pPr>
            <a:r>
              <a:rPr lang="ar-SA" sz="2400" b="1" u="sng">
                <a:solidFill>
                  <a:srgbClr val="000000"/>
                </a:solidFill>
                <a:latin typeface="Times New Roman" pitchFamily="18" charset="0"/>
                <a:ea typeface="Times New Roman" pitchFamily="18" charset="0"/>
                <a:cs typeface="B Nazanin" pitchFamily="2" charset="-78"/>
              </a:rPr>
              <a:t>علتها :</a:t>
            </a:r>
            <a:endParaRPr lang="fa-IR" sz="24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30000"/>
              </a:lnSpc>
              <a:spcBef>
                <a:spcPct val="20000"/>
              </a:spcBef>
              <a:tabLst>
                <a:tab pos="350838" algn="l"/>
              </a:tabLst>
            </a:pPr>
            <a:endParaRPr lang="fa-IR" sz="24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30000"/>
              </a:lnSpc>
              <a:spcBef>
                <a:spcPct val="20000"/>
              </a:spcBef>
              <a:tabLst>
                <a:tab pos="350838" algn="l"/>
              </a:tabLst>
            </a:pPr>
            <a:r>
              <a:rPr lang="fa-IR" sz="2400" b="1">
                <a:solidFill>
                  <a:srgbClr val="000000"/>
                </a:solidFill>
                <a:latin typeface="Times New Roman" pitchFamily="18" charset="0"/>
                <a:ea typeface="Times New Roman" pitchFamily="18" charset="0"/>
                <a:cs typeface="B Nazanin" pitchFamily="2" charset="-78"/>
              </a:rPr>
              <a:t>1- </a:t>
            </a:r>
            <a:r>
              <a:rPr lang="ar-SA" sz="2400" b="1">
                <a:solidFill>
                  <a:srgbClr val="000000"/>
                </a:solidFill>
                <a:latin typeface="Times New Roman" pitchFamily="18" charset="0"/>
                <a:ea typeface="Times New Roman" pitchFamily="18" charset="0"/>
                <a:cs typeface="B Nazanin" pitchFamily="2" charset="-78"/>
              </a:rPr>
              <a:t>ورود هوای ب</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ش از اندازه لازم،</a:t>
            </a:r>
            <a:endParaRPr lang="fa-IR" sz="24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30000"/>
              </a:lnSpc>
              <a:spcBef>
                <a:spcPct val="20000"/>
              </a:spcBef>
              <a:tabLst>
                <a:tab pos="350838" algn="l"/>
              </a:tabLst>
            </a:pPr>
            <a:endParaRPr lang="fa-IR" sz="24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30000"/>
              </a:lnSpc>
              <a:spcBef>
                <a:spcPct val="20000"/>
              </a:spcBef>
              <a:tabLst>
                <a:tab pos="350838" algn="l"/>
              </a:tabLst>
            </a:pPr>
            <a:r>
              <a:rPr lang="fa-IR" sz="2400" b="1">
                <a:solidFill>
                  <a:srgbClr val="000000"/>
                </a:solidFill>
                <a:latin typeface="Times New Roman" pitchFamily="18" charset="0"/>
                <a:ea typeface="Times New Roman" pitchFamily="18" charset="0"/>
                <a:cs typeface="B Nazanin" pitchFamily="2" charset="-78"/>
              </a:rPr>
              <a:t>2- </a:t>
            </a:r>
            <a:r>
              <a:rPr lang="ar-SA" sz="2400" b="1">
                <a:solidFill>
                  <a:srgbClr val="000000"/>
                </a:solidFill>
                <a:latin typeface="Times New Roman" pitchFamily="18" charset="0"/>
                <a:ea typeface="Times New Roman" pitchFamily="18" charset="0"/>
                <a:cs typeface="B Nazanin" pitchFamily="2" charset="-78"/>
              </a:rPr>
              <a:t>بالا بودن فشار گاز ،</a:t>
            </a:r>
            <a:endParaRPr lang="fa-IR" sz="2400" b="1">
              <a:solidFill>
                <a:srgbClr val="000000"/>
              </a:solidFill>
              <a:latin typeface="Times New Roman" pitchFamily="18" charset="0"/>
              <a:ea typeface="Times New Roman" pitchFamily="18" charset="0"/>
              <a:cs typeface="B Nazanin" pitchFamily="2" charset="-78"/>
            </a:endParaRPr>
          </a:p>
        </p:txBody>
      </p:sp>
      <p:sp>
        <p:nvSpPr>
          <p:cNvPr id="446467" name="Rectangle 3"/>
          <p:cNvSpPr>
            <a:spLocks noChangeArrowheads="1"/>
          </p:cNvSpPr>
          <p:nvPr/>
        </p:nvSpPr>
        <p:spPr bwMode="auto">
          <a:xfrm>
            <a:off x="0" y="0"/>
            <a:ext cx="9144000" cy="685800"/>
          </a:xfrm>
          <a:prstGeom prst="rect">
            <a:avLst/>
          </a:prstGeom>
          <a:solidFill>
            <a:srgbClr val="00CCFF"/>
          </a:solidFill>
          <a:ln w="9525">
            <a:noFill/>
            <a:miter lim="800000"/>
            <a:headEnd/>
            <a:tailEnd/>
          </a:ln>
        </p:spPr>
        <p:txBody>
          <a:bodyPr anchor="ctr"/>
          <a:lstStyle/>
          <a:p>
            <a:pPr algn="ctr" rtl="1" eaLnBrk="1" hangingPunct="1"/>
            <a:r>
              <a:rPr lang="fa-IR" altLang="zh-CN" sz="2800" b="1">
                <a:solidFill>
                  <a:srgbClr val="000000"/>
                </a:solidFill>
                <a:latin typeface="Times New Roman" pitchFamily="18" charset="0"/>
                <a:ea typeface="SimSun" pitchFamily="2" charset="-122"/>
              </a:rPr>
              <a:t>دلايل بريده شدن شعله </a:t>
            </a:r>
          </a:p>
        </p:txBody>
      </p:sp>
      <p:sp>
        <p:nvSpPr>
          <p:cNvPr id="446468"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6469" name="Rectangle 5"/>
          <p:cNvSpPr>
            <a:spLocks noChangeArrowheads="1"/>
          </p:cNvSpPr>
          <p:nvPr/>
        </p:nvSpPr>
        <p:spPr bwMode="auto">
          <a:xfrm>
            <a:off x="0" y="182563"/>
            <a:ext cx="184150" cy="396875"/>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6470" name="Rectangle 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6471" name="Rectangle 7"/>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Rectangle 2"/>
          <p:cNvSpPr>
            <a:spLocks noChangeArrowheads="1"/>
          </p:cNvSpPr>
          <p:nvPr/>
        </p:nvSpPr>
        <p:spPr bwMode="auto">
          <a:xfrm>
            <a:off x="228600" y="838200"/>
            <a:ext cx="8686800" cy="5791200"/>
          </a:xfrm>
          <a:prstGeom prst="rect">
            <a:avLst/>
          </a:prstGeom>
          <a:solidFill>
            <a:srgbClr val="0000FF">
              <a:alpha val="10980"/>
            </a:srgbClr>
          </a:solidFill>
          <a:ln w="9525">
            <a:noFill/>
            <a:miter lim="800000"/>
            <a:headEnd/>
            <a:tailEnd/>
          </a:ln>
        </p:spPr>
        <p:txBody>
          <a:bodyPr/>
          <a:lstStyle/>
          <a:p>
            <a:pPr indent="228600" algn="just" rtl="1" eaLnBrk="1" hangingPunct="1">
              <a:lnSpc>
                <a:spcPct val="150000"/>
              </a:lnSpc>
              <a:spcBef>
                <a:spcPct val="20000"/>
              </a:spcBef>
              <a:tabLst>
                <a:tab pos="350838" algn="l"/>
              </a:tabLst>
            </a:pPr>
            <a:r>
              <a:rPr lang="ar-SA" sz="2400" b="1" u="sng">
                <a:solidFill>
                  <a:srgbClr val="000000"/>
                </a:solidFill>
                <a:latin typeface="Times New Roman" pitchFamily="18" charset="0"/>
                <a:cs typeface="Times New Roman" pitchFamily="18" charset="0"/>
              </a:rPr>
              <a:t>علتها :</a:t>
            </a:r>
            <a:endParaRPr lang="fa-IR" sz="2400" b="1">
              <a:solidFill>
                <a:srgbClr val="000000"/>
              </a:solidFill>
              <a:latin typeface="Times New Roman" pitchFamily="18" charset="0"/>
              <a:cs typeface="Times New Roman" pitchFamily="18" charset="0"/>
            </a:endParaRPr>
          </a:p>
          <a:p>
            <a:pPr indent="228600" algn="just" rtl="1" eaLnBrk="1" hangingPunct="1">
              <a:lnSpc>
                <a:spcPct val="150000"/>
              </a:lnSpc>
              <a:spcBef>
                <a:spcPct val="20000"/>
              </a:spcBef>
              <a:tabLst>
                <a:tab pos="350838" algn="l"/>
              </a:tabLst>
            </a:pPr>
            <a:r>
              <a:rPr lang="ar-SA" sz="2400" b="1">
                <a:solidFill>
                  <a:srgbClr val="000000"/>
                </a:solidFill>
                <a:latin typeface="Times New Roman" pitchFamily="18" charset="0"/>
                <a:ea typeface="Times New Roman" pitchFamily="18" charset="0"/>
                <a:cs typeface="B Nazanin" pitchFamily="2" charset="-78"/>
              </a:rPr>
              <a:t>پا</a:t>
            </a:r>
            <a:r>
              <a:rPr lang="fa-IR" sz="2400" b="1">
                <a:solidFill>
                  <a:srgbClr val="000000"/>
                </a:solidFill>
                <a:latin typeface="Times New Roman" pitchFamily="18" charset="0"/>
                <a:ea typeface="Times New Roman" pitchFamily="18" charset="0"/>
                <a:cs typeface="B Nazanin" pitchFamily="2" charset="-78"/>
              </a:rPr>
              <a:t>يي</a:t>
            </a:r>
            <a:r>
              <a:rPr lang="ar-SA" sz="2400" b="1">
                <a:solidFill>
                  <a:srgbClr val="000000"/>
                </a:solidFill>
                <a:latin typeface="Times New Roman" pitchFamily="18" charset="0"/>
                <a:ea typeface="Times New Roman" pitchFamily="18" charset="0"/>
                <a:cs typeface="B Nazanin" pitchFamily="2" charset="-78"/>
              </a:rPr>
              <a:t>ن آمدن فشار گاز</a:t>
            </a:r>
            <a:r>
              <a:rPr lang="fa-IR" sz="2800" b="1">
                <a:solidFill>
                  <a:srgbClr val="000000"/>
                </a:solidFill>
                <a:latin typeface="Times New Roman" pitchFamily="18" charset="0"/>
                <a:ea typeface="Times New Roman" pitchFamily="18" charset="0"/>
                <a:cs typeface="B Nazanin" pitchFamily="2" charset="-78"/>
              </a:rPr>
              <a:t> </a:t>
            </a:r>
            <a:endParaRPr lang="fa-IR" sz="24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50000"/>
              </a:lnSpc>
              <a:spcBef>
                <a:spcPct val="20000"/>
              </a:spcBef>
              <a:tabLst>
                <a:tab pos="350838" algn="l"/>
              </a:tabLst>
            </a:pPr>
            <a:r>
              <a:rPr lang="ar-SA" sz="2400" b="1">
                <a:solidFill>
                  <a:srgbClr val="000000"/>
                </a:solidFill>
                <a:latin typeface="Times New Roman" pitchFamily="18" charset="0"/>
                <a:ea typeface="Times New Roman" pitchFamily="18" charset="0"/>
                <a:cs typeface="B Nazanin" pitchFamily="2" charset="-78"/>
              </a:rPr>
              <a:t>هم محور نبودن ا</a:t>
            </a:r>
            <a:r>
              <a:rPr lang="fa-IR" sz="2400" b="1">
                <a:solidFill>
                  <a:srgbClr val="000000"/>
                </a:solidFill>
                <a:latin typeface="Times New Roman" pitchFamily="18" charset="0"/>
                <a:ea typeface="Times New Roman" pitchFamily="18" charset="0"/>
                <a:cs typeface="B Nazanin" pitchFamily="2" charset="-78"/>
              </a:rPr>
              <a:t>و</a:t>
            </a:r>
            <a:r>
              <a:rPr lang="ar-SA" sz="2400" b="1">
                <a:solidFill>
                  <a:srgbClr val="000000"/>
                </a:solidFill>
                <a:latin typeface="Times New Roman" pitchFamily="18" charset="0"/>
                <a:ea typeface="Times New Roman" pitchFamily="18" charset="0"/>
                <a:cs typeface="B Nazanin" pitchFamily="2" charset="-78"/>
              </a:rPr>
              <a:t>ر</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ف</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س با دهانه ونتوری</a:t>
            </a:r>
            <a:r>
              <a:rPr lang="fa-IR" sz="2800" b="1">
                <a:solidFill>
                  <a:srgbClr val="000000"/>
                </a:solidFill>
                <a:latin typeface="Times New Roman" pitchFamily="18" charset="0"/>
                <a:ea typeface="Times New Roman" pitchFamily="18" charset="0"/>
                <a:cs typeface="B Nazanin" pitchFamily="2" charset="-78"/>
              </a:rPr>
              <a:t> </a:t>
            </a:r>
            <a:endParaRPr lang="fa-IR" sz="2400" b="1">
              <a:solidFill>
                <a:srgbClr val="000000"/>
              </a:solidFill>
              <a:latin typeface="Times New Roman" pitchFamily="18" charset="0"/>
              <a:ea typeface="Times New Roman" pitchFamily="18" charset="0"/>
              <a:cs typeface="B Nazanin" pitchFamily="2" charset="-78"/>
            </a:endParaRPr>
          </a:p>
          <a:p>
            <a:pPr indent="228600" algn="just" rtl="1" eaLnBrk="1" hangingPunct="1">
              <a:lnSpc>
                <a:spcPct val="150000"/>
              </a:lnSpc>
              <a:spcBef>
                <a:spcPct val="20000"/>
              </a:spcBef>
              <a:tabLst>
                <a:tab pos="350838" algn="l"/>
              </a:tabLst>
            </a:pPr>
            <a:r>
              <a:rPr lang="ar-SA" sz="2400" b="1">
                <a:solidFill>
                  <a:srgbClr val="000000"/>
                </a:solidFill>
                <a:latin typeface="Times New Roman" pitchFamily="18" charset="0"/>
                <a:ea typeface="Times New Roman" pitchFamily="18" charset="0"/>
                <a:cs typeface="B Nazanin" pitchFamily="2" charset="-78"/>
              </a:rPr>
              <a:t>گرفتگی ار</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ف</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س </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ا کث</a:t>
            </a:r>
            <a:r>
              <a:rPr lang="fa-IR" sz="2400" b="1">
                <a:solidFill>
                  <a:srgbClr val="000000"/>
                </a:solidFill>
                <a:latin typeface="Times New Roman" pitchFamily="18" charset="0"/>
                <a:ea typeface="Times New Roman" pitchFamily="18" charset="0"/>
                <a:cs typeface="B Nazanin" pitchFamily="2" charset="-78"/>
              </a:rPr>
              <a:t>ي</a:t>
            </a:r>
            <a:r>
              <a:rPr lang="ar-SA" sz="2400" b="1">
                <a:solidFill>
                  <a:srgbClr val="000000"/>
                </a:solidFill>
                <a:latin typeface="Times New Roman" pitchFamily="18" charset="0"/>
                <a:ea typeface="Times New Roman" pitchFamily="18" charset="0"/>
                <a:cs typeface="B Nazanin" pitchFamily="2" charset="-78"/>
              </a:rPr>
              <a:t>ف شدن دهانه ونتوری</a:t>
            </a:r>
            <a:r>
              <a:rPr lang="fa-IR" sz="2400" b="1">
                <a:solidFill>
                  <a:srgbClr val="000000"/>
                </a:solidFill>
                <a:latin typeface="Times New Roman" pitchFamily="18" charset="0"/>
                <a:cs typeface="Times New Roman" pitchFamily="18" charset="0"/>
              </a:rPr>
              <a:t> </a:t>
            </a:r>
          </a:p>
        </p:txBody>
      </p:sp>
      <p:sp>
        <p:nvSpPr>
          <p:cNvPr id="447491" name="Rectangle 3"/>
          <p:cNvSpPr>
            <a:spLocks noChangeArrowheads="1"/>
          </p:cNvSpPr>
          <p:nvPr/>
        </p:nvSpPr>
        <p:spPr bwMode="auto">
          <a:xfrm>
            <a:off x="0" y="0"/>
            <a:ext cx="9144000" cy="685800"/>
          </a:xfrm>
          <a:prstGeom prst="rect">
            <a:avLst/>
          </a:prstGeom>
          <a:solidFill>
            <a:srgbClr val="00CCFF"/>
          </a:solidFill>
          <a:ln w="9525">
            <a:noFill/>
            <a:miter lim="800000"/>
            <a:headEnd/>
            <a:tailEnd/>
          </a:ln>
        </p:spPr>
        <p:txBody>
          <a:bodyPr anchor="ctr"/>
          <a:lstStyle/>
          <a:p>
            <a:pPr algn="ctr" rtl="1" eaLnBrk="1" hangingPunct="1"/>
            <a:r>
              <a:rPr lang="fa-IR" altLang="zh-CN" sz="2800" b="1">
                <a:solidFill>
                  <a:srgbClr val="000000"/>
                </a:solidFill>
                <a:latin typeface="Times New Roman" pitchFamily="18" charset="0"/>
                <a:ea typeface="SimSun" pitchFamily="2" charset="-122"/>
              </a:rPr>
              <a:t>دلايل پس زدن شعله </a:t>
            </a:r>
          </a:p>
        </p:txBody>
      </p:sp>
      <p:sp>
        <p:nvSpPr>
          <p:cNvPr id="447492"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7493" name="Rectangle 5"/>
          <p:cNvSpPr>
            <a:spLocks noChangeArrowheads="1"/>
          </p:cNvSpPr>
          <p:nvPr/>
        </p:nvSpPr>
        <p:spPr bwMode="auto">
          <a:xfrm>
            <a:off x="0" y="3905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7494" name="Rectangle 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
        <p:nvSpPr>
          <p:cNvPr id="447495" name="Rectangle 7"/>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pPr algn="l" eaLnBrk="1" hangingPunct="1"/>
            <a:endParaRPr lang="en-US" sz="2000">
              <a:cs typeface="Arial"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3922</Words>
  <Application>Microsoft Office PowerPoint</Application>
  <PresentationFormat>On-screen Show (4:3)</PresentationFormat>
  <Paragraphs>214</Paragraphs>
  <Slides>44</Slides>
  <Notes>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ضوابط مربوط به نصب دودکش ها</vt:lpstr>
      <vt:lpstr>ضوابط بهره برداری و نگهداری از سیستم لوله کشی گاز داخل ساختمان ها</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Mavi</dc:creator>
  <cp:lastModifiedBy>Windows User</cp:lastModifiedBy>
  <cp:revision>3</cp:revision>
  <dcterms:created xsi:type="dcterms:W3CDTF">2013-08-16T14:57:47Z</dcterms:created>
  <dcterms:modified xsi:type="dcterms:W3CDTF">2020-05-15T00:51:28Z</dcterms:modified>
</cp:coreProperties>
</file>